
<file path=[Content_Types].xml><?xml version="1.0" encoding="utf-8"?>
<Types xmlns="http://schemas.openxmlformats.org/package/2006/content-types">
  <Override PartName="/ppt/notesSlides/notesSlide4.xml" ContentType="application/vnd.openxmlformats-officedocument.presentationml.notesSlide+xml"/>
  <Override PartName="/ppt/slideLayouts/slideLayout15.xml" ContentType="application/vnd.openxmlformats-officedocument.presentationml.slideLayout+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Layouts/slideLayout13.xml" ContentType="application/vnd.openxmlformats-officedocument.presentationml.slideLayout+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Layouts/slideLayout14.xml" ContentType="application/vnd.openxmlformats-officedocument.presentationml.slideLayout+xml"/>
  <Override PartName="/ppt/slides/slide8.xml" ContentType="application/vnd.openxmlformats-officedocument.presentationml.slide+xml"/>
  <Override PartName="/ppt/notesSlides/notesSlide10.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35" r:id="rId1"/>
  </p:sldMasterIdLst>
  <p:notesMasterIdLst>
    <p:notesMasterId r:id="rId19"/>
  </p:notesMasterIdLst>
  <p:sldIdLst>
    <p:sldId id="256" r:id="rId2"/>
    <p:sldId id="257" r:id="rId3"/>
    <p:sldId id="258" r:id="rId4"/>
    <p:sldId id="259" r:id="rId5"/>
    <p:sldId id="260" r:id="rId6"/>
    <p:sldId id="266" r:id="rId7"/>
    <p:sldId id="267" r:id="rId8"/>
    <p:sldId id="261" r:id="rId9"/>
    <p:sldId id="263" r:id="rId10"/>
    <p:sldId id="271" r:id="rId11"/>
    <p:sldId id="265" r:id="rId12"/>
    <p:sldId id="268" r:id="rId13"/>
    <p:sldId id="262" r:id="rId14"/>
    <p:sldId id="264" r:id="rId15"/>
    <p:sldId id="269" r:id="rId16"/>
    <p:sldId id="272" r:id="rId17"/>
    <p:sldId id="27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83512" autoAdjust="0"/>
  </p:normalViewPr>
  <p:slideViewPr>
    <p:cSldViewPr snapToGrid="0" snapToObjects="1">
      <p:cViewPr varScale="1">
        <p:scale>
          <a:sx n="110" d="100"/>
          <a:sy n="110" d="100"/>
        </p:scale>
        <p:origin x="-2408"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FF771C-BB99-3B4E-BF3B-430D38FC4557}" type="datetimeFigureOut">
              <a:rPr lang="en-US" smtClean="0"/>
              <a:pPr/>
              <a:t>11/4/13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514FF-6083-5E49-BB10-E67991CEFD2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Ricoeur</a:t>
            </a:r>
            <a:r>
              <a:rPr lang="en-US" dirty="0" smtClean="0"/>
              <a:t>, P. </a:t>
            </a:r>
            <a:r>
              <a:rPr lang="en-US" i="1" dirty="0" smtClean="0"/>
              <a:t>Time and Narrative</a:t>
            </a:r>
            <a:r>
              <a:rPr lang="en-US" i="0" dirty="0" smtClean="0"/>
              <a:t>, Vol.2, trans. </a:t>
            </a:r>
            <a:r>
              <a:rPr lang="en-US" dirty="0" smtClean="0"/>
              <a:t>Kathleen McLaughlin, David </a:t>
            </a:r>
            <a:r>
              <a:rPr lang="en-US" dirty="0" err="1" smtClean="0"/>
              <a:t>Pellauer</a:t>
            </a:r>
            <a:r>
              <a:rPr lang="en-US" dirty="0" smtClean="0"/>
              <a:t>. Chicago: University</a:t>
            </a:r>
            <a:r>
              <a:rPr lang="en-US" baseline="0" dirty="0" smtClean="0"/>
              <a:t> of Chicago Press, 1985, p.103</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Bergson source – Stanford </a:t>
            </a:r>
            <a:r>
              <a:rPr lang="en-GB" dirty="0" err="1" smtClean="0"/>
              <a:t>Encyclopedia</a:t>
            </a:r>
            <a:r>
              <a:rPr lang="en-GB" dirty="0" smtClean="0"/>
              <a:t> of Philosophy http://</a:t>
            </a:r>
            <a:r>
              <a:rPr lang="en-GB" dirty="0" err="1" smtClean="0"/>
              <a:t>plato.stanford.edu/entries/bergson</a:t>
            </a:r>
            <a:r>
              <a:rPr lang="en-GB" dirty="0" smtClean="0"/>
              <a:t>/</a:t>
            </a:r>
          </a:p>
          <a:p>
            <a:r>
              <a:rPr lang="en-GB" dirty="0" smtClean="0"/>
              <a:t>Bergson emphasised the importance of the immediate experience over rational thought.</a:t>
            </a:r>
          </a:p>
          <a:p>
            <a:r>
              <a:rPr lang="en-GB" dirty="0" smtClean="0"/>
              <a:t>Compare </a:t>
            </a:r>
            <a:r>
              <a:rPr lang="en-GB" dirty="0" smtClean="0"/>
              <a:t>Woolf</a:t>
            </a:r>
            <a:r>
              <a:rPr lang="en-GB" baseline="0" dirty="0" smtClean="0"/>
              <a:t> in Modern Fiction: </a:t>
            </a:r>
            <a:r>
              <a:rPr lang="en-GB" dirty="0" smtClean="0"/>
              <a:t>The mind receives a myriad impressions — trivial, fantastic, evanescent, or engraved with the sharpness of steel. From all sides they come, an incessant shower of innumerable atoms; and as they fall, as they shape themselves into the life of Monday or Tuesday, the accent falls differently from of old;</a:t>
            </a:r>
            <a:endParaRPr lang="en-GB" dirty="0"/>
          </a:p>
        </p:txBody>
      </p:sp>
      <p:sp>
        <p:nvSpPr>
          <p:cNvPr id="4" name="Slide Number Placeholder 3"/>
          <p:cNvSpPr>
            <a:spLocks noGrp="1"/>
          </p:cNvSpPr>
          <p:nvPr>
            <p:ph type="sldNum" sz="quarter" idx="10"/>
          </p:nvPr>
        </p:nvSpPr>
        <p:spPr/>
        <p:txBody>
          <a:bodyPr/>
          <a:lstStyle/>
          <a:p>
            <a:fld id="{61C41BA2-AEA0-4E90-ABB4-058727611C12}" type="slidenum">
              <a:rPr lang="en-GB" smtClean="0"/>
              <a:pPr/>
              <a:t>16</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Woolf, </a:t>
            </a:r>
            <a:r>
              <a:rPr lang="en-US" i="1" dirty="0" smtClean="0"/>
              <a:t>Orlando</a:t>
            </a:r>
            <a:r>
              <a:rPr lang="en-US" i="0" dirty="0" smtClean="0"/>
              <a:t>,</a:t>
            </a:r>
            <a:r>
              <a:rPr lang="en-US" i="0" baseline="0" dirty="0" smtClean="0"/>
              <a:t> ed. by Rachel </a:t>
            </a:r>
            <a:r>
              <a:rPr lang="en-US" i="0" baseline="0" dirty="0" err="1" smtClean="0"/>
              <a:t>Bpwlby</a:t>
            </a:r>
            <a:r>
              <a:rPr lang="en-US" i="0" baseline="0" dirty="0" smtClean="0"/>
              <a:t> Oxford, OUP, 1992</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Lee, H. </a:t>
            </a:r>
            <a:r>
              <a:rPr lang="en-US" i="1" dirty="0" smtClean="0"/>
              <a:t>The Novels of Virginia Woolf</a:t>
            </a:r>
            <a:r>
              <a:rPr lang="en-US" i="0" dirty="0" smtClean="0"/>
              <a:t> (London: Methuen, 1977) p.99</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p.108 volubly…</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a:t>
            </a:r>
            <a:r>
              <a:rPr lang="en-US" dirty="0" smtClean="0"/>
              <a:t>. 8 – Did it matter…</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p.14</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err="1" smtClean="0"/>
              <a:t>p</a:t>
            </a:r>
            <a:r>
              <a:rPr lang="en-US" smtClean="0"/>
              <a:t>.69</a:t>
            </a:r>
            <a:endParaRPr lang="en-US"/>
          </a:p>
        </p:txBody>
      </p:sp>
      <p:sp>
        <p:nvSpPr>
          <p:cNvPr id="4" name="Slide Number Placeholder 3"/>
          <p:cNvSpPr>
            <a:spLocks noGrp="1"/>
          </p:cNvSpPr>
          <p:nvPr>
            <p:ph type="sldNum" sz="quarter" idx="10"/>
          </p:nvPr>
        </p:nvSpPr>
        <p:spPr/>
        <p:txBody>
          <a:bodyPr/>
          <a:lstStyle/>
          <a:p>
            <a:fld id="{D64514FF-6083-5E49-BB10-E67991CEFD2C}"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passage on </a:t>
            </a:r>
            <a:r>
              <a:rPr lang="en-US" dirty="0" err="1" smtClean="0"/>
              <a:t>p</a:t>
            </a:r>
            <a:r>
              <a:rPr lang="en-US" dirty="0" smtClean="0"/>
              <a:t>. 31</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p.104</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p.22</a:t>
            </a:r>
            <a:endParaRPr lang="en-US" dirty="0"/>
          </a:p>
        </p:txBody>
      </p:sp>
      <p:sp>
        <p:nvSpPr>
          <p:cNvPr id="4" name="Slide Number Placeholder 3"/>
          <p:cNvSpPr>
            <a:spLocks noGrp="1"/>
          </p:cNvSpPr>
          <p:nvPr>
            <p:ph type="sldNum" sz="quarter" idx="10"/>
          </p:nvPr>
        </p:nvSpPr>
        <p:spPr/>
        <p:txBody>
          <a:bodyPr/>
          <a:lstStyle/>
          <a:p>
            <a:fld id="{D64514FF-6083-5E49-BB10-E67991CEFD2C}"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p:txBody>
          <a:bodyPr/>
          <a:lstStyle/>
          <a:p>
            <a:fld id="{D0AC3FF0-3BEC-2547-BEAB-22CBE0F01CA9}"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GB"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GB" smtClean="0"/>
              <a:t>Click to edit Master text styles</a:t>
            </a: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GB" smtClean="0"/>
              <a:t>Click to edit Master title style</a:t>
            </a:r>
            <a:endParaRP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2 Pictures with Caption">
    <p:spTree>
      <p:nvGrpSpPr>
        <p:cNvPr id="1" name=""/>
        <p:cNvGrpSpPr/>
        <p:nvPr/>
      </p:nvGrpSpPr>
      <p:grpSpPr>
        <a:xfrm>
          <a:off x="0" y="0"/>
          <a:ext cx="0" cy="0"/>
          <a:chOff x="0" y="0"/>
          <a:chExt cx="0" cy="0"/>
        </a:xfrm>
      </p:grpSpPr>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GB" smtClean="0"/>
              <a:t>Click to edit Master title style</a:t>
            </a:r>
            <a:endParaRP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GB"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spcBef>
                <a:spcPts val="300"/>
              </a:spcBef>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GB" smtClean="0"/>
              <a:t>Click icon to add media</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D0AC3FF0-3BEC-2547-BEAB-22CBE0F01CA9}"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28DDE-0830-BA4E-BD57-EBEB984099B4}" type="slidenum">
              <a:rPr lang="en-US" smtClean="0"/>
              <a:pPr/>
              <a:t>‹#›</a:t>
            </a:fld>
            <a:endParaRPr lang="en-US"/>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D0AC3FF0-3BEC-2547-BEAB-22CBE0F01CA9}"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28DDE-0830-BA4E-BD57-EBEB984099B4}" type="slidenum">
              <a:rPr lang="en-US" smtClean="0"/>
              <a:pPr/>
              <a:t>‹#›</a:t>
            </a:fld>
            <a:endParaRPr lang="en-US"/>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10"/>
          </p:nvPr>
        </p:nvSpPr>
        <p:spPr/>
        <p:txBody>
          <a:bodyPr/>
          <a:lstStyle/>
          <a:p>
            <a:fld id="{D0AC3FF0-3BEC-2547-BEAB-22CBE0F01CA9}"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28DDE-0830-BA4E-BD57-EBEB984099B4}" type="slidenum">
              <a:rPr lang="en-US" smtClean="0"/>
              <a:pPr/>
              <a:t>‹#›</a:t>
            </a:fld>
            <a:endParaRPr lang="en-US"/>
          </a:p>
        </p:txBody>
      </p:sp>
      <p:sp>
        <p:nvSpPr>
          <p:cNvPr id="19" name="Freeform 1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20" name="Freeform 1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GB"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GB"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a:p>
        </p:txBody>
      </p:sp>
      <p:sp>
        <p:nvSpPr>
          <p:cNvPr id="4" name="Date Placeholder 3"/>
          <p:cNvSpPr>
            <a:spLocks noGrp="1"/>
          </p:cNvSpPr>
          <p:nvPr>
            <p:ph type="dt" sz="half" idx="10"/>
          </p:nvPr>
        </p:nvSpPr>
        <p:spPr/>
        <p:txBody>
          <a:bodyPr/>
          <a:lstStyle/>
          <a:p>
            <a:fld id="{D0AC3FF0-3BEC-2547-BEAB-22CBE0F01CA9}"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228DDE-0830-BA4E-BD57-EBEB984099B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GB"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spcBef>
                <a:spcPts val="300"/>
              </a:spcBef>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GB" smtClean="0"/>
              <a:t>Click to edit Master text styles</a:t>
            </a:r>
          </a:p>
        </p:txBody>
      </p:sp>
      <p:sp>
        <p:nvSpPr>
          <p:cNvPr id="4" name="Date Placeholder 3"/>
          <p:cNvSpPr>
            <a:spLocks noGrp="1"/>
          </p:cNvSpPr>
          <p:nvPr>
            <p:ph type="dt" sz="half" idx="10"/>
          </p:nvPr>
        </p:nvSpPr>
        <p:spPr/>
        <p:txBody>
          <a:bodyPr/>
          <a:lstStyle/>
          <a:p>
            <a:fld id="{9F85648D-267C-4F54-90B5-C36298A60516}" type="datetimeFigureOut">
              <a:rPr lang="en-US" smtClean="0"/>
              <a:pPr/>
              <a:t>11/4/13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F02B71-8991-4516-A01E-F1A9ACD28BD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7" name="Date Placeholder 6"/>
          <p:cNvSpPr>
            <a:spLocks noGrp="1"/>
          </p:cNvSpPr>
          <p:nvPr>
            <p:ph type="dt" sz="half" idx="10"/>
          </p:nvPr>
        </p:nvSpPr>
        <p:spPr/>
        <p:txBody>
          <a:bodyPr/>
          <a:lstStyle/>
          <a:p>
            <a:fld id="{D0AC3FF0-3BEC-2547-BEAB-22CBE0F01CA9}" type="datetimeFigureOut">
              <a:rPr lang="en-US" smtClean="0"/>
              <a:pPr/>
              <a:t>11/4/13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228DDE-0830-BA4E-BD57-EBEB984099B4}" type="slidenum">
              <a:rPr lang="en-US" smtClean="0"/>
              <a:pPr/>
              <a:t>‹#›</a:t>
            </a:fld>
            <a:endParaRPr lang="en-US"/>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D0AC3FF0-3BEC-2547-BEAB-22CBE0F01CA9}" type="datetimeFigureOut">
              <a:rPr lang="en-US" smtClean="0"/>
              <a:pPr/>
              <a:t>11/4/13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228DDE-0830-BA4E-BD57-EBEB984099B4}" type="slidenum">
              <a:rPr lang="en-US" smtClean="0"/>
              <a:pPr/>
              <a:t>‹#›</a:t>
            </a:fld>
            <a:endParaRPr lang="en-US"/>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C3FF0-3BEC-2547-BEAB-22CBE0F01CA9}" type="datetimeFigureOut">
              <a:rPr lang="en-US" smtClean="0"/>
              <a:pPr/>
              <a:t>11/4/13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228DDE-0830-BA4E-BD57-EBEB984099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GB"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0AC3FF0-3BEC-2547-BEAB-22CBE0F01CA9}" type="datetimeFigureOut">
              <a:rPr lang="en-US" smtClean="0"/>
              <a:pPr/>
              <a:t>11/4/13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228DDE-0830-BA4E-BD57-EBEB984099B4}" type="slidenum">
              <a:rPr lang="en-US" smtClean="0"/>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GB"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fld id="{D0AC3FF0-3BEC-2547-BEAB-22CBE0F01CA9}" type="datetimeFigureOut">
              <a:rPr lang="en-US" smtClean="0"/>
              <a:pPr/>
              <a:t>11/4/13</a:t>
            </a:fld>
            <a:endParaRPr lang="en-US"/>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fld id="{D2228DDE-0830-BA4E-BD57-EBEB984099B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47" r:id="rId12"/>
    <p:sldLayoutId id="2147483848" r:id="rId13"/>
    <p:sldLayoutId id="2147483849" r:id="rId14"/>
    <p:sldLayoutId id="2147483850" r:id="rId15"/>
  </p:sldLayoutIdLst>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i="1" dirty="0" smtClean="0"/>
              <a:t/>
            </a:r>
            <a:br>
              <a:rPr lang="en-US" i="1" dirty="0" smtClean="0"/>
            </a:br>
            <a:r>
              <a:rPr lang="en-US" dirty="0" smtClean="0"/>
              <a:t>LIT 3023 Modernism</a:t>
            </a:r>
            <a:endParaRPr lang="en-US" dirty="0"/>
          </a:p>
        </p:txBody>
      </p:sp>
      <p:sp>
        <p:nvSpPr>
          <p:cNvPr id="3" name="Subtitle 2"/>
          <p:cNvSpPr>
            <a:spLocks noGrp="1"/>
          </p:cNvSpPr>
          <p:nvPr>
            <p:ph type="subTitle" idx="1"/>
          </p:nvPr>
        </p:nvSpPr>
        <p:spPr/>
        <p:txBody>
          <a:bodyPr>
            <a:normAutofit/>
          </a:bodyPr>
          <a:lstStyle/>
          <a:p>
            <a:r>
              <a:rPr lang="en-US" sz="2400" dirty="0" smtClean="0"/>
              <a:t>Time and Consciousness in </a:t>
            </a:r>
            <a:r>
              <a:rPr lang="en-US" sz="2400" i="1" dirty="0" err="1" smtClean="0"/>
              <a:t>Mrs</a:t>
            </a:r>
            <a:r>
              <a:rPr lang="en-US" sz="2400" i="1" dirty="0" smtClean="0"/>
              <a:t> Dalloway</a:t>
            </a: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deep past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Through all ages — when the pavement was grass, when it was swamp, through the age of tusk and mammoth, through the age of silent sunrise, the battered woman — for she wore a skirt — with her right hand exposed, her left clutching at her side, stood singing of love — love which has lasted a million years, she sang, love which prevails, and millions of years ago, her lover, who had been dead these centuries, had walked, she crooned, with her in May; but in the course of ages, long as summer days, and flaming, she remembered, with nothing but red asters, he had gone; death’s enormous sickle had swept those tremendous hills, and when at last she laid her hoary and immensely aged head on the earth, now become a mere cinder of ice, she implored the Gods to lay by her side a bunch of purple-heather, there on her high burial place which the last rays of the last sun caressed; for then the pageant of the universe would be over.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Consciousness of time</a:t>
            </a:r>
            <a:endParaRPr lang="en-US" dirty="0"/>
          </a:p>
        </p:txBody>
      </p:sp>
      <p:sp>
        <p:nvSpPr>
          <p:cNvPr id="3" name="Content Placeholder 2"/>
          <p:cNvSpPr>
            <a:spLocks noGrp="1"/>
          </p:cNvSpPr>
          <p:nvPr>
            <p:ph idx="1"/>
          </p:nvPr>
        </p:nvSpPr>
        <p:spPr/>
        <p:txBody>
          <a:bodyPr/>
          <a:lstStyle/>
          <a:p>
            <a:r>
              <a:rPr lang="en-US" dirty="0" smtClean="0"/>
              <a:t>Clarissa is conscious of own mortality, but also of living in the moment</a:t>
            </a:r>
          </a:p>
          <a:p>
            <a:r>
              <a:rPr lang="en-US" dirty="0" smtClean="0"/>
              <a:t>Two aspects of time encountered simultaneously</a:t>
            </a:r>
          </a:p>
          <a:p>
            <a:r>
              <a:rPr lang="en-US" dirty="0" smtClean="0"/>
              <a:t>…plunged into the very heart of the moment..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Past, present, future</a:t>
            </a:r>
            <a:endParaRPr lang="en-US" dirty="0"/>
          </a:p>
        </p:txBody>
      </p:sp>
      <p:sp>
        <p:nvSpPr>
          <p:cNvPr id="3" name="Content Placeholder 2"/>
          <p:cNvSpPr>
            <a:spLocks noGrp="1"/>
          </p:cNvSpPr>
          <p:nvPr>
            <p:ph idx="1"/>
          </p:nvPr>
        </p:nvSpPr>
        <p:spPr/>
        <p:txBody>
          <a:bodyPr>
            <a:normAutofit/>
          </a:bodyPr>
          <a:lstStyle/>
          <a:p>
            <a:r>
              <a:rPr lang="en-US" dirty="0" smtClean="0"/>
              <a:t>Co-existing in Clarissa’s mind:</a:t>
            </a:r>
          </a:p>
          <a:p>
            <a:r>
              <a:rPr lang="en-US" dirty="0" smtClean="0"/>
              <a:t>All the same, that one day should follow another; Wednesday, Thursday, Friday, Saturday; that one should wake up in the morning; see the sky; walk in the park; meet Hugh Whitbread; then suddenly in came Peter; then these roses; it was enough. After that, how unbelievable death was!— that it must end; and no one in the whole world would know how she had loved it all; how, every instant . .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Consciousness</a:t>
            </a:r>
            <a:endParaRPr lang="en-US" dirty="0"/>
          </a:p>
        </p:txBody>
      </p:sp>
      <p:sp>
        <p:nvSpPr>
          <p:cNvPr id="3" name="Content Placeholder 2"/>
          <p:cNvSpPr>
            <a:spLocks noGrp="1"/>
          </p:cNvSpPr>
          <p:nvPr>
            <p:ph idx="1"/>
          </p:nvPr>
        </p:nvSpPr>
        <p:spPr/>
        <p:txBody>
          <a:bodyPr/>
          <a:lstStyle/>
          <a:p>
            <a:r>
              <a:rPr lang="en-US" dirty="0" smtClean="0"/>
              <a:t>Interior monologue – Woolf presents unfiltered thoughts of characters</a:t>
            </a:r>
          </a:p>
          <a:p>
            <a:r>
              <a:rPr lang="en-US" dirty="0" smtClean="0"/>
              <a:t>Also, passes on the dominant consciousness to different characters, often very minor, without </a:t>
            </a:r>
            <a:r>
              <a:rPr lang="en-US" dirty="0" err="1" smtClean="0"/>
              <a:t>signalling</a:t>
            </a:r>
            <a:r>
              <a:rPr lang="en-US" dirty="0" smtClean="0"/>
              <a:t> the change</a:t>
            </a:r>
          </a:p>
          <a:p>
            <a:r>
              <a:rPr lang="en-US" dirty="0" smtClean="0"/>
              <a:t>Example – beginning of 3</a:t>
            </a:r>
            <a:r>
              <a:rPr lang="en-US" baseline="30000" dirty="0" smtClean="0"/>
              <a:t>rd</a:t>
            </a:r>
            <a:r>
              <a:rPr lang="en-US" dirty="0" smtClean="0"/>
              <a:t> paragraph</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Co-incidence</a:t>
            </a:r>
            <a:endParaRPr lang="en-US" dirty="0"/>
          </a:p>
        </p:txBody>
      </p:sp>
      <p:sp>
        <p:nvSpPr>
          <p:cNvPr id="3" name="Content Placeholder 2"/>
          <p:cNvSpPr>
            <a:spLocks noGrp="1"/>
          </p:cNvSpPr>
          <p:nvPr>
            <p:ph idx="1"/>
          </p:nvPr>
        </p:nvSpPr>
        <p:spPr/>
        <p:txBody>
          <a:bodyPr>
            <a:normAutofit/>
          </a:bodyPr>
          <a:lstStyle/>
          <a:p>
            <a:r>
              <a:rPr lang="en-US" dirty="0" smtClean="0"/>
              <a:t>Consciousness is passed on via the co-incidence of characters in time and space</a:t>
            </a:r>
          </a:p>
          <a:p>
            <a:r>
              <a:rPr lang="en-US" dirty="0" smtClean="0"/>
              <a:t>They experience the same incidents, observe the same events – e.g. the car backfiring, the </a:t>
            </a:r>
            <a:r>
              <a:rPr lang="en-US" dirty="0" err="1" smtClean="0"/>
              <a:t>aeroplane</a:t>
            </a:r>
            <a:r>
              <a:rPr lang="en-US" dirty="0" smtClean="0"/>
              <a:t> skywriting</a:t>
            </a:r>
          </a:p>
          <a:p>
            <a:r>
              <a:rPr lang="en-US" dirty="0" err="1" smtClean="0"/>
              <a:t>Maisie</a:t>
            </a:r>
            <a:r>
              <a:rPr lang="en-US" dirty="0" smtClean="0"/>
              <a:t> Johnson: “she would still remember and make it jangle again among her memories how she had walked through Regent’s Park on a fine summer’s morning fifty years ago.”</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Time’s elasticity</a:t>
            </a:r>
            <a:endParaRPr lang="en-US" dirty="0"/>
          </a:p>
        </p:txBody>
      </p:sp>
      <p:sp>
        <p:nvSpPr>
          <p:cNvPr id="3" name="Content Placeholder 2"/>
          <p:cNvSpPr>
            <a:spLocks noGrp="1"/>
          </p:cNvSpPr>
          <p:nvPr>
            <p:ph idx="1"/>
          </p:nvPr>
        </p:nvSpPr>
        <p:spPr/>
        <p:txBody>
          <a:bodyPr>
            <a:normAutofit/>
          </a:bodyPr>
          <a:lstStyle/>
          <a:p>
            <a:r>
              <a:rPr lang="en-US" dirty="0" err="1" smtClean="0"/>
              <a:t>Rezia</a:t>
            </a:r>
            <a:r>
              <a:rPr lang="en-US" dirty="0" smtClean="0"/>
              <a:t> after the death of </a:t>
            </a:r>
            <a:r>
              <a:rPr lang="en-US" dirty="0" err="1" smtClean="0"/>
              <a:t>Septimus</a:t>
            </a:r>
            <a:endParaRPr lang="en-US" dirty="0" smtClean="0"/>
          </a:p>
          <a:p>
            <a:r>
              <a:rPr lang="en-US" dirty="0" smtClean="0"/>
              <a:t>Time’s passage indicated by the ticking of the clocks, but becomes metaphorical time:</a:t>
            </a:r>
          </a:p>
          <a:p>
            <a:r>
              <a:rPr lang="en-US" dirty="0" smtClean="0"/>
              <a:t>The clock was striking — one, two, three: how sensible the sound was; compared with all this thumping and whispering; like </a:t>
            </a:r>
            <a:r>
              <a:rPr lang="en-US" dirty="0" err="1" smtClean="0"/>
              <a:t>Septimus</a:t>
            </a:r>
            <a:r>
              <a:rPr lang="en-US" dirty="0" smtClean="0"/>
              <a:t> himself. She was falling asleep. But the clock went on striking, four, five, six and Mrs. </a:t>
            </a:r>
            <a:r>
              <a:rPr lang="en-US" dirty="0" err="1" smtClean="0"/>
              <a:t>Filmer</a:t>
            </a:r>
            <a:r>
              <a:rPr lang="en-US" dirty="0" smtClean="0"/>
              <a:t> waving her apron (they wouldn’t bring the body in here, would they?) seemed part of that garden; or a flag. (p.127)</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Bergson</a:t>
            </a:r>
            <a:r>
              <a:rPr lang="en-GB" dirty="0" smtClean="0"/>
              <a:t> </a:t>
            </a:r>
            <a:r>
              <a:rPr lang="en-GB" smtClean="0"/>
              <a:t>on memory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t>
            </a:r>
            <a:r>
              <a:rPr lang="en-GB" dirty="0" smtClean="0"/>
              <a:t>memory </a:t>
            </a:r>
            <a:r>
              <a:rPr lang="en-GB" dirty="0" smtClean="0"/>
              <a:t>conserves the past and this conservation does not imply that one experiences the same (re-cognition), but difference. One moment is added onto the old ones, and thus, when the next moment occurs, it is added onto all the other old ones plus the one that came immediately before. In comparison, therefore to the past collection of moments, it cannot be the same as the one immediately before, because the past is “larger” for the current moment than it was for the previous moment. Although Bergson does not say this, one might say that Tuesday is different from Monday because Monday only includes itself and Sunday, while Tuesday includes itself, Monday, and Sunday. This first image, therefore, implies that duration is memory: the prolongation of the past into the present.</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Modernist view of time</a:t>
            </a:r>
            <a:endParaRPr lang="en-US" dirty="0"/>
          </a:p>
        </p:txBody>
      </p:sp>
      <p:sp>
        <p:nvSpPr>
          <p:cNvPr id="3" name="Content Placeholder 2"/>
          <p:cNvSpPr>
            <a:spLocks noGrp="1"/>
          </p:cNvSpPr>
          <p:nvPr>
            <p:ph idx="1"/>
          </p:nvPr>
        </p:nvSpPr>
        <p:spPr/>
        <p:txBody>
          <a:bodyPr>
            <a:normAutofit/>
          </a:bodyPr>
          <a:lstStyle/>
          <a:p>
            <a:r>
              <a:rPr lang="en-US" dirty="0" smtClean="0"/>
              <a:t>Woolf:</a:t>
            </a:r>
          </a:p>
          <a:p>
            <a:r>
              <a:rPr lang="en-GB" dirty="0" smtClean="0"/>
              <a:t>The time of man works with strangeness upon the body of time. An hour, once it lodges in the queer elements of the human spirit, may be stretched to fifty or a hundred times its clock length; on the other hand, an hour may be accurately represented by the timepiece of the mind by one second. This extraordinary discrepancy between time on the clock and time in the mind is less known than it should be and deserves fuller investigation.</a:t>
            </a:r>
          </a:p>
          <a:p>
            <a:r>
              <a:rPr lang="en-GB" i="1" dirty="0" err="1" smtClean="0"/>
              <a:t>Orlando</a:t>
            </a:r>
            <a:r>
              <a:rPr lang="en-GB" i="1" dirty="0" smtClean="0"/>
              <a:t>,</a:t>
            </a:r>
            <a:r>
              <a:rPr lang="en-GB" dirty="0" smtClean="0"/>
              <a:t> p.95</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a:t>
            </a:r>
            <a:endParaRPr lang="en-US" dirty="0"/>
          </a:p>
        </p:txBody>
      </p:sp>
      <p:sp>
        <p:nvSpPr>
          <p:cNvPr id="5" name="Text Placeholder 4"/>
          <p:cNvSpPr>
            <a:spLocks noGrp="1"/>
          </p:cNvSpPr>
          <p:nvPr>
            <p:ph type="body" idx="1"/>
          </p:nvPr>
        </p:nvSpPr>
        <p:spPr/>
        <p:txBody>
          <a:bodyPr>
            <a:normAutofit/>
          </a:bodyPr>
          <a:lstStyle/>
          <a:p>
            <a:endParaRPr lang="en-US"/>
          </a:p>
        </p:txBody>
      </p:sp>
      <p:pic>
        <p:nvPicPr>
          <p:cNvPr id="9" name="Content Placeholder 8" descr="3946678818_18b1b5de3e.jpg"/>
          <p:cNvPicPr>
            <a:picLocks noGrp="1" noChangeAspect="1"/>
          </p:cNvPicPr>
          <p:nvPr>
            <p:ph sz="half" idx="2"/>
          </p:nvPr>
        </p:nvPicPr>
        <p:blipFill>
          <a:blip r:embed="rId2"/>
          <a:srcRect t="-25164" b="-25164"/>
          <a:stretch>
            <a:fillRect/>
          </a:stretch>
        </p:blipFill>
        <p:spPr/>
      </p:pic>
      <p:sp>
        <p:nvSpPr>
          <p:cNvPr id="7" name="Text Placeholder 6"/>
          <p:cNvSpPr>
            <a:spLocks noGrp="1"/>
          </p:cNvSpPr>
          <p:nvPr>
            <p:ph type="body" sz="quarter" idx="3"/>
          </p:nvPr>
        </p:nvSpPr>
        <p:spPr/>
        <p:txBody>
          <a:bodyPr>
            <a:normAutofit/>
          </a:bodyPr>
          <a:lstStyle/>
          <a:p>
            <a:endParaRPr lang="en-US" dirty="0"/>
          </a:p>
        </p:txBody>
      </p:sp>
      <p:sp>
        <p:nvSpPr>
          <p:cNvPr id="8" name="Content Placeholder 7"/>
          <p:cNvSpPr>
            <a:spLocks noGrp="1"/>
          </p:cNvSpPr>
          <p:nvPr>
            <p:ph sz="quarter" idx="4"/>
          </p:nvPr>
        </p:nvSpPr>
        <p:spPr/>
        <p:txBody>
          <a:bodyPr>
            <a:normAutofit/>
          </a:bodyPr>
          <a:lstStyle/>
          <a:p>
            <a:r>
              <a:rPr lang="en-US" dirty="0" smtClean="0"/>
              <a:t>Clock time (Big Ben)</a:t>
            </a:r>
          </a:p>
          <a:p>
            <a:r>
              <a:rPr lang="en-US" dirty="0" smtClean="0"/>
              <a:t>Internal time (Interior monologue)</a:t>
            </a:r>
          </a:p>
          <a:p>
            <a:r>
              <a:rPr lang="en-US" dirty="0" smtClean="0"/>
              <a:t>Past – present – future (Deep past and deep future suggested in portrayal of the present moment)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Structural </a:t>
            </a:r>
            <a:r>
              <a:rPr lang="en-US" dirty="0" err="1" smtClean="0"/>
              <a:t>organisation</a:t>
            </a:r>
            <a:endParaRPr lang="en-US" dirty="0"/>
          </a:p>
        </p:txBody>
      </p:sp>
      <p:sp>
        <p:nvSpPr>
          <p:cNvPr id="8" name="Content Placeholder 7"/>
          <p:cNvSpPr>
            <a:spLocks noGrp="1"/>
          </p:cNvSpPr>
          <p:nvPr>
            <p:ph idx="1"/>
          </p:nvPr>
        </p:nvSpPr>
        <p:spPr/>
        <p:txBody>
          <a:bodyPr/>
          <a:lstStyle/>
          <a:p>
            <a:r>
              <a:rPr lang="en-US" dirty="0" smtClean="0"/>
              <a:t>Text is chronologically structured</a:t>
            </a:r>
          </a:p>
          <a:p>
            <a:r>
              <a:rPr lang="en-US" dirty="0" smtClean="0"/>
              <a:t>Adheres to the three unities of time, place and action – maybe?</a:t>
            </a:r>
          </a:p>
          <a:p>
            <a:r>
              <a:rPr lang="en-US" dirty="0" smtClean="0"/>
              <a:t>Big Ben marks the passing of time, and punctuates the accumulation of events, large and small.</a:t>
            </a:r>
          </a:p>
          <a:p>
            <a:r>
              <a:rPr lang="en-US" dirty="0" smtClean="0"/>
              <a:t>But a more subtle suggestion of time’s passing is also present.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Ricoeur</a:t>
            </a:r>
            <a:endParaRPr lang="en-US" dirty="0"/>
          </a:p>
        </p:txBody>
      </p:sp>
      <p:sp>
        <p:nvSpPr>
          <p:cNvPr id="3" name="Content Placeholder 2"/>
          <p:cNvSpPr>
            <a:spLocks noGrp="1"/>
          </p:cNvSpPr>
          <p:nvPr>
            <p:ph idx="1"/>
          </p:nvPr>
        </p:nvSpPr>
        <p:spPr/>
        <p:txBody>
          <a:bodyPr>
            <a:normAutofit/>
          </a:bodyPr>
          <a:lstStyle/>
          <a:p>
            <a:r>
              <a:rPr lang="en-US" dirty="0" smtClean="0"/>
              <a:t>As the narrative is pulled ahead by everything that happens – however small it may be – in the narrated time, it is at the same time pulled backward, delayed so to speak, by ample excursions into the past, which constitute so many events in thought, interpolated in long sequences, between the brief spurts of action</a:t>
            </a:r>
          </a:p>
          <a:p>
            <a:r>
              <a:rPr lang="en-US" dirty="0" smtClean="0"/>
              <a:t>Paul </a:t>
            </a:r>
            <a:r>
              <a:rPr lang="en-US" dirty="0" err="1" smtClean="0"/>
              <a:t>Ricoeur</a:t>
            </a:r>
            <a:r>
              <a:rPr lang="en-US" dirty="0" smtClean="0"/>
              <a:t>, </a:t>
            </a:r>
            <a:r>
              <a:rPr lang="en-US" i="1" dirty="0" smtClean="0"/>
              <a:t>Time and Narrative</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a:t>
            </a:r>
            <a:endParaRPr lang="en-US" dirty="0"/>
          </a:p>
        </p:txBody>
      </p:sp>
      <p:sp>
        <p:nvSpPr>
          <p:cNvPr id="3" name="Content Placeholder 2"/>
          <p:cNvSpPr>
            <a:spLocks noGrp="1"/>
          </p:cNvSpPr>
          <p:nvPr>
            <p:ph idx="1"/>
          </p:nvPr>
        </p:nvSpPr>
        <p:spPr/>
        <p:txBody>
          <a:bodyPr/>
          <a:lstStyle/>
          <a:p>
            <a:r>
              <a:rPr lang="en-US" dirty="0" smtClean="0"/>
              <a:t>Present experienced by characters is enriched by memory of the past, and projection into the future</a:t>
            </a:r>
          </a:p>
          <a:p>
            <a:r>
              <a:rPr lang="en-US" dirty="0" smtClean="0"/>
              <a:t>“…the past is not in contrast with the present but involved with it”  (Hermione Lee)</a:t>
            </a:r>
          </a:p>
          <a:p>
            <a:r>
              <a:rPr lang="en-US" dirty="0" smtClean="0"/>
              <a:t>Interior monologues represent subjective time.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Ben</a:t>
            </a:r>
            <a:endParaRPr lang="en-US" dirty="0"/>
          </a:p>
        </p:txBody>
      </p:sp>
      <p:sp>
        <p:nvSpPr>
          <p:cNvPr id="3" name="Content Placeholder 2"/>
          <p:cNvSpPr>
            <a:spLocks noGrp="1"/>
          </p:cNvSpPr>
          <p:nvPr>
            <p:ph idx="1"/>
          </p:nvPr>
        </p:nvSpPr>
        <p:spPr/>
        <p:txBody>
          <a:bodyPr/>
          <a:lstStyle/>
          <a:p>
            <a:r>
              <a:rPr lang="en-US" dirty="0" smtClean="0"/>
              <a:t>Big Ben represents objective time – also rather ominous “leaden circles dissolved in the air” (p.4)</a:t>
            </a:r>
          </a:p>
          <a:p>
            <a:r>
              <a:rPr lang="en-US" dirty="0" err="1" smtClean="0"/>
              <a:t>Symbolises</a:t>
            </a:r>
            <a:r>
              <a:rPr lang="en-US" dirty="0" smtClean="0"/>
              <a:t> ‘official’ time – attached to parliament and Richard D’s world</a:t>
            </a:r>
          </a:p>
          <a:p>
            <a:r>
              <a:rPr lang="en-US" dirty="0" smtClean="0"/>
              <a:t>Used as structural device – e.g. 12 noon is the midpoint of the day, and the novel – as if novel is </a:t>
            </a:r>
            <a:r>
              <a:rPr lang="en-US" dirty="0" err="1" smtClean="0"/>
              <a:t>unravelling</a:t>
            </a:r>
            <a:r>
              <a:rPr lang="en-US" dirty="0" smtClean="0"/>
              <a:t> in real time: see </a:t>
            </a:r>
            <a:r>
              <a:rPr lang="en-US" dirty="0" err="1" smtClean="0"/>
              <a:t>p</a:t>
            </a:r>
            <a:r>
              <a:rPr lang="en-US" dirty="0" smtClean="0"/>
              <a:t>. 80</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Ben and the late clock</a:t>
            </a:r>
            <a:endParaRPr lang="en-US" dirty="0"/>
          </a:p>
        </p:txBody>
      </p:sp>
      <p:sp>
        <p:nvSpPr>
          <p:cNvPr id="3" name="Content Placeholder 2"/>
          <p:cNvSpPr>
            <a:spLocks noGrp="1"/>
          </p:cNvSpPr>
          <p:nvPr>
            <p:ph idx="1"/>
          </p:nvPr>
        </p:nvSpPr>
        <p:spPr/>
        <p:txBody>
          <a:bodyPr/>
          <a:lstStyle/>
          <a:p>
            <a:r>
              <a:rPr lang="en-US" dirty="0" smtClean="0"/>
              <a:t>Contrast the certainties of Big Ben with the eccentricities of the ‘late clock’ (p.108)</a:t>
            </a:r>
          </a:p>
          <a:p>
            <a:r>
              <a:rPr lang="en-US" dirty="0" smtClean="0"/>
              <a:t>Two aspects of clock-time presented, with one marking time, but doing so inaccurately</a:t>
            </a:r>
          </a:p>
          <a:p>
            <a:r>
              <a:rPr lang="en-US" dirty="0" smtClean="0"/>
              <a:t>Two states of mind – Clarissa and </a:t>
            </a:r>
            <a:r>
              <a:rPr lang="en-US" dirty="0" err="1" smtClean="0"/>
              <a:t>Septimus</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Past Present and Future</a:t>
            </a:r>
            <a:endParaRPr lang="en-US" dirty="0"/>
          </a:p>
        </p:txBody>
      </p:sp>
      <p:sp>
        <p:nvSpPr>
          <p:cNvPr id="3" name="Content Placeholder 2"/>
          <p:cNvSpPr>
            <a:spLocks noGrp="1"/>
          </p:cNvSpPr>
          <p:nvPr>
            <p:ph idx="1"/>
          </p:nvPr>
        </p:nvSpPr>
        <p:spPr/>
        <p:txBody>
          <a:bodyPr/>
          <a:lstStyle/>
          <a:p>
            <a:r>
              <a:rPr lang="en-US" dirty="0" smtClean="0"/>
              <a:t>All aspects presented immediately -</a:t>
            </a:r>
          </a:p>
          <a:p>
            <a:r>
              <a:rPr lang="en-US" dirty="0" smtClean="0"/>
              <a:t>See opening passage, as </a:t>
            </a:r>
            <a:r>
              <a:rPr lang="en-US" dirty="0" err="1" smtClean="0"/>
              <a:t>Mrs</a:t>
            </a:r>
            <a:r>
              <a:rPr lang="en-US" dirty="0" smtClean="0"/>
              <a:t> Dalloway anticipates her party, fusses over the arrangements, and is transported momentarily back to </a:t>
            </a:r>
            <a:r>
              <a:rPr lang="en-US" dirty="0" err="1" smtClean="0"/>
              <a:t>Bourton</a:t>
            </a:r>
            <a:r>
              <a:rPr lang="en-US" dirty="0" smtClean="0"/>
              <a:t>.</a:t>
            </a:r>
          </a:p>
          <a:p>
            <a:r>
              <a:rPr lang="en-US" dirty="0" smtClean="0"/>
              <a:t>Note also the more </a:t>
            </a:r>
            <a:r>
              <a:rPr lang="en-US" dirty="0" err="1" smtClean="0"/>
              <a:t>sombre</a:t>
            </a:r>
            <a:r>
              <a:rPr lang="en-US" dirty="0" smtClean="0"/>
              <a:t> intimations of the future as </a:t>
            </a:r>
            <a:r>
              <a:rPr lang="en-US" dirty="0" err="1" smtClean="0"/>
              <a:t>Mrs</a:t>
            </a:r>
            <a:r>
              <a:rPr lang="en-US" dirty="0" smtClean="0"/>
              <a:t> D. muses on her own death – see refs to </a:t>
            </a:r>
            <a:r>
              <a:rPr lang="en-US" i="1" dirty="0" smtClean="0"/>
              <a:t>Cymbeline</a:t>
            </a:r>
            <a:endParaRPr lang="en-US" i="1"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Deep time</a:t>
            </a:r>
            <a:endParaRPr lang="en-US" dirty="0"/>
          </a:p>
        </p:txBody>
      </p:sp>
      <p:sp>
        <p:nvSpPr>
          <p:cNvPr id="3" name="Content Placeholder 2"/>
          <p:cNvSpPr>
            <a:spLocks noGrp="1"/>
          </p:cNvSpPr>
          <p:nvPr>
            <p:ph idx="1"/>
          </p:nvPr>
        </p:nvSpPr>
        <p:spPr/>
        <p:txBody>
          <a:bodyPr>
            <a:normAutofit lnSpcReduction="10000"/>
          </a:bodyPr>
          <a:lstStyle/>
          <a:p>
            <a:r>
              <a:rPr lang="en-US" dirty="0" smtClean="0"/>
              <a:t>Anticipation of almost unimaginable future:</a:t>
            </a:r>
          </a:p>
          <a:p>
            <a:r>
              <a:rPr lang="en-US" dirty="0" smtClean="0"/>
              <a:t>…greatness was passing, hidden, down Bond Street, removed only by a hand’s-breadth from ordinary people who might now, for the first and last time, be within speaking distance of the majesty of England, of the enduring symbol of the state which will be known to curious antiquaries, sifting the ruins of time, when London is a grass-grown path and all those hurrying along the pavement this Wednesday morning are but bones with a few wedding rings mixed up in their dust and the gold </a:t>
            </a:r>
            <a:r>
              <a:rPr lang="en-US" dirty="0" err="1" smtClean="0"/>
              <a:t>stoppings</a:t>
            </a:r>
            <a:r>
              <a:rPr lang="en-US" dirty="0" smtClean="0"/>
              <a:t> of innumerable decayed teeth. The face in the motor car will then be known.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238</TotalTime>
  <Words>1523</Words>
  <Application>Microsoft Macintosh PowerPoint</Application>
  <PresentationFormat>On-screen Show (4:3)</PresentationFormat>
  <Paragraphs>84</Paragraphs>
  <Slides>17</Slides>
  <Notes>11</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Exhibit</vt:lpstr>
      <vt:lpstr>    LIT 3023 Modernism</vt:lpstr>
      <vt:lpstr>Time</vt:lpstr>
      <vt:lpstr>Structural organisation</vt:lpstr>
      <vt:lpstr>Ricoeur</vt:lpstr>
      <vt:lpstr>Time</vt:lpstr>
      <vt:lpstr>Big Ben</vt:lpstr>
      <vt:lpstr>Big Ben and the late clock</vt:lpstr>
      <vt:lpstr>Past Present and Future</vt:lpstr>
      <vt:lpstr>Deep time</vt:lpstr>
      <vt:lpstr>…and deep past</vt:lpstr>
      <vt:lpstr>Consciousness of time</vt:lpstr>
      <vt:lpstr>Past, present, future</vt:lpstr>
      <vt:lpstr>Consciousness</vt:lpstr>
      <vt:lpstr>Co-incidence</vt:lpstr>
      <vt:lpstr>Time’s elasticity</vt:lpstr>
      <vt:lpstr>Bergson on memory</vt:lpstr>
      <vt:lpstr>Modernist view of time</vt:lpstr>
    </vt:vector>
  </TitlesOfParts>
  <Company>The Spence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and Consciousness in  Mrs Dalloway </dc:title>
  <dc:creator>Rob Spence</dc:creator>
  <cp:lastModifiedBy>Rob Spence</cp:lastModifiedBy>
  <cp:revision>3</cp:revision>
  <dcterms:created xsi:type="dcterms:W3CDTF">2013-11-04T16:33:38Z</dcterms:created>
  <dcterms:modified xsi:type="dcterms:W3CDTF">2013-11-04T16:54:28Z</dcterms:modified>
</cp:coreProperties>
</file>