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Layouts/slideLayout15.xml" ContentType="application/vnd.openxmlformats-officedocument.presentationml.slideLayout+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slideLayouts/slideLayout16.xml" ContentType="application/vnd.openxmlformats-officedocument.presentationml.slideLayout+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ppt/notesSlides/notesSlide17.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media/audio1.bin" ContentType="audio/unknown"/>
  <Override PartName="/ppt/slideLayouts/slideLayout17.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Layouts/slideLayout13.xml" ContentType="application/vnd.openxmlformats-officedocument.presentationml.slideLayout+xml"/>
  <Override PartName="/ppt/slides/slide7.xml" ContentType="application/vnd.openxmlformats-officedocument.presentationml.slide+xml"/>
  <Override PartName="/ppt/notesSlides/notesSlide18.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slides/slide8.xml" ContentType="application/vnd.openxmlformats-officedocument.presentationml.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Default Extension="wmf" ContentType="image/x-wmf"/>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705" r:id="rId1"/>
  </p:sldMasterIdLst>
  <p:notesMasterIdLst>
    <p:notesMasterId r:id="rId20"/>
  </p:notesMasterIdLst>
  <p:sldIdLst>
    <p:sldId id="256" r:id="rId2"/>
    <p:sldId id="257" r:id="rId3"/>
    <p:sldId id="258" r:id="rId4"/>
    <p:sldId id="259" r:id="rId5"/>
    <p:sldId id="260" r:id="rId6"/>
    <p:sldId id="268" r:id="rId7"/>
    <p:sldId id="261" r:id="rId8"/>
    <p:sldId id="262" r:id="rId9"/>
    <p:sldId id="263" r:id="rId10"/>
    <p:sldId id="264" r:id="rId11"/>
    <p:sldId id="269" r:id="rId12"/>
    <p:sldId id="270" r:id="rId13"/>
    <p:sldId id="271" r:id="rId14"/>
    <p:sldId id="272" r:id="rId15"/>
    <p:sldId id="273" r:id="rId16"/>
    <p:sldId id="265" r:id="rId17"/>
    <p:sldId id="266" r:id="rId18"/>
    <p:sldId id="267"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2787"/>
    <p:restoredTop sz="90929"/>
  </p:normalViewPr>
  <p:slideViewPr>
    <p:cSldViewPr>
      <p:cViewPr varScale="1">
        <p:scale>
          <a:sx n="121" d="100"/>
          <a:sy n="121" d="100"/>
        </p:scale>
        <p:origin x="-176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F4D0764-B6C2-4ADE-A5EF-BB59D623C727}" type="datetimeFigureOut">
              <a:rPr lang="en-US"/>
              <a:pPr>
                <a:defRPr/>
              </a:pPr>
              <a:t>11/4/13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880F115-2644-48DD-80FA-7924D09BB3AC}"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A1E83F-74B3-45BB-B612-BF3669083793}"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C41BA2-AEA0-4E90-ABB4-058727611C12}"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C41BA2-AEA0-4E90-ABB4-058727611C12}"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C41BA2-AEA0-4E90-ABB4-058727611C12}"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C41BA2-AEA0-4E90-ABB4-058727611C12}"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1C41BA2-AEA0-4E90-ABB4-058727611C12}"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 “The Laugh of the Medusa,” (1975)  Hélène </a:t>
            </a:r>
            <a:r>
              <a:rPr lang="en-US" sz="1200" kern="1200" dirty="0" err="1" smtClean="0">
                <a:solidFill>
                  <a:schemeClr val="tx1"/>
                </a:solidFill>
                <a:latin typeface="+mn-lt"/>
                <a:ea typeface="+mn-ea"/>
                <a:cs typeface="+mn-cs"/>
              </a:rPr>
              <a:t>Cixous</a:t>
            </a:r>
            <a:r>
              <a:rPr lang="en-US" sz="1200" kern="1200" dirty="0" smtClean="0">
                <a:solidFill>
                  <a:schemeClr val="tx1"/>
                </a:solidFill>
                <a:latin typeface="+mn-lt"/>
                <a:ea typeface="+mn-ea"/>
                <a:cs typeface="+mn-cs"/>
              </a:rPr>
              <a:t> proposes </a:t>
            </a:r>
            <a:r>
              <a:rPr lang="en-US" sz="1200" i="1" kern="1200" dirty="0" err="1" smtClean="0">
                <a:solidFill>
                  <a:schemeClr val="tx1"/>
                </a:solidFill>
                <a:latin typeface="+mn-lt"/>
                <a:ea typeface="+mn-ea"/>
                <a:cs typeface="+mn-cs"/>
              </a:rPr>
              <a:t>l’ecriture</a:t>
            </a:r>
            <a:r>
              <a:rPr lang="en-US" sz="1200" i="1" kern="1200" dirty="0" smtClean="0">
                <a:solidFill>
                  <a:schemeClr val="tx1"/>
                </a:solidFill>
                <a:latin typeface="+mn-lt"/>
                <a:ea typeface="+mn-ea"/>
                <a:cs typeface="+mn-cs"/>
              </a:rPr>
              <a:t> feminine </a:t>
            </a:r>
            <a:r>
              <a:rPr lang="en-US" sz="1200" kern="1200" dirty="0" smtClean="0">
                <a:solidFill>
                  <a:schemeClr val="tx1"/>
                </a:solidFill>
                <a:latin typeface="+mn-lt"/>
                <a:ea typeface="+mn-ea"/>
                <a:cs typeface="+mn-cs"/>
              </a:rPr>
              <a:t>as a model that allows feminine desire, the language of the body, to reconstitute expression as a revolutionary movement against the masculine rhetorical structure that has defined language over time. </a:t>
            </a:r>
            <a:endParaRPr lang="en-GB" dirty="0"/>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18</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7BC6A5-866A-417D-977C-D4302C9B4D13}" type="slidenum">
              <a:rPr lang="en-GB" smtClean="0"/>
              <a:pPr/>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F02672-F50A-47DF-928B-066A854F8B1A}"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27192B-3DDD-482C-9F88-9210BA44460C}"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“Mr Bennett and Mrs Brown.” (Hogarth Press, 1924) p.4</a:t>
            </a:r>
            <a:endParaRPr lang="en-GB" dirty="0"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9788E3-7B0A-43DE-8B4A-031489949267}"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Dreadnought – Horace de </a:t>
            </a:r>
            <a:r>
              <a:rPr lang="en-US" dirty="0" err="1" smtClean="0"/>
              <a:t>Vere</a:t>
            </a:r>
            <a:r>
              <a:rPr lang="en-US" dirty="0" smtClean="0"/>
              <a:t> Cole, Virginia Stephen (Woolf) Adrian Stephen, Duncan Bell et al. </a:t>
            </a:r>
          </a:p>
          <a:p>
            <a:r>
              <a:rPr lang="en-US" dirty="0" smtClean="0"/>
              <a:t>Roger Fry – curator of Grafton gallery exhibition. Van Gogh – Starry</a:t>
            </a:r>
            <a:r>
              <a:rPr lang="en-US" baseline="0" dirty="0" smtClean="0"/>
              <a:t> Night</a:t>
            </a:r>
            <a:endParaRPr lang="en-US" dirty="0"/>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23F2CB-6665-4DBF-8061-03ACD1A40E48}"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Nicholls, P., </a:t>
            </a:r>
            <a:r>
              <a:rPr lang="en-GB" sz="1200" i="1" dirty="0" smtClean="0"/>
              <a:t>Modernisms, </a:t>
            </a:r>
            <a:r>
              <a:rPr lang="en-GB" sz="1200" dirty="0" smtClean="0"/>
              <a:t>2</a:t>
            </a:r>
            <a:r>
              <a:rPr lang="en-GB" sz="1200" baseline="30000" dirty="0" smtClean="0"/>
              <a:t>nd</a:t>
            </a:r>
            <a:r>
              <a:rPr lang="en-GB" sz="1200" dirty="0" smtClean="0"/>
              <a:t>  ed., (London: Palgrave Macmillan, 2009) p.287</a:t>
            </a:r>
          </a:p>
          <a:p>
            <a:endParaRPr lang="en-GB" dirty="0"/>
          </a:p>
        </p:txBody>
      </p:sp>
      <p:sp>
        <p:nvSpPr>
          <p:cNvPr id="4" name="Slide Number Placeholder 3"/>
          <p:cNvSpPr>
            <a:spLocks noGrp="1"/>
          </p:cNvSpPr>
          <p:nvPr>
            <p:ph type="sldNum" sz="quarter" idx="10"/>
          </p:nvPr>
        </p:nvSpPr>
        <p:spPr/>
        <p:txBody>
          <a:bodyPr/>
          <a:lstStyle/>
          <a:p>
            <a:pPr>
              <a:defRPr/>
            </a:pPr>
            <a:fld id="{A880F115-2644-48DD-80FA-7924D09BB3AC}"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5CA0CB6-4DF5-4B29-A540-5D6E2A73717A}"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GB"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GB"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40E75F6-68EF-4826-AAD2-D91CCC94A8AC}" type="slidenum">
              <a:rPr lang="en-US" smtClean="0"/>
              <a:pPr>
                <a:defRPr/>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GB" smtClean="0"/>
              <a:t>Click to edit Master title style</a:t>
            </a:r>
            <a:endParaRP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894849D-43F5-430B-A66B-CE9983610505}" type="slidenum">
              <a:rPr lang="en-US" smtClean="0"/>
              <a:pPr>
                <a:defRPr/>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2 Pictures with Caption">
    <p:spTree>
      <p:nvGrpSpPr>
        <p:cNvPr id="1" name=""/>
        <p:cNvGrpSpPr/>
        <p:nvPr/>
      </p:nvGrpSpPr>
      <p:grpSpPr>
        <a:xfrm>
          <a:off x="0" y="0"/>
          <a:ext cx="0" cy="0"/>
          <a:chOff x="0" y="0"/>
          <a:chExt cx="0" cy="0"/>
        </a:xfrm>
      </p:grpSpPr>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GB" smtClean="0"/>
              <a:t>Click to edit Master title style</a:t>
            </a:r>
            <a:endParaRP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894849D-43F5-430B-A66B-CE9983610505}" type="slidenum">
              <a:rPr lang="en-US" smtClean="0"/>
              <a:pPr>
                <a:defRPr/>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GB"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spcBef>
                <a:spcPts val="300"/>
              </a:spcBef>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894849D-43F5-430B-A66B-CE9983610505}" type="slidenum">
              <a:rPr lang="en-US" smtClean="0"/>
              <a:pPr>
                <a:defRPr/>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GB" smtClean="0"/>
              <a:t>Click icon to add media</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290764E-DA22-4F76-9E4B-8F6F1E16701C}" type="slidenum">
              <a:rPr lang="en-US" smtClean="0"/>
              <a:pPr>
                <a:defRPr/>
              </a:pPr>
              <a:t>‹#›</a:t>
            </a:fld>
            <a:endParaRPr lang="en-US"/>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2D2EE16-AE70-4C8C-8CC6-D34AB960C3C4}" type="slidenum">
              <a:rPr lang="en-US" smtClean="0"/>
              <a:pPr>
                <a:defRPr/>
              </a:pPr>
              <a:t>‹#›</a:t>
            </a:fld>
            <a:endParaRPr lang="en-US"/>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9D3660D6-6A26-4AF9-8178-41D01A91058C}"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1600200"/>
            <a:ext cx="4038600"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3038C295-2D40-44A5-B5B6-748ED8445C4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DAA71E-F9D6-4A42-81EB-2B743A6C5D2A}" type="slidenum">
              <a:rPr lang="en-US" smtClean="0"/>
              <a:pPr>
                <a:defRPr/>
              </a:pPr>
              <a:t>‹#›</a:t>
            </a:fld>
            <a:endParaRPr lang="en-US"/>
          </a:p>
        </p:txBody>
      </p:sp>
      <p:sp>
        <p:nvSpPr>
          <p:cNvPr id="19" name="Freeform 1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20" name="Freeform 1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GB"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GB"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894849D-43F5-430B-A66B-CE9983610505}"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GB"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spcBef>
                <a:spcPts val="300"/>
              </a:spcBef>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GB"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F1DDC7F-CAC9-4D70-A9AE-48933B81D17A}"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9ACAFB9-6C54-46A9-968C-BBA93D7459CC}" type="slidenum">
              <a:rPr lang="en-US" smtClean="0"/>
              <a:pPr>
                <a:defRPr/>
              </a:pPr>
              <a:t>‹#›</a:t>
            </a:fld>
            <a:endParaRPr lang="en-US"/>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95B3749-4B5E-4663-87EA-1CF07B892824}" type="slidenum">
              <a:rPr lang="en-US" smtClean="0"/>
              <a:pPr>
                <a:defRPr/>
              </a:pPr>
              <a:t>‹#›</a:t>
            </a:fld>
            <a:endParaRPr lang="en-US"/>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A2EDA4A-FABE-43FE-AF24-F1A607C29E32}" type="slidenum">
              <a:rPr lang="en-US" smtClean="0"/>
              <a:pPr>
                <a:defRPr/>
              </a:pPr>
              <a:t>‹#›</a:t>
            </a:fld>
            <a:endParaRPr lang="en-US"/>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8A15B80-59BE-404C-BA5A-8A40C272C47B}"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GB"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4572131-0285-48B8-9B3D-3F4F45C03B5D}" type="slidenum">
              <a:rPr lang="en-US" smtClean="0"/>
              <a:pPr>
                <a:defRPr/>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GB"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pPr>
              <a:defRPr/>
            </a:pPr>
            <a:endParaRPr lang="en-US"/>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pPr>
              <a:defRPr/>
            </a:pPr>
            <a:endParaRPr lang="en-US"/>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pPr>
              <a:defRPr/>
            </a:pPr>
            <a:fld id="{9894849D-43F5-430B-A66B-CE9983610505}"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audio" Target="../media/audio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audio" Target="../media/audio1.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audio" Target="../media/audio1.bin"/></Relationships>
</file>

<file path=ppt/slides/_rels/slide17.xml.rels><?xml version="1.0" encoding="UTF-8" standalone="yes"?>
<Relationships xmlns="http://schemas.openxmlformats.org/package/2006/relationships"><Relationship Id="rId3" Type="http://schemas.openxmlformats.org/officeDocument/2006/relationships/audio" Target="../media/audio1.bin"/><Relationship Id="rId4" Type="http://schemas.openxmlformats.org/officeDocument/2006/relationships/image" Target="../media/image5.wmf"/><Relationship Id="rId5" Type="http://schemas.openxmlformats.org/officeDocument/2006/relationships/image" Target="../media/image6.jpeg"/><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audio" Target="../media/audio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audio" Target="../media/audio1.bin"/></Relationships>
</file>

<file path=ppt/slides/_rels/slide3.xml.rels><?xml version="1.0" encoding="UTF-8" standalone="yes"?>
<Relationships xmlns="http://schemas.openxmlformats.org/package/2006/relationships"><Relationship Id="rId3" Type="http://schemas.openxmlformats.org/officeDocument/2006/relationships/audio" Target="../media/audio1.bin"/><Relationship Id="rId4" Type="http://schemas.openxmlformats.org/officeDocument/2006/relationships/image" Target="../media/image2.jpeg"/><Relationship Id="rId1" Type="http://schemas.openxmlformats.org/officeDocument/2006/relationships/slideLayout" Target="../slideLayouts/slideLayout1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audio" Target="../media/audio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audio" Target="../media/audio1.bin"/></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audio" Target="../media/audio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audio" Target="../media/audio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audio" Target="../media/audio1.bin"/></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dirty="0" smtClean="0"/>
              <a:t>LIT</a:t>
            </a:r>
            <a:r>
              <a:rPr lang="en-US" dirty="0" smtClean="0"/>
              <a:t> 3023 Modernism</a:t>
            </a:r>
            <a:endParaRPr lang="en-US" dirty="0" smtClean="0"/>
          </a:p>
        </p:txBody>
      </p:sp>
      <p:sp>
        <p:nvSpPr>
          <p:cNvPr id="2051" name="Rectangle 3"/>
          <p:cNvSpPr>
            <a:spLocks noGrp="1" noChangeArrowheads="1"/>
          </p:cNvSpPr>
          <p:nvPr>
            <p:ph type="subTitle" idx="1"/>
          </p:nvPr>
        </p:nvSpPr>
        <p:spPr/>
        <p:txBody>
          <a:bodyPr/>
          <a:lstStyle/>
          <a:p>
            <a:pPr eaLnBrk="1" hangingPunct="1">
              <a:defRPr/>
            </a:pPr>
            <a:r>
              <a:rPr lang="en-US" dirty="0" smtClean="0"/>
              <a:t>Virginia </a:t>
            </a:r>
            <a:r>
              <a:rPr lang="en-US" dirty="0" smtClean="0"/>
              <a:t>Woolf (1) </a:t>
            </a:r>
            <a:endParaRPr lang="en-US"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defRPr/>
            </a:pPr>
            <a:r>
              <a:rPr lang="en-US" smtClean="0"/>
              <a:t>‘</a:t>
            </a:r>
            <a:r>
              <a:rPr lang="en-GB" smtClean="0"/>
              <a:t>life is a luminous halo’</a:t>
            </a:r>
            <a:endParaRPr lang="en-US" smtClean="0">
              <a:latin typeface="Arial" charset="0"/>
            </a:endParaRPr>
          </a:p>
        </p:txBody>
      </p:sp>
      <p:sp>
        <p:nvSpPr>
          <p:cNvPr id="10243" name="Rectangle 3"/>
          <p:cNvSpPr>
            <a:spLocks noGrp="1" noRot="1" noChangeArrowheads="1"/>
          </p:cNvSpPr>
          <p:nvPr>
            <p:ph idx="1"/>
          </p:nvPr>
        </p:nvSpPr>
        <p:spPr/>
        <p:txBody>
          <a:bodyPr/>
          <a:lstStyle/>
          <a:p>
            <a:pPr eaLnBrk="1" hangingPunct="1">
              <a:lnSpc>
                <a:spcPct val="90000"/>
              </a:lnSpc>
              <a:defRPr/>
            </a:pPr>
            <a:r>
              <a:rPr lang="en-GB" dirty="0" smtClean="0"/>
              <a:t>Life is not a series of gig lamps symmetrically arranged; life is a luminous halo, a semi-transparent envelope surrounding us from the beginning of consciousness to the end. Is it </a:t>
            </a:r>
            <a:r>
              <a:rPr lang="en-GB" dirty="0" smtClean="0"/>
              <a:t>not </a:t>
            </a:r>
            <a:r>
              <a:rPr lang="en-GB" dirty="0" smtClean="0"/>
              <a:t>the task of the novelist to convey this varying, this unknown and </a:t>
            </a:r>
            <a:r>
              <a:rPr lang="en-GB" dirty="0" err="1" smtClean="0"/>
              <a:t>uncircumscribed</a:t>
            </a:r>
            <a:r>
              <a:rPr lang="en-GB" dirty="0" smtClean="0"/>
              <a:t> spirit, whatever aberration or complexity it may display, with as little mixture of the alien and external as possible? </a:t>
            </a:r>
            <a:endParaRPr lang="en-US"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Mrs Dalloway</a:t>
            </a:r>
            <a:endParaRPr lang="en-GB" i="1" dirty="0"/>
          </a:p>
        </p:txBody>
      </p:sp>
      <p:sp>
        <p:nvSpPr>
          <p:cNvPr id="3" name="Content Placeholder 2"/>
          <p:cNvSpPr>
            <a:spLocks noGrp="1"/>
          </p:cNvSpPr>
          <p:nvPr>
            <p:ph idx="1"/>
          </p:nvPr>
        </p:nvSpPr>
        <p:spPr/>
        <p:txBody>
          <a:bodyPr/>
          <a:lstStyle/>
          <a:p>
            <a:r>
              <a:rPr lang="en-GB" dirty="0" smtClean="0"/>
              <a:t>Some key features:</a:t>
            </a:r>
          </a:p>
          <a:p>
            <a:r>
              <a:rPr lang="en-GB" dirty="0" smtClean="0"/>
              <a:t>Takes place on one day (cp. </a:t>
            </a:r>
            <a:r>
              <a:rPr lang="en-GB" i="1" dirty="0" smtClean="0"/>
              <a:t>Ulysses</a:t>
            </a:r>
            <a:r>
              <a:rPr lang="en-GB" dirty="0" smtClean="0"/>
              <a:t>)</a:t>
            </a:r>
          </a:p>
          <a:p>
            <a:r>
              <a:rPr lang="en-GB" dirty="0" smtClean="0"/>
              <a:t>Central figure of the title is Mrs D – but narrative does not centre solely on her.</a:t>
            </a:r>
          </a:p>
          <a:p>
            <a:r>
              <a:rPr lang="en-GB" dirty="0" smtClean="0"/>
              <a:t>Focus on apparently trivial –preparation for a party – but takes in matters of broader importance (e.g. the aftermath of war, the empire, social class)</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Mrs Dalloway</a:t>
            </a:r>
            <a:r>
              <a:rPr lang="en-GB" dirty="0" smtClean="0"/>
              <a:t> and modernism</a:t>
            </a:r>
            <a:endParaRPr lang="en-GB" i="1" dirty="0"/>
          </a:p>
        </p:txBody>
      </p:sp>
      <p:sp>
        <p:nvSpPr>
          <p:cNvPr id="3" name="Content Placeholder 2"/>
          <p:cNvSpPr>
            <a:spLocks noGrp="1"/>
          </p:cNvSpPr>
          <p:nvPr>
            <p:ph idx="1"/>
          </p:nvPr>
        </p:nvSpPr>
        <p:spPr/>
        <p:txBody>
          <a:bodyPr>
            <a:normAutofit/>
          </a:bodyPr>
          <a:lstStyle/>
          <a:p>
            <a:r>
              <a:rPr lang="en-GB" dirty="0" smtClean="0"/>
              <a:t>Use of interior monologue very prevalent (though little true stream-of-consciousness)</a:t>
            </a:r>
          </a:p>
          <a:p>
            <a:r>
              <a:rPr lang="en-GB" dirty="0" smtClean="0"/>
              <a:t>Lack of linearity – novel is based on succession of images; visual aspect very important</a:t>
            </a:r>
          </a:p>
          <a:p>
            <a:r>
              <a:rPr lang="en-GB" dirty="0" smtClean="0"/>
              <a:t>Fragmentation – novel represents a world undergoing change; social and spiritual disintegration</a:t>
            </a:r>
          </a:p>
          <a:p>
            <a:r>
              <a:rPr lang="en-GB" dirty="0" smtClean="0"/>
              <a:t>Competing narratives – interplay of </a:t>
            </a:r>
            <a:r>
              <a:rPr lang="en-GB" dirty="0" err="1" smtClean="0"/>
              <a:t>Septimus’s</a:t>
            </a:r>
            <a:r>
              <a:rPr lang="en-GB" dirty="0" smtClean="0"/>
              <a:t> fractured world and the ordered world of CD</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modernist features</a:t>
            </a:r>
            <a:endParaRPr lang="en-GB" dirty="0"/>
          </a:p>
        </p:txBody>
      </p:sp>
      <p:sp>
        <p:nvSpPr>
          <p:cNvPr id="3" name="Content Placeholder 2"/>
          <p:cNvSpPr>
            <a:spLocks noGrp="1"/>
          </p:cNvSpPr>
          <p:nvPr>
            <p:ph idx="1"/>
          </p:nvPr>
        </p:nvSpPr>
        <p:spPr/>
        <p:txBody>
          <a:bodyPr/>
          <a:lstStyle/>
          <a:p>
            <a:r>
              <a:rPr lang="en-GB" dirty="0" smtClean="0"/>
              <a:t>Lack of chronological time – but what about the role of Big Ben?</a:t>
            </a:r>
          </a:p>
          <a:p>
            <a:r>
              <a:rPr lang="en-GB" dirty="0" smtClean="0"/>
              <a:t>Series of moments of vision – cp Joyce’s epiphanies</a:t>
            </a:r>
          </a:p>
          <a:p>
            <a:r>
              <a:rPr lang="en-GB" dirty="0" smtClean="0"/>
              <a:t>Concentration on female consciousness</a:t>
            </a:r>
          </a:p>
          <a:p>
            <a:r>
              <a:rPr lang="en-GB" dirty="0" smtClean="0"/>
              <a:t>Use of prolepsis and </a:t>
            </a:r>
            <a:r>
              <a:rPr lang="en-GB" dirty="0" err="1" smtClean="0"/>
              <a:t>analepsis</a:t>
            </a:r>
            <a:endParaRPr lang="en-GB" dirty="0" smtClean="0"/>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as theme</a:t>
            </a:r>
            <a:endParaRPr lang="en-GB" dirty="0"/>
          </a:p>
        </p:txBody>
      </p:sp>
      <p:sp>
        <p:nvSpPr>
          <p:cNvPr id="3" name="Content Placeholder 2"/>
          <p:cNvSpPr>
            <a:spLocks noGrp="1"/>
          </p:cNvSpPr>
          <p:nvPr>
            <p:ph idx="1"/>
          </p:nvPr>
        </p:nvSpPr>
        <p:spPr/>
        <p:txBody>
          <a:bodyPr/>
          <a:lstStyle/>
          <a:p>
            <a:r>
              <a:rPr lang="en-GB" dirty="0" smtClean="0"/>
              <a:t>Time emphasised throughout – in CD’s thoughts, in the remembrance of the past, and by the external narrator noting the time of day;</a:t>
            </a:r>
          </a:p>
          <a:p>
            <a:r>
              <a:rPr lang="en-GB" i="1" dirty="0" smtClean="0"/>
              <a:t>Cymbeline</a:t>
            </a:r>
            <a:r>
              <a:rPr lang="en-GB" dirty="0" smtClean="0"/>
              <a:t> reference (p.8)</a:t>
            </a:r>
            <a:endParaRPr lang="en-GB" i="1" dirty="0" smtClean="0"/>
          </a:p>
          <a:p>
            <a:r>
              <a:rPr lang="en-GB" dirty="0" smtClean="0"/>
              <a:t>Original title – </a:t>
            </a:r>
            <a:r>
              <a:rPr lang="en-GB" i="1" dirty="0" smtClean="0"/>
              <a:t>The Hours – </a:t>
            </a:r>
            <a:r>
              <a:rPr lang="en-GB" dirty="0" smtClean="0"/>
              <a:t>significant?</a:t>
            </a:r>
          </a:p>
          <a:p>
            <a:r>
              <a:rPr lang="en-GB" dirty="0" smtClean="0"/>
              <a:t>Bergson’s theories of time</a:t>
            </a:r>
          </a:p>
          <a:p>
            <a:endParaRPr lang="en-GB"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Cymbeline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Fear no more the heat o' the sun, </a:t>
            </a:r>
            <a:br>
              <a:rPr lang="en-GB" dirty="0" smtClean="0"/>
            </a:br>
            <a:r>
              <a:rPr lang="en-GB" dirty="0" smtClean="0"/>
              <a:t>    Nor the furious winter's rages; </a:t>
            </a:r>
            <a:br>
              <a:rPr lang="en-GB" dirty="0" smtClean="0"/>
            </a:br>
            <a:r>
              <a:rPr lang="en-GB" dirty="0" smtClean="0"/>
              <a:t>    Thou thy worldly task hast done, </a:t>
            </a:r>
            <a:br>
              <a:rPr lang="en-GB" dirty="0" smtClean="0"/>
            </a:br>
            <a:r>
              <a:rPr lang="en-GB" dirty="0" smtClean="0"/>
              <a:t>    Home art gone, and </a:t>
            </a:r>
            <a:r>
              <a:rPr lang="en-GB" dirty="0" err="1" smtClean="0"/>
              <a:t>ta'en</a:t>
            </a:r>
            <a:r>
              <a:rPr lang="en-GB" dirty="0" smtClean="0"/>
              <a:t> thy wages: </a:t>
            </a:r>
            <a:br>
              <a:rPr lang="en-GB" dirty="0" smtClean="0"/>
            </a:br>
            <a:r>
              <a:rPr lang="en-GB" dirty="0" smtClean="0"/>
              <a:t>    Golden lads and girls all must, </a:t>
            </a:r>
            <a:br>
              <a:rPr lang="en-GB" dirty="0" smtClean="0"/>
            </a:br>
            <a:r>
              <a:rPr lang="en-GB" dirty="0" smtClean="0"/>
              <a:t>    As chimney-sweepers, come to dust.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r>
              <a:rPr lang="en-GB" dirty="0" smtClean="0"/>
              <a:t>    Fear no more the frown o' the great; </a:t>
            </a:r>
            <a:br>
              <a:rPr lang="en-GB" dirty="0" smtClean="0"/>
            </a:br>
            <a:r>
              <a:rPr lang="en-GB" dirty="0" smtClean="0"/>
              <a:t>    Thou art past the tyrant's stroke; </a:t>
            </a:r>
            <a:br>
              <a:rPr lang="en-GB" dirty="0" smtClean="0"/>
            </a:br>
            <a:r>
              <a:rPr lang="en-GB" dirty="0" smtClean="0"/>
              <a:t>    Care no more to clothe and eat; </a:t>
            </a:r>
            <a:br>
              <a:rPr lang="en-GB" dirty="0" smtClean="0"/>
            </a:br>
            <a:r>
              <a:rPr lang="en-GB" dirty="0" smtClean="0"/>
              <a:t>    To thee the reed is as the oak: </a:t>
            </a:r>
            <a:br>
              <a:rPr lang="en-GB" dirty="0" smtClean="0"/>
            </a:br>
            <a:r>
              <a:rPr lang="en-GB" dirty="0" smtClean="0"/>
              <a:t>    The sceptre, learning, physic, must </a:t>
            </a:r>
            <a:br>
              <a:rPr lang="en-GB" dirty="0" smtClean="0"/>
            </a:br>
            <a:r>
              <a:rPr lang="en-GB" dirty="0" smtClean="0"/>
              <a:t>    All follow this, and come to dust. </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defRPr/>
            </a:pPr>
            <a:r>
              <a:rPr lang="en-US" smtClean="0"/>
              <a:t>Woolf and Feminism</a:t>
            </a:r>
          </a:p>
        </p:txBody>
      </p:sp>
      <p:sp>
        <p:nvSpPr>
          <p:cNvPr id="11267" name="Rectangle 3"/>
          <p:cNvSpPr>
            <a:spLocks noGrp="1" noRot="1" noChangeArrowheads="1"/>
          </p:cNvSpPr>
          <p:nvPr>
            <p:ph idx="1"/>
          </p:nvPr>
        </p:nvSpPr>
        <p:spPr/>
        <p:txBody>
          <a:bodyPr/>
          <a:lstStyle/>
          <a:p>
            <a:pPr eaLnBrk="1" hangingPunct="1">
              <a:defRPr/>
            </a:pPr>
            <a:r>
              <a:rPr lang="en-US" i="1" dirty="0" smtClean="0"/>
              <a:t>A Room of One’s Own </a:t>
            </a:r>
            <a:r>
              <a:rPr lang="en-US" dirty="0" smtClean="0"/>
              <a:t>(1929)</a:t>
            </a:r>
          </a:p>
          <a:p>
            <a:pPr>
              <a:defRPr/>
            </a:pPr>
            <a:r>
              <a:rPr lang="en-US" dirty="0" smtClean="0"/>
              <a:t>Suggests the possibility of</a:t>
            </a:r>
            <a:r>
              <a:rPr lang="en-US" dirty="0" smtClean="0"/>
              <a:t> distinctively </a:t>
            </a:r>
            <a:r>
              <a:rPr lang="en-US" dirty="0" smtClean="0"/>
              <a:t>female </a:t>
            </a:r>
            <a:r>
              <a:rPr lang="en-US" dirty="0" smtClean="0"/>
              <a:t>writing – possibly anticipates </a:t>
            </a:r>
            <a:r>
              <a:rPr lang="en-US" i="1" dirty="0" err="1" smtClean="0"/>
              <a:t>écriture</a:t>
            </a:r>
            <a:r>
              <a:rPr lang="en-US" i="1" dirty="0" smtClean="0"/>
              <a:t> </a:t>
            </a:r>
            <a:r>
              <a:rPr lang="en-US" i="1" dirty="0" err="1" smtClean="0"/>
              <a:t>féminine</a:t>
            </a:r>
            <a:r>
              <a:rPr lang="en-US" dirty="0" smtClean="0"/>
              <a:t> of </a:t>
            </a:r>
            <a:r>
              <a:rPr lang="en-US" dirty="0" err="1" smtClean="0"/>
              <a:t>Cixous</a:t>
            </a:r>
            <a:endParaRPr lang="en-US" dirty="0" smtClean="0"/>
          </a:p>
          <a:p>
            <a:pPr eaLnBrk="1" hangingPunct="1">
              <a:defRPr/>
            </a:pPr>
            <a:r>
              <a:rPr lang="en-US" i="1" dirty="0" smtClean="0"/>
              <a:t>Three Guineas</a:t>
            </a:r>
            <a:r>
              <a:rPr lang="en-US" dirty="0" smtClean="0"/>
              <a:t> (1938) </a:t>
            </a:r>
          </a:p>
          <a:p>
            <a:pPr eaLnBrk="1" hangingPunct="1">
              <a:defRPr/>
            </a:pPr>
            <a:r>
              <a:rPr lang="en-US" dirty="0" smtClean="0"/>
              <a:t>Examines role of patriarchy and critiques male domination of political </a:t>
            </a:r>
            <a:r>
              <a:rPr lang="en-US" dirty="0" smtClean="0"/>
              <a:t>landscape – significantly timed just before outbreak of Word War II.</a:t>
            </a:r>
          </a:p>
          <a:p>
            <a:pPr eaLnBrk="1" hangingPunct="1">
              <a:defRPr/>
            </a:pPr>
            <a:endParaRPr lang="en-US" i="1"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defRPr/>
            </a:pPr>
            <a:r>
              <a:rPr lang="en-US" smtClean="0"/>
              <a:t>Late Woolf</a:t>
            </a:r>
          </a:p>
        </p:txBody>
      </p:sp>
      <p:pic>
        <p:nvPicPr>
          <p:cNvPr id="13317" name="Picture 5"/>
          <p:cNvPicPr>
            <a:picLocks noGrp="1" noChangeAspect="1" noChangeArrowheads="1"/>
          </p:cNvPicPr>
          <p:nvPr>
            <p:ph sz="half" idx="1"/>
          </p:nvPr>
        </p:nvPicPr>
        <p:blipFill>
          <a:blip r:embed="rId4" cstate="print"/>
          <a:srcRect/>
          <a:stretch>
            <a:fillRect/>
          </a:stretch>
        </p:blipFill>
        <p:spPr>
          <a:xfrm>
            <a:off x="776288" y="1600200"/>
            <a:ext cx="3395662" cy="4498975"/>
          </a:xfrm>
          <a:noFill/>
        </p:spPr>
      </p:pic>
      <p:sp>
        <p:nvSpPr>
          <p:cNvPr id="13316" name="Rectangle 4"/>
          <p:cNvSpPr>
            <a:spLocks noGrp="1" noRot="1" noChangeArrowheads="1"/>
          </p:cNvSpPr>
          <p:nvPr>
            <p:ph type="body" sz="half" idx="2"/>
          </p:nvPr>
        </p:nvSpPr>
        <p:spPr>
          <a:xfrm>
            <a:off x="4652963" y="1600200"/>
            <a:ext cx="4033837" cy="4498975"/>
          </a:xfrm>
        </p:spPr>
        <p:txBody>
          <a:bodyPr/>
          <a:lstStyle/>
          <a:p>
            <a:pPr eaLnBrk="1" hangingPunct="1">
              <a:defRPr/>
            </a:pPr>
            <a:r>
              <a:rPr lang="en-US" sz="2800" smtClean="0"/>
              <a:t>Experimental fiction:</a:t>
            </a:r>
          </a:p>
          <a:p>
            <a:pPr eaLnBrk="1" hangingPunct="1">
              <a:defRPr/>
            </a:pPr>
            <a:r>
              <a:rPr lang="en-US" sz="2800" i="1" smtClean="0"/>
              <a:t>The Waves</a:t>
            </a:r>
            <a:r>
              <a:rPr lang="en-US" sz="2800" smtClean="0"/>
              <a:t> (1931)</a:t>
            </a:r>
          </a:p>
          <a:p>
            <a:pPr eaLnBrk="1" hangingPunct="1">
              <a:defRPr/>
            </a:pPr>
            <a:r>
              <a:rPr lang="en-US" sz="2800" i="1" smtClean="0"/>
              <a:t>The Years</a:t>
            </a:r>
            <a:r>
              <a:rPr lang="en-US" sz="2800" smtClean="0"/>
              <a:t> (1937)</a:t>
            </a:r>
          </a:p>
          <a:p>
            <a:pPr eaLnBrk="1" hangingPunct="1">
              <a:defRPr/>
            </a:pPr>
            <a:r>
              <a:rPr lang="en-US" sz="2800" smtClean="0"/>
              <a:t>Suicide March 1941</a:t>
            </a:r>
          </a:p>
          <a:p>
            <a:pPr eaLnBrk="1" hangingPunct="1">
              <a:defRPr/>
            </a:pPr>
            <a:r>
              <a:rPr lang="en-US" sz="2800" i="1" smtClean="0"/>
              <a:t>Between the Acts</a:t>
            </a:r>
            <a:r>
              <a:rPr lang="en-US" sz="2800" smtClean="0"/>
              <a:t> posthumously published July 1941</a:t>
            </a:r>
          </a:p>
        </p:txBody>
      </p:sp>
      <p:pic>
        <p:nvPicPr>
          <p:cNvPr id="2" name="Picture 4" descr="41526-004-1DDB8F8A.jpg"/>
          <p:cNvPicPr>
            <a:picLocks noChangeAspect="1"/>
          </p:cNvPicPr>
          <p:nvPr/>
        </p:nvPicPr>
        <p:blipFill>
          <a:blip r:embed="rId5" cstate="print"/>
          <a:srcRect/>
          <a:stretch>
            <a:fillRect/>
          </a:stretch>
        </p:blipFill>
        <p:spPr bwMode="auto">
          <a:xfrm>
            <a:off x="785813" y="1571625"/>
            <a:ext cx="3571875" cy="4714875"/>
          </a:xfrm>
          <a:prstGeom prst="rect">
            <a:avLst/>
          </a:prstGeom>
          <a:noFill/>
          <a:ln w="9525">
            <a:noFill/>
            <a:miter lim="800000"/>
            <a:headEnd/>
            <a:tailEnd/>
          </a:ln>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anim calcmode="lin" valueType="num">
                                      <p:cBhvr additive="base">
                                        <p:cTn id="7" dur="500" fill="hold"/>
                                        <p:tgtEl>
                                          <p:spTgt spid="13317"/>
                                        </p:tgtEl>
                                        <p:attrNameLst>
                                          <p:attrName>ppt_x</p:attrName>
                                        </p:attrNameLst>
                                      </p:cBhvr>
                                      <p:tavLst>
                                        <p:tav tm="0">
                                          <p:val>
                                            <p:strVal val="0-#ppt_w/2"/>
                                          </p:val>
                                        </p:tav>
                                        <p:tav tm="100000">
                                          <p:val>
                                            <p:strVal val="#ppt_x"/>
                                          </p:val>
                                        </p:tav>
                                      </p:tavLst>
                                    </p:anim>
                                    <p:anim calcmode="lin" valueType="num">
                                      <p:cBhvr additive="base">
                                        <p:cTn id="8" dur="500" fill="hold"/>
                                        <p:tgtEl>
                                          <p:spTgt spid="133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6">
                                            <p:txEl>
                                              <p:pRg st="0" end="0"/>
                                            </p:txEl>
                                          </p:spTgt>
                                        </p:tgtEl>
                                        <p:attrNameLst>
                                          <p:attrName>style.visibility</p:attrName>
                                        </p:attrNameLst>
                                      </p:cBhvr>
                                      <p:to>
                                        <p:strVal val="visible"/>
                                      </p:to>
                                    </p:set>
                                    <p:anim calcmode="lin" valueType="num">
                                      <p:cBhvr additive="base">
                                        <p:cTn id="13" dur="500" fill="hold"/>
                                        <p:tgtEl>
                                          <p:spTgt spid="13316">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6">
                                            <p:txEl>
                                              <p:pRg st="1" end="1"/>
                                            </p:txEl>
                                          </p:spTgt>
                                        </p:tgtEl>
                                        <p:attrNameLst>
                                          <p:attrName>style.visibility</p:attrName>
                                        </p:attrNameLst>
                                      </p:cBhvr>
                                      <p:to>
                                        <p:strVal val="visible"/>
                                      </p:to>
                                    </p:set>
                                    <p:anim calcmode="lin" valueType="num">
                                      <p:cBhvr additive="base">
                                        <p:cTn id="19" dur="500" fill="hold"/>
                                        <p:tgtEl>
                                          <p:spTgt spid="13316">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316">
                                            <p:txEl>
                                              <p:pRg st="2" end="2"/>
                                            </p:txEl>
                                          </p:spTgt>
                                        </p:tgtEl>
                                        <p:attrNameLst>
                                          <p:attrName>style.visibility</p:attrName>
                                        </p:attrNameLst>
                                      </p:cBhvr>
                                      <p:to>
                                        <p:strVal val="visible"/>
                                      </p:to>
                                    </p:set>
                                    <p:anim calcmode="lin" valueType="num">
                                      <p:cBhvr additive="base">
                                        <p:cTn id="25" dur="500" fill="hold"/>
                                        <p:tgtEl>
                                          <p:spTgt spid="13316">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3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3316">
                                            <p:txEl>
                                              <p:pRg st="3" end="3"/>
                                            </p:txEl>
                                          </p:spTgt>
                                        </p:tgtEl>
                                        <p:attrNameLst>
                                          <p:attrName>style.visibility</p:attrName>
                                        </p:attrNameLst>
                                      </p:cBhvr>
                                      <p:to>
                                        <p:strVal val="visible"/>
                                      </p:to>
                                    </p:set>
                                    <p:anim calcmode="lin" valueType="num">
                                      <p:cBhvr additive="base">
                                        <p:cTn id="31" dur="500" fill="hold"/>
                                        <p:tgtEl>
                                          <p:spTgt spid="13316">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33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3316">
                                            <p:txEl>
                                              <p:pRg st="4" end="4"/>
                                            </p:txEl>
                                          </p:spTgt>
                                        </p:tgtEl>
                                        <p:attrNameLst>
                                          <p:attrName>style.visibility</p:attrName>
                                        </p:attrNameLst>
                                      </p:cBhvr>
                                      <p:to>
                                        <p:strVal val="visible"/>
                                      </p:to>
                                    </p:set>
                                    <p:anim calcmode="lin" valueType="num">
                                      <p:cBhvr additive="base">
                                        <p:cTn id="37" dur="500" fill="hold"/>
                                        <p:tgtEl>
                                          <p:spTgt spid="13316">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33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autoUpdateAnimBg="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defRPr/>
            </a:pPr>
            <a:r>
              <a:rPr lang="en-US" smtClean="0"/>
              <a:t>Woolf…</a:t>
            </a:r>
          </a:p>
        </p:txBody>
      </p:sp>
      <p:sp>
        <p:nvSpPr>
          <p:cNvPr id="14339" name="Rectangle 3"/>
          <p:cNvSpPr>
            <a:spLocks noGrp="1" noRot="1" noChangeArrowheads="1"/>
          </p:cNvSpPr>
          <p:nvPr>
            <p:ph idx="1"/>
          </p:nvPr>
        </p:nvSpPr>
        <p:spPr/>
        <p:txBody>
          <a:bodyPr/>
          <a:lstStyle/>
          <a:p>
            <a:pPr eaLnBrk="1" hangingPunct="1">
              <a:defRPr/>
            </a:pPr>
            <a:r>
              <a:rPr lang="en-US" sz="2800" smtClean="0"/>
              <a:t>developed distinctive narrative style;</a:t>
            </a:r>
          </a:p>
          <a:p>
            <a:pPr eaLnBrk="1" hangingPunct="1">
              <a:defRPr/>
            </a:pPr>
            <a:r>
              <a:rPr lang="en-US" sz="2800" smtClean="0"/>
              <a:t>stream of consciousness / interior monologue;</a:t>
            </a:r>
          </a:p>
          <a:p>
            <a:pPr eaLnBrk="1" hangingPunct="1">
              <a:defRPr/>
            </a:pPr>
            <a:r>
              <a:rPr lang="en-US" sz="2800" smtClean="0"/>
              <a:t>produced important modernist critiques of the novel and art;</a:t>
            </a:r>
          </a:p>
          <a:p>
            <a:pPr eaLnBrk="1" hangingPunct="1">
              <a:defRPr/>
            </a:pPr>
            <a:r>
              <a:rPr lang="en-US" sz="2800" smtClean="0"/>
              <a:t>engaged with political issues of the day;</a:t>
            </a:r>
          </a:p>
          <a:p>
            <a:pPr eaLnBrk="1" hangingPunct="1">
              <a:defRPr/>
            </a:pPr>
            <a:r>
              <a:rPr lang="en-US" sz="2800" smtClean="0"/>
              <a:t>focused particularly on the female condition.</a:t>
            </a:r>
          </a:p>
          <a:p>
            <a:pPr eaLnBrk="1" hangingPunct="1">
              <a:defRPr/>
            </a:pPr>
            <a:endParaRPr lang="en-US" sz="280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pPr eaLnBrk="1" hangingPunct="1">
              <a:defRPr/>
            </a:pPr>
            <a:r>
              <a:rPr lang="en-US" smtClean="0"/>
              <a:t>Overview</a:t>
            </a:r>
          </a:p>
        </p:txBody>
      </p:sp>
      <p:sp>
        <p:nvSpPr>
          <p:cNvPr id="3075" name="Rectangle 3"/>
          <p:cNvSpPr>
            <a:spLocks noGrp="1" noRot="1" noChangeArrowheads="1"/>
          </p:cNvSpPr>
          <p:nvPr>
            <p:ph idx="1"/>
          </p:nvPr>
        </p:nvSpPr>
        <p:spPr/>
        <p:txBody>
          <a:bodyPr/>
          <a:lstStyle/>
          <a:p>
            <a:pPr eaLnBrk="1" hangingPunct="1">
              <a:defRPr/>
            </a:pPr>
            <a:r>
              <a:rPr lang="en-US" dirty="0" smtClean="0"/>
              <a:t>Virginia Woolf - life and times</a:t>
            </a:r>
          </a:p>
          <a:p>
            <a:pPr eaLnBrk="1" hangingPunct="1">
              <a:defRPr/>
            </a:pPr>
            <a:r>
              <a:rPr lang="en-US" dirty="0" smtClean="0"/>
              <a:t>As a </a:t>
            </a:r>
            <a:r>
              <a:rPr lang="en-US" dirty="0" smtClean="0"/>
              <a:t>modernist novelist</a:t>
            </a:r>
          </a:p>
          <a:p>
            <a:pPr eaLnBrk="1" hangingPunct="1">
              <a:defRPr/>
            </a:pPr>
            <a:r>
              <a:rPr lang="en-US" dirty="0" smtClean="0"/>
              <a:t>As a critic and thinker</a:t>
            </a:r>
          </a:p>
          <a:p>
            <a:pPr eaLnBrk="1" hangingPunct="1">
              <a:defRPr/>
            </a:pPr>
            <a:r>
              <a:rPr lang="en-US" dirty="0" smtClean="0"/>
              <a:t>As a feminist</a:t>
            </a:r>
            <a:r>
              <a:rPr lang="en-US" dirty="0" smtClean="0"/>
              <a:t> </a:t>
            </a:r>
            <a:endParaRPr lang="en-US"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pPr eaLnBrk="1" hangingPunct="1">
              <a:defRPr/>
            </a:pPr>
            <a:r>
              <a:rPr lang="en-US" smtClean="0"/>
              <a:t>Woolf</a:t>
            </a:r>
          </a:p>
        </p:txBody>
      </p:sp>
      <p:sp>
        <p:nvSpPr>
          <p:cNvPr id="4099" name="Rectangle 3"/>
          <p:cNvSpPr>
            <a:spLocks noGrp="1" noRot="1" noChangeArrowheads="1"/>
          </p:cNvSpPr>
          <p:nvPr>
            <p:ph type="body" sz="half" idx="1"/>
          </p:nvPr>
        </p:nvSpPr>
        <p:spPr>
          <a:xfrm>
            <a:off x="457200" y="1600200"/>
            <a:ext cx="4033838" cy="4498975"/>
          </a:xfrm>
        </p:spPr>
        <p:txBody>
          <a:bodyPr/>
          <a:lstStyle/>
          <a:p>
            <a:pPr eaLnBrk="1" hangingPunct="1">
              <a:defRPr/>
            </a:pPr>
            <a:r>
              <a:rPr lang="en-US" sz="2800" smtClean="0"/>
              <a:t>1882-1941</a:t>
            </a:r>
          </a:p>
          <a:p>
            <a:pPr eaLnBrk="1" hangingPunct="1">
              <a:defRPr/>
            </a:pPr>
            <a:r>
              <a:rPr lang="en-US" sz="2800" smtClean="0"/>
              <a:t>Another Victorian</a:t>
            </a:r>
          </a:p>
          <a:p>
            <a:pPr eaLnBrk="1" hangingPunct="1">
              <a:defRPr/>
            </a:pPr>
            <a:r>
              <a:rPr lang="en-US" sz="2800" smtClean="0"/>
              <a:t>Daughter of Leslie Stephen</a:t>
            </a:r>
          </a:p>
          <a:p>
            <a:pPr eaLnBrk="1" hangingPunct="1">
              <a:defRPr/>
            </a:pPr>
            <a:r>
              <a:rPr lang="en-US" sz="2800" smtClean="0"/>
              <a:t>Educated at home</a:t>
            </a:r>
          </a:p>
          <a:p>
            <a:pPr eaLnBrk="1" hangingPunct="1">
              <a:defRPr/>
            </a:pPr>
            <a:r>
              <a:rPr lang="en-US" sz="2800" smtClean="0"/>
              <a:t>Bloomsbury group</a:t>
            </a:r>
          </a:p>
        </p:txBody>
      </p:sp>
      <p:pic>
        <p:nvPicPr>
          <p:cNvPr id="4101" name="Picture 5" descr="Virginia_Woolf.jpg                                             000A61A8Apple HD                       C241749A:"/>
          <p:cNvPicPr>
            <a:picLocks noGrp="1" noChangeAspect="1" noChangeArrowheads="1"/>
          </p:cNvPicPr>
          <p:nvPr>
            <p:ph sz="half" idx="2"/>
          </p:nvPr>
        </p:nvPicPr>
        <p:blipFill>
          <a:blip r:embed="rId4" cstate="print"/>
          <a:srcRect l="-4515" r="-4515"/>
          <a:stretch>
            <a:fillRect/>
          </a:stretch>
        </p:blip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 calcmode="lin" valueType="num">
                                      <p:cBhvr additive="base">
                                        <p:cTn id="7" dur="500" fill="hold"/>
                                        <p:tgtEl>
                                          <p:spTgt spid="4101"/>
                                        </p:tgtEl>
                                        <p:attrNameLst>
                                          <p:attrName>ppt_x</p:attrName>
                                        </p:attrNameLst>
                                      </p:cBhvr>
                                      <p:tavLst>
                                        <p:tav tm="0">
                                          <p:val>
                                            <p:strVal val="0-#ppt_w/2"/>
                                          </p:val>
                                        </p:tav>
                                        <p:tav tm="100000">
                                          <p:val>
                                            <p:strVal val="#ppt_x"/>
                                          </p:val>
                                        </p:tav>
                                      </p:tavLst>
                                    </p:anim>
                                    <p:anim calcmode="lin" valueType="num">
                                      <p:cBhvr additive="base">
                                        <p:cTn id="8" dur="500" fill="hold"/>
                                        <p:tgtEl>
                                          <p:spTgt spid="410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9">
                                            <p:txEl>
                                              <p:pRg st="1" end="1"/>
                                            </p:txEl>
                                          </p:spTgt>
                                        </p:tgtEl>
                                        <p:attrNameLst>
                                          <p:attrName>style.visibility</p:attrName>
                                        </p:attrNameLst>
                                      </p:cBhvr>
                                      <p:to>
                                        <p:strVal val="visible"/>
                                      </p:to>
                                    </p:set>
                                    <p:anim calcmode="lin" valueType="num">
                                      <p:cBhvr additive="base">
                                        <p:cTn id="19" dur="500" fill="hold"/>
                                        <p:tgtEl>
                                          <p:spTgt spid="409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9">
                                            <p:txEl>
                                              <p:pRg st="2" end="2"/>
                                            </p:txEl>
                                          </p:spTgt>
                                        </p:tgtEl>
                                        <p:attrNameLst>
                                          <p:attrName>style.visibility</p:attrName>
                                        </p:attrNameLst>
                                      </p:cBhvr>
                                      <p:to>
                                        <p:strVal val="visible"/>
                                      </p:to>
                                    </p:set>
                                    <p:anim calcmode="lin" valueType="num">
                                      <p:cBhvr additive="base">
                                        <p:cTn id="25" dur="500" fill="hold"/>
                                        <p:tgtEl>
                                          <p:spTgt spid="409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9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99">
                                            <p:txEl>
                                              <p:pRg st="3" end="3"/>
                                            </p:txEl>
                                          </p:spTgt>
                                        </p:tgtEl>
                                        <p:attrNameLst>
                                          <p:attrName>style.visibility</p:attrName>
                                        </p:attrNameLst>
                                      </p:cBhvr>
                                      <p:to>
                                        <p:strVal val="visible"/>
                                      </p:to>
                                    </p:set>
                                    <p:anim calcmode="lin" valueType="num">
                                      <p:cBhvr additive="base">
                                        <p:cTn id="31" dur="500" fill="hold"/>
                                        <p:tgtEl>
                                          <p:spTgt spid="409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9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99">
                                            <p:txEl>
                                              <p:pRg st="4" end="4"/>
                                            </p:txEl>
                                          </p:spTgt>
                                        </p:tgtEl>
                                        <p:attrNameLst>
                                          <p:attrName>style.visibility</p:attrName>
                                        </p:attrNameLst>
                                      </p:cBhvr>
                                      <p:to>
                                        <p:strVal val="visible"/>
                                      </p:to>
                                    </p:set>
                                    <p:anim calcmode="lin" valueType="num">
                                      <p:cBhvr additive="base">
                                        <p:cTn id="37" dur="500" fill="hold"/>
                                        <p:tgtEl>
                                          <p:spTgt spid="409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9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lstStyle/>
          <a:p>
            <a:pPr eaLnBrk="1" hangingPunct="1">
              <a:defRPr/>
            </a:pPr>
            <a:r>
              <a:rPr lang="en-US" smtClean="0"/>
              <a:t>Mental illness</a:t>
            </a:r>
          </a:p>
        </p:txBody>
      </p:sp>
      <p:sp>
        <p:nvSpPr>
          <p:cNvPr id="5123" name="Rectangle 3"/>
          <p:cNvSpPr>
            <a:spLocks noGrp="1" noRot="1" noChangeArrowheads="1"/>
          </p:cNvSpPr>
          <p:nvPr>
            <p:ph idx="1"/>
          </p:nvPr>
        </p:nvSpPr>
        <p:spPr/>
        <p:txBody>
          <a:bodyPr/>
          <a:lstStyle/>
          <a:p>
            <a:pPr eaLnBrk="1" hangingPunct="1">
              <a:defRPr/>
            </a:pPr>
            <a:r>
              <a:rPr lang="en-US" smtClean="0"/>
              <a:t>First breakdown following death of mother, 1895</a:t>
            </a:r>
          </a:p>
          <a:p>
            <a:pPr eaLnBrk="1" hangingPunct="1">
              <a:defRPr/>
            </a:pPr>
            <a:r>
              <a:rPr lang="en-US" smtClean="0"/>
              <a:t>Second following death of father, 1904</a:t>
            </a:r>
          </a:p>
          <a:p>
            <a:pPr eaLnBrk="1" hangingPunct="1">
              <a:defRPr/>
            </a:pPr>
            <a:r>
              <a:rPr lang="en-US" smtClean="0"/>
              <a:t>Attempted suicide</a:t>
            </a:r>
          </a:p>
          <a:p>
            <a:pPr eaLnBrk="1" hangingPunct="1">
              <a:defRPr/>
            </a:pPr>
            <a:r>
              <a:rPr lang="en-US" smtClean="0"/>
              <a:t>Institutionalised</a:t>
            </a:r>
          </a:p>
          <a:p>
            <a:pPr eaLnBrk="1" hangingPunct="1">
              <a:defRPr/>
            </a:pPr>
            <a:r>
              <a:rPr lang="en-US" smtClean="0"/>
              <a:t>Is this relevant?</a:t>
            </a:r>
          </a:p>
          <a:p>
            <a:pPr eaLnBrk="1" hangingPunct="1">
              <a:defRPr/>
            </a:pPr>
            <a:endParaRPr lang="en-US"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eaLnBrk="1" hangingPunct="1">
              <a:defRPr/>
            </a:pPr>
            <a:r>
              <a:rPr lang="en-US" smtClean="0"/>
              <a:t>Woolf’s development</a:t>
            </a:r>
          </a:p>
        </p:txBody>
      </p:sp>
      <p:sp>
        <p:nvSpPr>
          <p:cNvPr id="6147" name="Rectangle 3"/>
          <p:cNvSpPr>
            <a:spLocks noGrp="1" noRot="1" noChangeArrowheads="1"/>
          </p:cNvSpPr>
          <p:nvPr>
            <p:ph idx="1"/>
          </p:nvPr>
        </p:nvSpPr>
        <p:spPr/>
        <p:txBody>
          <a:bodyPr>
            <a:normAutofit lnSpcReduction="10000"/>
          </a:bodyPr>
          <a:lstStyle/>
          <a:p>
            <a:pPr eaLnBrk="1" hangingPunct="1">
              <a:defRPr/>
            </a:pPr>
            <a:r>
              <a:rPr lang="en-US" dirty="0" smtClean="0"/>
              <a:t>Literary meetings with Leonard Woolf, Clive Bell, Vanessa Bell, Lytton Strachey etc</a:t>
            </a:r>
          </a:p>
          <a:p>
            <a:pPr eaLnBrk="1" hangingPunct="1">
              <a:defRPr/>
            </a:pPr>
            <a:r>
              <a:rPr lang="en-US" dirty="0" smtClean="0"/>
              <a:t>Bloomsbury Group begins to coalesce around 1906</a:t>
            </a:r>
          </a:p>
          <a:p>
            <a:pPr eaLnBrk="1" hangingPunct="1">
              <a:defRPr/>
            </a:pPr>
            <a:r>
              <a:rPr lang="en-US" dirty="0" smtClean="0"/>
              <a:t>Woolf writes for TLS and other </a:t>
            </a:r>
            <a:r>
              <a:rPr lang="en-US" dirty="0" smtClean="0"/>
              <a:t>journals –</a:t>
            </a:r>
            <a:r>
              <a:rPr lang="en-US" i="1" dirty="0" smtClean="0"/>
              <a:t>Dial</a:t>
            </a:r>
            <a:r>
              <a:rPr lang="en-US" dirty="0" smtClean="0"/>
              <a:t>, </a:t>
            </a:r>
            <a:r>
              <a:rPr lang="en-US" i="1" dirty="0" smtClean="0"/>
              <a:t>Athenaeum</a:t>
            </a:r>
            <a:endParaRPr lang="en-US" dirty="0" smtClean="0"/>
          </a:p>
          <a:p>
            <a:pPr>
              <a:defRPr/>
            </a:pPr>
            <a:r>
              <a:rPr lang="en-US" dirty="0" smtClean="0"/>
              <a:t>“…on or about December, 1910, human character changed</a:t>
            </a:r>
            <a:r>
              <a:rPr lang="en-US" dirty="0" smtClean="0"/>
              <a:t>. </a:t>
            </a:r>
          </a:p>
          <a:p>
            <a:pPr marL="0" indent="0">
              <a:spcBef>
                <a:spcPts val="0"/>
              </a:spcBef>
              <a:buNone/>
              <a:defRPr/>
            </a:pPr>
            <a:r>
              <a:rPr lang="en-US" dirty="0" smtClean="0"/>
              <a:t>I </a:t>
            </a:r>
            <a:r>
              <a:rPr lang="en-US" dirty="0" smtClean="0"/>
              <a:t>am not saying that one went out, as one might into a garden, and there saw that a rose had flowered, or that a hen had laid an egg. The change was not sudden and definite like that. But a change there was, nevertheless; and, since one must be arbitrary, let us date it about the year 1910. </a:t>
            </a:r>
            <a:r>
              <a:rPr lang="en-US" dirty="0" smtClean="0"/>
              <a:t>”</a:t>
            </a:r>
            <a:endParaRPr lang="en-US"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1910</a:t>
            </a:r>
            <a:endParaRPr lang="en-US" dirty="0"/>
          </a:p>
        </p:txBody>
      </p:sp>
      <p:sp>
        <p:nvSpPr>
          <p:cNvPr id="7" name="Text Placeholder 6"/>
          <p:cNvSpPr>
            <a:spLocks noGrp="1"/>
          </p:cNvSpPr>
          <p:nvPr>
            <p:ph type="body" idx="1"/>
          </p:nvPr>
        </p:nvSpPr>
        <p:spPr/>
        <p:txBody>
          <a:bodyPr/>
          <a:lstStyle/>
          <a:p>
            <a:r>
              <a:rPr lang="en-US" dirty="0" smtClean="0"/>
              <a:t>Dreadnought hoax</a:t>
            </a:r>
            <a:endParaRPr lang="en-US" dirty="0"/>
          </a:p>
        </p:txBody>
      </p:sp>
      <p:pic>
        <p:nvPicPr>
          <p:cNvPr id="11" name="Content Placeholder 10" descr="dradnoughtpic.jpg"/>
          <p:cNvPicPr>
            <a:picLocks noGrp="1" noChangeAspect="1"/>
          </p:cNvPicPr>
          <p:nvPr>
            <p:ph sz="half" idx="2"/>
          </p:nvPr>
        </p:nvPicPr>
        <p:blipFill>
          <a:blip r:embed="rId3"/>
          <a:srcRect t="-20619" b="-20619"/>
          <a:stretch>
            <a:fillRect/>
          </a:stretch>
        </p:blipFill>
        <p:spPr/>
      </p:pic>
      <p:sp>
        <p:nvSpPr>
          <p:cNvPr id="9" name="Text Placeholder 8"/>
          <p:cNvSpPr>
            <a:spLocks noGrp="1"/>
          </p:cNvSpPr>
          <p:nvPr>
            <p:ph type="body" sz="quarter" idx="3"/>
          </p:nvPr>
        </p:nvSpPr>
        <p:spPr/>
        <p:txBody>
          <a:bodyPr/>
          <a:lstStyle/>
          <a:p>
            <a:r>
              <a:rPr lang="en-US" dirty="0" smtClean="0"/>
              <a:t>Post-Impressionists</a:t>
            </a:r>
            <a:endParaRPr lang="en-US" dirty="0"/>
          </a:p>
        </p:txBody>
      </p:sp>
      <p:pic>
        <p:nvPicPr>
          <p:cNvPr id="12" name="Content Placeholder 11" descr="FryVangoghStarryNight.jpg"/>
          <p:cNvPicPr>
            <a:picLocks noGrp="1" noChangeAspect="1"/>
          </p:cNvPicPr>
          <p:nvPr>
            <p:ph sz="quarter" idx="4"/>
          </p:nvPr>
        </p:nvPicPr>
        <p:blipFill>
          <a:blip r:embed="rId4"/>
          <a:srcRect t="-17602" b="-17602"/>
          <a:stretch>
            <a:fillRect/>
          </a:stretch>
        </p:blipFill>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normAutofit fontScale="90000"/>
          </a:bodyPr>
          <a:lstStyle/>
          <a:p>
            <a:pPr eaLnBrk="1" hangingPunct="1">
              <a:defRPr/>
            </a:pPr>
            <a:r>
              <a:rPr lang="en-US" dirty="0" smtClean="0"/>
              <a:t>Woolf’s </a:t>
            </a:r>
            <a:r>
              <a:rPr lang="en-US" dirty="0" smtClean="0"/>
              <a:t>Development as novelist</a:t>
            </a:r>
            <a:endParaRPr lang="en-US" dirty="0" smtClean="0"/>
          </a:p>
        </p:txBody>
      </p:sp>
      <p:sp>
        <p:nvSpPr>
          <p:cNvPr id="7171" name="Rectangle 3"/>
          <p:cNvSpPr>
            <a:spLocks noGrp="1" noRot="1" noChangeArrowheads="1"/>
          </p:cNvSpPr>
          <p:nvPr>
            <p:ph idx="1"/>
          </p:nvPr>
        </p:nvSpPr>
        <p:spPr/>
        <p:txBody>
          <a:bodyPr/>
          <a:lstStyle/>
          <a:p>
            <a:pPr eaLnBrk="1" hangingPunct="1">
              <a:defRPr/>
            </a:pPr>
            <a:r>
              <a:rPr lang="en-US" dirty="0" smtClean="0"/>
              <a:t>1915: </a:t>
            </a:r>
            <a:r>
              <a:rPr lang="en-US" i="1" dirty="0" smtClean="0"/>
              <a:t>The Voyage Out</a:t>
            </a:r>
            <a:r>
              <a:rPr lang="en-US" dirty="0" smtClean="0"/>
              <a:t>- first attempt at a modernist approach</a:t>
            </a:r>
          </a:p>
          <a:p>
            <a:pPr eaLnBrk="1" hangingPunct="1">
              <a:defRPr/>
            </a:pPr>
            <a:r>
              <a:rPr lang="en-US" dirty="0" smtClean="0"/>
              <a:t>1919 </a:t>
            </a:r>
            <a:r>
              <a:rPr lang="en-US" i="1" dirty="0" smtClean="0"/>
              <a:t>Night and Day</a:t>
            </a:r>
            <a:r>
              <a:rPr lang="en-US" dirty="0" smtClean="0"/>
              <a:t> - a backward step?</a:t>
            </a:r>
          </a:p>
          <a:p>
            <a:pPr eaLnBrk="1" hangingPunct="1">
              <a:defRPr/>
            </a:pPr>
            <a:r>
              <a:rPr lang="en-US" dirty="0" smtClean="0"/>
              <a:t>1922 </a:t>
            </a:r>
            <a:r>
              <a:rPr lang="en-US" i="1" dirty="0" smtClean="0"/>
              <a:t>Jacob’s Room</a:t>
            </a:r>
            <a:endParaRPr lang="en-US" dirty="0" smtClean="0"/>
          </a:p>
          <a:p>
            <a:pPr eaLnBrk="1" hangingPunct="1">
              <a:defRPr/>
            </a:pPr>
            <a:r>
              <a:rPr lang="en-US" dirty="0" smtClean="0"/>
              <a:t>1925</a:t>
            </a:r>
            <a:r>
              <a:rPr lang="en-US" dirty="0" smtClean="0"/>
              <a:t> *</a:t>
            </a:r>
            <a:r>
              <a:rPr lang="en-US" i="1" dirty="0" err="1" smtClean="0"/>
              <a:t>Mrs</a:t>
            </a:r>
            <a:r>
              <a:rPr lang="en-US" i="1" dirty="0" smtClean="0"/>
              <a:t> </a:t>
            </a:r>
            <a:r>
              <a:rPr lang="en-US" i="1" dirty="0" smtClean="0"/>
              <a:t>Dalloway</a:t>
            </a:r>
            <a:endParaRPr lang="en-US" dirty="0" smtClean="0"/>
          </a:p>
          <a:p>
            <a:pPr eaLnBrk="1" hangingPunct="1">
              <a:defRPr/>
            </a:pPr>
            <a:r>
              <a:rPr lang="en-US" dirty="0" smtClean="0"/>
              <a:t>1927</a:t>
            </a:r>
            <a:r>
              <a:rPr lang="en-US" dirty="0" smtClean="0"/>
              <a:t> *</a:t>
            </a:r>
            <a:r>
              <a:rPr lang="en-US" i="1" dirty="0" smtClean="0"/>
              <a:t>To </a:t>
            </a:r>
            <a:r>
              <a:rPr lang="en-US" i="1" dirty="0" smtClean="0"/>
              <a:t>the Lighthouse</a:t>
            </a:r>
            <a:endParaRPr lang="en-US" i="1" dirty="0" smtClean="0"/>
          </a:p>
          <a:p>
            <a:pPr eaLnBrk="1" hangingPunct="1">
              <a:defRPr/>
            </a:pPr>
            <a:r>
              <a:rPr lang="en-US" dirty="0" smtClean="0"/>
              <a:t>*Major </a:t>
            </a:r>
            <a:r>
              <a:rPr lang="en-US" dirty="0" smtClean="0"/>
              <a:t>modernist texts</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171">
                                            <p:txEl>
                                              <p:pRg st="3" end="3"/>
                                            </p:txEl>
                                          </p:spTgt>
                                        </p:tgtEl>
                                        <p:attrNameLst>
                                          <p:attrName>style.visibility</p:attrName>
                                        </p:attrNameLst>
                                      </p:cBhvr>
                                      <p:to>
                                        <p:strVal val="visible"/>
                                      </p:to>
                                    </p:set>
                                    <p:anim calcmode="lin" valueType="num">
                                      <p:cBhvr additive="base">
                                        <p:cTn id="25" dur="500" fill="hold"/>
                                        <p:tgtEl>
                                          <p:spTgt spid="71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7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71">
                                            <p:txEl>
                                              <p:pRg st="4" end="4"/>
                                            </p:txEl>
                                          </p:spTgt>
                                        </p:tgtEl>
                                        <p:attrNameLst>
                                          <p:attrName>style.visibility</p:attrName>
                                        </p:attrNameLst>
                                      </p:cBhvr>
                                      <p:to>
                                        <p:strVal val="visible"/>
                                      </p:to>
                                    </p:set>
                                    <p:anim calcmode="lin" valueType="num">
                                      <p:cBhvr additive="base">
                                        <p:cTn id="31" dur="500" fill="hold"/>
                                        <p:tgtEl>
                                          <p:spTgt spid="71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7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171">
                                            <p:txEl>
                                              <p:pRg st="5" end="5"/>
                                            </p:txEl>
                                          </p:spTgt>
                                        </p:tgtEl>
                                        <p:attrNameLst>
                                          <p:attrName>style.visibility</p:attrName>
                                        </p:attrNameLst>
                                      </p:cBhvr>
                                      <p:to>
                                        <p:strVal val="visible"/>
                                      </p:to>
                                    </p:set>
                                    <p:anim calcmode="lin" valueType="num">
                                      <p:cBhvr additive="base">
                                        <p:cTn id="37" dur="500" fill="hold"/>
                                        <p:tgtEl>
                                          <p:spTgt spid="71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71">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defRPr/>
            </a:pPr>
            <a:r>
              <a:rPr lang="en-US" smtClean="0"/>
              <a:t>Woolf as Critic</a:t>
            </a:r>
          </a:p>
        </p:txBody>
      </p:sp>
      <p:sp>
        <p:nvSpPr>
          <p:cNvPr id="8195" name="Rectangle 3"/>
          <p:cNvSpPr>
            <a:spLocks noGrp="1" noRot="1" noChangeArrowheads="1"/>
          </p:cNvSpPr>
          <p:nvPr>
            <p:ph idx="1"/>
          </p:nvPr>
        </p:nvSpPr>
        <p:spPr/>
        <p:txBody>
          <a:bodyPr/>
          <a:lstStyle/>
          <a:p>
            <a:pPr eaLnBrk="1" hangingPunct="1">
              <a:defRPr/>
            </a:pPr>
            <a:r>
              <a:rPr lang="en-GB" sz="2400" dirty="0" smtClean="0"/>
              <a:t>Admitting the vagueness which afflicts all criticism of novels, let us hazard the opinion that for us at this moment the form of fiction most in vogue more often misses than secures the thing we seek. Whether we call it life or spirit, truth or reality, this, the essential thing, has moved off, or on, and refuses to be contained any longer in such ill-fitting vestments as we provide. Nevertheless, we go on perseveringly, conscientiously, constructing our two and thirty chapters after a design which more and more ceases to resemble the vision in our minds. (‘Modern Fiction’)</a:t>
            </a:r>
            <a:endParaRPr lang="en-US" sz="2400"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US" smtClean="0"/>
              <a:t>‘a myriad impressions’</a:t>
            </a:r>
          </a:p>
        </p:txBody>
      </p:sp>
      <p:sp>
        <p:nvSpPr>
          <p:cNvPr id="9219" name="Rectangle 3"/>
          <p:cNvSpPr>
            <a:spLocks noGrp="1" noRot="1" noChangeArrowheads="1"/>
          </p:cNvSpPr>
          <p:nvPr>
            <p:ph idx="1"/>
          </p:nvPr>
        </p:nvSpPr>
        <p:spPr/>
        <p:txBody>
          <a:bodyPr/>
          <a:lstStyle/>
          <a:p>
            <a:pPr eaLnBrk="1" hangingPunct="1">
              <a:lnSpc>
                <a:spcPct val="90000"/>
              </a:lnSpc>
              <a:defRPr/>
            </a:pPr>
            <a:r>
              <a:rPr lang="en-GB" dirty="0" smtClean="0"/>
              <a:t>Examine for a moment an ordinary mind on an ordinary day. The mind receives a myriad impressions-trivial, fantastic, evanescent, or engraved with the sharpness of steel. From all sides they come, an incessant shower of innumerable atoms; and as they fall, as they shape themselves into the life of Monday or Tuesday, the accent falls differently from of old…</a:t>
            </a:r>
            <a:endParaRPr lang="en-US" dirty="0" smtClean="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157</TotalTime>
  <Words>1132</Words>
  <Application>Microsoft Macintosh PowerPoint</Application>
  <PresentationFormat>On-screen Show (4:3)</PresentationFormat>
  <Paragraphs>103</Paragraphs>
  <Slides>18</Slides>
  <Notes>18</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Exhibit</vt:lpstr>
      <vt:lpstr>LIT 3023 Modernism</vt:lpstr>
      <vt:lpstr>Overview</vt:lpstr>
      <vt:lpstr>Woolf</vt:lpstr>
      <vt:lpstr>Mental illness</vt:lpstr>
      <vt:lpstr>Woolf’s development</vt:lpstr>
      <vt:lpstr>1910</vt:lpstr>
      <vt:lpstr>Woolf’s Development as novelist</vt:lpstr>
      <vt:lpstr>Woolf as Critic</vt:lpstr>
      <vt:lpstr>‘a myriad impressions’</vt:lpstr>
      <vt:lpstr>‘life is a luminous halo’</vt:lpstr>
      <vt:lpstr>Mrs Dalloway</vt:lpstr>
      <vt:lpstr>Mrs Dalloway and modernism</vt:lpstr>
      <vt:lpstr>More modernist features</vt:lpstr>
      <vt:lpstr>Time as theme</vt:lpstr>
      <vt:lpstr>Cymbeline</vt:lpstr>
      <vt:lpstr>Woolf and Feminism</vt:lpstr>
      <vt:lpstr>Late Woolf</vt:lpstr>
      <vt:lpstr>Woolf…</vt:lpstr>
    </vt:vector>
  </TitlesOfParts>
  <Company>Robspence.co.uk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3101 Make It New</dc:title>
  <dc:creator>Rob Spence</dc:creator>
  <cp:lastModifiedBy>Rob Spence</cp:lastModifiedBy>
  <cp:revision>5</cp:revision>
  <dcterms:created xsi:type="dcterms:W3CDTF">2013-11-04T15:32:39Z</dcterms:created>
  <dcterms:modified xsi:type="dcterms:W3CDTF">2013-11-04T16:40:26Z</dcterms:modified>
</cp:coreProperties>
</file>