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notesSlides/notesSlide12.xml" ContentType="application/vnd.openxmlformats-officedocument.presentationml.notes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9" r:id="rId1"/>
  </p:sldMasterIdLst>
  <p:notesMasterIdLst>
    <p:notesMasterId r:id="rId22"/>
  </p:notesMasterIdLst>
  <p:sldIdLst>
    <p:sldId id="256"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Book Antiqua" charset="0"/>
        <a:ea typeface="+mn-ea"/>
        <a:cs typeface="+mn-cs"/>
      </a:defRPr>
    </a:lvl1pPr>
    <a:lvl2pPr marL="457200" algn="l" rtl="0" fontAlgn="base">
      <a:spcBef>
        <a:spcPct val="0"/>
      </a:spcBef>
      <a:spcAft>
        <a:spcPct val="0"/>
      </a:spcAft>
      <a:defRPr kern="1200">
        <a:solidFill>
          <a:schemeClr val="tx1"/>
        </a:solidFill>
        <a:latin typeface="Book Antiqua" charset="0"/>
        <a:ea typeface="+mn-ea"/>
        <a:cs typeface="+mn-cs"/>
      </a:defRPr>
    </a:lvl2pPr>
    <a:lvl3pPr marL="914400" algn="l" rtl="0" fontAlgn="base">
      <a:spcBef>
        <a:spcPct val="0"/>
      </a:spcBef>
      <a:spcAft>
        <a:spcPct val="0"/>
      </a:spcAft>
      <a:defRPr kern="1200">
        <a:solidFill>
          <a:schemeClr val="tx1"/>
        </a:solidFill>
        <a:latin typeface="Book Antiqua" charset="0"/>
        <a:ea typeface="+mn-ea"/>
        <a:cs typeface="+mn-cs"/>
      </a:defRPr>
    </a:lvl3pPr>
    <a:lvl4pPr marL="1371600" algn="l" rtl="0" fontAlgn="base">
      <a:spcBef>
        <a:spcPct val="0"/>
      </a:spcBef>
      <a:spcAft>
        <a:spcPct val="0"/>
      </a:spcAft>
      <a:defRPr kern="1200">
        <a:solidFill>
          <a:schemeClr val="tx1"/>
        </a:solidFill>
        <a:latin typeface="Book Antiqua" charset="0"/>
        <a:ea typeface="+mn-ea"/>
        <a:cs typeface="+mn-cs"/>
      </a:defRPr>
    </a:lvl4pPr>
    <a:lvl5pPr marL="1828800" algn="l" rtl="0" fontAlgn="base">
      <a:spcBef>
        <a:spcPct val="0"/>
      </a:spcBef>
      <a:spcAft>
        <a:spcPct val="0"/>
      </a:spcAft>
      <a:defRPr kern="1200">
        <a:solidFill>
          <a:schemeClr val="tx1"/>
        </a:solidFill>
        <a:latin typeface="Book Antiqua" charset="0"/>
        <a:ea typeface="+mn-ea"/>
        <a:cs typeface="+mn-cs"/>
      </a:defRPr>
    </a:lvl5pPr>
    <a:lvl6pPr marL="2286000" algn="l" defTabSz="457200" rtl="0" eaLnBrk="1" latinLnBrk="0" hangingPunct="1">
      <a:defRPr kern="1200">
        <a:solidFill>
          <a:schemeClr val="tx1"/>
        </a:solidFill>
        <a:latin typeface="Book Antiqua" charset="0"/>
        <a:ea typeface="+mn-ea"/>
        <a:cs typeface="+mn-cs"/>
      </a:defRPr>
    </a:lvl6pPr>
    <a:lvl7pPr marL="2743200" algn="l" defTabSz="457200" rtl="0" eaLnBrk="1" latinLnBrk="0" hangingPunct="1">
      <a:defRPr kern="1200">
        <a:solidFill>
          <a:schemeClr val="tx1"/>
        </a:solidFill>
        <a:latin typeface="Book Antiqua" charset="0"/>
        <a:ea typeface="+mn-ea"/>
        <a:cs typeface="+mn-cs"/>
      </a:defRPr>
    </a:lvl7pPr>
    <a:lvl8pPr marL="3200400" algn="l" defTabSz="457200" rtl="0" eaLnBrk="1" latinLnBrk="0" hangingPunct="1">
      <a:defRPr kern="1200">
        <a:solidFill>
          <a:schemeClr val="tx1"/>
        </a:solidFill>
        <a:latin typeface="Book Antiqua" charset="0"/>
        <a:ea typeface="+mn-ea"/>
        <a:cs typeface="+mn-cs"/>
      </a:defRPr>
    </a:lvl8pPr>
    <a:lvl9pPr marL="3657600" algn="l" defTabSz="457200" rtl="0" eaLnBrk="1" latinLnBrk="0" hangingPunct="1">
      <a:defRPr kern="1200">
        <a:solidFill>
          <a:schemeClr val="tx1"/>
        </a:solidFill>
        <a:latin typeface="Book Antiqu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39" d="100"/>
          <a:sy n="139" d="100"/>
        </p:scale>
        <p:origin x="-157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549845FF-8AD3-EC43-9D4F-BF47FC7BDFCD}"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en.wikipedia.org/wiki/Dialogu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C1162-D767-6143-953B-DDB1D72FEBEA}" type="slidenum">
              <a:rPr lang="en-GB"/>
              <a:pPr/>
              <a:t>1</a:t>
            </a:fld>
            <a:endParaRPr lang="en-GB"/>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09736-9A50-394F-9712-833860CBC2DB}" type="slidenum">
              <a:rPr lang="en-GB"/>
              <a:pPr/>
              <a:t>10</a:t>
            </a:fld>
            <a:endParaRPr lang="en-GB"/>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70F4E8-6204-A74D-A7EC-46ECF544C980}" type="slidenum">
              <a:rPr lang="en-GB"/>
              <a:pPr/>
              <a:t>11</a:t>
            </a:fld>
            <a:endParaRPr lang="en-GB"/>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F70070-8029-8C44-ACF6-75CA0A42AD00}" type="slidenum">
              <a:rPr lang="en-GB"/>
              <a:pPr/>
              <a:t>12</a:t>
            </a:fld>
            <a:endParaRPr lang="en-GB"/>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63C14-D183-0041-8F0C-CF3A9B5855E8}" type="slidenum">
              <a:rPr lang="en-GB"/>
              <a:pPr/>
              <a:t>13</a:t>
            </a:fld>
            <a:endParaRPr lang="en-GB"/>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31726-81C0-D441-90DC-D3069DC62900}" type="slidenum">
              <a:rPr lang="en-GB"/>
              <a:pPr/>
              <a:t>14</a:t>
            </a:fld>
            <a:endParaRPr lang="en-GB"/>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75B546-BC36-BA4D-92D6-DBCA59D0802C}" type="slidenum">
              <a:rPr lang="en-GB" smtClean="0"/>
              <a:pPr/>
              <a:t>15</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534364"/>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952E0-6154-6343-94E8-84517CBEE042}" type="slidenum">
              <a:rPr lang="en-GB"/>
              <a:pPr/>
              <a:t>16</a:t>
            </a:fld>
            <a:endParaRPr lang="en-GB"/>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GB" dirty="0" smtClean="0"/>
              <a:t>The river sweats  /Oil and tar  /The barges drift  /With the turning tide  /Red sails</a:t>
            </a:r>
            <a:r>
              <a:rPr lang="en-GB" i="1" dirty="0" smtClean="0"/>
              <a:t> /</a:t>
            </a:r>
            <a:r>
              <a:rPr lang="en-GB" dirty="0" smtClean="0"/>
              <a:t>Wide  /To leeward, swing on the heavy spar.  /The barges wash  /Drifting logs  /Down Greenwich reach</a:t>
            </a:r>
            <a:r>
              <a:rPr lang="en-GB" i="1" dirty="0" smtClean="0"/>
              <a:t> /</a:t>
            </a:r>
            <a:r>
              <a:rPr lang="en-GB" dirty="0" smtClean="0"/>
              <a:t>Past the Isle of Dogs.</a:t>
            </a:r>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DE123-3024-8541-8EC0-9B864AC0D185}" type="slidenum">
              <a:rPr lang="en-GB"/>
              <a:pPr/>
              <a:t>17</a:t>
            </a:fld>
            <a:endParaRPr lang="en-GB"/>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GB" dirty="0" smtClean="0"/>
              <a:t>Tent – can = tabernacle, so religious connotations.</a:t>
            </a:r>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60460-C095-CA4D-9F91-A03DF4A610C3}" type="slidenum">
              <a:rPr lang="en-GB"/>
              <a:pPr/>
              <a:t>18</a:t>
            </a:fld>
            <a:endParaRPr lang="en-GB"/>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t>
            </a:r>
            <a:r>
              <a:rPr lang="en-US" i="0" dirty="0" smtClean="0"/>
              <a:t>Cooper, J.X., </a:t>
            </a:r>
            <a:r>
              <a:rPr lang="en-US" i="1" dirty="0" smtClean="0"/>
              <a:t>T.S. Eliot and the Politics of Voice: The Argument of "The Waste Land</a:t>
            </a:r>
            <a:r>
              <a:rPr lang="en-US" dirty="0" smtClean="0"/>
              <a:t>." (Ann Arbor: UMI Research Press, 1987) </a:t>
            </a:r>
            <a:r>
              <a:rPr lang="en-US" dirty="0" err="1" smtClean="0"/>
              <a:t>p</a:t>
            </a:r>
            <a:r>
              <a:rPr lang="en-US" dirty="0" smtClean="0"/>
              <a:t>. 85</a:t>
            </a:r>
            <a:endParaRPr lang="en-US" dirty="0"/>
          </a:p>
        </p:txBody>
      </p:sp>
      <p:sp>
        <p:nvSpPr>
          <p:cNvPr id="4" name="Slide Number Placeholder 3"/>
          <p:cNvSpPr>
            <a:spLocks noGrp="1"/>
          </p:cNvSpPr>
          <p:nvPr>
            <p:ph type="sldNum" sz="quarter" idx="10"/>
          </p:nvPr>
        </p:nvSpPr>
        <p:spPr/>
        <p:txBody>
          <a:bodyPr/>
          <a:lstStyle/>
          <a:p>
            <a:fld id="{549845FF-8AD3-EC43-9D4F-BF47FC7BDFCD}"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E80302-B09F-7E42-AA06-4F19E2766A13}" type="slidenum">
              <a:rPr lang="en-GB"/>
              <a:pPr/>
              <a:t>2</a:t>
            </a:fld>
            <a:endParaRPr lang="en-GB"/>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Untermeyer: ‘Disillusion and Dogma’, review in</a:t>
            </a:r>
            <a:r>
              <a:rPr lang="en-US" baseline="0" dirty="0" smtClean="0"/>
              <a:t> </a:t>
            </a:r>
            <a:r>
              <a:rPr lang="en-US" i="1" baseline="0" dirty="0" smtClean="0"/>
              <a:t>The Freeman</a:t>
            </a:r>
            <a:r>
              <a:rPr lang="en-US" i="0" baseline="0" dirty="0" smtClean="0"/>
              <a:t>, January 1923 </a:t>
            </a:r>
            <a:r>
              <a:rPr lang="en-US" i="0" baseline="0" dirty="0" err="1" smtClean="0"/>
              <a:t>p</a:t>
            </a:r>
            <a:r>
              <a:rPr lang="en-US" i="0" baseline="0" dirty="0" smtClean="0"/>
              <a:t>. 453</a:t>
            </a:r>
            <a:endParaRPr lang="en-US" dirty="0" smtClean="0"/>
          </a:p>
          <a:p>
            <a:r>
              <a:rPr lang="en-US" dirty="0" smtClean="0"/>
              <a:t>Lowell, quoted by Jay Martin in his introduction to </a:t>
            </a:r>
            <a:r>
              <a:rPr lang="en-US" i="1" dirty="0" smtClean="0"/>
              <a:t>The Waste Land: A Collection of Critical Essays </a:t>
            </a:r>
            <a:r>
              <a:rPr lang="en-US" dirty="0" smtClean="0"/>
              <a:t>(Englewood Cliffs, N.J., 1968), </a:t>
            </a:r>
            <a:r>
              <a:rPr lang="en-US" dirty="0" err="1" smtClean="0"/>
              <a:t>p</a:t>
            </a:r>
            <a:r>
              <a:rPr lang="en-US" dirty="0" smtClean="0"/>
              <a:t>. 5. </a:t>
            </a:r>
            <a:endParaRPr lang="en-US" dirty="0"/>
          </a:p>
        </p:txBody>
      </p:sp>
      <p:sp>
        <p:nvSpPr>
          <p:cNvPr id="4" name="Slide Number Placeholder 3"/>
          <p:cNvSpPr>
            <a:spLocks noGrp="1"/>
          </p:cNvSpPr>
          <p:nvPr>
            <p:ph type="sldNum" sz="quarter" idx="10"/>
          </p:nvPr>
        </p:nvSpPr>
        <p:spPr/>
        <p:txBody>
          <a:bodyPr/>
          <a:lstStyle/>
          <a:p>
            <a:fld id="{549845FF-8AD3-EC43-9D4F-BF47FC7BDFCD}" type="slidenum">
              <a:rPr lang="en-GB" smtClean="0"/>
              <a:pPr/>
              <a:t>20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1F069-2A39-804D-813E-13C6508A2D80}" type="slidenum">
              <a:rPr lang="en-GB"/>
              <a:pPr/>
              <a:t>3</a:t>
            </a:fld>
            <a:endParaRPr lang="en-GB"/>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GB" dirty="0" err="1" smtClean="0"/>
              <a:t>Bakhtin</a:t>
            </a:r>
            <a:r>
              <a:rPr lang="en-GB" dirty="0" smtClean="0"/>
              <a:t>:</a:t>
            </a:r>
            <a:r>
              <a:rPr lang="en-GB" baseline="0" dirty="0" smtClean="0"/>
              <a:t> </a:t>
            </a:r>
            <a:r>
              <a:rPr lang="en-GB" dirty="0" smtClean="0"/>
              <a:t>The dialogic work carries on a continual </a:t>
            </a:r>
            <a:r>
              <a:rPr lang="en-GB" dirty="0" smtClean="0">
                <a:solidFill>
                  <a:schemeClr val="bg2"/>
                </a:solidFill>
                <a:hlinkClick r:id="rId3" tooltip="Dialogue"/>
              </a:rPr>
              <a:t>dialogue</a:t>
            </a:r>
            <a:r>
              <a:rPr lang="en-GB" dirty="0" smtClean="0"/>
              <a:t> with other works of literature and other authors. It does not merely answer, correct, silence, or extend a previous work, but informs and is continually informed by the previous work.</a:t>
            </a:r>
          </a:p>
          <a:p>
            <a:r>
              <a:rPr lang="en-GB" dirty="0" smtClean="0"/>
              <a:t>"You mightn't think it, but Sloppy is a beautiful reader of a newspaper. He do the Police in different voices."  Betty Higden in </a:t>
            </a:r>
            <a:r>
              <a:rPr lang="en-GB" i="1" dirty="0" smtClean="0"/>
              <a:t>Our Mutual Friend.</a:t>
            </a:r>
          </a:p>
          <a:p>
            <a:r>
              <a:rPr lang="en-GB" i="0" dirty="0" smtClean="0"/>
              <a:t>Lodge,</a:t>
            </a:r>
            <a:r>
              <a:rPr lang="en-GB" i="0" baseline="0" dirty="0" smtClean="0"/>
              <a:t> </a:t>
            </a:r>
            <a:r>
              <a:rPr lang="en-GB" i="1" baseline="0" dirty="0" smtClean="0"/>
              <a:t>Small World – </a:t>
            </a:r>
            <a:r>
              <a:rPr lang="en-GB" i="0" baseline="0" dirty="0" err="1" smtClean="0"/>
              <a:t>Persse</a:t>
            </a:r>
            <a:r>
              <a:rPr lang="en-GB" i="0" baseline="0" dirty="0" smtClean="0"/>
              <a:t>’ s thesis</a:t>
            </a:r>
            <a:endParaRPr lang="en-GB" i="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6AA6BC-F9EC-D245-BA90-B12544E92268}" type="slidenum">
              <a:rPr lang="en-GB"/>
              <a:pPr/>
              <a:t>4</a:t>
            </a:fld>
            <a:endParaRPr lang="en-GB"/>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EE22CD-E0A1-A94B-80C0-08E25233DDCA}" type="slidenum">
              <a:rPr lang="en-GB"/>
              <a:pPr/>
              <a:t>5</a:t>
            </a:fld>
            <a:endParaRPr lang="en-GB"/>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C5C4E-808C-2646-9DA6-8C7841B93D49}" type="slidenum">
              <a:rPr lang="en-GB"/>
              <a:pPr/>
              <a:t>6</a:t>
            </a:fld>
            <a:endParaRPr lang="en-GB"/>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27658E-B817-4E47-A912-CDCB65C24905}" type="slidenum">
              <a:rPr lang="en-GB"/>
              <a:pPr/>
              <a:t>7</a:t>
            </a:fld>
            <a:endParaRPr lang="en-GB"/>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102BD4-37B8-3042-A6D5-CB4423A0F9F5}" type="slidenum">
              <a:rPr lang="en-GB"/>
              <a:pPr/>
              <a:t>8</a:t>
            </a:fld>
            <a:endParaRPr lang="en-GB"/>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75B546-BC36-BA4D-92D6-DBCA59D0802C}" type="slidenum">
              <a:rPr lang="en-GB" smtClean="0"/>
              <a:pPr/>
              <a:t>9</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1282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type="title" preserve="1">
  <p:cSld name="Title Slide">
    <p:spTree>
      <p:nvGrpSpPr>
        <p:cNvPr id="1" name=""/>
        <p:cNvGrpSpPr/>
        <p:nvPr/>
      </p:nvGrpSpPr>
      <p:grpSpPr>
        <a:xfrm>
          <a:off x="0" y="0"/>
          <a:ext cx="0" cy="0"/>
          <a:chOff x="0" y="0"/>
          <a:chExt cx="0" cy="0"/>
        </a:xfrm>
      </p:grpSpPr>
      <p:grpSp>
        <p:nvGrpSpPr>
          <p:cNvPr id="11266" name="Group 2"/>
          <p:cNvGrpSpPr>
            <a:grpSpLocks/>
          </p:cNvGrpSpPr>
          <p:nvPr/>
        </p:nvGrpSpPr>
        <p:grpSpPr bwMode="auto">
          <a:xfrm>
            <a:off x="-6350" y="20638"/>
            <a:ext cx="9144000" cy="6858000"/>
            <a:chOff x="0" y="0"/>
            <a:chExt cx="5760" cy="4320"/>
          </a:xfrm>
        </p:grpSpPr>
        <p:sp>
          <p:nvSpPr>
            <p:cNvPr id="1126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prstTxWarp prst="textNoShape">
                <a:avLst/>
              </a:prstTxWarp>
            </a:bodyPr>
            <a:lstStyle/>
            <a:p>
              <a:endParaRPr lang="en-US"/>
            </a:p>
          </p:txBody>
        </p:sp>
        <p:sp>
          <p:nvSpPr>
            <p:cNvPr id="1126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prstTxWarp prst="textNoShape">
                <a:avLst/>
              </a:prstTxWarp>
            </a:bodyPr>
            <a:lstStyle/>
            <a:p>
              <a:endParaRPr lang="en-US"/>
            </a:p>
          </p:txBody>
        </p:sp>
      </p:grpSp>
      <p:sp>
        <p:nvSpPr>
          <p:cNvPr id="11269"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prstTxWarp prst="textNoShape">
              <a:avLst/>
            </a:prstTxWarp>
          </a:bodyPr>
          <a:lstStyle/>
          <a:p>
            <a:endParaRPr lang="en-US"/>
          </a:p>
        </p:txBody>
      </p:sp>
      <p:grpSp>
        <p:nvGrpSpPr>
          <p:cNvPr id="11270" name="Group 6"/>
          <p:cNvGrpSpPr>
            <a:grpSpLocks/>
          </p:cNvGrpSpPr>
          <p:nvPr/>
        </p:nvGrpSpPr>
        <p:grpSpPr bwMode="auto">
          <a:xfrm>
            <a:off x="-1588" y="6034088"/>
            <a:ext cx="7845426" cy="850900"/>
            <a:chOff x="0" y="3792"/>
            <a:chExt cx="4942" cy="536"/>
          </a:xfrm>
        </p:grpSpPr>
        <p:sp>
          <p:nvSpPr>
            <p:cNvPr id="1127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prstTxWarp prst="textNoShape">
                <a:avLst/>
              </a:prstTxWarp>
            </a:bodyPr>
            <a:lstStyle/>
            <a:p>
              <a:endParaRPr lang="en-US"/>
            </a:p>
          </p:txBody>
        </p:sp>
        <p:grpSp>
          <p:nvGrpSpPr>
            <p:cNvPr id="11272" name="Group 8"/>
            <p:cNvGrpSpPr>
              <a:grpSpLocks/>
            </p:cNvGrpSpPr>
            <p:nvPr userDrawn="1"/>
          </p:nvGrpSpPr>
          <p:grpSpPr bwMode="auto">
            <a:xfrm>
              <a:off x="2486" y="3792"/>
              <a:ext cx="2456" cy="536"/>
              <a:chOff x="2486" y="3792"/>
              <a:chExt cx="2456" cy="536"/>
            </a:xfrm>
          </p:grpSpPr>
          <p:sp>
            <p:nvSpPr>
              <p:cNvPr id="11273"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prstTxWarp prst="textNoShape">
                  <a:avLst/>
                </a:prstTxWarp>
              </a:bodyPr>
              <a:lstStyle/>
              <a:p>
                <a:endParaRPr lang="en-US"/>
              </a:p>
            </p:txBody>
          </p:sp>
          <p:sp>
            <p:nvSpPr>
              <p:cNvPr id="1127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prstTxWarp prst="textNoShape">
                  <a:avLst/>
                </a:prstTxWarp>
              </a:bodyPr>
              <a:lstStyle/>
              <a:p>
                <a:endParaRPr lang="en-US"/>
              </a:p>
            </p:txBody>
          </p:sp>
          <p:sp>
            <p:nvSpPr>
              <p:cNvPr id="1127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prstTxWarp prst="textNoShape">
                  <a:avLst/>
                </a:prstTxWarp>
              </a:bodyPr>
              <a:lstStyle/>
              <a:p>
                <a:endParaRPr lang="en-US"/>
              </a:p>
            </p:txBody>
          </p:sp>
          <p:sp>
            <p:nvSpPr>
              <p:cNvPr id="1127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prstTxWarp prst="textNoShape">
                  <a:avLst/>
                </a:prstTxWarp>
              </a:bodyPr>
              <a:lstStyle/>
              <a:p>
                <a:endParaRPr lang="en-US"/>
              </a:p>
            </p:txBody>
          </p:sp>
          <p:sp>
            <p:nvSpPr>
              <p:cNvPr id="1127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prstTxWarp prst="textNoShape">
                  <a:avLst/>
                </a:prstTxWarp>
              </a:bodyPr>
              <a:lstStyle/>
              <a:p>
                <a:endParaRPr lang="en-US"/>
              </a:p>
            </p:txBody>
          </p:sp>
        </p:grpSp>
        <p:sp>
          <p:nvSpPr>
            <p:cNvPr id="1127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prstTxWarp prst="textNoShape">
                <a:avLst/>
              </a:prstTxWarp>
            </a:bodyPr>
            <a:lstStyle/>
            <a:p>
              <a:endParaRPr lang="en-US"/>
            </a:p>
          </p:txBody>
        </p:sp>
      </p:grpSp>
      <p:grpSp>
        <p:nvGrpSpPr>
          <p:cNvPr id="11279" name="Group 15"/>
          <p:cNvGrpSpPr>
            <a:grpSpLocks/>
          </p:cNvGrpSpPr>
          <p:nvPr/>
        </p:nvGrpSpPr>
        <p:grpSpPr bwMode="auto">
          <a:xfrm>
            <a:off x="627063" y="6021388"/>
            <a:ext cx="5684837" cy="849312"/>
            <a:chOff x="395" y="3793"/>
            <a:chExt cx="3581" cy="535"/>
          </a:xfrm>
        </p:grpSpPr>
        <p:sp>
          <p:nvSpPr>
            <p:cNvPr id="11280"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prstTxWarp prst="textNoShape">
                <a:avLst/>
              </a:prstTxWarp>
            </a:bodyPr>
            <a:lstStyle/>
            <a:p>
              <a:endParaRPr lang="en-US"/>
            </a:p>
          </p:txBody>
        </p:sp>
        <p:sp>
          <p:nvSpPr>
            <p:cNvPr id="11281"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prstTxWarp prst="textNoShape">
                <a:avLst/>
              </a:prstTxWarp>
            </a:bodyPr>
            <a:lstStyle/>
            <a:p>
              <a:endParaRPr lang="en-US"/>
            </a:p>
          </p:txBody>
        </p:sp>
        <p:sp>
          <p:nvSpPr>
            <p:cNvPr id="11282"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prstTxWarp prst="textNoShape">
                <a:avLst/>
              </a:prstTxWarp>
            </a:bodyPr>
            <a:lstStyle/>
            <a:p>
              <a:endParaRPr lang="en-US"/>
            </a:p>
          </p:txBody>
        </p:sp>
        <p:sp>
          <p:nvSpPr>
            <p:cNvPr id="11283"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prstTxWarp prst="textNoShape">
                <a:avLst/>
              </a:prstTxWarp>
            </a:bodyPr>
            <a:lstStyle/>
            <a:p>
              <a:endParaRPr lang="en-US"/>
            </a:p>
          </p:txBody>
        </p:sp>
        <p:sp>
          <p:nvSpPr>
            <p:cNvPr id="11284"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prstTxWarp prst="textNoShape">
                <a:avLst/>
              </a:prstTxWarp>
            </a:bodyPr>
            <a:lstStyle/>
            <a:p>
              <a:endParaRPr lang="en-US"/>
            </a:p>
          </p:txBody>
        </p:sp>
        <p:sp>
          <p:nvSpPr>
            <p:cNvPr id="11285"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prstTxWarp prst="textNoShape">
                <a:avLst/>
              </a:prstTxWarp>
            </a:bodyPr>
            <a:lstStyle/>
            <a:p>
              <a:endParaRPr lang="en-US"/>
            </a:p>
          </p:txBody>
        </p:sp>
      </p:grpSp>
      <p:sp>
        <p:nvSpPr>
          <p:cNvPr id="11286" name="Rectangle 22"/>
          <p:cNvSpPr>
            <a:spLocks noGrp="1" noChangeArrowheads="1"/>
          </p:cNvSpPr>
          <p:nvPr>
            <p:ph type="ctrTitle" sz="quarter"/>
          </p:nvPr>
        </p:nvSpPr>
        <p:spPr>
          <a:xfrm>
            <a:off x="457200" y="1447800"/>
            <a:ext cx="8229600" cy="1736725"/>
          </a:xfrm>
        </p:spPr>
        <p:txBody>
          <a:bodyPr/>
          <a:lstStyle>
            <a:lvl1pPr>
              <a:defRPr sz="5400"/>
            </a:lvl1pPr>
          </a:lstStyle>
          <a:p>
            <a:r>
              <a:rPr lang="en-GB"/>
              <a:t>Click to edit Master title style</a:t>
            </a:r>
          </a:p>
        </p:txBody>
      </p:sp>
      <p:sp>
        <p:nvSpPr>
          <p:cNvPr id="1128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GB"/>
              <a:t>Click to edit Master subtitle style</a:t>
            </a:r>
          </a:p>
        </p:txBody>
      </p:sp>
      <p:sp>
        <p:nvSpPr>
          <p:cNvPr id="11288" name="Rectangle 24"/>
          <p:cNvSpPr>
            <a:spLocks noGrp="1" noChangeArrowheads="1"/>
          </p:cNvSpPr>
          <p:nvPr>
            <p:ph type="dt" sz="quarter" idx="2"/>
          </p:nvPr>
        </p:nvSpPr>
        <p:spPr/>
        <p:txBody>
          <a:bodyPr/>
          <a:lstStyle>
            <a:lvl1pPr>
              <a:defRPr/>
            </a:lvl1pPr>
          </a:lstStyle>
          <a:p>
            <a:endParaRPr lang="en-GB"/>
          </a:p>
        </p:txBody>
      </p:sp>
      <p:sp>
        <p:nvSpPr>
          <p:cNvPr id="11289" name="Rectangle 25"/>
          <p:cNvSpPr>
            <a:spLocks noGrp="1" noChangeArrowheads="1"/>
          </p:cNvSpPr>
          <p:nvPr>
            <p:ph type="sldNum" sz="quarter" idx="4"/>
          </p:nvPr>
        </p:nvSpPr>
        <p:spPr/>
        <p:txBody>
          <a:bodyPr/>
          <a:lstStyle>
            <a:lvl1pPr>
              <a:defRPr/>
            </a:lvl1pPr>
          </a:lstStyle>
          <a:p>
            <a:fld id="{1E95AD65-9EF4-DF45-9A8C-FDF7F257C5FE}" type="slidenum">
              <a:rPr lang="en-GB"/>
              <a:pPr/>
              <a:t>‹#›</a:t>
            </a:fld>
            <a:endParaRPr lang="en-GB"/>
          </a:p>
        </p:txBody>
      </p:sp>
      <p:sp>
        <p:nvSpPr>
          <p:cNvPr id="11290" name="Rectangle 26"/>
          <p:cNvSpPr>
            <a:spLocks noGrp="1" noChangeArrowheads="1"/>
          </p:cNvSpPr>
          <p:nvPr>
            <p:ph type="ftr" sz="quarter" idx="3"/>
          </p:nvPr>
        </p:nvSpPr>
        <p:spPr/>
        <p:txBody>
          <a:bodyPr/>
          <a:lstStyle>
            <a:lvl1pPr>
              <a:defRPr/>
            </a:lvl1pPr>
          </a:lstStyle>
          <a:p>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286"/>
                                        </p:tgtEl>
                                        <p:attrNameLst>
                                          <p:attrName>style.visibility</p:attrName>
                                        </p:attrNameLst>
                                      </p:cBhvr>
                                      <p:to>
                                        <p:strVal val="visible"/>
                                      </p:to>
                                    </p:set>
                                    <p:anim calcmode="lin" valueType="num">
                                      <p:cBhvr>
                                        <p:cTn id="7" dur="1000" fill="hold"/>
                                        <p:tgtEl>
                                          <p:spTgt spid="11286"/>
                                        </p:tgtEl>
                                        <p:attrNameLst>
                                          <p:attrName>ppt_x</p:attrName>
                                        </p:attrNameLst>
                                      </p:cBhvr>
                                      <p:tavLst>
                                        <p:tav tm="0">
                                          <p:val>
                                            <p:strVal val="#ppt_x-.2"/>
                                          </p:val>
                                        </p:tav>
                                        <p:tav tm="100000">
                                          <p:val>
                                            <p:strVal val="#ppt_x"/>
                                          </p:val>
                                        </p:tav>
                                      </p:tavLst>
                                    </p:anim>
                                    <p:anim calcmode="lin" valueType="num">
                                      <p:cBhvr>
                                        <p:cTn id="8" dur="1000" fill="hold"/>
                                        <p:tgtEl>
                                          <p:spTgt spid="112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8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1287">
                                            <p:txEl>
                                              <p:pRg st="0" end="0"/>
                                            </p:txEl>
                                          </p:spTgt>
                                        </p:tgtEl>
                                        <p:attrNameLst>
                                          <p:attrName>style.visibility</p:attrName>
                                        </p:attrNameLst>
                                      </p:cBhvr>
                                      <p:to>
                                        <p:strVal val="visible"/>
                                      </p:to>
                                    </p:set>
                                    <p:animEffect transition="in" filter="fade">
                                      <p:cBhvr>
                                        <p:cTn id="14" dur="500"/>
                                        <p:tgtEl>
                                          <p:spTgt spid="11287">
                                            <p:txEl>
                                              <p:pRg st="0" end="0"/>
                                            </p:txEl>
                                          </p:spTgt>
                                        </p:tgtEl>
                                      </p:cBhvr>
                                    </p:animEffect>
                                    <p:anim calcmode="lin" valueType="num">
                                      <p:cBhvr>
                                        <p:cTn id="15" dur="500" fill="hold"/>
                                        <p:tgtEl>
                                          <p:spTgt spid="1128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28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6" grpId="0"/>
      <p:bldP spid="11287" grpId="0" build="p">
        <p:tmplLst>
          <p:tmpl lvl="1">
            <p:tnLst>
              <p:par>
                <p:cTn presetID="44" presetClass="entr" presetSubtype="0" fill="hold" nodeType="clickEffect">
                  <p:stCondLst>
                    <p:cond delay="0"/>
                  </p:stCondLst>
                  <p:childTnLst>
                    <p:set>
                      <p:cBhvr>
                        <p:cTn dur="1" fill="hold">
                          <p:stCondLst>
                            <p:cond delay="0"/>
                          </p:stCondLst>
                        </p:cTn>
                        <p:tgtEl>
                          <p:spTgt spid="11287"/>
                        </p:tgtEl>
                        <p:attrNameLst>
                          <p:attrName>style.visibility</p:attrName>
                        </p:attrNameLst>
                      </p:cBhvr>
                      <p:to>
                        <p:strVal val="visible"/>
                      </p:to>
                    </p:set>
                    <p:animEffect transition="in" filter="fade">
                      <p:cBhvr>
                        <p:cTn dur="500"/>
                        <p:tgtEl>
                          <p:spTgt spid="11287"/>
                        </p:tgtEl>
                      </p:cBhvr>
                    </p:animEffect>
                    <p:anim calcmode="lin" valueType="num">
                      <p:cBhvr>
                        <p:cTn dur="500" fill="hold"/>
                        <p:tgtEl>
                          <p:spTgt spid="11287"/>
                        </p:tgtEl>
                        <p:attrNameLst>
                          <p:attrName>ppt_x</p:attrName>
                        </p:attrNameLst>
                      </p:cBhvr>
                      <p:tavLst>
                        <p:tav tm="0">
                          <p:val>
                            <p:strVal val="#ppt_x"/>
                          </p:val>
                        </p:tav>
                        <p:tav tm="100000">
                          <p:val>
                            <p:strVal val="#ppt_x"/>
                          </p:val>
                        </p:tav>
                      </p:tavLst>
                    </p:anim>
                    <p:anim calcmode="lin" valueType="num">
                      <p:cBhvr>
                        <p:cTn dur="500" fill="hold"/>
                        <p:tgtEl>
                          <p:spTgt spid="11287"/>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45333771-2110-D74B-BFD5-598C1CAE74FB}" type="slidenum">
              <a:rPr lang="en-GB"/>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68421EA5-2A62-B84D-A339-5B406961B615}" type="slidenum">
              <a:rPr lang="en-GB"/>
              <a:pPr/>
              <a:t>‹#›</a:t>
            </a:fld>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B3E189DE-60B0-B141-AA82-50FDBFE4E0F4}" type="slidenum">
              <a:rPr lang="en-GB"/>
              <a:pPr/>
              <a:t>‹#›</a:t>
            </a:fld>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E209C43E-FC68-8A4D-9553-0EE22367A0E1}" type="slidenum">
              <a:rPr lang="en-GB"/>
              <a:pPr/>
              <a:t>‹#›</a:t>
            </a:fld>
            <a:endParaRPr lang="en-GB"/>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D03BE254-F9A7-944C-9A5C-DBE1F77983C4}" type="slidenum">
              <a:rPr lang="en-GB"/>
              <a:pPr/>
              <a:t>‹#›</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smtClean="0"/>
            </a:lvl1pPr>
          </a:lstStyle>
          <a:p>
            <a:fld id="{7B7D1EEB-4F43-2444-831E-D8B4245DF74C}" type="slidenum">
              <a:rPr lang="en-GB"/>
              <a:pPr/>
              <a:t>‹#›</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smtClean="0"/>
            </a:lvl1pPr>
          </a:lstStyle>
          <a:p>
            <a:fld id="{9B925CA5-2639-8946-8095-EE8E4B1CA577}" type="slidenum">
              <a:rPr lang="en-GB"/>
              <a:pPr/>
              <a:t>‹#›</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smtClean="0"/>
            </a:lvl1pPr>
          </a:lstStyle>
          <a:p>
            <a:fld id="{A3F34CC9-FEDE-EF47-B4F0-BF4AE0B1F2C0}" type="slidenum">
              <a:rPr lang="en-GB"/>
              <a:pPr/>
              <a:t>‹#›</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B64C3636-66D5-B34F-B818-7919DCE26784}" type="slidenum">
              <a:rPr lang="en-GB"/>
              <a:pPr/>
              <a:t>‹#›</a:t>
            </a:fld>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47040E90-DA6F-4C4F-90F4-8BC09AE4B6B4}" type="slidenum">
              <a:rPr lang="en-GB"/>
              <a:pPr/>
              <a:t>‹#›</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0"/>
            <a:ext cx="9144000" cy="6858000"/>
            <a:chOff x="0" y="0"/>
            <a:chExt cx="5760" cy="4320"/>
          </a:xfrm>
        </p:grpSpPr>
        <p:sp>
          <p:nvSpPr>
            <p:cNvPr id="1024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prstTxWarp prst="textNoShape">
                <a:avLst/>
              </a:prstTxWarp>
            </a:bodyPr>
            <a:lstStyle/>
            <a:p>
              <a:endParaRPr lang="en-US"/>
            </a:p>
          </p:txBody>
        </p:sp>
        <p:sp>
          <p:nvSpPr>
            <p:cNvPr id="1024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prstTxWarp prst="textNoShape">
                <a:avLst/>
              </a:prstTxWarp>
            </a:bodyPr>
            <a:lstStyle/>
            <a:p>
              <a:endParaRPr lang="en-US"/>
            </a:p>
          </p:txBody>
        </p:sp>
      </p:grpSp>
      <p:sp>
        <p:nvSpPr>
          <p:cNvPr id="10245"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prstTxWarp prst="textNoShape">
              <a:avLst/>
            </a:prstTxWarp>
          </a:bodyPr>
          <a:lstStyle/>
          <a:p>
            <a:endParaRPr lang="en-US"/>
          </a:p>
        </p:txBody>
      </p:sp>
      <p:grpSp>
        <p:nvGrpSpPr>
          <p:cNvPr id="10246" name="Group 6"/>
          <p:cNvGrpSpPr>
            <a:grpSpLocks/>
          </p:cNvGrpSpPr>
          <p:nvPr/>
        </p:nvGrpSpPr>
        <p:grpSpPr bwMode="auto">
          <a:xfrm>
            <a:off x="0" y="6019800"/>
            <a:ext cx="7848600" cy="857250"/>
            <a:chOff x="0" y="3792"/>
            <a:chExt cx="4944" cy="540"/>
          </a:xfrm>
        </p:grpSpPr>
        <p:sp>
          <p:nvSpPr>
            <p:cNvPr id="1024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prstTxWarp prst="textNoShape">
                <a:avLst/>
              </a:prstTxWarp>
            </a:bodyPr>
            <a:lstStyle/>
            <a:p>
              <a:endParaRPr lang="en-US"/>
            </a:p>
          </p:txBody>
        </p:sp>
        <p:grpSp>
          <p:nvGrpSpPr>
            <p:cNvPr id="10248" name="Group 8"/>
            <p:cNvGrpSpPr>
              <a:grpSpLocks/>
            </p:cNvGrpSpPr>
            <p:nvPr userDrawn="1"/>
          </p:nvGrpSpPr>
          <p:grpSpPr bwMode="auto">
            <a:xfrm>
              <a:off x="2486" y="3792"/>
              <a:ext cx="2458" cy="540"/>
              <a:chOff x="2486" y="3792"/>
              <a:chExt cx="2458" cy="540"/>
            </a:xfrm>
          </p:grpSpPr>
          <p:sp>
            <p:nvSpPr>
              <p:cNvPr id="10249"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prstTxWarp prst="textNoShape">
                  <a:avLst/>
                </a:prstTxWarp>
              </a:bodyPr>
              <a:lstStyle/>
              <a:p>
                <a:endParaRPr lang="en-US"/>
              </a:p>
            </p:txBody>
          </p:sp>
          <p:sp>
            <p:nvSpPr>
              <p:cNvPr id="1025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prstTxWarp prst="textNoShape">
                  <a:avLst/>
                </a:prstTxWarp>
              </a:bodyPr>
              <a:lstStyle/>
              <a:p>
                <a:endParaRPr lang="en-US"/>
              </a:p>
            </p:txBody>
          </p:sp>
          <p:sp>
            <p:nvSpPr>
              <p:cNvPr id="1025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prstTxWarp prst="textNoShape">
                  <a:avLst/>
                </a:prstTxWarp>
              </a:bodyPr>
              <a:lstStyle/>
              <a:p>
                <a:endParaRPr lang="en-US"/>
              </a:p>
            </p:txBody>
          </p:sp>
          <p:sp>
            <p:nvSpPr>
              <p:cNvPr id="1025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prstTxWarp prst="textNoShape">
                  <a:avLst/>
                </a:prstTxWarp>
              </a:bodyPr>
              <a:lstStyle/>
              <a:p>
                <a:endParaRPr lang="en-US"/>
              </a:p>
            </p:txBody>
          </p:sp>
          <p:sp>
            <p:nvSpPr>
              <p:cNvPr id="1025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prstTxWarp prst="textNoShape">
                  <a:avLst/>
                </a:prstTxWarp>
              </a:bodyPr>
              <a:lstStyle/>
              <a:p>
                <a:endParaRPr lang="en-US"/>
              </a:p>
            </p:txBody>
          </p:sp>
        </p:grpSp>
        <p:sp>
          <p:nvSpPr>
            <p:cNvPr id="1025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prstTxWarp prst="textNoShape">
                <a:avLst/>
              </a:prstTxWarp>
            </a:bodyPr>
            <a:lstStyle/>
            <a:p>
              <a:endParaRPr lang="en-US"/>
            </a:p>
          </p:txBody>
        </p:sp>
      </p:grpSp>
      <p:grpSp>
        <p:nvGrpSpPr>
          <p:cNvPr id="10255" name="Group 15"/>
          <p:cNvGrpSpPr>
            <a:grpSpLocks/>
          </p:cNvGrpSpPr>
          <p:nvPr/>
        </p:nvGrpSpPr>
        <p:grpSpPr bwMode="auto">
          <a:xfrm>
            <a:off x="627063" y="6021388"/>
            <a:ext cx="5684837" cy="849312"/>
            <a:chOff x="395" y="3793"/>
            <a:chExt cx="3581" cy="535"/>
          </a:xfrm>
        </p:grpSpPr>
        <p:sp>
          <p:nvSpPr>
            <p:cNvPr id="10256"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prstTxWarp prst="textNoShape">
                <a:avLst/>
              </a:prstTxWarp>
            </a:bodyPr>
            <a:lstStyle/>
            <a:p>
              <a:endParaRPr lang="en-US"/>
            </a:p>
          </p:txBody>
        </p:sp>
        <p:sp>
          <p:nvSpPr>
            <p:cNvPr id="10257"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prstTxWarp prst="textNoShape">
                <a:avLst/>
              </a:prstTxWarp>
            </a:bodyPr>
            <a:lstStyle/>
            <a:p>
              <a:endParaRPr lang="en-US"/>
            </a:p>
          </p:txBody>
        </p:sp>
        <p:sp>
          <p:nvSpPr>
            <p:cNvPr id="10258"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prstTxWarp prst="textNoShape">
                <a:avLst/>
              </a:prstTxWarp>
            </a:bodyPr>
            <a:lstStyle/>
            <a:p>
              <a:endParaRPr lang="en-US"/>
            </a:p>
          </p:txBody>
        </p:sp>
        <p:sp>
          <p:nvSpPr>
            <p:cNvPr id="10259"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prstTxWarp prst="textNoShape">
                <a:avLst/>
              </a:prstTxWarp>
            </a:bodyPr>
            <a:lstStyle/>
            <a:p>
              <a:endParaRPr lang="en-US"/>
            </a:p>
          </p:txBody>
        </p:sp>
        <p:sp>
          <p:nvSpPr>
            <p:cNvPr id="10260"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prstTxWarp prst="textNoShape">
                <a:avLst/>
              </a:prstTxWarp>
            </a:bodyPr>
            <a:lstStyle/>
            <a:p>
              <a:endParaRPr lang="en-US"/>
            </a:p>
          </p:txBody>
        </p:sp>
        <p:sp>
          <p:nvSpPr>
            <p:cNvPr id="10261"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prstTxWarp prst="textNoShape">
                <a:avLst/>
              </a:prstTxWarp>
            </a:bodyPr>
            <a:lstStyle/>
            <a:p>
              <a:endParaRPr lang="en-US"/>
            </a:p>
          </p:txBody>
        </p:sp>
      </p:grpSp>
      <p:sp>
        <p:nvSpPr>
          <p:cNvPr id="1026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63"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64"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en-GB"/>
          </a:p>
        </p:txBody>
      </p:sp>
      <p:sp>
        <p:nvSpPr>
          <p:cNvPr id="10265"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en-GB"/>
          </a:p>
        </p:txBody>
      </p:sp>
      <p:sp>
        <p:nvSpPr>
          <p:cNvPr id="10266"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C5B06605-BA7A-0C4E-9D27-6A7ABF2FDCE8}"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2"/>
                                        </p:tgtEl>
                                        <p:attrNameLst>
                                          <p:attrName>style.visibility</p:attrName>
                                        </p:attrNameLst>
                                      </p:cBhvr>
                                      <p:to>
                                        <p:strVal val="visible"/>
                                      </p:to>
                                    </p:set>
                                    <p:anim calcmode="lin" valueType="num">
                                      <p:cBhvr>
                                        <p:cTn id="7" dur="1000" fill="hold"/>
                                        <p:tgtEl>
                                          <p:spTgt spid="10262"/>
                                        </p:tgtEl>
                                        <p:attrNameLst>
                                          <p:attrName>ppt_x</p:attrName>
                                        </p:attrNameLst>
                                      </p:cBhvr>
                                      <p:tavLst>
                                        <p:tav tm="0">
                                          <p:val>
                                            <p:strVal val="#ppt_x-.2"/>
                                          </p:val>
                                        </p:tav>
                                        <p:tav tm="100000">
                                          <p:val>
                                            <p:strVal val="#ppt_x"/>
                                          </p:val>
                                        </p:tav>
                                      </p:tavLst>
                                    </p:anim>
                                    <p:anim calcmode="lin" valueType="num">
                                      <p:cBhvr>
                                        <p:cTn id="8" dur="1000" fill="hold"/>
                                        <p:tgtEl>
                                          <p:spTgt spid="102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63">
                                            <p:txEl>
                                              <p:pRg st="0" end="0"/>
                                            </p:txEl>
                                          </p:spTgt>
                                        </p:tgtEl>
                                        <p:attrNameLst>
                                          <p:attrName>style.visibility</p:attrName>
                                        </p:attrNameLst>
                                      </p:cBhvr>
                                      <p:to>
                                        <p:strVal val="visible"/>
                                      </p:to>
                                    </p:set>
                                    <p:animEffect transition="in" filter="fade">
                                      <p:cBhvr>
                                        <p:cTn id="14" dur="500"/>
                                        <p:tgtEl>
                                          <p:spTgt spid="10263">
                                            <p:txEl>
                                              <p:pRg st="0" end="0"/>
                                            </p:txEl>
                                          </p:spTgt>
                                        </p:tgtEl>
                                      </p:cBhvr>
                                    </p:animEffect>
                                    <p:anim calcmode="lin" valueType="num">
                                      <p:cBhvr>
                                        <p:cTn id="15" dur="500" fill="hold"/>
                                        <p:tgtEl>
                                          <p:spTgt spid="102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6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0263">
                                            <p:txEl>
                                              <p:pRg st="1" end="1"/>
                                            </p:txEl>
                                          </p:spTgt>
                                        </p:tgtEl>
                                        <p:attrNameLst>
                                          <p:attrName>style.visibility</p:attrName>
                                        </p:attrNameLst>
                                      </p:cBhvr>
                                      <p:to>
                                        <p:strVal val="visible"/>
                                      </p:to>
                                    </p:set>
                                    <p:animEffect transition="in" filter="fade">
                                      <p:cBhvr>
                                        <p:cTn id="19" dur="500"/>
                                        <p:tgtEl>
                                          <p:spTgt spid="10263">
                                            <p:txEl>
                                              <p:pRg st="1" end="1"/>
                                            </p:txEl>
                                          </p:spTgt>
                                        </p:tgtEl>
                                      </p:cBhvr>
                                    </p:animEffect>
                                    <p:anim calcmode="lin" valueType="num">
                                      <p:cBhvr>
                                        <p:cTn id="20" dur="500" fill="hold"/>
                                        <p:tgtEl>
                                          <p:spTgt spid="1026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026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0263">
                                            <p:txEl>
                                              <p:pRg st="2" end="2"/>
                                            </p:txEl>
                                          </p:spTgt>
                                        </p:tgtEl>
                                        <p:attrNameLst>
                                          <p:attrName>style.visibility</p:attrName>
                                        </p:attrNameLst>
                                      </p:cBhvr>
                                      <p:to>
                                        <p:strVal val="visible"/>
                                      </p:to>
                                    </p:set>
                                    <p:animEffect transition="in" filter="fade">
                                      <p:cBhvr>
                                        <p:cTn id="24" dur="500"/>
                                        <p:tgtEl>
                                          <p:spTgt spid="10263">
                                            <p:txEl>
                                              <p:pRg st="2" end="2"/>
                                            </p:txEl>
                                          </p:spTgt>
                                        </p:tgtEl>
                                      </p:cBhvr>
                                    </p:animEffect>
                                    <p:anim calcmode="lin" valueType="num">
                                      <p:cBhvr>
                                        <p:cTn id="25" dur="500" fill="hold"/>
                                        <p:tgtEl>
                                          <p:spTgt spid="1026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026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0263">
                                            <p:txEl>
                                              <p:pRg st="3" end="3"/>
                                            </p:txEl>
                                          </p:spTgt>
                                        </p:tgtEl>
                                        <p:attrNameLst>
                                          <p:attrName>style.visibility</p:attrName>
                                        </p:attrNameLst>
                                      </p:cBhvr>
                                      <p:to>
                                        <p:strVal val="visible"/>
                                      </p:to>
                                    </p:set>
                                    <p:animEffect transition="in" filter="fade">
                                      <p:cBhvr>
                                        <p:cTn id="29" dur="500"/>
                                        <p:tgtEl>
                                          <p:spTgt spid="10263">
                                            <p:txEl>
                                              <p:pRg st="3" end="3"/>
                                            </p:txEl>
                                          </p:spTgt>
                                        </p:tgtEl>
                                      </p:cBhvr>
                                    </p:animEffect>
                                    <p:anim calcmode="lin" valueType="num">
                                      <p:cBhvr>
                                        <p:cTn id="30" dur="500" fill="hold"/>
                                        <p:tgtEl>
                                          <p:spTgt spid="1026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026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0263">
                                            <p:txEl>
                                              <p:pRg st="4" end="4"/>
                                            </p:txEl>
                                          </p:spTgt>
                                        </p:tgtEl>
                                        <p:attrNameLst>
                                          <p:attrName>style.visibility</p:attrName>
                                        </p:attrNameLst>
                                      </p:cBhvr>
                                      <p:to>
                                        <p:strVal val="visible"/>
                                      </p:to>
                                    </p:set>
                                    <p:animEffect transition="in" filter="fade">
                                      <p:cBhvr>
                                        <p:cTn id="34" dur="500"/>
                                        <p:tgtEl>
                                          <p:spTgt spid="10263">
                                            <p:txEl>
                                              <p:pRg st="4" end="4"/>
                                            </p:txEl>
                                          </p:spTgt>
                                        </p:tgtEl>
                                      </p:cBhvr>
                                    </p:animEffect>
                                    <p:anim calcmode="lin" valueType="num">
                                      <p:cBhvr>
                                        <p:cTn id="35" dur="500" fill="hold"/>
                                        <p:tgtEl>
                                          <p:spTgt spid="1026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026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2" grpId="0"/>
      <p:bldP spid="10263" grpId="0" build="p">
        <p:tmplLst>
          <p:tmpl lvl="1">
            <p:tnLst>
              <p:par>
                <p:cTn presetID="44" presetClass="entr" presetSubtype="0" fill="hold" nodeType="clickEffect">
                  <p:stCondLst>
                    <p:cond delay="0"/>
                  </p:stCondLst>
                  <p:childTnLst>
                    <p:set>
                      <p:cBhvr>
                        <p:cTn dur="1" fill="hold">
                          <p:stCondLst>
                            <p:cond delay="0"/>
                          </p:stCondLst>
                        </p:cTn>
                        <p:tgtEl>
                          <p:spTgt spid="10263"/>
                        </p:tgtEl>
                        <p:attrNameLst>
                          <p:attrName>style.visibility</p:attrName>
                        </p:attrNameLst>
                      </p:cBhvr>
                      <p:to>
                        <p:strVal val="visible"/>
                      </p:to>
                    </p:set>
                    <p:animEffect transition="in" filter="fade">
                      <p:cBhvr>
                        <p:cTn dur="500"/>
                        <p:tgtEl>
                          <p:spTgt spid="10263"/>
                        </p:tgtEl>
                      </p:cBhvr>
                    </p:animEffect>
                    <p:anim calcmode="lin" valueType="num">
                      <p:cBhvr>
                        <p:cTn dur="500" fill="hold"/>
                        <p:tgtEl>
                          <p:spTgt spid="10263"/>
                        </p:tgtEl>
                        <p:attrNameLst>
                          <p:attrName>ppt_x</p:attrName>
                        </p:attrNameLst>
                      </p:cBhvr>
                      <p:tavLst>
                        <p:tav tm="0">
                          <p:val>
                            <p:strVal val="#ppt_x"/>
                          </p:val>
                        </p:tav>
                        <p:tav tm="100000">
                          <p:val>
                            <p:strVal val="#ppt_x"/>
                          </p:val>
                        </p:tav>
                      </p:tavLst>
                    </p:anim>
                    <p:anim calcmode="lin" valueType="num">
                      <p:cBhvr>
                        <p:cTn dur="500" fill="hold"/>
                        <p:tgtEl>
                          <p:spTgt spid="10263"/>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0263"/>
                        </p:tgtEl>
                        <p:attrNameLst>
                          <p:attrName>style.visibility</p:attrName>
                        </p:attrNameLst>
                      </p:cBhvr>
                      <p:to>
                        <p:strVal val="visible"/>
                      </p:to>
                    </p:set>
                    <p:animEffect transition="in" filter="fade">
                      <p:cBhvr>
                        <p:cTn dur="500"/>
                        <p:tgtEl>
                          <p:spTgt spid="10263"/>
                        </p:tgtEl>
                      </p:cBhvr>
                    </p:animEffect>
                    <p:anim calcmode="lin" valueType="num">
                      <p:cBhvr>
                        <p:cTn dur="500" fill="hold"/>
                        <p:tgtEl>
                          <p:spTgt spid="10263"/>
                        </p:tgtEl>
                        <p:attrNameLst>
                          <p:attrName>ppt_x</p:attrName>
                        </p:attrNameLst>
                      </p:cBhvr>
                      <p:tavLst>
                        <p:tav tm="0">
                          <p:val>
                            <p:strVal val="#ppt_x"/>
                          </p:val>
                        </p:tav>
                        <p:tav tm="100000">
                          <p:val>
                            <p:strVal val="#ppt_x"/>
                          </p:val>
                        </p:tav>
                      </p:tavLst>
                    </p:anim>
                    <p:anim calcmode="lin" valueType="num">
                      <p:cBhvr>
                        <p:cTn dur="500" fill="hold"/>
                        <p:tgtEl>
                          <p:spTgt spid="10263"/>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0263"/>
                        </p:tgtEl>
                        <p:attrNameLst>
                          <p:attrName>style.visibility</p:attrName>
                        </p:attrNameLst>
                      </p:cBhvr>
                      <p:to>
                        <p:strVal val="visible"/>
                      </p:to>
                    </p:set>
                    <p:animEffect transition="in" filter="fade">
                      <p:cBhvr>
                        <p:cTn dur="500"/>
                        <p:tgtEl>
                          <p:spTgt spid="10263"/>
                        </p:tgtEl>
                      </p:cBhvr>
                    </p:animEffect>
                    <p:anim calcmode="lin" valueType="num">
                      <p:cBhvr>
                        <p:cTn dur="500" fill="hold"/>
                        <p:tgtEl>
                          <p:spTgt spid="10263"/>
                        </p:tgtEl>
                        <p:attrNameLst>
                          <p:attrName>ppt_x</p:attrName>
                        </p:attrNameLst>
                      </p:cBhvr>
                      <p:tavLst>
                        <p:tav tm="0">
                          <p:val>
                            <p:strVal val="#ppt_x"/>
                          </p:val>
                        </p:tav>
                        <p:tav tm="100000">
                          <p:val>
                            <p:strVal val="#ppt_x"/>
                          </p:val>
                        </p:tav>
                      </p:tavLst>
                    </p:anim>
                    <p:anim calcmode="lin" valueType="num">
                      <p:cBhvr>
                        <p:cTn dur="500" fill="hold"/>
                        <p:tgtEl>
                          <p:spTgt spid="10263"/>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0263"/>
                        </p:tgtEl>
                        <p:attrNameLst>
                          <p:attrName>style.visibility</p:attrName>
                        </p:attrNameLst>
                      </p:cBhvr>
                      <p:to>
                        <p:strVal val="visible"/>
                      </p:to>
                    </p:set>
                    <p:animEffect transition="in" filter="fade">
                      <p:cBhvr>
                        <p:cTn dur="500"/>
                        <p:tgtEl>
                          <p:spTgt spid="10263"/>
                        </p:tgtEl>
                      </p:cBhvr>
                    </p:animEffect>
                    <p:anim calcmode="lin" valueType="num">
                      <p:cBhvr>
                        <p:cTn dur="500" fill="hold"/>
                        <p:tgtEl>
                          <p:spTgt spid="10263"/>
                        </p:tgtEl>
                        <p:attrNameLst>
                          <p:attrName>ppt_x</p:attrName>
                        </p:attrNameLst>
                      </p:cBhvr>
                      <p:tavLst>
                        <p:tav tm="0">
                          <p:val>
                            <p:strVal val="#ppt_x"/>
                          </p:val>
                        </p:tav>
                        <p:tav tm="100000">
                          <p:val>
                            <p:strVal val="#ppt_x"/>
                          </p:val>
                        </p:tav>
                      </p:tavLst>
                    </p:anim>
                    <p:anim calcmode="lin" valueType="num">
                      <p:cBhvr>
                        <p:cTn dur="500" fill="hold"/>
                        <p:tgtEl>
                          <p:spTgt spid="10263"/>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0263"/>
                        </p:tgtEl>
                        <p:attrNameLst>
                          <p:attrName>style.visibility</p:attrName>
                        </p:attrNameLst>
                      </p:cBhvr>
                      <p:to>
                        <p:strVal val="visible"/>
                      </p:to>
                    </p:set>
                    <p:animEffect transition="in" filter="fade">
                      <p:cBhvr>
                        <p:cTn dur="500"/>
                        <p:tgtEl>
                          <p:spTgt spid="10263"/>
                        </p:tgtEl>
                      </p:cBhvr>
                    </p:animEffect>
                    <p:anim calcmode="lin" valueType="num">
                      <p:cBhvr>
                        <p:cTn dur="500" fill="hold"/>
                        <p:tgtEl>
                          <p:spTgt spid="10263"/>
                        </p:tgtEl>
                        <p:attrNameLst>
                          <p:attrName>ppt_x</p:attrName>
                        </p:attrNameLst>
                      </p:cBhvr>
                      <p:tavLst>
                        <p:tav tm="0">
                          <p:val>
                            <p:strVal val="#ppt_x"/>
                          </p:val>
                        </p:tav>
                        <p:tav tm="100000">
                          <p:val>
                            <p:strVal val="#ppt_x"/>
                          </p:val>
                        </p:tav>
                      </p:tavLst>
                    </p:anim>
                    <p:anim calcmode="lin" valueType="num">
                      <p:cBhvr>
                        <p:cTn dur="500" fill="hold"/>
                        <p:tgtEl>
                          <p:spTgt spid="10263"/>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lr>
          <a:schemeClr val="tx2"/>
        </a:buClr>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dirty="0"/>
              <a:t>LIT</a:t>
            </a:r>
            <a:r>
              <a:rPr lang="en-GB" dirty="0" smtClean="0"/>
              <a:t> 3023 Modernism</a:t>
            </a:r>
            <a:endParaRPr lang="en-GB" dirty="0"/>
          </a:p>
        </p:txBody>
      </p:sp>
      <p:sp>
        <p:nvSpPr>
          <p:cNvPr id="2051" name="Rectangle 3"/>
          <p:cNvSpPr>
            <a:spLocks noGrp="1" noChangeArrowheads="1"/>
          </p:cNvSpPr>
          <p:nvPr>
            <p:ph type="subTitle" idx="1"/>
          </p:nvPr>
        </p:nvSpPr>
        <p:spPr/>
        <p:txBody>
          <a:bodyPr/>
          <a:lstStyle/>
          <a:p>
            <a:r>
              <a:rPr lang="en-GB" i="1" dirty="0"/>
              <a:t>T.S. Eliot</a:t>
            </a:r>
          </a:p>
          <a:p>
            <a:r>
              <a:rPr lang="en-GB" i="1" dirty="0"/>
              <a:t>The Waste Land</a:t>
            </a:r>
            <a:r>
              <a:rPr lang="en-GB" dirty="0"/>
              <a:t> </a:t>
            </a:r>
            <a:r>
              <a:rPr lang="en-GB" dirty="0" smtClean="0"/>
              <a:t>(2)</a:t>
            </a:r>
            <a:endParaRPr lang="en-GB"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..and</a:t>
            </a:r>
          </a:p>
        </p:txBody>
      </p:sp>
      <p:sp>
        <p:nvSpPr>
          <p:cNvPr id="11267" name="Rectangle 3"/>
          <p:cNvSpPr>
            <a:spLocks noGrp="1" noChangeArrowheads="1"/>
          </p:cNvSpPr>
          <p:nvPr>
            <p:ph idx="1"/>
          </p:nvPr>
        </p:nvSpPr>
        <p:spPr/>
        <p:txBody>
          <a:bodyPr>
            <a:normAutofit/>
          </a:bodyPr>
          <a:lstStyle/>
          <a:p>
            <a:pPr>
              <a:buFont typeface="Wingdings" charset="2"/>
              <a:buNone/>
            </a:pPr>
            <a:r>
              <a:rPr lang="en-US" sz="2800" dirty="0">
                <a:latin typeface="Calisto MT"/>
                <a:cs typeface="Calisto MT"/>
              </a:rPr>
              <a:t>Here am I, sweating, sick, and hot,	</a:t>
            </a:r>
          </a:p>
          <a:p>
            <a:pPr>
              <a:buFont typeface="Wingdings" charset="2"/>
              <a:buNone/>
            </a:pPr>
            <a:r>
              <a:rPr lang="en-US" sz="2800" dirty="0">
                <a:latin typeface="Calisto MT"/>
                <a:cs typeface="Calisto MT"/>
              </a:rPr>
              <a:t>And there the shadowed waters fresh	       20</a:t>
            </a:r>
          </a:p>
          <a:p>
            <a:pPr>
              <a:buFont typeface="Wingdings" charset="2"/>
              <a:buNone/>
            </a:pPr>
            <a:r>
              <a:rPr lang="en-US" sz="2800" dirty="0">
                <a:latin typeface="Calisto MT"/>
                <a:cs typeface="Calisto MT"/>
              </a:rPr>
              <a:t>Lean up to embrace the naked flesh.	</a:t>
            </a:r>
          </a:p>
          <a:p>
            <a:pPr>
              <a:buFont typeface="Wingdings" charset="2"/>
              <a:buNone/>
            </a:pPr>
            <a:r>
              <a:rPr lang="en-US" sz="2800" dirty="0" err="1">
                <a:latin typeface="Calisto MT"/>
                <a:cs typeface="Calisto MT"/>
              </a:rPr>
              <a:t>Temperamentvoll</a:t>
            </a:r>
            <a:r>
              <a:rPr lang="en-US" sz="2800" dirty="0">
                <a:latin typeface="Calisto MT"/>
                <a:cs typeface="Calisto MT"/>
              </a:rPr>
              <a:t> German Jews	</a:t>
            </a:r>
          </a:p>
          <a:p>
            <a:pPr>
              <a:buFont typeface="Wingdings" charset="2"/>
              <a:buNone/>
            </a:pPr>
            <a:r>
              <a:rPr lang="en-US" sz="2800" dirty="0">
                <a:latin typeface="Calisto MT"/>
                <a:cs typeface="Calisto MT"/>
              </a:rPr>
              <a:t>Drink beer around;—and there the dews	</a:t>
            </a:r>
          </a:p>
          <a:p>
            <a:pPr>
              <a:buFont typeface="Wingdings" charset="2"/>
              <a:buNone/>
            </a:pPr>
            <a:r>
              <a:rPr lang="en-US" sz="2800" dirty="0">
                <a:latin typeface="Calisto MT"/>
                <a:cs typeface="Calisto MT"/>
              </a:rPr>
              <a:t>Are soft beneath a morn of gold.</a:t>
            </a:r>
            <a:r>
              <a:rPr lang="en-US" sz="2100" dirty="0" smtClean="0">
                <a:latin typeface="Lucida Grande" charset="0"/>
              </a:rPr>
              <a:t>	</a:t>
            </a:r>
            <a:endParaRPr lang="en-US" sz="2100" dirty="0">
              <a:latin typeface="Lucida Grande"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So…</a:t>
            </a:r>
          </a:p>
        </p:txBody>
      </p:sp>
      <p:sp>
        <p:nvSpPr>
          <p:cNvPr id="12291" name="Rectangle 3"/>
          <p:cNvSpPr>
            <a:spLocks noGrp="1" noChangeArrowheads="1"/>
          </p:cNvSpPr>
          <p:nvPr>
            <p:ph idx="1"/>
          </p:nvPr>
        </p:nvSpPr>
        <p:spPr/>
        <p:txBody>
          <a:bodyPr/>
          <a:lstStyle/>
          <a:p>
            <a:r>
              <a:rPr lang="en-US"/>
              <a:t>Opening can evoke ideas of the beauty and promise of spring, but…</a:t>
            </a:r>
          </a:p>
          <a:p>
            <a:r>
              <a:rPr lang="en-US"/>
              <a:t>…contain notions of doubt, frustration and decay as well</a:t>
            </a:r>
          </a:p>
          <a:p>
            <a:r>
              <a:rPr lang="en-US"/>
              <a:t>Intertextuality works by bringing the contrasting ideas into juxtaposition</a:t>
            </a:r>
          </a:p>
          <a:p>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Spenser’s Thames</a:t>
            </a:r>
          </a:p>
        </p:txBody>
      </p:sp>
      <p:pic>
        <p:nvPicPr>
          <p:cNvPr id="8" name="Content Placeholder 7" descr="Panorama_of_London_by_Claes_Van_Visscher,_1616.jpg"/>
          <p:cNvPicPr>
            <a:picLocks noGrp="1" noChangeAspect="1"/>
          </p:cNvPicPr>
          <p:nvPr>
            <p:ph idx="1"/>
          </p:nvPr>
        </p:nvPicPr>
        <p:blipFill>
          <a:blip r:embed="rId3"/>
          <a:srcRect t="-64767" b="-64767"/>
          <a:stretch>
            <a:fillRect/>
          </a:stretch>
        </p:blip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US"/>
              <a:t>Spenser’s </a:t>
            </a:r>
            <a:r>
              <a:rPr lang="en-US" i="1"/>
              <a:t>Prothalamion</a:t>
            </a:r>
            <a:endParaRPr lang="en-US"/>
          </a:p>
        </p:txBody>
      </p:sp>
      <p:sp>
        <p:nvSpPr>
          <p:cNvPr id="13315" name="Rectangle 3"/>
          <p:cNvSpPr>
            <a:spLocks noGrp="1" noChangeArrowheads="1"/>
          </p:cNvSpPr>
          <p:nvPr>
            <p:ph idx="1"/>
          </p:nvPr>
        </p:nvSpPr>
        <p:spPr/>
        <p:txBody>
          <a:bodyPr>
            <a:normAutofit fontScale="32500" lnSpcReduction="20000"/>
          </a:bodyPr>
          <a:lstStyle/>
          <a:p>
            <a:pPr>
              <a:buNone/>
            </a:pPr>
            <a:r>
              <a:rPr lang="en-GB" sz="7692" dirty="0" err="1" smtClean="0"/>
              <a:t>Calme</a:t>
            </a:r>
            <a:r>
              <a:rPr lang="en-GB" sz="7692" dirty="0" smtClean="0"/>
              <a:t> was the day, and through the trembling </a:t>
            </a:r>
            <a:r>
              <a:rPr lang="en-GB" sz="7692" dirty="0" err="1" smtClean="0"/>
              <a:t>ayre</a:t>
            </a:r>
            <a:r>
              <a:rPr lang="en-GB" sz="7692" dirty="0" smtClean="0"/>
              <a:t>,</a:t>
            </a:r>
          </a:p>
          <a:p>
            <a:pPr>
              <a:buNone/>
            </a:pPr>
            <a:r>
              <a:rPr lang="en-GB" sz="7692" dirty="0" err="1" smtClean="0"/>
              <a:t>Sweete</a:t>
            </a:r>
            <a:r>
              <a:rPr lang="en-GB" sz="7692" dirty="0" smtClean="0"/>
              <a:t> breathing Zephyrus did softly play</a:t>
            </a:r>
          </a:p>
          <a:p>
            <a:pPr>
              <a:buNone/>
            </a:pPr>
            <a:r>
              <a:rPr lang="en-GB" sz="7692" dirty="0" smtClean="0"/>
              <a:t>A gentle spirit, that lightly did delay</a:t>
            </a:r>
          </a:p>
          <a:p>
            <a:pPr>
              <a:buNone/>
            </a:pPr>
            <a:r>
              <a:rPr lang="en-GB" sz="7692" dirty="0" smtClean="0"/>
              <a:t>Hot Titans </a:t>
            </a:r>
            <a:r>
              <a:rPr lang="en-GB" sz="7692" dirty="0" err="1" smtClean="0"/>
              <a:t>beames</a:t>
            </a:r>
            <a:r>
              <a:rPr lang="en-GB" sz="7692" dirty="0" smtClean="0"/>
              <a:t>, which then did </a:t>
            </a:r>
            <a:r>
              <a:rPr lang="en-GB" sz="7692" dirty="0" err="1" smtClean="0"/>
              <a:t>glyster</a:t>
            </a:r>
            <a:r>
              <a:rPr lang="en-GB" sz="7692" dirty="0" smtClean="0"/>
              <a:t> </a:t>
            </a:r>
            <a:r>
              <a:rPr lang="en-GB" sz="7692" dirty="0" err="1" smtClean="0"/>
              <a:t>fayre</a:t>
            </a:r>
            <a:r>
              <a:rPr lang="en-GB" sz="7692" dirty="0" smtClean="0"/>
              <a:t>:</a:t>
            </a:r>
          </a:p>
          <a:p>
            <a:pPr>
              <a:buNone/>
            </a:pPr>
            <a:r>
              <a:rPr lang="en-GB" sz="7692" dirty="0" smtClean="0"/>
              <a:t>When I whom </a:t>
            </a:r>
            <a:r>
              <a:rPr lang="en-GB" sz="7692" dirty="0" err="1" smtClean="0"/>
              <a:t>sullein</a:t>
            </a:r>
            <a:r>
              <a:rPr lang="en-GB" sz="7692" dirty="0" smtClean="0"/>
              <a:t> care,</a:t>
            </a:r>
          </a:p>
          <a:p>
            <a:pPr>
              <a:buNone/>
            </a:pPr>
            <a:r>
              <a:rPr lang="en-GB" sz="7692" dirty="0" smtClean="0"/>
              <a:t>Through discontent of my long </a:t>
            </a:r>
            <a:r>
              <a:rPr lang="en-GB" sz="7692" dirty="0" err="1" smtClean="0"/>
              <a:t>fruitlesse</a:t>
            </a:r>
            <a:r>
              <a:rPr lang="en-GB" sz="7692" dirty="0" smtClean="0"/>
              <a:t> stay</a:t>
            </a:r>
          </a:p>
          <a:p>
            <a:pPr>
              <a:buNone/>
            </a:pPr>
            <a:r>
              <a:rPr lang="en-GB" sz="7692" dirty="0" smtClean="0"/>
              <a:t>In Princes Court, and expectation </a:t>
            </a:r>
            <a:r>
              <a:rPr lang="en-GB" sz="7692" dirty="0" err="1" smtClean="0"/>
              <a:t>vayne</a:t>
            </a:r>
            <a:endParaRPr lang="en-GB" sz="7692" dirty="0" smtClean="0"/>
          </a:p>
          <a:p>
            <a:pPr>
              <a:buNone/>
            </a:pPr>
            <a:r>
              <a:rPr lang="en-GB" sz="7692" dirty="0" smtClean="0"/>
              <a:t>Of idle hopes, which still doe fly away,</a:t>
            </a:r>
          </a:p>
          <a:p>
            <a:pPr>
              <a:buNone/>
            </a:pPr>
            <a:r>
              <a:rPr lang="en-GB" sz="7692" dirty="0" smtClean="0"/>
              <a:t>Like empty </a:t>
            </a:r>
            <a:r>
              <a:rPr lang="en-GB" sz="7692" dirty="0" err="1" smtClean="0"/>
              <a:t>shaddowes</a:t>
            </a:r>
            <a:r>
              <a:rPr lang="en-GB" sz="7692" dirty="0" smtClean="0"/>
              <a:t>, did </a:t>
            </a:r>
            <a:r>
              <a:rPr lang="en-GB" sz="7692" dirty="0" err="1" smtClean="0"/>
              <a:t>aflict</a:t>
            </a:r>
            <a:r>
              <a:rPr lang="en-GB" sz="7692" dirty="0" smtClean="0"/>
              <a:t> my </a:t>
            </a:r>
            <a:r>
              <a:rPr lang="en-GB" sz="7692" dirty="0" err="1" smtClean="0"/>
              <a:t>brayne</a:t>
            </a:r>
            <a:r>
              <a:rPr lang="en-GB" sz="7692" dirty="0" smtClean="0"/>
              <a:t>,</a:t>
            </a:r>
          </a:p>
          <a:p>
            <a:pPr>
              <a:buNone/>
            </a:pPr>
            <a:r>
              <a:rPr lang="en-GB" sz="7692" dirty="0" err="1" smtClean="0"/>
              <a:t>Walkt</a:t>
            </a:r>
            <a:r>
              <a:rPr lang="en-GB" sz="7692" dirty="0" smtClean="0"/>
              <a:t> forth to ease my </a:t>
            </a:r>
            <a:r>
              <a:rPr lang="en-GB" sz="7692" dirty="0" err="1" smtClean="0"/>
              <a:t>payne</a:t>
            </a:r>
            <a:endParaRPr lang="en-GB" sz="7692" dirty="0" smtClean="0"/>
          </a:p>
          <a:p>
            <a:pPr>
              <a:lnSpc>
                <a:spcPct val="90000"/>
              </a:lnSpc>
            </a:pPr>
            <a:endParaRPr lang="en-US" sz="3840" dirty="0">
              <a:solidFill>
                <a:srgbClr val="000000"/>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Cont’d</a:t>
            </a:r>
          </a:p>
        </p:txBody>
      </p:sp>
      <p:sp>
        <p:nvSpPr>
          <p:cNvPr id="14339" name="Rectangle 3"/>
          <p:cNvSpPr>
            <a:spLocks noGrp="1" noChangeArrowheads="1"/>
          </p:cNvSpPr>
          <p:nvPr>
            <p:ph idx="1"/>
          </p:nvPr>
        </p:nvSpPr>
        <p:spPr/>
        <p:txBody>
          <a:bodyPr>
            <a:normAutofit fontScale="85000" lnSpcReduction="10000"/>
          </a:bodyPr>
          <a:lstStyle/>
          <a:p>
            <a:pPr>
              <a:buFont typeface="Wingdings" charset="2"/>
              <a:buNone/>
            </a:pPr>
            <a:r>
              <a:rPr lang="en-US" dirty="0"/>
              <a:t>Along the </a:t>
            </a:r>
            <a:r>
              <a:rPr lang="en-US" dirty="0" err="1"/>
              <a:t>shoare</a:t>
            </a:r>
            <a:r>
              <a:rPr lang="en-US" dirty="0"/>
              <a:t> of </a:t>
            </a:r>
            <a:r>
              <a:rPr lang="en-US" dirty="0" err="1"/>
              <a:t>siluer</a:t>
            </a:r>
            <a:r>
              <a:rPr lang="en-US" dirty="0"/>
              <a:t> streaming </a:t>
            </a:r>
            <a:r>
              <a:rPr lang="en-US" dirty="0" err="1"/>
              <a:t>Themmes</a:t>
            </a:r>
            <a:r>
              <a:rPr lang="en-US" dirty="0"/>
              <a:t>,</a:t>
            </a:r>
          </a:p>
          <a:p>
            <a:pPr>
              <a:buFont typeface="Wingdings" charset="2"/>
              <a:buNone/>
            </a:pPr>
            <a:r>
              <a:rPr lang="en-US" dirty="0"/>
              <a:t>Whose rutty </a:t>
            </a:r>
            <a:r>
              <a:rPr lang="en-US" dirty="0" err="1"/>
              <a:t>Bancke</a:t>
            </a:r>
            <a:r>
              <a:rPr lang="en-US" dirty="0"/>
              <a:t>, the which his </a:t>
            </a:r>
            <a:r>
              <a:rPr lang="en-US" dirty="0" err="1"/>
              <a:t>Riuer</a:t>
            </a:r>
            <a:r>
              <a:rPr lang="en-US" dirty="0"/>
              <a:t> </a:t>
            </a:r>
            <a:r>
              <a:rPr lang="en-US" dirty="0" err="1"/>
              <a:t>hemmes</a:t>
            </a:r>
            <a:r>
              <a:rPr lang="en-US" dirty="0"/>
              <a:t>,</a:t>
            </a:r>
          </a:p>
          <a:p>
            <a:pPr>
              <a:buFont typeface="Wingdings" charset="2"/>
              <a:buNone/>
            </a:pPr>
            <a:r>
              <a:rPr lang="en-US" dirty="0"/>
              <a:t>Was </a:t>
            </a:r>
            <a:r>
              <a:rPr lang="en-US" dirty="0" err="1"/>
              <a:t>paynted</a:t>
            </a:r>
            <a:r>
              <a:rPr lang="en-US" dirty="0"/>
              <a:t> all with variable flowers,</a:t>
            </a:r>
          </a:p>
          <a:p>
            <a:pPr>
              <a:buFont typeface="Wingdings" charset="2"/>
              <a:buNone/>
            </a:pPr>
            <a:r>
              <a:rPr lang="en-US" dirty="0"/>
              <a:t>And all the </a:t>
            </a:r>
            <a:r>
              <a:rPr lang="en-US" dirty="0" err="1"/>
              <a:t>meades</a:t>
            </a:r>
            <a:r>
              <a:rPr lang="en-US" dirty="0"/>
              <a:t> </a:t>
            </a:r>
            <a:r>
              <a:rPr lang="en-US" dirty="0" err="1"/>
              <a:t>adornd</a:t>
            </a:r>
            <a:r>
              <a:rPr lang="en-US" dirty="0"/>
              <a:t> with </a:t>
            </a:r>
            <a:r>
              <a:rPr lang="en-US" dirty="0" err="1"/>
              <a:t>daintie</a:t>
            </a:r>
            <a:r>
              <a:rPr lang="en-US" dirty="0"/>
              <a:t> </a:t>
            </a:r>
            <a:r>
              <a:rPr lang="en-US" dirty="0" err="1"/>
              <a:t>gemmes</a:t>
            </a:r>
            <a:r>
              <a:rPr lang="en-US" dirty="0"/>
              <a:t>,</a:t>
            </a:r>
          </a:p>
          <a:p>
            <a:pPr>
              <a:buFont typeface="Wingdings" charset="2"/>
              <a:buNone/>
            </a:pPr>
            <a:r>
              <a:rPr lang="en-US" dirty="0"/>
              <a:t>Fit to </a:t>
            </a:r>
            <a:r>
              <a:rPr lang="en-US" dirty="0" err="1"/>
              <a:t>decke</a:t>
            </a:r>
            <a:r>
              <a:rPr lang="en-US" dirty="0"/>
              <a:t> </a:t>
            </a:r>
            <a:r>
              <a:rPr lang="en-US" dirty="0" err="1"/>
              <a:t>maydens</a:t>
            </a:r>
            <a:r>
              <a:rPr lang="en-US" dirty="0"/>
              <a:t> </a:t>
            </a:r>
            <a:r>
              <a:rPr lang="en-US" dirty="0" err="1"/>
              <a:t>bowres</a:t>
            </a:r>
            <a:r>
              <a:rPr lang="en-US" dirty="0"/>
              <a:t>,</a:t>
            </a:r>
          </a:p>
          <a:p>
            <a:pPr>
              <a:buFont typeface="Wingdings" charset="2"/>
              <a:buNone/>
            </a:pPr>
            <a:r>
              <a:rPr lang="en-US" dirty="0"/>
              <a:t>And </a:t>
            </a:r>
            <a:r>
              <a:rPr lang="en-US" dirty="0" err="1"/>
              <a:t>crowne</a:t>
            </a:r>
            <a:r>
              <a:rPr lang="en-US" dirty="0"/>
              <a:t> their Paramours,</a:t>
            </a:r>
          </a:p>
          <a:p>
            <a:pPr>
              <a:buFont typeface="Wingdings" charset="2"/>
              <a:buNone/>
            </a:pPr>
            <a:r>
              <a:rPr lang="en-US" dirty="0"/>
              <a:t>Against the </a:t>
            </a:r>
            <a:r>
              <a:rPr lang="en-US" dirty="0" err="1"/>
              <a:t>Brydale</a:t>
            </a:r>
            <a:r>
              <a:rPr lang="en-US" dirty="0"/>
              <a:t> day, which is not long:</a:t>
            </a:r>
          </a:p>
          <a:p>
            <a:pPr>
              <a:buFont typeface="Wingdings" charset="2"/>
              <a:buNone/>
            </a:pPr>
            <a:r>
              <a:rPr lang="en-US" dirty="0" err="1"/>
              <a:t>Sweete</a:t>
            </a:r>
            <a:r>
              <a:rPr lang="en-US" dirty="0"/>
              <a:t> </a:t>
            </a:r>
            <a:r>
              <a:rPr lang="en-US" dirty="0" err="1"/>
              <a:t>Themmes</a:t>
            </a:r>
            <a:r>
              <a:rPr lang="en-US" dirty="0"/>
              <a:t> </a:t>
            </a:r>
            <a:r>
              <a:rPr lang="en-US" dirty="0" err="1"/>
              <a:t>runne</a:t>
            </a:r>
            <a:r>
              <a:rPr lang="en-US" dirty="0"/>
              <a:t> softly, till I end my Song.</a:t>
            </a:r>
          </a:p>
          <a:p>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Eliot’s nymphs</a:t>
            </a:r>
            <a:endParaRPr lang="en-US" dirty="0"/>
          </a:p>
        </p:txBody>
      </p:sp>
      <p:sp>
        <p:nvSpPr>
          <p:cNvPr id="3" name="Content Placeholder 2"/>
          <p:cNvSpPr>
            <a:spLocks noGrp="1"/>
          </p:cNvSpPr>
          <p:nvPr>
            <p:ph idx="1"/>
          </p:nvPr>
        </p:nvSpPr>
        <p:spPr/>
        <p:txBody>
          <a:bodyPr>
            <a:normAutofit fontScale="47500" lnSpcReduction="20000"/>
          </a:bodyPr>
          <a:lstStyle/>
          <a:p>
            <a:pPr>
              <a:lnSpc>
                <a:spcPct val="90000"/>
              </a:lnSpc>
              <a:buFont typeface="Wingdings" charset="2"/>
              <a:buNone/>
            </a:pPr>
            <a:r>
              <a:rPr lang="en-US" sz="5000" dirty="0" smtClean="0"/>
              <a:t>The </a:t>
            </a:r>
            <a:r>
              <a:rPr lang="en-US" sz="5000" dirty="0" smtClean="0"/>
              <a:t>wind	 </a:t>
            </a:r>
          </a:p>
          <a:p>
            <a:pPr>
              <a:lnSpc>
                <a:spcPct val="90000"/>
              </a:lnSpc>
              <a:buFont typeface="Wingdings" charset="2"/>
              <a:buNone/>
            </a:pPr>
            <a:r>
              <a:rPr lang="en-US" sz="5000" dirty="0" smtClean="0"/>
              <a:t>Crosses the brown land, unheard. The nymphs are departed.	</a:t>
            </a:r>
            <a:r>
              <a:rPr lang="en-US" sz="5000" dirty="0" smtClean="0"/>
              <a:t> </a:t>
            </a:r>
          </a:p>
          <a:p>
            <a:pPr>
              <a:lnSpc>
                <a:spcPct val="90000"/>
              </a:lnSpc>
              <a:buFont typeface="Wingdings" charset="2"/>
              <a:buNone/>
            </a:pPr>
            <a:r>
              <a:rPr lang="en-US" sz="5000" dirty="0" smtClean="0"/>
              <a:t>Sweet Thames, run softly, till I end my song.	 </a:t>
            </a:r>
          </a:p>
          <a:p>
            <a:pPr>
              <a:lnSpc>
                <a:spcPct val="90000"/>
              </a:lnSpc>
              <a:buFont typeface="Wingdings" charset="2"/>
              <a:buNone/>
            </a:pPr>
            <a:r>
              <a:rPr lang="en-US" sz="5000" dirty="0" smtClean="0"/>
              <a:t>The river bears no empty bottles, sandwich papers,	 </a:t>
            </a:r>
          </a:p>
          <a:p>
            <a:pPr>
              <a:lnSpc>
                <a:spcPct val="90000"/>
              </a:lnSpc>
              <a:buFont typeface="Wingdings" charset="2"/>
              <a:buNone/>
            </a:pPr>
            <a:r>
              <a:rPr lang="en-US" sz="5000" dirty="0" smtClean="0"/>
              <a:t>Silk handkerchiefs, cardboard boxes, cigarette ends	 </a:t>
            </a:r>
          </a:p>
          <a:p>
            <a:pPr>
              <a:lnSpc>
                <a:spcPct val="90000"/>
              </a:lnSpc>
              <a:buFont typeface="Wingdings" charset="2"/>
              <a:buNone/>
            </a:pPr>
            <a:r>
              <a:rPr lang="en-US" sz="5000" dirty="0" smtClean="0"/>
              <a:t>Or other testimony of summer nights. The nymphs are departed.	 </a:t>
            </a:r>
          </a:p>
          <a:p>
            <a:pPr>
              <a:lnSpc>
                <a:spcPct val="90000"/>
              </a:lnSpc>
              <a:buFont typeface="Wingdings" charset="2"/>
              <a:buNone/>
            </a:pPr>
            <a:r>
              <a:rPr lang="en-US" sz="5000" dirty="0" smtClean="0"/>
              <a:t>And their friends, the loitering heirs of city directors;	</a:t>
            </a:r>
            <a:r>
              <a:rPr lang="en-US" sz="5000" dirty="0" smtClean="0"/>
              <a:t> </a:t>
            </a:r>
          </a:p>
          <a:p>
            <a:pPr>
              <a:lnSpc>
                <a:spcPct val="90000"/>
              </a:lnSpc>
              <a:buFont typeface="Wingdings" charset="2"/>
              <a:buNone/>
            </a:pPr>
            <a:r>
              <a:rPr lang="en-US" sz="5000" dirty="0" smtClean="0"/>
              <a:t>Departed, have left no addresses.	 </a:t>
            </a:r>
          </a:p>
          <a:p>
            <a:pPr>
              <a:lnSpc>
                <a:spcPct val="90000"/>
              </a:lnSpc>
              <a:buFont typeface="Wingdings" charset="2"/>
              <a:buNone/>
            </a:pPr>
            <a:r>
              <a:rPr lang="en-US" sz="5000" dirty="0" smtClean="0"/>
              <a:t>By the waters of Leman I sat down and wept...	 </a:t>
            </a:r>
          </a:p>
          <a:p>
            <a:pPr>
              <a:lnSpc>
                <a:spcPct val="90000"/>
              </a:lnSpc>
              <a:buFont typeface="Wingdings" charset="2"/>
              <a:buNone/>
            </a:pPr>
            <a:r>
              <a:rPr lang="en-US" sz="5000" dirty="0" smtClean="0"/>
              <a:t>Sweet Thames, run softly till I end my song,	 </a:t>
            </a:r>
          </a:p>
          <a:p>
            <a:pPr>
              <a:lnSpc>
                <a:spcPct val="90000"/>
              </a:lnSpc>
              <a:buFont typeface="Wingdings" charset="2"/>
              <a:buNone/>
            </a:pPr>
            <a:r>
              <a:rPr lang="en-US" sz="5000" dirty="0" smtClean="0"/>
              <a:t>Sweet Thames, run softly, for I speak not loud or long.</a:t>
            </a:r>
            <a:endParaRPr lang="en-US" sz="50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Eliot’s Thames</a:t>
            </a:r>
          </a:p>
        </p:txBody>
      </p:sp>
      <p:pic>
        <p:nvPicPr>
          <p:cNvPr id="17412" name="Picture 4"/>
          <p:cNvPicPr>
            <a:picLocks noGrp="1" noChangeAspect="1" noChangeArrowheads="1"/>
          </p:cNvPicPr>
          <p:nvPr>
            <p:ph idx="1"/>
          </p:nvPr>
        </p:nvPicPr>
        <p:blipFill>
          <a:blip r:embed="rId3"/>
          <a:stretch>
            <a:fillRect/>
          </a:stretch>
        </p:blipFill>
        <p:spPr>
          <a:xfrm>
            <a:off x="2129142" y="2802098"/>
            <a:ext cx="4885715" cy="2571429"/>
          </a:xfr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en-US" dirty="0" smtClean="0"/>
              <a:t>The </a:t>
            </a:r>
            <a:r>
              <a:rPr lang="en-US" dirty="0"/>
              <a:t>Fire Sermon</a:t>
            </a:r>
          </a:p>
        </p:txBody>
      </p:sp>
      <p:sp>
        <p:nvSpPr>
          <p:cNvPr id="19459" name="Rectangle 3"/>
          <p:cNvSpPr>
            <a:spLocks noGrp="1" noChangeArrowheads="1"/>
          </p:cNvSpPr>
          <p:nvPr>
            <p:ph idx="1"/>
          </p:nvPr>
        </p:nvSpPr>
        <p:spPr/>
        <p:txBody>
          <a:bodyPr/>
          <a:lstStyle/>
          <a:p>
            <a:pPr>
              <a:lnSpc>
                <a:spcPct val="90000"/>
              </a:lnSpc>
            </a:pPr>
            <a:r>
              <a:rPr lang="en-US" dirty="0"/>
              <a:t>Buddha’s sermon against lust</a:t>
            </a:r>
          </a:p>
          <a:p>
            <a:pPr>
              <a:lnSpc>
                <a:spcPct val="90000"/>
              </a:lnSpc>
            </a:pPr>
            <a:r>
              <a:rPr lang="en-US" dirty="0"/>
              <a:t>“River’s tent is broken” - literal and metaphorical meanings</a:t>
            </a:r>
          </a:p>
          <a:p>
            <a:pPr>
              <a:lnSpc>
                <a:spcPct val="90000"/>
              </a:lnSpc>
            </a:pPr>
            <a:r>
              <a:rPr lang="en-US" dirty="0"/>
              <a:t>Religious and moral decay</a:t>
            </a:r>
          </a:p>
          <a:p>
            <a:pPr>
              <a:lnSpc>
                <a:spcPct val="90000"/>
              </a:lnSpc>
            </a:pPr>
            <a:r>
              <a:rPr lang="en-US" dirty="0"/>
              <a:t>Comparison of idyllic certainties of Spenser with sordid twentieth-century </a:t>
            </a:r>
            <a:r>
              <a:rPr lang="en-US" dirty="0" smtClean="0"/>
              <a:t>realities</a:t>
            </a:r>
            <a:endParaRPr lang="en-US" dirty="0" smtClean="0"/>
          </a:p>
          <a:p>
            <a:pPr>
              <a:lnSpc>
                <a:spcPct val="90000"/>
              </a:lnSpc>
            </a:pPr>
            <a:endParaRPr lang="en-US" dirty="0" smtClean="0"/>
          </a:p>
          <a:p>
            <a:pPr>
              <a:lnSpc>
                <a:spcPct val="90000"/>
              </a:lnSpc>
            </a:pP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Structure?</a:t>
            </a:r>
            <a:endParaRPr lang="en-US" dirty="0"/>
          </a:p>
        </p:txBody>
      </p:sp>
      <p:sp>
        <p:nvSpPr>
          <p:cNvPr id="18435" name="Rectangle 3"/>
          <p:cNvSpPr>
            <a:spLocks noGrp="1" noChangeArrowheads="1"/>
          </p:cNvSpPr>
          <p:nvPr>
            <p:ph idx="1"/>
          </p:nvPr>
        </p:nvSpPr>
        <p:spPr/>
        <p:txBody>
          <a:bodyPr>
            <a:normAutofit/>
          </a:bodyPr>
          <a:lstStyle/>
          <a:p>
            <a:r>
              <a:rPr lang="en-US" dirty="0"/>
              <a:t>“These fragments I have shored against my ruins”</a:t>
            </a:r>
          </a:p>
          <a:p>
            <a:r>
              <a:rPr lang="en-US" dirty="0"/>
              <a:t>Suggests broken, </a:t>
            </a:r>
            <a:r>
              <a:rPr lang="en-US" dirty="0" smtClean="0"/>
              <a:t>fractured, </a:t>
            </a:r>
            <a:r>
              <a:rPr lang="en-US" dirty="0" err="1"/>
              <a:t>disorganised</a:t>
            </a:r>
            <a:r>
              <a:rPr lang="en-US" dirty="0"/>
              <a:t> structure</a:t>
            </a:r>
          </a:p>
          <a:p>
            <a:r>
              <a:rPr lang="en-US" dirty="0"/>
              <a:t>Echoed in the collage of voices at the end</a:t>
            </a:r>
          </a:p>
          <a:p>
            <a:r>
              <a:rPr lang="en-US" dirty="0"/>
              <a:t>Resonances rebound from one section to another</a:t>
            </a:r>
          </a:p>
          <a:p>
            <a:r>
              <a:rPr lang="en-US" dirty="0"/>
              <a:t>Spatial, not linear</a:t>
            </a:r>
            <a:endParaRPr lang="en-US" sz="2600" dirty="0"/>
          </a:p>
          <a:p>
            <a:endParaRPr lang="en-US" sz="26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Cooper</a:t>
            </a:r>
            <a:r>
              <a:rPr lang="en-US" dirty="0" smtClean="0"/>
              <a:t>: </a:t>
            </a:r>
            <a:r>
              <a:rPr lang="en-US" i="1" dirty="0" smtClean="0"/>
              <a:t>The Waste Land </a:t>
            </a:r>
            <a:r>
              <a:rPr lang="en-US" dirty="0" smtClean="0"/>
              <a:t>does not merely reflect the breakdown of an historical, social, and cultural order battered by violent forces operating under the name of modernity. For Eliot the disaster that characterized modernity was not an overturning, but the unavoidable, and ironic, culmination of that very order so lovingly celebrated in Victoria's last decade on the throne. Unlike the older generation, who saw in events like the Great War the passing of a golden age, Eliot saw only that the golden age was itself a heap of absurd sociopolitical axioms and perverse </a:t>
            </a:r>
            <a:r>
              <a:rPr lang="en-US" dirty="0" err="1" smtClean="0"/>
              <a:t>misreadings</a:t>
            </a:r>
            <a:r>
              <a:rPr lang="en-US" dirty="0" smtClean="0"/>
              <a:t> of the cultural past that had proved in the last instance to be made of the meanest alloy.</a:t>
            </a:r>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Overview</a:t>
            </a:r>
          </a:p>
        </p:txBody>
      </p:sp>
      <p:sp>
        <p:nvSpPr>
          <p:cNvPr id="3075" name="Rectangle 3"/>
          <p:cNvSpPr>
            <a:spLocks noGrp="1" noChangeArrowheads="1"/>
          </p:cNvSpPr>
          <p:nvPr>
            <p:ph idx="1"/>
          </p:nvPr>
        </p:nvSpPr>
        <p:spPr/>
        <p:txBody>
          <a:bodyPr/>
          <a:lstStyle/>
          <a:p>
            <a:r>
              <a:rPr lang="en-US" dirty="0"/>
              <a:t>Recap on last </a:t>
            </a:r>
            <a:r>
              <a:rPr lang="en-US" dirty="0" smtClean="0"/>
              <a:t>lecture</a:t>
            </a:r>
            <a:endParaRPr lang="en-US" dirty="0"/>
          </a:p>
          <a:p>
            <a:r>
              <a:rPr lang="en-US" dirty="0"/>
              <a:t>A poem of allusion</a:t>
            </a:r>
          </a:p>
          <a:p>
            <a:r>
              <a:rPr lang="en-US" dirty="0"/>
              <a:t>Structure</a:t>
            </a:r>
          </a:p>
          <a:p>
            <a:r>
              <a:rPr lang="en-US" dirty="0"/>
              <a:t>Close reading</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t>
            </a:r>
            <a:endParaRPr lang="en-US" dirty="0"/>
          </a:p>
        </p:txBody>
      </p:sp>
      <p:sp>
        <p:nvSpPr>
          <p:cNvPr id="3" name="Content Placeholder 2"/>
          <p:cNvSpPr>
            <a:spLocks noGrp="1"/>
          </p:cNvSpPr>
          <p:nvPr>
            <p:ph idx="1"/>
          </p:nvPr>
        </p:nvSpPr>
        <p:spPr/>
        <p:txBody>
          <a:bodyPr>
            <a:normAutofit lnSpcReduction="10000"/>
          </a:bodyPr>
          <a:lstStyle/>
          <a:p>
            <a:r>
              <a:rPr lang="en-US" dirty="0" smtClean="0"/>
              <a:t>Untermeyer: “</a:t>
            </a:r>
            <a:r>
              <a:rPr lang="en-US" dirty="0" err="1" smtClean="0"/>
              <a:t>Mr</a:t>
            </a:r>
            <a:r>
              <a:rPr lang="en-US" dirty="0" smtClean="0"/>
              <a:t> Eliot’s poetic variations on a theme of a super-refined futility.” </a:t>
            </a:r>
          </a:p>
          <a:p>
            <a:r>
              <a:rPr lang="en-US" dirty="0" smtClean="0"/>
              <a:t>although </a:t>
            </a:r>
            <a:r>
              <a:rPr lang="en-US" dirty="0" smtClean="0"/>
              <a:t>“a pompous parade of </a:t>
            </a:r>
            <a:r>
              <a:rPr lang="en-US" dirty="0" smtClean="0"/>
              <a:t>erudition,” as “an echo of contemporary despair, as a picture of dissolution, of the breaking down of the very structures on which life has modeled itself, </a:t>
            </a:r>
            <a:r>
              <a:rPr lang="en-US" i="1" dirty="0" smtClean="0"/>
              <a:t>The Waste Land</a:t>
            </a:r>
            <a:r>
              <a:rPr lang="en-US" dirty="0" smtClean="0"/>
              <a:t> has definite authenticity.” </a:t>
            </a:r>
          </a:p>
          <a:p>
            <a:r>
              <a:rPr lang="en-US" dirty="0" smtClean="0"/>
              <a:t>Lowell: “A piece of tripe.”</a:t>
            </a: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i="1"/>
              <a:t>The Waste Land</a:t>
            </a:r>
          </a:p>
        </p:txBody>
      </p:sp>
      <p:sp>
        <p:nvSpPr>
          <p:cNvPr id="4099" name="Rectangle 3"/>
          <p:cNvSpPr>
            <a:spLocks noGrp="1" noChangeArrowheads="1"/>
          </p:cNvSpPr>
          <p:nvPr>
            <p:ph idx="1"/>
          </p:nvPr>
        </p:nvSpPr>
        <p:spPr/>
        <p:txBody>
          <a:bodyPr>
            <a:normAutofit/>
          </a:bodyPr>
          <a:lstStyle/>
          <a:p>
            <a:r>
              <a:rPr lang="en-US" sz="2600"/>
              <a:t>Sources - myth and romance (see Jessie Weston, James Frazer)</a:t>
            </a:r>
          </a:p>
          <a:p>
            <a:r>
              <a:rPr lang="en-US" sz="2600"/>
              <a:t>European literature in general</a:t>
            </a:r>
          </a:p>
          <a:p>
            <a:r>
              <a:rPr lang="en-US" sz="2600"/>
              <a:t>Very broad range of reference - some perhaps unintentional, e.g. Marie</a:t>
            </a:r>
          </a:p>
          <a:p>
            <a:r>
              <a:rPr lang="en-US" sz="2600"/>
              <a:t>Dialogic (Bakhtin)</a:t>
            </a:r>
          </a:p>
          <a:p>
            <a:r>
              <a:rPr lang="en-GB" sz="2600"/>
              <a:t>“The past should be altered by the present as much as the present is directed by the past." (Eliot, “Tradition and the Individual Talent”)</a:t>
            </a:r>
            <a:endParaRPr lang="en-US" sz="2600"/>
          </a:p>
          <a:p>
            <a:r>
              <a:rPr lang="en-US" sz="2600"/>
              <a:t>“He do the police in different voices”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Impact of allusion</a:t>
            </a:r>
          </a:p>
        </p:txBody>
      </p:sp>
      <p:sp>
        <p:nvSpPr>
          <p:cNvPr id="5123" name="Rectangle 3"/>
          <p:cNvSpPr>
            <a:spLocks noGrp="1" noChangeArrowheads="1"/>
          </p:cNvSpPr>
          <p:nvPr>
            <p:ph idx="1"/>
          </p:nvPr>
        </p:nvSpPr>
        <p:spPr/>
        <p:txBody>
          <a:bodyPr>
            <a:normAutofit/>
          </a:bodyPr>
          <a:lstStyle/>
          <a:p>
            <a:pPr>
              <a:lnSpc>
                <a:spcPct val="90000"/>
              </a:lnSpc>
            </a:pPr>
            <a:r>
              <a:rPr lang="en-US" sz="2600"/>
              <a:t>Density</a:t>
            </a:r>
          </a:p>
          <a:p>
            <a:pPr>
              <a:lnSpc>
                <a:spcPct val="90000"/>
              </a:lnSpc>
            </a:pPr>
            <a:r>
              <a:rPr lang="en-US" sz="2600"/>
              <a:t>Intertextuality - imports other connotations, and implies a comparison, for instance</a:t>
            </a:r>
          </a:p>
          <a:p>
            <a:pPr>
              <a:lnSpc>
                <a:spcPct val="90000"/>
              </a:lnSpc>
            </a:pPr>
            <a:r>
              <a:rPr lang="en-US" sz="2600"/>
              <a:t>“April is the cruellest month…”</a:t>
            </a:r>
          </a:p>
          <a:p>
            <a:pPr>
              <a:lnSpc>
                <a:spcPct val="90000"/>
              </a:lnSpc>
            </a:pPr>
            <a:r>
              <a:rPr lang="en-US" sz="2600"/>
              <a:t>“Sweet Thames, run softly…”</a:t>
            </a:r>
          </a:p>
          <a:p>
            <a:pPr>
              <a:lnSpc>
                <a:spcPct val="90000"/>
              </a:lnSpc>
            </a:pPr>
            <a:r>
              <a:rPr lang="en-US" sz="2600"/>
              <a:t>Eliot: “In art there should be interpenetration and metamorphosis” (review of </a:t>
            </a:r>
            <a:r>
              <a:rPr lang="en-US" sz="2600" i="1"/>
              <a:t>Le Sacre de Printemps, </a:t>
            </a:r>
            <a:r>
              <a:rPr lang="en-US" sz="2600"/>
              <a:t>1921</a:t>
            </a:r>
          </a:p>
          <a:p>
            <a:pPr>
              <a:lnSpc>
                <a:spcPct val="90000"/>
              </a:lnSpc>
            </a:pPr>
            <a:endParaRPr lang="en-US" sz="260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April</a:t>
            </a:r>
          </a:p>
        </p:txBody>
      </p:sp>
      <p:sp>
        <p:nvSpPr>
          <p:cNvPr id="6147" name="Rectangle 3"/>
          <p:cNvSpPr>
            <a:spLocks noGrp="1" noChangeArrowheads="1"/>
          </p:cNvSpPr>
          <p:nvPr>
            <p:ph idx="1"/>
          </p:nvPr>
        </p:nvSpPr>
        <p:spPr/>
        <p:txBody>
          <a:bodyPr/>
          <a:lstStyle/>
          <a:p>
            <a:r>
              <a:rPr lang="en-US"/>
              <a:t>Spring - fertility, growth, renewal; object of many rituals</a:t>
            </a:r>
          </a:p>
          <a:p>
            <a:r>
              <a:rPr lang="en-US"/>
              <a:t>Celebrated in literature and art</a:t>
            </a:r>
          </a:p>
          <a:p>
            <a:r>
              <a:rPr lang="en-US"/>
              <a:t>Obvious evocation of Chaucer’s Prologue</a:t>
            </a:r>
          </a:p>
          <a:p>
            <a:r>
              <a:rPr lang="en-US"/>
              <a:t>By extension, other celebrations of growth / life</a:t>
            </a:r>
          </a:p>
          <a:p>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Chaucer: General Prologue</a:t>
            </a:r>
            <a:endParaRPr lang="en-US" dirty="0"/>
          </a:p>
        </p:txBody>
      </p:sp>
      <p:sp>
        <p:nvSpPr>
          <p:cNvPr id="7171" name="Rectangle 3"/>
          <p:cNvSpPr>
            <a:spLocks noGrp="1" noChangeArrowheads="1"/>
          </p:cNvSpPr>
          <p:nvPr>
            <p:ph idx="1"/>
          </p:nvPr>
        </p:nvSpPr>
        <p:spPr>
          <a:xfrm>
            <a:off x="838200" y="1828800"/>
            <a:ext cx="7583488" cy="4297363"/>
          </a:xfrm>
        </p:spPr>
        <p:txBody>
          <a:bodyPr>
            <a:normAutofit/>
          </a:bodyPr>
          <a:lstStyle/>
          <a:p>
            <a:pPr>
              <a:lnSpc>
                <a:spcPct val="80000"/>
              </a:lnSpc>
              <a:buNone/>
            </a:pPr>
            <a:r>
              <a:rPr lang="en-US" sz="1800" dirty="0" err="1" smtClean="0"/>
              <a:t>Whan</a:t>
            </a:r>
            <a:r>
              <a:rPr lang="en-US" sz="1800" dirty="0" smtClean="0"/>
              <a:t> that </a:t>
            </a:r>
            <a:r>
              <a:rPr lang="en-US" sz="1800" dirty="0" err="1" smtClean="0"/>
              <a:t>Aprill</a:t>
            </a:r>
            <a:r>
              <a:rPr lang="en-US" sz="1800" dirty="0" smtClean="0"/>
              <a:t> with his </a:t>
            </a:r>
            <a:r>
              <a:rPr lang="en-US" sz="1800" dirty="0" err="1" smtClean="0"/>
              <a:t>shoures</a:t>
            </a:r>
            <a:r>
              <a:rPr lang="en-US" sz="1800" dirty="0" smtClean="0"/>
              <a:t> </a:t>
            </a:r>
            <a:r>
              <a:rPr lang="en-US" sz="1800" dirty="0" err="1" smtClean="0"/>
              <a:t>soote</a:t>
            </a:r>
            <a:r>
              <a:rPr lang="en-US" sz="1800" dirty="0" smtClean="0"/>
              <a:t/>
            </a:r>
            <a:br>
              <a:rPr lang="en-US" sz="1800" dirty="0" smtClean="0"/>
            </a:br>
            <a:r>
              <a:rPr lang="en-US" sz="1800" dirty="0" smtClean="0"/>
              <a:t>the </a:t>
            </a:r>
            <a:r>
              <a:rPr lang="en-US" sz="1800" dirty="0" err="1" smtClean="0"/>
              <a:t>droghte</a:t>
            </a:r>
            <a:r>
              <a:rPr lang="en-US" sz="1800" dirty="0" smtClean="0"/>
              <a:t> of March hath </a:t>
            </a:r>
            <a:r>
              <a:rPr lang="en-US" sz="1800" dirty="0" err="1" smtClean="0"/>
              <a:t>perced</a:t>
            </a:r>
            <a:r>
              <a:rPr lang="en-US" sz="1800" dirty="0" smtClean="0"/>
              <a:t> to the </a:t>
            </a:r>
            <a:r>
              <a:rPr lang="en-US" sz="1800" dirty="0" err="1" smtClean="0"/>
              <a:t>roote</a:t>
            </a:r>
            <a:r>
              <a:rPr lang="en-US" sz="1800" dirty="0" smtClean="0"/>
              <a:t>,</a:t>
            </a:r>
            <a:br>
              <a:rPr lang="en-US" sz="1800" dirty="0" smtClean="0"/>
            </a:br>
            <a:r>
              <a:rPr lang="en-US" sz="1800" dirty="0" smtClean="0"/>
              <a:t>And bathed every </a:t>
            </a:r>
            <a:r>
              <a:rPr lang="en-US" sz="1800" dirty="0" err="1" smtClean="0"/>
              <a:t>veyne</a:t>
            </a:r>
            <a:r>
              <a:rPr lang="en-US" sz="1800" dirty="0" smtClean="0"/>
              <a:t> in </a:t>
            </a:r>
            <a:r>
              <a:rPr lang="en-US" sz="1800" dirty="0" err="1" smtClean="0"/>
              <a:t>swich</a:t>
            </a:r>
            <a:r>
              <a:rPr lang="en-US" sz="1800" dirty="0" smtClean="0"/>
              <a:t> </a:t>
            </a:r>
            <a:r>
              <a:rPr lang="en-US" sz="1800" dirty="0" err="1" smtClean="0"/>
              <a:t>licour</a:t>
            </a:r>
            <a:r>
              <a:rPr lang="en-US" sz="1800" dirty="0" smtClean="0"/>
              <a:t/>
            </a:r>
            <a:br>
              <a:rPr lang="en-US" sz="1800" dirty="0" smtClean="0"/>
            </a:br>
            <a:r>
              <a:rPr lang="en-US" sz="1800" dirty="0" smtClean="0"/>
              <a:t>Of which </a:t>
            </a:r>
            <a:r>
              <a:rPr lang="en-US" sz="1800" dirty="0" err="1" smtClean="0"/>
              <a:t>vertu</a:t>
            </a:r>
            <a:r>
              <a:rPr lang="en-US" sz="1800" dirty="0" smtClean="0"/>
              <a:t> </a:t>
            </a:r>
            <a:r>
              <a:rPr lang="en-US" sz="1800" dirty="0" err="1" smtClean="0"/>
              <a:t>engendred</a:t>
            </a:r>
            <a:r>
              <a:rPr lang="en-US" sz="1800" dirty="0" smtClean="0"/>
              <a:t> is the flour;</a:t>
            </a:r>
            <a:br>
              <a:rPr lang="en-US" sz="1800" dirty="0" smtClean="0"/>
            </a:br>
            <a:r>
              <a:rPr lang="en-US" sz="1800" dirty="0" err="1" smtClean="0"/>
              <a:t>Whan</a:t>
            </a:r>
            <a:r>
              <a:rPr lang="en-US" sz="1800" dirty="0" smtClean="0"/>
              <a:t> </a:t>
            </a:r>
            <a:r>
              <a:rPr lang="en-US" sz="1800" dirty="0" err="1" smtClean="0"/>
              <a:t>Zephirus</a:t>
            </a:r>
            <a:r>
              <a:rPr lang="en-US" sz="1800" dirty="0" smtClean="0"/>
              <a:t> eek with his </a:t>
            </a:r>
            <a:r>
              <a:rPr lang="en-US" sz="1800" dirty="0" err="1" smtClean="0"/>
              <a:t>sweete</a:t>
            </a:r>
            <a:r>
              <a:rPr lang="en-US" sz="1800" dirty="0" smtClean="0"/>
              <a:t> </a:t>
            </a:r>
            <a:r>
              <a:rPr lang="en-US" sz="1800" dirty="0" err="1" smtClean="0"/>
              <a:t>breeth</a:t>
            </a:r>
            <a:r>
              <a:rPr lang="en-US" sz="1800" dirty="0" smtClean="0"/>
              <a:t/>
            </a:r>
            <a:br>
              <a:rPr lang="en-US" sz="1800" dirty="0" smtClean="0"/>
            </a:br>
            <a:r>
              <a:rPr lang="en-US" sz="1800" dirty="0" smtClean="0"/>
              <a:t>Inspired hath in every holt and </a:t>
            </a:r>
            <a:r>
              <a:rPr lang="en-US" sz="1800" dirty="0" err="1" smtClean="0"/>
              <a:t>heeth</a:t>
            </a:r>
            <a:r>
              <a:rPr lang="en-US" sz="1800" dirty="0" smtClean="0"/>
              <a:t/>
            </a:r>
            <a:br>
              <a:rPr lang="en-US" sz="1800" dirty="0" smtClean="0"/>
            </a:br>
            <a:r>
              <a:rPr lang="en-US" sz="1800" dirty="0" smtClean="0"/>
              <a:t>The </a:t>
            </a:r>
            <a:r>
              <a:rPr lang="en-US" sz="1800" dirty="0" err="1" smtClean="0"/>
              <a:t>tendre</a:t>
            </a:r>
            <a:r>
              <a:rPr lang="en-US" sz="1800" dirty="0" smtClean="0"/>
              <a:t> </a:t>
            </a:r>
            <a:r>
              <a:rPr lang="en-US" sz="1800" dirty="0" err="1" smtClean="0"/>
              <a:t>croppes</a:t>
            </a:r>
            <a:r>
              <a:rPr lang="en-US" sz="1800" dirty="0" smtClean="0"/>
              <a:t>, and the </a:t>
            </a:r>
            <a:r>
              <a:rPr lang="en-US" sz="1800" dirty="0" err="1" smtClean="0"/>
              <a:t>yonge</a:t>
            </a:r>
            <a:r>
              <a:rPr lang="en-US" sz="1800" dirty="0" smtClean="0"/>
              <a:t> </a:t>
            </a:r>
            <a:r>
              <a:rPr lang="en-US" sz="1800" dirty="0" err="1" smtClean="0"/>
              <a:t>sonne</a:t>
            </a:r>
            <a:r>
              <a:rPr lang="en-US" sz="1800" dirty="0" smtClean="0"/>
              <a:t/>
            </a:r>
            <a:br>
              <a:rPr lang="en-US" sz="1800" dirty="0" smtClean="0"/>
            </a:br>
            <a:r>
              <a:rPr lang="en-US" sz="1800" dirty="0" smtClean="0"/>
              <a:t>Hath in the Ram his halve </a:t>
            </a:r>
            <a:r>
              <a:rPr lang="en-US" sz="1800" dirty="0" err="1" smtClean="0"/>
              <a:t>cours</a:t>
            </a:r>
            <a:r>
              <a:rPr lang="en-US" sz="1800" dirty="0" smtClean="0"/>
              <a:t> </a:t>
            </a:r>
            <a:r>
              <a:rPr lang="en-US" sz="1800" dirty="0" err="1" smtClean="0"/>
              <a:t>yronne</a:t>
            </a:r>
            <a:r>
              <a:rPr lang="en-US" sz="1800" dirty="0" smtClean="0"/>
              <a:t>,</a:t>
            </a:r>
            <a:br>
              <a:rPr lang="en-US" sz="1800" dirty="0" smtClean="0"/>
            </a:br>
            <a:r>
              <a:rPr lang="en-US" sz="1800" dirty="0" smtClean="0"/>
              <a:t>And </a:t>
            </a:r>
            <a:r>
              <a:rPr lang="en-US" sz="1800" dirty="0" err="1" smtClean="0"/>
              <a:t>smale</a:t>
            </a:r>
            <a:r>
              <a:rPr lang="en-US" sz="1800" dirty="0" smtClean="0"/>
              <a:t> </a:t>
            </a:r>
            <a:r>
              <a:rPr lang="en-US" sz="1800" dirty="0" err="1" smtClean="0"/>
              <a:t>foweles</a:t>
            </a:r>
            <a:r>
              <a:rPr lang="en-US" sz="1800" dirty="0" smtClean="0"/>
              <a:t> </a:t>
            </a:r>
            <a:r>
              <a:rPr lang="en-US" sz="1800" dirty="0" err="1" smtClean="0"/>
              <a:t>maken</a:t>
            </a:r>
            <a:r>
              <a:rPr lang="en-US" sz="1800" dirty="0" smtClean="0"/>
              <a:t> </a:t>
            </a:r>
            <a:r>
              <a:rPr lang="en-US" sz="1800" dirty="0" err="1" smtClean="0"/>
              <a:t>melodye</a:t>
            </a:r>
            <a:r>
              <a:rPr lang="en-US" sz="1800" dirty="0" smtClean="0"/>
              <a:t>,</a:t>
            </a:r>
            <a:br>
              <a:rPr lang="en-US" sz="1800" dirty="0" smtClean="0"/>
            </a:br>
            <a:r>
              <a:rPr lang="en-US" sz="1800" dirty="0" smtClean="0"/>
              <a:t>That </a:t>
            </a:r>
            <a:r>
              <a:rPr lang="en-US" sz="1800" dirty="0" err="1" smtClean="0"/>
              <a:t>slepen</a:t>
            </a:r>
            <a:r>
              <a:rPr lang="en-US" sz="1800" dirty="0" smtClean="0"/>
              <a:t> al the </a:t>
            </a:r>
            <a:r>
              <a:rPr lang="en-US" sz="1800" dirty="0" err="1" smtClean="0"/>
              <a:t>nyght</a:t>
            </a:r>
            <a:r>
              <a:rPr lang="en-US" sz="1800" dirty="0" smtClean="0"/>
              <a:t> with open ye</a:t>
            </a:r>
            <a:br>
              <a:rPr lang="en-US" sz="1800" dirty="0" smtClean="0"/>
            </a:br>
            <a:r>
              <a:rPr lang="en-US" sz="1800" dirty="0" smtClean="0"/>
              <a:t>(So </a:t>
            </a:r>
            <a:r>
              <a:rPr lang="en-US" sz="1800" dirty="0" err="1" smtClean="0"/>
              <a:t>priketh</a:t>
            </a:r>
            <a:r>
              <a:rPr lang="en-US" sz="1800" dirty="0" smtClean="0"/>
              <a:t> hem nature in </a:t>
            </a:r>
            <a:r>
              <a:rPr lang="en-US" sz="1800" dirty="0" err="1" smtClean="0"/>
              <a:t>hir</a:t>
            </a:r>
            <a:r>
              <a:rPr lang="en-US" sz="1800" dirty="0" smtClean="0"/>
              <a:t> </a:t>
            </a:r>
            <a:r>
              <a:rPr lang="en-US" sz="1800" dirty="0" err="1" smtClean="0"/>
              <a:t>corages</a:t>
            </a:r>
            <a:r>
              <a:rPr lang="en-US" sz="1800" dirty="0" smtClean="0"/>
              <a:t>);</a:t>
            </a:r>
            <a:br>
              <a:rPr lang="en-US" sz="1800" dirty="0" smtClean="0"/>
            </a:br>
            <a:r>
              <a:rPr lang="en-US" sz="1800" dirty="0" err="1" smtClean="0"/>
              <a:t>Thanne</a:t>
            </a:r>
            <a:r>
              <a:rPr lang="en-US" sz="1800" dirty="0" smtClean="0"/>
              <a:t> </a:t>
            </a:r>
            <a:r>
              <a:rPr lang="en-US" sz="1800" dirty="0" err="1" smtClean="0"/>
              <a:t>longen</a:t>
            </a:r>
            <a:r>
              <a:rPr lang="en-US" sz="1800" dirty="0" smtClean="0"/>
              <a:t> folk to goon on pilgrimages,</a:t>
            </a:r>
            <a:br>
              <a:rPr lang="en-US" sz="1800" dirty="0" smtClean="0"/>
            </a:br>
            <a:r>
              <a:rPr lang="en-US" sz="1800" dirty="0" smtClean="0"/>
              <a:t>And </a:t>
            </a:r>
            <a:r>
              <a:rPr lang="en-US" sz="1800" dirty="0" err="1" smtClean="0"/>
              <a:t>palmeres</a:t>
            </a:r>
            <a:r>
              <a:rPr lang="en-US" sz="1800" dirty="0" smtClean="0"/>
              <a:t> for to </a:t>
            </a:r>
            <a:r>
              <a:rPr lang="en-US" sz="1800" dirty="0" err="1" smtClean="0"/>
              <a:t>seken</a:t>
            </a:r>
            <a:r>
              <a:rPr lang="en-US" sz="1800" dirty="0" smtClean="0"/>
              <a:t> </a:t>
            </a:r>
            <a:r>
              <a:rPr lang="en-US" sz="1800" dirty="0" err="1" smtClean="0"/>
              <a:t>straunge</a:t>
            </a:r>
            <a:r>
              <a:rPr lang="en-US" sz="1800" dirty="0" smtClean="0"/>
              <a:t> </a:t>
            </a:r>
            <a:r>
              <a:rPr lang="en-US" sz="1800" dirty="0" err="1" smtClean="0"/>
              <a:t>strondes</a:t>
            </a:r>
            <a:r>
              <a:rPr lang="en-US" sz="1800" dirty="0" smtClean="0"/>
              <a:t>,</a:t>
            </a:r>
            <a:br>
              <a:rPr lang="en-US" sz="1800" dirty="0" smtClean="0"/>
            </a:br>
            <a:r>
              <a:rPr lang="en-US" sz="1800" dirty="0" smtClean="0"/>
              <a:t>To </a:t>
            </a:r>
            <a:r>
              <a:rPr lang="en-US" sz="1800" dirty="0" err="1" smtClean="0"/>
              <a:t>ferne</a:t>
            </a:r>
            <a:r>
              <a:rPr lang="en-US" sz="1800" dirty="0" smtClean="0"/>
              <a:t> </a:t>
            </a:r>
            <a:r>
              <a:rPr lang="en-US" sz="1800" dirty="0" err="1" smtClean="0"/>
              <a:t>halwes</a:t>
            </a:r>
            <a:r>
              <a:rPr lang="en-US" sz="1800" dirty="0" smtClean="0"/>
              <a:t>, </a:t>
            </a:r>
            <a:r>
              <a:rPr lang="en-US" sz="1800" dirty="0" err="1" smtClean="0"/>
              <a:t>kowthe</a:t>
            </a:r>
            <a:r>
              <a:rPr lang="en-US" sz="1800" dirty="0" smtClean="0"/>
              <a:t> in </a:t>
            </a:r>
            <a:r>
              <a:rPr lang="en-US" sz="1800" dirty="0" err="1" smtClean="0"/>
              <a:t>sondry</a:t>
            </a:r>
            <a:r>
              <a:rPr lang="en-US" sz="1800" dirty="0" smtClean="0"/>
              <a:t> </a:t>
            </a:r>
            <a:r>
              <a:rPr lang="en-US" sz="1800" dirty="0" err="1" smtClean="0"/>
              <a:t>londes</a:t>
            </a:r>
            <a:r>
              <a:rPr lang="en-US" sz="1800" dirty="0" smtClean="0"/>
              <a:t>;</a:t>
            </a:r>
            <a:br>
              <a:rPr lang="en-US" sz="1800" dirty="0" smtClean="0"/>
            </a:br>
            <a:r>
              <a:rPr lang="en-US" sz="1800" dirty="0" smtClean="0"/>
              <a:t>And specially from every shires </a:t>
            </a:r>
            <a:r>
              <a:rPr lang="en-US" sz="1800" dirty="0" err="1" smtClean="0"/>
              <a:t>ende</a:t>
            </a:r>
            <a:r>
              <a:rPr lang="en-US" sz="1800" dirty="0" smtClean="0"/>
              <a:t/>
            </a:r>
            <a:br>
              <a:rPr lang="en-US" sz="1800" dirty="0" smtClean="0"/>
            </a:br>
            <a:r>
              <a:rPr lang="en-US" sz="1800" dirty="0" smtClean="0"/>
              <a:t>Of </a:t>
            </a:r>
            <a:r>
              <a:rPr lang="en-US" sz="1800" dirty="0" err="1" smtClean="0"/>
              <a:t>Engelond</a:t>
            </a:r>
            <a:r>
              <a:rPr lang="en-US" sz="1800" dirty="0" smtClean="0"/>
              <a:t> to </a:t>
            </a:r>
            <a:r>
              <a:rPr lang="en-US" sz="1800" dirty="0" err="1" smtClean="0"/>
              <a:t>Caunterbury</a:t>
            </a:r>
            <a:r>
              <a:rPr lang="en-US" sz="1800" dirty="0" smtClean="0"/>
              <a:t> they </a:t>
            </a:r>
            <a:r>
              <a:rPr lang="en-US" sz="1800" dirty="0" err="1" smtClean="0"/>
              <a:t>wende</a:t>
            </a:r>
            <a:r>
              <a:rPr lang="en-US" sz="1800" dirty="0" smtClean="0"/>
              <a:t>,</a:t>
            </a:r>
            <a:br>
              <a:rPr lang="en-US" sz="1800" dirty="0" smtClean="0"/>
            </a:br>
            <a:r>
              <a:rPr lang="en-US" sz="1800" dirty="0" smtClean="0"/>
              <a:t>The </a:t>
            </a:r>
            <a:r>
              <a:rPr lang="en-US" sz="1800" dirty="0" err="1" smtClean="0"/>
              <a:t>hooly</a:t>
            </a:r>
            <a:r>
              <a:rPr lang="en-US" sz="1800" dirty="0" smtClean="0"/>
              <a:t> </a:t>
            </a:r>
            <a:r>
              <a:rPr lang="en-US" sz="1800" dirty="0" err="1" smtClean="0"/>
              <a:t>blisful</a:t>
            </a:r>
            <a:r>
              <a:rPr lang="en-US" sz="1800" dirty="0" smtClean="0"/>
              <a:t> </a:t>
            </a:r>
            <a:r>
              <a:rPr lang="en-US" sz="1800" dirty="0" err="1" smtClean="0"/>
              <a:t>martir</a:t>
            </a:r>
            <a:r>
              <a:rPr lang="en-US" sz="1800" dirty="0" smtClean="0"/>
              <a:t> for to </a:t>
            </a:r>
            <a:r>
              <a:rPr lang="en-US" sz="1800" dirty="0" err="1" smtClean="0"/>
              <a:t>seke</a:t>
            </a:r>
            <a:r>
              <a:rPr lang="en-US" sz="1800" dirty="0" smtClean="0"/>
              <a:t>,</a:t>
            </a:r>
            <a:br>
              <a:rPr lang="en-US" sz="1800" dirty="0" smtClean="0"/>
            </a:br>
            <a:r>
              <a:rPr lang="en-US" sz="1800" dirty="0" smtClean="0"/>
              <a:t>That hem hath </a:t>
            </a:r>
            <a:r>
              <a:rPr lang="en-US" sz="1800" dirty="0" err="1" smtClean="0"/>
              <a:t>holpen</a:t>
            </a:r>
            <a:r>
              <a:rPr lang="en-US" sz="1800" dirty="0" smtClean="0"/>
              <a:t> </a:t>
            </a:r>
            <a:r>
              <a:rPr lang="en-US" sz="1800" dirty="0" err="1" smtClean="0"/>
              <a:t>whan</a:t>
            </a:r>
            <a:r>
              <a:rPr lang="en-US" sz="1800" dirty="0" smtClean="0"/>
              <a:t> that they were </a:t>
            </a:r>
            <a:r>
              <a:rPr lang="en-US" sz="1800" dirty="0" err="1" smtClean="0"/>
              <a:t>seeke</a:t>
            </a:r>
            <a:r>
              <a:rPr lang="en-US" sz="1800" dirty="0" smtClean="0"/>
              <a:t>.</a:t>
            </a:r>
            <a:endParaRPr lang="en-US" sz="1700" dirty="0">
              <a:solidFill>
                <a:srgbClr val="000000"/>
              </a:solidFill>
              <a:latin typeface="Lucida Grande"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Brooke</a:t>
            </a:r>
          </a:p>
        </p:txBody>
      </p:sp>
      <p:sp>
        <p:nvSpPr>
          <p:cNvPr id="8195" name="Rectangle 3"/>
          <p:cNvSpPr>
            <a:spLocks noGrp="1" noChangeArrowheads="1"/>
          </p:cNvSpPr>
          <p:nvPr>
            <p:ph idx="1"/>
          </p:nvPr>
        </p:nvSpPr>
        <p:spPr/>
        <p:txBody>
          <a:bodyPr>
            <a:normAutofit/>
          </a:bodyPr>
          <a:lstStyle/>
          <a:p>
            <a:pPr>
              <a:lnSpc>
                <a:spcPct val="80000"/>
              </a:lnSpc>
              <a:buNone/>
            </a:pPr>
            <a:r>
              <a:rPr lang="en-US" sz="2919" dirty="0">
                <a:latin typeface="Calisto MT"/>
                <a:cs typeface="Calisto MT"/>
              </a:rPr>
              <a:t>The Old Vicarage, </a:t>
            </a:r>
            <a:r>
              <a:rPr lang="en-US" sz="2919" dirty="0" err="1">
                <a:latin typeface="Calisto MT"/>
                <a:cs typeface="Calisto MT"/>
              </a:rPr>
              <a:t>Grantchester</a:t>
            </a:r>
            <a:endParaRPr lang="en-US" sz="2919" dirty="0">
              <a:latin typeface="Calisto MT"/>
              <a:cs typeface="Calisto MT"/>
            </a:endParaRPr>
          </a:p>
          <a:p>
            <a:pPr>
              <a:lnSpc>
                <a:spcPct val="80000"/>
              </a:lnSpc>
              <a:buNone/>
            </a:pPr>
            <a:r>
              <a:rPr lang="en-US" sz="2919" dirty="0">
                <a:latin typeface="Calisto MT"/>
                <a:cs typeface="Calisto MT"/>
              </a:rPr>
              <a:t> </a:t>
            </a:r>
            <a:r>
              <a:rPr lang="en-US" sz="2919" dirty="0" smtClean="0">
                <a:latin typeface="Calisto MT"/>
                <a:cs typeface="Calisto MT"/>
              </a:rPr>
              <a:t> (</a:t>
            </a:r>
            <a:r>
              <a:rPr lang="en-US" sz="2919" dirty="0">
                <a:latin typeface="Calisto MT"/>
                <a:cs typeface="Calisto MT"/>
              </a:rPr>
              <a:t>Café des </a:t>
            </a:r>
            <a:r>
              <a:rPr lang="en-US" sz="2919" dirty="0" err="1">
                <a:latin typeface="Calisto MT"/>
                <a:cs typeface="Calisto MT"/>
              </a:rPr>
              <a:t>Westens</a:t>
            </a:r>
            <a:r>
              <a:rPr lang="en-US" sz="2919" dirty="0">
                <a:latin typeface="Calisto MT"/>
                <a:cs typeface="Calisto MT"/>
              </a:rPr>
              <a:t>, Berlin, May 1912</a:t>
            </a:r>
            <a:r>
              <a:rPr lang="en-US" sz="2919" dirty="0" smtClean="0">
                <a:latin typeface="Calisto MT"/>
                <a:cs typeface="Calisto MT"/>
              </a:rPr>
              <a:t>)</a:t>
            </a:r>
          </a:p>
          <a:p>
            <a:pPr>
              <a:lnSpc>
                <a:spcPct val="80000"/>
              </a:lnSpc>
              <a:buNone/>
            </a:pPr>
            <a:r>
              <a:rPr lang="en-US" sz="2919" dirty="0">
                <a:latin typeface="Calisto MT"/>
                <a:cs typeface="Calisto MT"/>
              </a:rPr>
              <a:t>Just now the lilac is in bloom,	</a:t>
            </a:r>
          </a:p>
          <a:p>
            <a:pPr>
              <a:lnSpc>
                <a:spcPct val="80000"/>
              </a:lnSpc>
              <a:buNone/>
            </a:pPr>
            <a:r>
              <a:rPr lang="en-US" sz="2919" dirty="0">
                <a:latin typeface="Calisto MT"/>
                <a:cs typeface="Calisto MT"/>
              </a:rPr>
              <a:t>All before my little room;	</a:t>
            </a:r>
          </a:p>
          <a:p>
            <a:pPr>
              <a:lnSpc>
                <a:spcPct val="80000"/>
              </a:lnSpc>
              <a:buNone/>
            </a:pPr>
            <a:r>
              <a:rPr lang="en-US" sz="2919" dirty="0">
                <a:latin typeface="Calisto MT"/>
                <a:cs typeface="Calisto MT"/>
              </a:rPr>
              <a:t>And in my flower-beds, I think,	</a:t>
            </a:r>
          </a:p>
          <a:p>
            <a:pPr>
              <a:lnSpc>
                <a:spcPct val="80000"/>
              </a:lnSpc>
              <a:buNone/>
            </a:pPr>
            <a:r>
              <a:rPr lang="en-US" sz="2919" dirty="0">
                <a:latin typeface="Calisto MT"/>
                <a:cs typeface="Calisto MT"/>
              </a:rPr>
              <a:t>Smile the carnation and the pink;	</a:t>
            </a:r>
          </a:p>
          <a:p>
            <a:pPr>
              <a:lnSpc>
                <a:spcPct val="80000"/>
              </a:lnSpc>
              <a:buNone/>
            </a:pPr>
            <a:r>
              <a:rPr lang="en-US" sz="2919" dirty="0">
                <a:latin typeface="Calisto MT"/>
                <a:cs typeface="Calisto MT"/>
              </a:rPr>
              <a:t>And down the borders, well I know,	        5</a:t>
            </a:r>
          </a:p>
          <a:p>
            <a:pPr>
              <a:lnSpc>
                <a:spcPct val="80000"/>
              </a:lnSpc>
              <a:buNone/>
            </a:pPr>
            <a:r>
              <a:rPr lang="en-US" sz="2919" dirty="0">
                <a:latin typeface="Calisto MT"/>
                <a:cs typeface="Calisto MT"/>
              </a:rPr>
              <a:t>The poppy and the pansy blow</a:t>
            </a:r>
            <a:r>
              <a:rPr lang="en-US" sz="2880" dirty="0">
                <a:latin typeface="Calisto MT"/>
                <a:cs typeface="Calisto MT"/>
              </a:rPr>
              <a:t>…</a:t>
            </a:r>
            <a:r>
              <a:rPr lang="en-US" sz="2880" dirty="0">
                <a:solidFill>
                  <a:srgbClr val="000000"/>
                </a:solidFill>
                <a:latin typeface="Calisto MT"/>
                <a:cs typeface="Calisto MT"/>
              </a:rPr>
              <a:t>	</a:t>
            </a:r>
          </a:p>
          <a:p>
            <a:pPr>
              <a:lnSpc>
                <a:spcPct val="80000"/>
              </a:lnSpc>
              <a:buFont typeface="Wingdings" charset="2"/>
              <a:buNone/>
            </a:pPr>
            <a:endParaRPr lang="en-US" sz="1500" dirty="0">
              <a:solidFill>
                <a:srgbClr val="000000"/>
              </a:solidFill>
              <a:latin typeface="Lucida Grande"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Brooke, Cont’d</a:t>
            </a:r>
            <a:endParaRPr lang="en-US" dirty="0"/>
          </a:p>
        </p:txBody>
      </p:sp>
      <p:sp>
        <p:nvSpPr>
          <p:cNvPr id="10243" name="Rectangle 3"/>
          <p:cNvSpPr>
            <a:spLocks noGrp="1" noChangeArrowheads="1"/>
          </p:cNvSpPr>
          <p:nvPr>
            <p:ph idx="1"/>
          </p:nvPr>
        </p:nvSpPr>
        <p:spPr>
          <a:xfrm>
            <a:off x="779463" y="1828800"/>
            <a:ext cx="10314298" cy="3343736"/>
          </a:xfrm>
        </p:spPr>
        <p:txBody>
          <a:bodyPr wrap="square">
            <a:spAutoFit/>
          </a:bodyPr>
          <a:lstStyle/>
          <a:p>
            <a:pPr>
              <a:lnSpc>
                <a:spcPct val="90000"/>
              </a:lnSpc>
              <a:buFont typeface="Wingdings" charset="2"/>
              <a:buNone/>
            </a:pPr>
            <a:r>
              <a:rPr lang="en-US" sz="2800" dirty="0">
                <a:latin typeface="Calisto MT"/>
                <a:cs typeface="Calisto MT"/>
              </a:rPr>
              <a:t>Oh! there the chestnuts, summer through,</a:t>
            </a:r>
            <a:r>
              <a:rPr lang="en-US" sz="2800" dirty="0" smtClean="0">
                <a:latin typeface="Calisto MT"/>
                <a:cs typeface="Calisto MT"/>
              </a:rPr>
              <a:t>	</a:t>
            </a:r>
          </a:p>
          <a:p>
            <a:pPr>
              <a:lnSpc>
                <a:spcPct val="90000"/>
              </a:lnSpc>
              <a:buFont typeface="Wingdings" charset="2"/>
              <a:buNone/>
            </a:pPr>
            <a:r>
              <a:rPr lang="en-US" sz="2800" dirty="0" smtClean="0">
                <a:latin typeface="Calisto MT"/>
                <a:cs typeface="Calisto MT"/>
              </a:rPr>
              <a:t>Beside </a:t>
            </a:r>
            <a:r>
              <a:rPr lang="en-US" sz="2800" dirty="0">
                <a:latin typeface="Calisto MT"/>
                <a:cs typeface="Calisto MT"/>
              </a:rPr>
              <a:t>the river make for you	</a:t>
            </a:r>
          </a:p>
          <a:p>
            <a:pPr>
              <a:lnSpc>
                <a:spcPct val="90000"/>
              </a:lnSpc>
              <a:buFont typeface="Wingdings" charset="2"/>
              <a:buNone/>
            </a:pPr>
            <a:r>
              <a:rPr lang="en-US" sz="2800" dirty="0">
                <a:latin typeface="Calisto MT"/>
                <a:cs typeface="Calisto MT"/>
              </a:rPr>
              <a:t>A tunnel of green gloom, and sleep	</a:t>
            </a:r>
          </a:p>
          <a:p>
            <a:pPr>
              <a:lnSpc>
                <a:spcPct val="90000"/>
              </a:lnSpc>
              <a:buFont typeface="Wingdings" charset="2"/>
              <a:buNone/>
            </a:pPr>
            <a:r>
              <a:rPr lang="en-US" sz="2800" dirty="0">
                <a:latin typeface="Calisto MT"/>
                <a:cs typeface="Calisto MT"/>
              </a:rPr>
              <a:t>Deeply above; and green and deep	       10</a:t>
            </a:r>
          </a:p>
          <a:p>
            <a:pPr>
              <a:lnSpc>
                <a:spcPct val="90000"/>
              </a:lnSpc>
              <a:buFont typeface="Wingdings" charset="2"/>
              <a:buNone/>
            </a:pPr>
            <a:r>
              <a:rPr lang="en-US" sz="2800" dirty="0">
                <a:latin typeface="Calisto MT"/>
                <a:cs typeface="Calisto MT"/>
              </a:rPr>
              <a:t>The stream mysterious glides beneath,	</a:t>
            </a:r>
          </a:p>
          <a:p>
            <a:pPr>
              <a:lnSpc>
                <a:spcPct val="90000"/>
              </a:lnSpc>
              <a:buFont typeface="Wingdings" charset="2"/>
              <a:buNone/>
            </a:pPr>
            <a:r>
              <a:rPr lang="en-US" sz="2800" dirty="0">
                <a:latin typeface="Calisto MT"/>
                <a:cs typeface="Calisto MT"/>
              </a:rPr>
              <a:t>Green as a dream and deep as death.</a:t>
            </a:r>
            <a:r>
              <a:rPr lang="en-US" sz="1800" dirty="0">
                <a:solidFill>
                  <a:srgbClr val="000000"/>
                </a:solidFill>
                <a:latin typeface="Calisto MT"/>
                <a:cs typeface="Calisto MT"/>
              </a:rPr>
              <a:t>	</a:t>
            </a:r>
            <a:endParaRPr lang="en-US" sz="1800" dirty="0" smtClean="0">
              <a:solidFill>
                <a:srgbClr val="000000"/>
              </a:solidFill>
              <a:latin typeface="Calisto MT"/>
              <a:cs typeface="Calisto MT"/>
            </a:endParaRPr>
          </a:p>
          <a:p>
            <a:pPr>
              <a:lnSpc>
                <a:spcPct val="90000"/>
              </a:lnSpc>
              <a:buFont typeface="Wingdings" charset="2"/>
              <a:buNone/>
            </a:pPr>
            <a:r>
              <a:rPr lang="en-US" sz="1800" dirty="0" smtClean="0">
                <a:solidFill>
                  <a:srgbClr val="000000"/>
                </a:solidFill>
                <a:latin typeface="Calisto MT"/>
                <a:cs typeface="Calisto MT"/>
              </a:rPr>
              <a:t>  </a:t>
            </a:r>
            <a:endParaRPr lang="en-US" sz="1800" dirty="0">
              <a:solidFill>
                <a:srgbClr val="000000"/>
              </a:solidFill>
              <a:latin typeface="Calisto MT"/>
              <a:cs typeface="Calisto MT"/>
            </a:endParaRPr>
          </a:p>
          <a:p>
            <a:pPr>
              <a:lnSpc>
                <a:spcPct val="90000"/>
              </a:lnSpc>
              <a:buFont typeface="Wingdings" charset="2"/>
              <a:buNone/>
            </a:pPr>
            <a:endParaRPr lang="en-US" sz="1100" dirty="0">
              <a:solidFill>
                <a:srgbClr val="000000"/>
              </a:solidFill>
              <a:latin typeface="Lucida Grande"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Brooke…</a:t>
            </a:r>
            <a:endParaRPr lang="en-US" dirty="0"/>
          </a:p>
        </p:txBody>
      </p:sp>
      <p:sp>
        <p:nvSpPr>
          <p:cNvPr id="3" name="Content Placeholder 2"/>
          <p:cNvSpPr>
            <a:spLocks noGrp="1"/>
          </p:cNvSpPr>
          <p:nvPr>
            <p:ph idx="1"/>
          </p:nvPr>
        </p:nvSpPr>
        <p:spPr/>
        <p:txBody>
          <a:bodyPr/>
          <a:lstStyle/>
          <a:p>
            <a:pPr>
              <a:lnSpc>
                <a:spcPct val="90000"/>
              </a:lnSpc>
              <a:buFont typeface="Wingdings" charset="2"/>
              <a:buNone/>
            </a:pPr>
            <a:r>
              <a:rPr lang="en-US" sz="2800" dirty="0" smtClean="0">
                <a:latin typeface="Calisto MT"/>
                <a:cs typeface="Calisto MT"/>
              </a:rPr>
              <a:t>—Oh, damn! I know it! and I know	</a:t>
            </a:r>
          </a:p>
          <a:p>
            <a:pPr>
              <a:lnSpc>
                <a:spcPct val="90000"/>
              </a:lnSpc>
              <a:buFont typeface="Wingdings" charset="2"/>
              <a:buNone/>
            </a:pPr>
            <a:r>
              <a:rPr lang="en-US" sz="2800" dirty="0" smtClean="0">
                <a:latin typeface="Calisto MT"/>
                <a:cs typeface="Calisto MT"/>
              </a:rPr>
              <a:t>How the May fields all golden show,	</a:t>
            </a:r>
          </a:p>
          <a:p>
            <a:pPr>
              <a:lnSpc>
                <a:spcPct val="90000"/>
              </a:lnSpc>
              <a:buFont typeface="Wingdings" charset="2"/>
              <a:buNone/>
            </a:pPr>
            <a:r>
              <a:rPr lang="en-US" sz="2800" dirty="0" smtClean="0">
                <a:latin typeface="Calisto MT"/>
                <a:cs typeface="Calisto MT"/>
              </a:rPr>
              <a:t>And when the day is young and sweet,	       15</a:t>
            </a:r>
          </a:p>
          <a:p>
            <a:pPr>
              <a:lnSpc>
                <a:spcPct val="90000"/>
              </a:lnSpc>
              <a:buFont typeface="Wingdings" charset="2"/>
              <a:buNone/>
            </a:pPr>
            <a:r>
              <a:rPr lang="en-US" sz="2800" dirty="0" smtClean="0">
                <a:latin typeface="Calisto MT"/>
                <a:cs typeface="Calisto MT"/>
              </a:rPr>
              <a:t>Gild gloriously the bare feet	</a:t>
            </a:r>
          </a:p>
          <a:p>
            <a:pPr>
              <a:lnSpc>
                <a:spcPct val="90000"/>
              </a:lnSpc>
              <a:buFont typeface="Wingdings" charset="2"/>
              <a:buNone/>
            </a:pPr>
            <a:r>
              <a:rPr lang="en-US" sz="2800" dirty="0" smtClean="0">
                <a:latin typeface="Calisto MT"/>
                <a:cs typeface="Calisto MT"/>
              </a:rPr>
              <a:t>That run to bathe…	</a:t>
            </a:r>
          </a:p>
          <a:p>
            <a:pPr>
              <a:lnSpc>
                <a:spcPct val="90000"/>
              </a:lnSpc>
              <a:buFont typeface="Wingdings" charset="2"/>
              <a:buNone/>
            </a:pPr>
            <a:r>
              <a:rPr lang="en-US" sz="2800" dirty="0" smtClean="0">
                <a:latin typeface="Calisto MT"/>
                <a:cs typeface="Calisto MT"/>
              </a:rPr>
              <a:t>    Du </a:t>
            </a:r>
            <a:r>
              <a:rPr lang="en-US" sz="2800" dirty="0" err="1" smtClean="0">
                <a:latin typeface="Calisto MT"/>
                <a:cs typeface="Calisto MT"/>
              </a:rPr>
              <a:t>lieber</a:t>
            </a:r>
            <a:r>
              <a:rPr lang="en-US" sz="2800" dirty="0" smtClean="0">
                <a:latin typeface="Calisto MT"/>
                <a:cs typeface="Calisto MT"/>
              </a:rPr>
              <a:t> </a:t>
            </a:r>
            <a:r>
              <a:rPr lang="en-US" sz="2800" dirty="0" err="1" smtClean="0">
                <a:latin typeface="Calisto MT"/>
                <a:cs typeface="Calisto MT"/>
              </a:rPr>
              <a:t>Gott</a:t>
            </a:r>
            <a:r>
              <a:rPr lang="en-US" sz="2800" dirty="0" smtClean="0">
                <a:latin typeface="Calisto MT"/>
                <a:cs typeface="Calisto MT"/>
              </a:rPr>
              <a:t>!	</a:t>
            </a:r>
          </a:p>
          <a:p>
            <a:endParaRPr lang="en-US" dirty="0"/>
          </a:p>
        </p:txBody>
      </p:sp>
    </p:spTree>
  </p:cSld>
  <p:clrMapOvr>
    <a:masterClrMapping/>
  </p:clrMapOvr>
  <p:transition>
    <p:fade/>
  </p:transition>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230</TotalTime>
  <Words>1459</Words>
  <Application>Microsoft Macintosh PowerPoint</Application>
  <PresentationFormat>On-screen Show (4:3)</PresentationFormat>
  <Paragraphs>142</Paragraphs>
  <Slides>20</Slides>
  <Notes>20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Mountain Top</vt:lpstr>
      <vt:lpstr>LIT 3023 Modernism</vt:lpstr>
      <vt:lpstr>Overview</vt:lpstr>
      <vt:lpstr>The Waste Land</vt:lpstr>
      <vt:lpstr>Impact of allusion</vt:lpstr>
      <vt:lpstr>April</vt:lpstr>
      <vt:lpstr>Chaucer: General Prologue</vt:lpstr>
      <vt:lpstr>Brooke</vt:lpstr>
      <vt:lpstr>Brooke, Cont’d</vt:lpstr>
      <vt:lpstr>Brooke…</vt:lpstr>
      <vt:lpstr>..and</vt:lpstr>
      <vt:lpstr>So…</vt:lpstr>
      <vt:lpstr>Spenser’s Thames</vt:lpstr>
      <vt:lpstr>Spenser’s Prothalamion</vt:lpstr>
      <vt:lpstr>Cont’d</vt:lpstr>
      <vt:lpstr>Eliot’s nymphs</vt:lpstr>
      <vt:lpstr>Eliot’s Thames</vt:lpstr>
      <vt:lpstr>The Fire Sermon</vt:lpstr>
      <vt:lpstr>Structure?</vt:lpstr>
      <vt:lpstr>Conclusions</vt:lpstr>
      <vt:lpstr>…or…</vt:lpstr>
    </vt:vector>
  </TitlesOfParts>
  <Company>EdgeHill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 2006</dc:title>
  <dc:creator>Spence</dc:creator>
  <cp:lastModifiedBy>Rob Spence</cp:lastModifiedBy>
  <cp:revision>9</cp:revision>
  <dcterms:created xsi:type="dcterms:W3CDTF">2013-10-26T16:58:46Z</dcterms:created>
  <dcterms:modified xsi:type="dcterms:W3CDTF">2013-10-26T18:05:45Z</dcterms:modified>
</cp:coreProperties>
</file>