
<file path=[Content_Types].xml><?xml version="1.0" encoding="utf-8"?>
<Types xmlns="http://schemas.openxmlformats.org/package/2006/content-types">
  <Default Extension="bin" ContentType="application/vnd.ms-office.activeX"/>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ctiveX/activeX1.xml" ContentType="application/vnd.ms-office.activeX+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18"/>
  </p:notesMasterIdLst>
  <p:sldIdLst>
    <p:sldId id="256" r:id="rId2"/>
    <p:sldId id="257" r:id="rId3"/>
    <p:sldId id="271" r:id="rId4"/>
    <p:sldId id="258" r:id="rId5"/>
    <p:sldId id="259" r:id="rId6"/>
    <p:sldId id="260" r:id="rId7"/>
    <p:sldId id="261" r:id="rId8"/>
    <p:sldId id="270" r:id="rId9"/>
    <p:sldId id="262" r:id="rId10"/>
    <p:sldId id="264" r:id="rId11"/>
    <p:sldId id="263" r:id="rId12"/>
    <p:sldId id="265" r:id="rId13"/>
    <p:sldId id="266" r:id="rId14"/>
    <p:sldId id="267" r:id="rId15"/>
    <p:sldId id="268" r:id="rId16"/>
    <p:sldId id="269" r:id="rId17"/>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Book Antiqua" charset="0"/>
        <a:ea typeface="+mn-ea"/>
        <a:cs typeface="+mn-cs"/>
      </a:defRPr>
    </a:lvl1pPr>
    <a:lvl2pPr marL="457200" algn="l" rtl="0" fontAlgn="base">
      <a:spcBef>
        <a:spcPct val="0"/>
      </a:spcBef>
      <a:spcAft>
        <a:spcPct val="0"/>
      </a:spcAft>
      <a:defRPr kern="1200">
        <a:solidFill>
          <a:schemeClr val="tx1"/>
        </a:solidFill>
        <a:latin typeface="Book Antiqua" charset="0"/>
        <a:ea typeface="+mn-ea"/>
        <a:cs typeface="+mn-cs"/>
      </a:defRPr>
    </a:lvl2pPr>
    <a:lvl3pPr marL="914400" algn="l" rtl="0" fontAlgn="base">
      <a:spcBef>
        <a:spcPct val="0"/>
      </a:spcBef>
      <a:spcAft>
        <a:spcPct val="0"/>
      </a:spcAft>
      <a:defRPr kern="1200">
        <a:solidFill>
          <a:schemeClr val="tx1"/>
        </a:solidFill>
        <a:latin typeface="Book Antiqua" charset="0"/>
        <a:ea typeface="+mn-ea"/>
        <a:cs typeface="+mn-cs"/>
      </a:defRPr>
    </a:lvl3pPr>
    <a:lvl4pPr marL="1371600" algn="l" rtl="0" fontAlgn="base">
      <a:spcBef>
        <a:spcPct val="0"/>
      </a:spcBef>
      <a:spcAft>
        <a:spcPct val="0"/>
      </a:spcAft>
      <a:defRPr kern="1200">
        <a:solidFill>
          <a:schemeClr val="tx1"/>
        </a:solidFill>
        <a:latin typeface="Book Antiqua" charset="0"/>
        <a:ea typeface="+mn-ea"/>
        <a:cs typeface="+mn-cs"/>
      </a:defRPr>
    </a:lvl4pPr>
    <a:lvl5pPr marL="1828800" algn="l" rtl="0" fontAlgn="base">
      <a:spcBef>
        <a:spcPct val="0"/>
      </a:spcBef>
      <a:spcAft>
        <a:spcPct val="0"/>
      </a:spcAft>
      <a:defRPr kern="1200">
        <a:solidFill>
          <a:schemeClr val="tx1"/>
        </a:solidFill>
        <a:latin typeface="Book Antiqua" charset="0"/>
        <a:ea typeface="+mn-ea"/>
        <a:cs typeface="+mn-cs"/>
      </a:defRPr>
    </a:lvl5pPr>
    <a:lvl6pPr marL="2286000" algn="l" defTabSz="457200" rtl="0" eaLnBrk="1" latinLnBrk="0" hangingPunct="1">
      <a:defRPr kern="1200">
        <a:solidFill>
          <a:schemeClr val="tx1"/>
        </a:solidFill>
        <a:latin typeface="Book Antiqua" charset="0"/>
        <a:ea typeface="+mn-ea"/>
        <a:cs typeface="+mn-cs"/>
      </a:defRPr>
    </a:lvl6pPr>
    <a:lvl7pPr marL="2743200" algn="l" defTabSz="457200" rtl="0" eaLnBrk="1" latinLnBrk="0" hangingPunct="1">
      <a:defRPr kern="1200">
        <a:solidFill>
          <a:schemeClr val="tx1"/>
        </a:solidFill>
        <a:latin typeface="Book Antiqua" charset="0"/>
        <a:ea typeface="+mn-ea"/>
        <a:cs typeface="+mn-cs"/>
      </a:defRPr>
    </a:lvl7pPr>
    <a:lvl8pPr marL="3200400" algn="l" defTabSz="457200" rtl="0" eaLnBrk="1" latinLnBrk="0" hangingPunct="1">
      <a:defRPr kern="1200">
        <a:solidFill>
          <a:schemeClr val="tx1"/>
        </a:solidFill>
        <a:latin typeface="Book Antiqua" charset="0"/>
        <a:ea typeface="+mn-ea"/>
        <a:cs typeface="+mn-cs"/>
      </a:defRPr>
    </a:lvl8pPr>
    <a:lvl9pPr marL="3657600" algn="l" defTabSz="457200" rtl="0" eaLnBrk="1" latinLnBrk="0" hangingPunct="1">
      <a:defRPr kern="1200">
        <a:solidFill>
          <a:schemeClr val="tx1"/>
        </a:solidFill>
        <a:latin typeface="Book Antiqua"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activeX1.xml><?xml version="1.0" encoding="utf-8"?>
<ax:ocx xmlns:ax="http://schemas.microsoft.com/office/2006/activeX" xmlns:r="http://schemas.openxmlformats.org/officeDocument/2006/relationships" ax:classid="{D27CDB6E-AE6D-11CF-96B8-444553540000}" ax:persistence="persistStorage" r:id="rId1"/>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GB"/>
          </a:p>
        </p:txBody>
      </p:sp>
      <p:sp>
        <p:nvSpPr>
          <p:cNvPr id="2048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GB"/>
          </a:p>
        </p:txBody>
      </p:sp>
      <p:sp>
        <p:nvSpPr>
          <p:cNvPr id="204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048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2048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GB"/>
          </a:p>
        </p:txBody>
      </p:sp>
      <p:sp>
        <p:nvSpPr>
          <p:cNvPr id="2048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549845FF-8AD3-EC43-9D4F-BF47FC7BDFCD}" type="slidenum">
              <a:rPr lang="en-GB"/>
              <a:pPr/>
              <a:t>‹#›</a:t>
            </a:fld>
            <a:endParaRPr lang="en-GB"/>
          </a:p>
        </p:txBody>
      </p:sp>
    </p:spTree>
    <p:extLst>
      <p:ext uri="{BB962C8B-B14F-4D97-AF65-F5344CB8AC3E}">
        <p14:creationId xmlns:p14="http://schemas.microsoft.com/office/powerpoint/2010/main" val="341103465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ＭＳ Ｐゴシック" charset="-128"/>
        <a:cs typeface="+mn-cs"/>
      </a:defRPr>
    </a:lvl2pPr>
    <a:lvl3pPr marL="914400" algn="l" rtl="0" fontAlgn="base">
      <a:spcBef>
        <a:spcPct val="30000"/>
      </a:spcBef>
      <a:spcAft>
        <a:spcPct val="0"/>
      </a:spcAft>
      <a:defRPr sz="1200" kern="1200">
        <a:solidFill>
          <a:schemeClr val="tx1"/>
        </a:solidFill>
        <a:latin typeface="Arial" charset="0"/>
        <a:ea typeface="ＭＳ Ｐゴシック" charset="-128"/>
        <a:cs typeface="+mn-cs"/>
      </a:defRPr>
    </a:lvl3pPr>
    <a:lvl4pPr marL="1371600" algn="l" rtl="0" fontAlgn="base">
      <a:spcBef>
        <a:spcPct val="30000"/>
      </a:spcBef>
      <a:spcAft>
        <a:spcPct val="0"/>
      </a:spcAft>
      <a:defRPr sz="1200" kern="1200">
        <a:solidFill>
          <a:schemeClr val="tx1"/>
        </a:solidFill>
        <a:latin typeface="Arial" charset="0"/>
        <a:ea typeface="ＭＳ Ｐゴシック" charset="-128"/>
        <a:cs typeface="+mn-cs"/>
      </a:defRPr>
    </a:lvl4pPr>
    <a:lvl5pPr marL="1828800" algn="l" rtl="0" fontAlgn="base">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books.google.co.uk/books?id=3xEsCWEYFfkC&amp;pg=PA431&amp;dq=%22Thus,+briefly,+the+object+of+the+Rites+is+the+restoration+of+Vegetation,+connected+with+the+revival+of+the+god;+the+object+of+the+Quest+is+the+same,+but+connected+with+the+restoration+to+health+of+the+King.%E2%80%9D&amp;source=gbs_toc_r&amp;cad=4"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EC1162-D767-6143-953B-DDB1D72FEBEA}" type="slidenum">
              <a:rPr lang="en-GB"/>
              <a:pPr/>
              <a:t>1</a:t>
            </a:fld>
            <a:endParaRPr lang="en-GB"/>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90065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2410A5-7ECB-AB47-8ECC-B506A11C980C}" type="slidenum">
              <a:rPr lang="en-GB"/>
              <a:pPr/>
              <a:t>11</a:t>
            </a:fld>
            <a:endParaRPr lang="en-GB"/>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0166519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5B3459-21F0-D74C-B3CF-549C20AF8D14}" type="slidenum">
              <a:rPr lang="en-GB"/>
              <a:pPr/>
              <a:t>12</a:t>
            </a:fld>
            <a:endParaRPr lang="en-GB"/>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6949598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12783A-F58C-5F46-919F-85D0AEBF0538}" type="slidenum">
              <a:rPr lang="en-GB"/>
              <a:pPr/>
              <a:t>13</a:t>
            </a:fld>
            <a:endParaRPr lang="en-GB"/>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6888781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756E025-949A-A046-9B8E-4F13151C3FF6}" type="slidenum">
              <a:rPr lang="en-GB"/>
              <a:pPr/>
              <a:t>14</a:t>
            </a:fld>
            <a:endParaRPr lang="en-GB"/>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6350314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6FEDE1-465C-7B4E-A160-35BFE8622DD0}" type="slidenum">
              <a:rPr lang="en-GB"/>
              <a:pPr/>
              <a:t>15</a:t>
            </a:fld>
            <a:endParaRPr lang="en-GB"/>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3858622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070056-26A0-8840-AAA3-B80FC1C0E0DB}" type="slidenum">
              <a:rPr lang="en-GB"/>
              <a:pPr/>
              <a:t>16</a:t>
            </a:fld>
            <a:endParaRPr lang="en-GB"/>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9342457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44A4DD-CC6B-AC47-BA61-7912D3842D29}" type="slidenum">
              <a:rPr lang="en-GB"/>
              <a:pPr/>
              <a:t>2</a:t>
            </a:fld>
            <a:endParaRPr lang="en-GB"/>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6686081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78B118-FFEF-6E4B-A70D-4A3CBB8690E8}" type="slidenum">
              <a:rPr lang="en-GB"/>
              <a:pPr/>
              <a:t>4</a:t>
            </a:fld>
            <a:endParaRPr lang="en-GB"/>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9452982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A50F49-61E4-2B46-8B44-ED7387D4B62E}" type="slidenum">
              <a:rPr lang="en-GB"/>
              <a:pPr/>
              <a:t>5</a:t>
            </a:fld>
            <a:endParaRPr lang="en-GB"/>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r>
              <a:rPr lang="en-US" dirty="0" smtClean="0"/>
              <a:t>Source:</a:t>
            </a:r>
            <a:r>
              <a:rPr lang="en-US" baseline="0" dirty="0" smtClean="0"/>
              <a:t> http://</a:t>
            </a:r>
            <a:r>
              <a:rPr lang="en-US" baseline="0" dirty="0" err="1" smtClean="0"/>
              <a:t>virtual.clemson.edu/groups/dial/t&amp;vseminar/wlglied.htm</a:t>
            </a:r>
            <a:endParaRPr lang="en-US"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err="1" smtClean="0"/>
              <a:t>Sparagmos</a:t>
            </a:r>
            <a:r>
              <a:rPr lang="en-US" baseline="0" dirty="0" smtClean="0"/>
              <a:t>: </a:t>
            </a:r>
            <a:r>
              <a:rPr lang="en-US" baseline="0" dirty="0" err="1" smtClean="0"/>
              <a:t>Sparagmos</a:t>
            </a:r>
            <a:r>
              <a:rPr lang="en-US" baseline="0" dirty="0" smtClean="0"/>
              <a:t> (Ancient Greek: </a:t>
            </a:r>
            <a:r>
              <a:rPr lang="en-US" baseline="0" dirty="0" err="1" smtClean="0"/>
              <a:t>σπαραγμός</a:t>
            </a:r>
            <a:r>
              <a:rPr lang="en-US" baseline="0" dirty="0" smtClean="0"/>
              <a:t>) refers to an ancient Dionysian ritual in which a living animal, or sometimes even a human being, would be sacrificed by being dismembered, by the tearing apart of limbs from the body. </a:t>
            </a:r>
            <a:r>
              <a:rPr lang="en-US" baseline="0" dirty="0" err="1" smtClean="0"/>
              <a:t>Sparagmos</a:t>
            </a:r>
            <a:r>
              <a:rPr lang="en-US" baseline="0" dirty="0" smtClean="0"/>
              <a:t> was frequently followed by </a:t>
            </a:r>
            <a:r>
              <a:rPr lang="en-US" baseline="0" dirty="0" err="1" smtClean="0"/>
              <a:t>omophagia</a:t>
            </a:r>
            <a:r>
              <a:rPr lang="en-US" baseline="0" dirty="0" smtClean="0"/>
              <a:t> (the eating of the raw flesh of the one dismembered). It is associated with the Maenads or Bacchantes, followers of Dionysus, and the Dionysian Mysteries.</a:t>
            </a:r>
            <a:endParaRPr lang="en-US" dirty="0"/>
          </a:p>
        </p:txBody>
      </p:sp>
    </p:spTree>
    <p:extLst>
      <p:ext uri="{BB962C8B-B14F-4D97-AF65-F5344CB8AC3E}">
        <p14:creationId xmlns:p14="http://schemas.microsoft.com/office/powerpoint/2010/main" val="18358891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8FB48E-0B46-2D45-82C0-DA5064D2FBEE}" type="slidenum">
              <a:rPr lang="en-GB"/>
              <a:pPr/>
              <a:t>6</a:t>
            </a:fld>
            <a:endParaRPr lang="en-GB"/>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1660840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B08EFA-F4B3-724E-9562-1FB15118B5E8}" type="slidenum">
              <a:rPr lang="en-GB"/>
              <a:pPr/>
              <a:t>7</a:t>
            </a:fld>
            <a:endParaRPr lang="en-GB"/>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057387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B35588D-BF08-D145-97DF-9A27EDD0958B}" type="slidenum">
              <a:rPr lang="en-GB"/>
              <a:pPr/>
              <a:t>8</a:t>
            </a:fld>
            <a:endParaRPr lang="en-GB"/>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5423731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F861FA-90A4-0E4A-BCC5-65F1F27EC767}" type="slidenum">
              <a:rPr lang="en-GB"/>
              <a:pPr/>
              <a:t>9</a:t>
            </a:fld>
            <a:endParaRPr lang="en-GB"/>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Source: </a:t>
            </a:r>
            <a:r>
              <a:rPr lang="en-US" dirty="0" smtClean="0">
                <a:hlinkClick r:id="rId3"/>
              </a:rPr>
              <a:t>The Grail and the Rites of Adonis by J L Weston </a:t>
            </a:r>
            <a:r>
              <a:rPr lang="en-US" dirty="0" smtClean="0"/>
              <a:t> in </a:t>
            </a:r>
            <a:r>
              <a:rPr lang="en-US" i="1" dirty="0" smtClean="0"/>
              <a:t>Sources of the Grail</a:t>
            </a:r>
            <a:r>
              <a:rPr lang="en-US" i="0" dirty="0" smtClean="0"/>
              <a:t>, edited by John Matthews (Edinburgh: </a:t>
            </a:r>
            <a:r>
              <a:rPr lang="en-US" i="0" dirty="0" err="1" smtClean="0"/>
              <a:t>Floris</a:t>
            </a:r>
            <a:r>
              <a:rPr lang="en-US" i="0" dirty="0" smtClean="0"/>
              <a:t> Books, 1996) p.438</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dirty="0"/>
          </a:p>
        </p:txBody>
      </p:sp>
    </p:spTree>
    <p:extLst>
      <p:ext uri="{BB962C8B-B14F-4D97-AF65-F5344CB8AC3E}">
        <p14:creationId xmlns:p14="http://schemas.microsoft.com/office/powerpoint/2010/main" val="16742360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EF98F4-3820-1842-B949-FFFD1B49F588}" type="slidenum">
              <a:rPr lang="en-GB"/>
              <a:pPr/>
              <a:t>10</a:t>
            </a:fld>
            <a:endParaRPr lang="en-GB"/>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r>
              <a:rPr lang="en-US" dirty="0" smtClean="0"/>
              <a:t>Source-</a:t>
            </a:r>
            <a:r>
              <a:rPr lang="en-US" baseline="0" dirty="0" smtClean="0"/>
              <a:t> </a:t>
            </a:r>
            <a:r>
              <a:rPr lang="en-US" dirty="0" smtClean="0"/>
              <a:t>paraphrased at </a:t>
            </a:r>
            <a:r>
              <a:rPr lang="en-US" dirty="0" err="1" smtClean="0"/>
              <a:t>http://www.uiweb.uidaho.edu/student_orgs/arthurian_legend/grail/fisher/</a:t>
            </a:r>
            <a:endParaRPr lang="en-US" dirty="0"/>
          </a:p>
        </p:txBody>
      </p:sp>
    </p:spTree>
    <p:extLst>
      <p:ext uri="{BB962C8B-B14F-4D97-AF65-F5344CB8AC3E}">
        <p14:creationId xmlns:p14="http://schemas.microsoft.com/office/powerpoint/2010/main" val="23110513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11266" name="Group 2"/>
          <p:cNvGrpSpPr>
            <a:grpSpLocks/>
          </p:cNvGrpSpPr>
          <p:nvPr/>
        </p:nvGrpSpPr>
        <p:grpSpPr bwMode="auto">
          <a:xfrm>
            <a:off x="-6350" y="20638"/>
            <a:ext cx="9144000" cy="6858000"/>
            <a:chOff x="0" y="0"/>
            <a:chExt cx="5760" cy="4320"/>
          </a:xfrm>
        </p:grpSpPr>
        <p:sp>
          <p:nvSpPr>
            <p:cNvPr id="11267" name="Freeform 3"/>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prstTxWarp prst="textNoShape">
                <a:avLst/>
              </a:prstTxWarp>
            </a:bodyPr>
            <a:lstStyle/>
            <a:p>
              <a:endParaRPr lang="en-US"/>
            </a:p>
          </p:txBody>
        </p:sp>
        <p:sp>
          <p:nvSpPr>
            <p:cNvPr id="11268"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prstTxWarp prst="textNoShape">
                <a:avLst/>
              </a:prstTxWarp>
            </a:bodyPr>
            <a:lstStyle/>
            <a:p>
              <a:endParaRPr lang="en-US"/>
            </a:p>
          </p:txBody>
        </p:sp>
      </p:grpSp>
      <p:sp>
        <p:nvSpPr>
          <p:cNvPr id="11269" name="Freeform 5"/>
          <p:cNvSpPr>
            <a:spLocks/>
          </p:cNvSpPr>
          <p:nvPr/>
        </p:nvSpPr>
        <p:spPr bwMode="hidden">
          <a:xfrm>
            <a:off x="6242050" y="626903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prstTxWarp prst="textNoShape">
              <a:avLst/>
            </a:prstTxWarp>
          </a:bodyPr>
          <a:lstStyle/>
          <a:p>
            <a:endParaRPr lang="en-US"/>
          </a:p>
        </p:txBody>
      </p:sp>
      <p:grpSp>
        <p:nvGrpSpPr>
          <p:cNvPr id="11270" name="Group 6"/>
          <p:cNvGrpSpPr>
            <a:grpSpLocks/>
          </p:cNvGrpSpPr>
          <p:nvPr/>
        </p:nvGrpSpPr>
        <p:grpSpPr bwMode="auto">
          <a:xfrm>
            <a:off x="-1588" y="6034088"/>
            <a:ext cx="7845426" cy="850900"/>
            <a:chOff x="0" y="3792"/>
            <a:chExt cx="4942" cy="536"/>
          </a:xfrm>
        </p:grpSpPr>
        <p:sp>
          <p:nvSpPr>
            <p:cNvPr id="11271"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prstTxWarp prst="textNoShape">
                <a:avLst/>
              </a:prstTxWarp>
            </a:bodyPr>
            <a:lstStyle/>
            <a:p>
              <a:endParaRPr lang="en-US"/>
            </a:p>
          </p:txBody>
        </p:sp>
        <p:grpSp>
          <p:nvGrpSpPr>
            <p:cNvPr id="11272" name="Group 8"/>
            <p:cNvGrpSpPr>
              <a:grpSpLocks/>
            </p:cNvGrpSpPr>
            <p:nvPr userDrawn="1"/>
          </p:nvGrpSpPr>
          <p:grpSpPr bwMode="auto">
            <a:xfrm>
              <a:off x="2486" y="3792"/>
              <a:ext cx="2456" cy="536"/>
              <a:chOff x="2486" y="3792"/>
              <a:chExt cx="2456" cy="536"/>
            </a:xfrm>
          </p:grpSpPr>
          <p:sp>
            <p:nvSpPr>
              <p:cNvPr id="11273" name="Freeform 9"/>
              <p:cNvSpPr>
                <a:spLocks/>
              </p:cNvSpPr>
              <p:nvPr userDrawn="1"/>
            </p:nvSpPr>
            <p:spPr bwMode="ltGray">
              <a:xfrm>
                <a:off x="3948" y="3799"/>
                <a:ext cx="994" cy="529"/>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592" y="527"/>
                  </a:cxn>
                  <a:cxn ang="0">
                    <a:pos x="994" y="529"/>
                  </a:cxn>
                  <a:cxn ang="0">
                    <a:pos x="828" y="473"/>
                  </a:cxn>
                  <a:cxn ang="0">
                    <a:pos x="636" y="373"/>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w="9525">
                <a:noFill/>
                <a:round/>
                <a:headEnd/>
                <a:tailEnd/>
              </a:ln>
            </p:spPr>
            <p:txBody>
              <a:bodyPr>
                <a:prstTxWarp prst="textNoShape">
                  <a:avLst/>
                </a:prstTxWarp>
              </a:bodyPr>
              <a:lstStyle/>
              <a:p>
                <a:endParaRPr lang="en-US"/>
              </a:p>
            </p:txBody>
          </p:sp>
          <p:sp>
            <p:nvSpPr>
              <p:cNvPr id="11274" name="Freeform 10"/>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prstTxWarp prst="textNoShape">
                  <a:avLst/>
                </a:prstTxWarp>
              </a:bodyPr>
              <a:lstStyle/>
              <a:p>
                <a:endParaRPr lang="en-US"/>
              </a:p>
            </p:txBody>
          </p:sp>
          <p:sp>
            <p:nvSpPr>
              <p:cNvPr id="11275" name="Freeform 11"/>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prstTxWarp prst="textNoShape">
                  <a:avLst/>
                </a:prstTxWarp>
              </a:bodyPr>
              <a:lstStyle/>
              <a:p>
                <a:endParaRPr lang="en-US"/>
              </a:p>
            </p:txBody>
          </p:sp>
          <p:sp>
            <p:nvSpPr>
              <p:cNvPr id="11276" name="Freeform 12"/>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prstTxWarp prst="textNoShape">
                  <a:avLst/>
                </a:prstTxWarp>
              </a:bodyPr>
              <a:lstStyle/>
              <a:p>
                <a:endParaRPr lang="en-US"/>
              </a:p>
            </p:txBody>
          </p:sp>
          <p:sp>
            <p:nvSpPr>
              <p:cNvPr id="11277" name="Freeform 13"/>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prstTxWarp prst="textNoShape">
                  <a:avLst/>
                </a:prstTxWarp>
              </a:bodyPr>
              <a:lstStyle/>
              <a:p>
                <a:endParaRPr lang="en-US"/>
              </a:p>
            </p:txBody>
          </p:sp>
        </p:grpSp>
        <p:sp>
          <p:nvSpPr>
            <p:cNvPr id="11278"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prstTxWarp prst="textNoShape">
                <a:avLst/>
              </a:prstTxWarp>
            </a:bodyPr>
            <a:lstStyle/>
            <a:p>
              <a:endParaRPr lang="en-US"/>
            </a:p>
          </p:txBody>
        </p:sp>
      </p:grpSp>
      <p:grpSp>
        <p:nvGrpSpPr>
          <p:cNvPr id="11279" name="Group 15"/>
          <p:cNvGrpSpPr>
            <a:grpSpLocks/>
          </p:cNvGrpSpPr>
          <p:nvPr/>
        </p:nvGrpSpPr>
        <p:grpSpPr bwMode="auto">
          <a:xfrm>
            <a:off x="627063" y="6021388"/>
            <a:ext cx="5684837" cy="849312"/>
            <a:chOff x="395" y="3793"/>
            <a:chExt cx="3581" cy="535"/>
          </a:xfrm>
        </p:grpSpPr>
        <p:sp>
          <p:nvSpPr>
            <p:cNvPr id="11280" name="Freeform 16"/>
            <p:cNvSpPr>
              <a:spLocks/>
            </p:cNvSpPr>
            <p:nvPr userDrawn="1"/>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prstTxWarp prst="textNoShape">
                <a:avLst/>
              </a:prstTxWarp>
            </a:bodyPr>
            <a:lstStyle/>
            <a:p>
              <a:endParaRPr lang="en-US"/>
            </a:p>
          </p:txBody>
        </p:sp>
        <p:sp>
          <p:nvSpPr>
            <p:cNvPr id="11281" name="Freeform 17"/>
            <p:cNvSpPr>
              <a:spLocks/>
            </p:cNvSpPr>
            <p:nvPr userDrawn="1"/>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prstTxWarp prst="textNoShape">
                <a:avLst/>
              </a:prstTxWarp>
            </a:bodyPr>
            <a:lstStyle/>
            <a:p>
              <a:endParaRPr lang="en-US"/>
            </a:p>
          </p:txBody>
        </p:sp>
        <p:sp>
          <p:nvSpPr>
            <p:cNvPr id="11282" name="Freeform 18"/>
            <p:cNvSpPr>
              <a:spLocks/>
            </p:cNvSpPr>
            <p:nvPr userDrawn="1"/>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prstTxWarp prst="textNoShape">
                <a:avLst/>
              </a:prstTxWarp>
            </a:bodyPr>
            <a:lstStyle/>
            <a:p>
              <a:endParaRPr lang="en-US"/>
            </a:p>
          </p:txBody>
        </p:sp>
        <p:sp>
          <p:nvSpPr>
            <p:cNvPr id="11283" name="Freeform 19"/>
            <p:cNvSpPr>
              <a:spLocks/>
            </p:cNvSpPr>
            <p:nvPr userDrawn="1"/>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prstTxWarp prst="textNoShape">
                <a:avLst/>
              </a:prstTxWarp>
            </a:bodyPr>
            <a:lstStyle/>
            <a:p>
              <a:endParaRPr lang="en-US"/>
            </a:p>
          </p:txBody>
        </p:sp>
        <p:sp>
          <p:nvSpPr>
            <p:cNvPr id="11284" name="Freeform 20"/>
            <p:cNvSpPr>
              <a:spLocks/>
            </p:cNvSpPr>
            <p:nvPr userDrawn="1"/>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prstTxWarp prst="textNoShape">
                <a:avLst/>
              </a:prstTxWarp>
            </a:bodyPr>
            <a:lstStyle/>
            <a:p>
              <a:endParaRPr lang="en-US"/>
            </a:p>
          </p:txBody>
        </p:sp>
        <p:sp>
          <p:nvSpPr>
            <p:cNvPr id="11285" name="Freeform 21"/>
            <p:cNvSpPr>
              <a:spLocks/>
            </p:cNvSpPr>
            <p:nvPr userDrawn="1"/>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prstTxWarp prst="textNoShape">
                <a:avLst/>
              </a:prstTxWarp>
            </a:bodyPr>
            <a:lstStyle/>
            <a:p>
              <a:endParaRPr lang="en-US"/>
            </a:p>
          </p:txBody>
        </p:sp>
      </p:grpSp>
      <p:sp>
        <p:nvSpPr>
          <p:cNvPr id="11286" name="Rectangle 22"/>
          <p:cNvSpPr>
            <a:spLocks noGrp="1" noChangeArrowheads="1"/>
          </p:cNvSpPr>
          <p:nvPr>
            <p:ph type="ctrTitle" sz="quarter"/>
          </p:nvPr>
        </p:nvSpPr>
        <p:spPr>
          <a:xfrm>
            <a:off x="457200" y="1447800"/>
            <a:ext cx="8229600" cy="1736725"/>
          </a:xfrm>
        </p:spPr>
        <p:txBody>
          <a:bodyPr/>
          <a:lstStyle>
            <a:lvl1pPr>
              <a:defRPr sz="5400"/>
            </a:lvl1pPr>
          </a:lstStyle>
          <a:p>
            <a:r>
              <a:rPr lang="en-GB"/>
              <a:t>Click to edit Master title style</a:t>
            </a:r>
          </a:p>
        </p:txBody>
      </p:sp>
      <p:sp>
        <p:nvSpPr>
          <p:cNvPr id="11287" name="Rectangle 23"/>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r>
              <a:rPr lang="en-GB"/>
              <a:t>Click to edit Master subtitle style</a:t>
            </a:r>
          </a:p>
        </p:txBody>
      </p:sp>
      <p:sp>
        <p:nvSpPr>
          <p:cNvPr id="11288" name="Rectangle 24"/>
          <p:cNvSpPr>
            <a:spLocks noGrp="1" noChangeArrowheads="1"/>
          </p:cNvSpPr>
          <p:nvPr>
            <p:ph type="dt" sz="quarter" idx="2"/>
          </p:nvPr>
        </p:nvSpPr>
        <p:spPr/>
        <p:txBody>
          <a:bodyPr/>
          <a:lstStyle>
            <a:lvl1pPr>
              <a:defRPr/>
            </a:lvl1pPr>
          </a:lstStyle>
          <a:p>
            <a:endParaRPr lang="en-GB"/>
          </a:p>
        </p:txBody>
      </p:sp>
      <p:sp>
        <p:nvSpPr>
          <p:cNvPr id="11289" name="Rectangle 25"/>
          <p:cNvSpPr>
            <a:spLocks noGrp="1" noChangeArrowheads="1"/>
          </p:cNvSpPr>
          <p:nvPr>
            <p:ph type="sldNum" sz="quarter" idx="4"/>
          </p:nvPr>
        </p:nvSpPr>
        <p:spPr/>
        <p:txBody>
          <a:bodyPr/>
          <a:lstStyle>
            <a:lvl1pPr>
              <a:defRPr/>
            </a:lvl1pPr>
          </a:lstStyle>
          <a:p>
            <a:fld id="{1E95AD65-9EF4-DF45-9A8C-FDF7F257C5FE}" type="slidenum">
              <a:rPr lang="en-GB"/>
              <a:pPr/>
              <a:t>‹#›</a:t>
            </a:fld>
            <a:endParaRPr lang="en-GB"/>
          </a:p>
        </p:txBody>
      </p:sp>
      <p:sp>
        <p:nvSpPr>
          <p:cNvPr id="11290" name="Rectangle 26"/>
          <p:cNvSpPr>
            <a:spLocks noGrp="1" noChangeArrowheads="1"/>
          </p:cNvSpPr>
          <p:nvPr>
            <p:ph type="ftr" sz="quarter" idx="3"/>
          </p:nvPr>
        </p:nvSpPr>
        <p:spPr/>
        <p:txBody>
          <a:bodyPr/>
          <a:lstStyle>
            <a:lvl1pPr>
              <a:defRPr/>
            </a:lvl1pPr>
          </a:lstStyle>
          <a:p>
            <a:endParaRPr lang="en-GB"/>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1286"/>
                                        </p:tgtEl>
                                        <p:attrNameLst>
                                          <p:attrName>style.visibility</p:attrName>
                                        </p:attrNameLst>
                                      </p:cBhvr>
                                      <p:to>
                                        <p:strVal val="visible"/>
                                      </p:to>
                                    </p:set>
                                    <p:anim calcmode="lin" valueType="num">
                                      <p:cBhvr>
                                        <p:cTn id="7" dur="1000" fill="hold"/>
                                        <p:tgtEl>
                                          <p:spTgt spid="11286"/>
                                        </p:tgtEl>
                                        <p:attrNameLst>
                                          <p:attrName>ppt_x</p:attrName>
                                        </p:attrNameLst>
                                      </p:cBhvr>
                                      <p:tavLst>
                                        <p:tav tm="0">
                                          <p:val>
                                            <p:strVal val="#ppt_x-.2"/>
                                          </p:val>
                                        </p:tav>
                                        <p:tav tm="100000">
                                          <p:val>
                                            <p:strVal val="#ppt_x"/>
                                          </p:val>
                                        </p:tav>
                                      </p:tavLst>
                                    </p:anim>
                                    <p:anim calcmode="lin" valueType="num">
                                      <p:cBhvr>
                                        <p:cTn id="8" dur="1000" fill="hold"/>
                                        <p:tgtEl>
                                          <p:spTgt spid="1128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1286"/>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1287">
                                            <p:txEl>
                                              <p:pRg st="0" end="0"/>
                                            </p:txEl>
                                          </p:spTgt>
                                        </p:tgtEl>
                                        <p:attrNameLst>
                                          <p:attrName>style.visibility</p:attrName>
                                        </p:attrNameLst>
                                      </p:cBhvr>
                                      <p:to>
                                        <p:strVal val="visible"/>
                                      </p:to>
                                    </p:set>
                                    <p:animEffect transition="in" filter="fade">
                                      <p:cBhvr>
                                        <p:cTn id="14" dur="500"/>
                                        <p:tgtEl>
                                          <p:spTgt spid="11287">
                                            <p:txEl>
                                              <p:pRg st="0" end="0"/>
                                            </p:txEl>
                                          </p:spTgt>
                                        </p:tgtEl>
                                      </p:cBhvr>
                                    </p:animEffect>
                                    <p:anim calcmode="lin" valueType="num">
                                      <p:cBhvr>
                                        <p:cTn id="15" dur="500" fill="hold"/>
                                        <p:tgtEl>
                                          <p:spTgt spid="11287">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1287">
                                            <p:txEl>
                                              <p:pRg st="0" end="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86" grpId="0"/>
      <p:bldP spid="11287" grpId="0" build="p">
        <p:tmplLst>
          <p:tmpl lvl="1">
            <p:tnLst>
              <p:par>
                <p:cTn presetID="44" presetClass="entr" presetSubtype="0" fill="hold" nodeType="clickEffect">
                  <p:stCondLst>
                    <p:cond delay="0"/>
                  </p:stCondLst>
                  <p:childTnLst>
                    <p:set>
                      <p:cBhvr>
                        <p:cTn dur="1" fill="hold">
                          <p:stCondLst>
                            <p:cond delay="0"/>
                          </p:stCondLst>
                        </p:cTn>
                        <p:tgtEl>
                          <p:spTgt spid="11287"/>
                        </p:tgtEl>
                        <p:attrNameLst>
                          <p:attrName>style.visibility</p:attrName>
                        </p:attrNameLst>
                      </p:cBhvr>
                      <p:to>
                        <p:strVal val="visible"/>
                      </p:to>
                    </p:set>
                    <p:animEffect transition="in" filter="fade">
                      <p:cBhvr>
                        <p:cTn dur="500"/>
                        <p:tgtEl>
                          <p:spTgt spid="11287"/>
                        </p:tgtEl>
                      </p:cBhvr>
                    </p:animEffect>
                    <p:anim calcmode="lin" valueType="num">
                      <p:cBhvr>
                        <p:cTn dur="500" fill="hold"/>
                        <p:tgtEl>
                          <p:spTgt spid="11287"/>
                        </p:tgtEl>
                        <p:attrNameLst>
                          <p:attrName>ppt_x</p:attrName>
                        </p:attrNameLst>
                      </p:cBhvr>
                      <p:tavLst>
                        <p:tav tm="0">
                          <p:val>
                            <p:strVal val="#ppt_x"/>
                          </p:val>
                        </p:tav>
                        <p:tav tm="100000">
                          <p:val>
                            <p:strVal val="#ppt_x"/>
                          </p:val>
                        </p:tav>
                      </p:tavLst>
                    </p:anim>
                    <p:anim calcmode="lin" valueType="num">
                      <p:cBhvr>
                        <p:cTn dur="500" fill="hold"/>
                        <p:tgtEl>
                          <p:spTgt spid="11287"/>
                        </p:tgtEl>
                        <p:attrNameLst>
                          <p:attrName>ppt_y</p:attrName>
                        </p:attrNameLst>
                      </p:cBhvr>
                      <p:tavLst>
                        <p:tav tm="0">
                          <p:val>
                            <p:strVal val="#ppt_y+.05"/>
                          </p:val>
                        </p:tav>
                        <p:tav tm="100000">
                          <p:val>
                            <p:strVal val="#ppt_y"/>
                          </p:val>
                        </p:tav>
                      </p:tavLst>
                    </p:anim>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smtClean="0"/>
            </a:lvl1pPr>
          </a:lstStyle>
          <a:p>
            <a:fld id="{45333771-2110-D74B-BFD5-598C1CAE74FB}" type="slidenum">
              <a:rPr lang="en-GB"/>
              <a:pPr/>
              <a:t>‹#›</a:t>
            </a:fld>
            <a:endParaRPr lang="en-GB"/>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67400"/>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28600"/>
            <a:ext cx="6019800" cy="5867400"/>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smtClean="0"/>
            </a:lvl1pPr>
          </a:lstStyle>
          <a:p>
            <a:fld id="{68421EA5-2A62-B84D-A339-5B406961B615}" type="slidenum">
              <a:rPr lang="en-GB"/>
              <a:pPr/>
              <a:t>‹#›</a:t>
            </a:fld>
            <a:endParaRPr lang="en-GB"/>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smtClean="0"/>
            </a:lvl1pPr>
          </a:lstStyle>
          <a:p>
            <a:fld id="{B3E189DE-60B0-B141-AA82-50FDBFE4E0F4}" type="slidenum">
              <a:rPr lang="en-GB"/>
              <a:pPr/>
              <a:t>‹#›</a:t>
            </a:fld>
            <a:endParaRPr lang="en-GB"/>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smtClean="0"/>
            </a:lvl1pPr>
          </a:lstStyle>
          <a:p>
            <a:fld id="{E209C43E-FC68-8A4D-9553-0EE22367A0E1}" type="slidenum">
              <a:rPr lang="en-GB"/>
              <a:pPr/>
              <a:t>‹#›</a:t>
            </a:fld>
            <a:endParaRPr lang="en-GB"/>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smtClean="0"/>
            </a:lvl1pPr>
          </a:lstStyle>
          <a:p>
            <a:fld id="{D03BE254-F9A7-944C-9A5C-DBE1F77983C4}" type="slidenum">
              <a:rPr lang="en-GB"/>
              <a:pPr/>
              <a:t>‹#›</a:t>
            </a:fld>
            <a:endParaRPr lang="en-GB"/>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smtClean="0"/>
            </a:lvl1pPr>
          </a:lstStyle>
          <a:p>
            <a:fld id="{7B7D1EEB-4F43-2444-831E-D8B4245DF74C}" type="slidenum">
              <a:rPr lang="en-GB"/>
              <a:pPr/>
              <a:t>‹#›</a:t>
            </a:fld>
            <a:endParaRPr lang="en-GB"/>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smtClean="0"/>
            </a:lvl1pPr>
          </a:lstStyle>
          <a:p>
            <a:fld id="{9B925CA5-2639-8946-8095-EE8E4B1CA577}" type="slidenum">
              <a:rPr lang="en-GB"/>
              <a:pPr/>
              <a:t>‹#›</a:t>
            </a:fld>
            <a:endParaRPr lang="en-GB"/>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smtClean="0"/>
            </a:lvl1pPr>
          </a:lstStyle>
          <a:p>
            <a:fld id="{A3F34CC9-FEDE-EF47-B4F0-BF4AE0B1F2C0}" type="slidenum">
              <a:rPr lang="en-GB"/>
              <a:pPr/>
              <a:t>‹#›</a:t>
            </a:fld>
            <a:endParaRPr lang="en-GB"/>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smtClean="0"/>
            </a:lvl1pPr>
          </a:lstStyle>
          <a:p>
            <a:fld id="{B64C3636-66D5-B34F-B818-7919DCE26784}" type="slidenum">
              <a:rPr lang="en-GB"/>
              <a:pPr/>
              <a:t>‹#›</a:t>
            </a:fld>
            <a:endParaRPr lang="en-GB"/>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smtClean="0"/>
            </a:lvl1pPr>
          </a:lstStyle>
          <a:p>
            <a:fld id="{47040E90-DA6F-4C4F-90F4-8BC09AE4B6B4}" type="slidenum">
              <a:rPr lang="en-GB"/>
              <a:pPr/>
              <a:t>‹#›</a:t>
            </a:fld>
            <a:endParaRPr lang="en-GB"/>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10242" name="Group 2"/>
          <p:cNvGrpSpPr>
            <a:grpSpLocks/>
          </p:cNvGrpSpPr>
          <p:nvPr/>
        </p:nvGrpSpPr>
        <p:grpSpPr bwMode="auto">
          <a:xfrm>
            <a:off x="0" y="0"/>
            <a:ext cx="9144000" cy="6858000"/>
            <a:chOff x="0" y="0"/>
            <a:chExt cx="5760" cy="4320"/>
          </a:xfrm>
        </p:grpSpPr>
        <p:sp>
          <p:nvSpPr>
            <p:cNvPr id="10243" name="Freeform 3"/>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prstTxWarp prst="textNoShape">
                <a:avLst/>
              </a:prstTxWarp>
            </a:bodyPr>
            <a:lstStyle/>
            <a:p>
              <a:endParaRPr lang="en-US"/>
            </a:p>
          </p:txBody>
        </p:sp>
        <p:sp>
          <p:nvSpPr>
            <p:cNvPr id="10244"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prstTxWarp prst="textNoShape">
                <a:avLst/>
              </a:prstTxWarp>
            </a:bodyPr>
            <a:lstStyle/>
            <a:p>
              <a:endParaRPr lang="en-US"/>
            </a:p>
          </p:txBody>
        </p:sp>
      </p:grpSp>
      <p:sp>
        <p:nvSpPr>
          <p:cNvPr id="10245" name="Freeform 5"/>
          <p:cNvSpPr>
            <a:spLocks/>
          </p:cNvSpPr>
          <p:nvPr/>
        </p:nvSpPr>
        <p:spPr bwMode="hidden">
          <a:xfrm>
            <a:off x="6248400" y="626268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prstTxWarp prst="textNoShape">
              <a:avLst/>
            </a:prstTxWarp>
          </a:bodyPr>
          <a:lstStyle/>
          <a:p>
            <a:endParaRPr lang="en-US"/>
          </a:p>
        </p:txBody>
      </p:sp>
      <p:grpSp>
        <p:nvGrpSpPr>
          <p:cNvPr id="10246" name="Group 6"/>
          <p:cNvGrpSpPr>
            <a:grpSpLocks/>
          </p:cNvGrpSpPr>
          <p:nvPr/>
        </p:nvGrpSpPr>
        <p:grpSpPr bwMode="auto">
          <a:xfrm>
            <a:off x="0" y="6019800"/>
            <a:ext cx="7848600" cy="857250"/>
            <a:chOff x="0" y="3792"/>
            <a:chExt cx="4944" cy="540"/>
          </a:xfrm>
        </p:grpSpPr>
        <p:sp>
          <p:nvSpPr>
            <p:cNvPr id="10247"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prstTxWarp prst="textNoShape">
                <a:avLst/>
              </a:prstTxWarp>
            </a:bodyPr>
            <a:lstStyle/>
            <a:p>
              <a:endParaRPr lang="en-US"/>
            </a:p>
          </p:txBody>
        </p:sp>
        <p:grpSp>
          <p:nvGrpSpPr>
            <p:cNvPr id="10248" name="Group 8"/>
            <p:cNvGrpSpPr>
              <a:grpSpLocks/>
            </p:cNvGrpSpPr>
            <p:nvPr userDrawn="1"/>
          </p:nvGrpSpPr>
          <p:grpSpPr bwMode="auto">
            <a:xfrm>
              <a:off x="2486" y="3792"/>
              <a:ext cx="2458" cy="540"/>
              <a:chOff x="2486" y="3792"/>
              <a:chExt cx="2458" cy="540"/>
            </a:xfrm>
          </p:grpSpPr>
          <p:sp>
            <p:nvSpPr>
              <p:cNvPr id="10249" name="Freeform 9"/>
              <p:cNvSpPr>
                <a:spLocks/>
              </p:cNvSpPr>
              <p:nvPr userDrawn="1"/>
            </p:nvSpPr>
            <p:spPr bwMode="ltGray">
              <a:xfrm>
                <a:off x="3948" y="3799"/>
                <a:ext cx="996" cy="533"/>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612" y="533"/>
                  </a:cxn>
                  <a:cxn ang="0">
                    <a:pos x="996" y="529"/>
                  </a:cxn>
                  <a:cxn ang="0">
                    <a:pos x="828" y="473"/>
                  </a:cxn>
                  <a:cxn ang="0">
                    <a:pos x="636" y="373"/>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prstTxWarp prst="textNoShape">
                  <a:avLst/>
                </a:prstTxWarp>
              </a:bodyPr>
              <a:lstStyle/>
              <a:p>
                <a:endParaRPr lang="en-US"/>
              </a:p>
            </p:txBody>
          </p:sp>
          <p:sp>
            <p:nvSpPr>
              <p:cNvPr id="10250" name="Freeform 10"/>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prstTxWarp prst="textNoShape">
                  <a:avLst/>
                </a:prstTxWarp>
              </a:bodyPr>
              <a:lstStyle/>
              <a:p>
                <a:endParaRPr lang="en-US"/>
              </a:p>
            </p:txBody>
          </p:sp>
          <p:sp>
            <p:nvSpPr>
              <p:cNvPr id="10251" name="Freeform 11"/>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prstTxWarp prst="textNoShape">
                  <a:avLst/>
                </a:prstTxWarp>
              </a:bodyPr>
              <a:lstStyle/>
              <a:p>
                <a:endParaRPr lang="en-US"/>
              </a:p>
            </p:txBody>
          </p:sp>
          <p:sp>
            <p:nvSpPr>
              <p:cNvPr id="10252" name="Freeform 12"/>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prstTxWarp prst="textNoShape">
                  <a:avLst/>
                </a:prstTxWarp>
              </a:bodyPr>
              <a:lstStyle/>
              <a:p>
                <a:endParaRPr lang="en-US"/>
              </a:p>
            </p:txBody>
          </p:sp>
          <p:sp>
            <p:nvSpPr>
              <p:cNvPr id="10253" name="Freeform 13"/>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prstTxWarp prst="textNoShape">
                  <a:avLst/>
                </a:prstTxWarp>
              </a:bodyPr>
              <a:lstStyle/>
              <a:p>
                <a:endParaRPr lang="en-US"/>
              </a:p>
            </p:txBody>
          </p:sp>
        </p:grpSp>
        <p:sp>
          <p:nvSpPr>
            <p:cNvPr id="10254"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prstTxWarp prst="textNoShape">
                <a:avLst/>
              </a:prstTxWarp>
            </a:bodyPr>
            <a:lstStyle/>
            <a:p>
              <a:endParaRPr lang="en-US"/>
            </a:p>
          </p:txBody>
        </p:sp>
      </p:grpSp>
      <p:grpSp>
        <p:nvGrpSpPr>
          <p:cNvPr id="10255" name="Group 15"/>
          <p:cNvGrpSpPr>
            <a:grpSpLocks/>
          </p:cNvGrpSpPr>
          <p:nvPr/>
        </p:nvGrpSpPr>
        <p:grpSpPr bwMode="auto">
          <a:xfrm>
            <a:off x="627063" y="6021388"/>
            <a:ext cx="5684837" cy="849312"/>
            <a:chOff x="395" y="3793"/>
            <a:chExt cx="3581" cy="535"/>
          </a:xfrm>
        </p:grpSpPr>
        <p:sp>
          <p:nvSpPr>
            <p:cNvPr id="10256" name="Freeform 16"/>
            <p:cNvSpPr>
              <a:spLocks/>
            </p:cNvSpPr>
            <p:nvPr/>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prstTxWarp prst="textNoShape">
                <a:avLst/>
              </a:prstTxWarp>
            </a:bodyPr>
            <a:lstStyle/>
            <a:p>
              <a:endParaRPr lang="en-US"/>
            </a:p>
          </p:txBody>
        </p:sp>
        <p:sp>
          <p:nvSpPr>
            <p:cNvPr id="10257" name="Freeform 17"/>
            <p:cNvSpPr>
              <a:spLocks/>
            </p:cNvSpPr>
            <p:nvPr/>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prstTxWarp prst="textNoShape">
                <a:avLst/>
              </a:prstTxWarp>
            </a:bodyPr>
            <a:lstStyle/>
            <a:p>
              <a:endParaRPr lang="en-US"/>
            </a:p>
          </p:txBody>
        </p:sp>
        <p:sp>
          <p:nvSpPr>
            <p:cNvPr id="10258" name="Freeform 18"/>
            <p:cNvSpPr>
              <a:spLocks/>
            </p:cNvSpPr>
            <p:nvPr/>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prstTxWarp prst="textNoShape">
                <a:avLst/>
              </a:prstTxWarp>
            </a:bodyPr>
            <a:lstStyle/>
            <a:p>
              <a:endParaRPr lang="en-US"/>
            </a:p>
          </p:txBody>
        </p:sp>
        <p:sp>
          <p:nvSpPr>
            <p:cNvPr id="10259" name="Freeform 19"/>
            <p:cNvSpPr>
              <a:spLocks/>
            </p:cNvSpPr>
            <p:nvPr/>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prstTxWarp prst="textNoShape">
                <a:avLst/>
              </a:prstTxWarp>
            </a:bodyPr>
            <a:lstStyle/>
            <a:p>
              <a:endParaRPr lang="en-US"/>
            </a:p>
          </p:txBody>
        </p:sp>
        <p:sp>
          <p:nvSpPr>
            <p:cNvPr id="10260" name="Freeform 20"/>
            <p:cNvSpPr>
              <a:spLocks/>
            </p:cNvSpPr>
            <p:nvPr/>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prstTxWarp prst="textNoShape">
                <a:avLst/>
              </a:prstTxWarp>
            </a:bodyPr>
            <a:lstStyle/>
            <a:p>
              <a:endParaRPr lang="en-US"/>
            </a:p>
          </p:txBody>
        </p:sp>
        <p:sp>
          <p:nvSpPr>
            <p:cNvPr id="10261" name="Freeform 21"/>
            <p:cNvSpPr>
              <a:spLocks/>
            </p:cNvSpPr>
            <p:nvPr/>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prstTxWarp prst="textNoShape">
                <a:avLst/>
              </a:prstTxWarp>
            </a:bodyPr>
            <a:lstStyle/>
            <a:p>
              <a:endParaRPr lang="en-US"/>
            </a:p>
          </p:txBody>
        </p:sp>
      </p:grpSp>
      <p:sp>
        <p:nvSpPr>
          <p:cNvPr id="10262" name="Rectangle 22"/>
          <p:cNvSpPr>
            <a:spLocks noGrp="1" noChangeArrowheads="1"/>
          </p:cNvSpPr>
          <p:nvPr>
            <p:ph type="title"/>
          </p:nvPr>
        </p:nvSpPr>
        <p:spPr bwMode="auto">
          <a:xfrm>
            <a:off x="457200" y="228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a:t>Click to edit Master title style</a:t>
            </a:r>
          </a:p>
        </p:txBody>
      </p:sp>
      <p:sp>
        <p:nvSpPr>
          <p:cNvPr id="10263" name="Rectangle 23"/>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264" name="Rectangle 2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latin typeface="+mn-lt"/>
              </a:defRPr>
            </a:lvl1pPr>
          </a:lstStyle>
          <a:p>
            <a:endParaRPr lang="en-GB"/>
          </a:p>
        </p:txBody>
      </p:sp>
      <p:sp>
        <p:nvSpPr>
          <p:cNvPr id="10265" name="Rectangle 2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latin typeface="+mn-lt"/>
              </a:defRPr>
            </a:lvl1pPr>
          </a:lstStyle>
          <a:p>
            <a:endParaRPr lang="en-GB"/>
          </a:p>
        </p:txBody>
      </p:sp>
      <p:sp>
        <p:nvSpPr>
          <p:cNvPr id="10266" name="Rectangle 2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latin typeface="+mn-lt"/>
              </a:defRPr>
            </a:lvl1pPr>
          </a:lstStyle>
          <a:p>
            <a:fld id="{C5B06605-BA7A-0C4E-9D27-6A7ABF2FDCE8}" type="slidenum">
              <a:rPr lang="en-GB"/>
              <a:pPr/>
              <a:t>‹#›</a:t>
            </a:fld>
            <a:endParaRPr lang="en-GB"/>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262"/>
                                        </p:tgtEl>
                                        <p:attrNameLst>
                                          <p:attrName>style.visibility</p:attrName>
                                        </p:attrNameLst>
                                      </p:cBhvr>
                                      <p:to>
                                        <p:strVal val="visible"/>
                                      </p:to>
                                    </p:set>
                                    <p:anim calcmode="lin" valueType="num">
                                      <p:cBhvr>
                                        <p:cTn id="7" dur="1000" fill="hold"/>
                                        <p:tgtEl>
                                          <p:spTgt spid="10262"/>
                                        </p:tgtEl>
                                        <p:attrNameLst>
                                          <p:attrName>ppt_x</p:attrName>
                                        </p:attrNameLst>
                                      </p:cBhvr>
                                      <p:tavLst>
                                        <p:tav tm="0">
                                          <p:val>
                                            <p:strVal val="#ppt_x-.2"/>
                                          </p:val>
                                        </p:tav>
                                        <p:tav tm="100000">
                                          <p:val>
                                            <p:strVal val="#ppt_x"/>
                                          </p:val>
                                        </p:tav>
                                      </p:tavLst>
                                    </p:anim>
                                    <p:anim calcmode="lin" valueType="num">
                                      <p:cBhvr>
                                        <p:cTn id="8" dur="1000" fill="hold"/>
                                        <p:tgtEl>
                                          <p:spTgt spid="10262"/>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262"/>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0263">
                                            <p:txEl>
                                              <p:pRg st="0" end="0"/>
                                            </p:txEl>
                                          </p:spTgt>
                                        </p:tgtEl>
                                        <p:attrNameLst>
                                          <p:attrName>style.visibility</p:attrName>
                                        </p:attrNameLst>
                                      </p:cBhvr>
                                      <p:to>
                                        <p:strVal val="visible"/>
                                      </p:to>
                                    </p:set>
                                    <p:animEffect transition="in" filter="fade">
                                      <p:cBhvr>
                                        <p:cTn id="14" dur="500"/>
                                        <p:tgtEl>
                                          <p:spTgt spid="10263">
                                            <p:txEl>
                                              <p:pRg st="0" end="0"/>
                                            </p:txEl>
                                          </p:spTgt>
                                        </p:tgtEl>
                                      </p:cBhvr>
                                    </p:animEffect>
                                    <p:anim calcmode="lin" valueType="num">
                                      <p:cBhvr>
                                        <p:cTn id="15" dur="500" fill="hold"/>
                                        <p:tgtEl>
                                          <p:spTgt spid="10263">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0263">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10263">
                                            <p:txEl>
                                              <p:pRg st="1" end="1"/>
                                            </p:txEl>
                                          </p:spTgt>
                                        </p:tgtEl>
                                        <p:attrNameLst>
                                          <p:attrName>style.visibility</p:attrName>
                                        </p:attrNameLst>
                                      </p:cBhvr>
                                      <p:to>
                                        <p:strVal val="visible"/>
                                      </p:to>
                                    </p:set>
                                    <p:animEffect transition="in" filter="fade">
                                      <p:cBhvr>
                                        <p:cTn id="19" dur="500"/>
                                        <p:tgtEl>
                                          <p:spTgt spid="10263">
                                            <p:txEl>
                                              <p:pRg st="1" end="1"/>
                                            </p:txEl>
                                          </p:spTgt>
                                        </p:tgtEl>
                                      </p:cBhvr>
                                    </p:animEffect>
                                    <p:anim calcmode="lin" valueType="num">
                                      <p:cBhvr>
                                        <p:cTn id="20" dur="500" fill="hold"/>
                                        <p:tgtEl>
                                          <p:spTgt spid="1026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10263">
                                            <p:txEl>
                                              <p:pRg st="1" end="1"/>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10263">
                                            <p:txEl>
                                              <p:pRg st="2" end="2"/>
                                            </p:txEl>
                                          </p:spTgt>
                                        </p:tgtEl>
                                        <p:attrNameLst>
                                          <p:attrName>style.visibility</p:attrName>
                                        </p:attrNameLst>
                                      </p:cBhvr>
                                      <p:to>
                                        <p:strVal val="visible"/>
                                      </p:to>
                                    </p:set>
                                    <p:animEffect transition="in" filter="fade">
                                      <p:cBhvr>
                                        <p:cTn id="24" dur="500"/>
                                        <p:tgtEl>
                                          <p:spTgt spid="10263">
                                            <p:txEl>
                                              <p:pRg st="2" end="2"/>
                                            </p:txEl>
                                          </p:spTgt>
                                        </p:tgtEl>
                                      </p:cBhvr>
                                    </p:animEffect>
                                    <p:anim calcmode="lin" valueType="num">
                                      <p:cBhvr>
                                        <p:cTn id="25" dur="500" fill="hold"/>
                                        <p:tgtEl>
                                          <p:spTgt spid="10263">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10263">
                                            <p:txEl>
                                              <p:pRg st="2" end="2"/>
                                            </p:txEl>
                                          </p:spTgt>
                                        </p:tgtEl>
                                        <p:attrNameLst>
                                          <p:attrName>ppt_y</p:attrName>
                                        </p:attrNameLst>
                                      </p:cBhvr>
                                      <p:tavLst>
                                        <p:tav tm="0">
                                          <p:val>
                                            <p:strVal val="#ppt_y+.05"/>
                                          </p:val>
                                        </p:tav>
                                        <p:tav tm="100000">
                                          <p:val>
                                            <p:strVal val="#ppt_y"/>
                                          </p:val>
                                        </p:tav>
                                      </p:tavLst>
                                    </p:anim>
                                  </p:childTnLst>
                                </p:cTn>
                              </p:par>
                              <p:par>
                                <p:cTn id="27" presetID="44" presetClass="entr" presetSubtype="0" fill="hold" grpId="0" nodeType="withEffect">
                                  <p:stCondLst>
                                    <p:cond delay="0"/>
                                  </p:stCondLst>
                                  <p:childTnLst>
                                    <p:set>
                                      <p:cBhvr>
                                        <p:cTn id="28" dur="1" fill="hold">
                                          <p:stCondLst>
                                            <p:cond delay="0"/>
                                          </p:stCondLst>
                                        </p:cTn>
                                        <p:tgtEl>
                                          <p:spTgt spid="10263">
                                            <p:txEl>
                                              <p:pRg st="3" end="3"/>
                                            </p:txEl>
                                          </p:spTgt>
                                        </p:tgtEl>
                                        <p:attrNameLst>
                                          <p:attrName>style.visibility</p:attrName>
                                        </p:attrNameLst>
                                      </p:cBhvr>
                                      <p:to>
                                        <p:strVal val="visible"/>
                                      </p:to>
                                    </p:set>
                                    <p:animEffect transition="in" filter="fade">
                                      <p:cBhvr>
                                        <p:cTn id="29" dur="500"/>
                                        <p:tgtEl>
                                          <p:spTgt spid="10263">
                                            <p:txEl>
                                              <p:pRg st="3" end="3"/>
                                            </p:txEl>
                                          </p:spTgt>
                                        </p:tgtEl>
                                      </p:cBhvr>
                                    </p:animEffect>
                                    <p:anim calcmode="lin" valueType="num">
                                      <p:cBhvr>
                                        <p:cTn id="30" dur="500" fill="hold"/>
                                        <p:tgtEl>
                                          <p:spTgt spid="10263">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10263">
                                            <p:txEl>
                                              <p:pRg st="3" end="3"/>
                                            </p:txEl>
                                          </p:spTgt>
                                        </p:tgtEl>
                                        <p:attrNameLst>
                                          <p:attrName>ppt_y</p:attrName>
                                        </p:attrNameLst>
                                      </p:cBhvr>
                                      <p:tavLst>
                                        <p:tav tm="0">
                                          <p:val>
                                            <p:strVal val="#ppt_y+.05"/>
                                          </p:val>
                                        </p:tav>
                                        <p:tav tm="100000">
                                          <p:val>
                                            <p:strVal val="#ppt_y"/>
                                          </p:val>
                                        </p:tav>
                                      </p:tavLst>
                                    </p:anim>
                                  </p:childTnLst>
                                </p:cTn>
                              </p:par>
                              <p:par>
                                <p:cTn id="32" presetID="44" presetClass="entr" presetSubtype="0" fill="hold" grpId="0" nodeType="withEffect">
                                  <p:stCondLst>
                                    <p:cond delay="0"/>
                                  </p:stCondLst>
                                  <p:childTnLst>
                                    <p:set>
                                      <p:cBhvr>
                                        <p:cTn id="33" dur="1" fill="hold">
                                          <p:stCondLst>
                                            <p:cond delay="0"/>
                                          </p:stCondLst>
                                        </p:cTn>
                                        <p:tgtEl>
                                          <p:spTgt spid="10263">
                                            <p:txEl>
                                              <p:pRg st="4" end="4"/>
                                            </p:txEl>
                                          </p:spTgt>
                                        </p:tgtEl>
                                        <p:attrNameLst>
                                          <p:attrName>style.visibility</p:attrName>
                                        </p:attrNameLst>
                                      </p:cBhvr>
                                      <p:to>
                                        <p:strVal val="visible"/>
                                      </p:to>
                                    </p:set>
                                    <p:animEffect transition="in" filter="fade">
                                      <p:cBhvr>
                                        <p:cTn id="34" dur="500"/>
                                        <p:tgtEl>
                                          <p:spTgt spid="10263">
                                            <p:txEl>
                                              <p:pRg st="4" end="4"/>
                                            </p:txEl>
                                          </p:spTgt>
                                        </p:tgtEl>
                                      </p:cBhvr>
                                    </p:animEffect>
                                    <p:anim calcmode="lin" valueType="num">
                                      <p:cBhvr>
                                        <p:cTn id="35" dur="500" fill="hold"/>
                                        <p:tgtEl>
                                          <p:spTgt spid="10263">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10263">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2" grpId="0"/>
      <p:bldP spid="10263" grpId="0" build="p">
        <p:tmplLst>
          <p:tmpl lvl="1">
            <p:tnLst>
              <p:par>
                <p:cTn presetID="44" presetClass="entr" presetSubtype="0" fill="hold" nodeType="clickEffect">
                  <p:stCondLst>
                    <p:cond delay="0"/>
                  </p:stCondLst>
                  <p:childTnLst>
                    <p:set>
                      <p:cBhvr>
                        <p:cTn dur="1" fill="hold">
                          <p:stCondLst>
                            <p:cond delay="0"/>
                          </p:stCondLst>
                        </p:cTn>
                        <p:tgtEl>
                          <p:spTgt spid="10263"/>
                        </p:tgtEl>
                        <p:attrNameLst>
                          <p:attrName>style.visibility</p:attrName>
                        </p:attrNameLst>
                      </p:cBhvr>
                      <p:to>
                        <p:strVal val="visible"/>
                      </p:to>
                    </p:set>
                    <p:animEffect transition="in" filter="fade">
                      <p:cBhvr>
                        <p:cTn dur="500"/>
                        <p:tgtEl>
                          <p:spTgt spid="10263"/>
                        </p:tgtEl>
                      </p:cBhvr>
                    </p:animEffect>
                    <p:anim calcmode="lin" valueType="num">
                      <p:cBhvr>
                        <p:cTn dur="500" fill="hold"/>
                        <p:tgtEl>
                          <p:spTgt spid="10263"/>
                        </p:tgtEl>
                        <p:attrNameLst>
                          <p:attrName>ppt_x</p:attrName>
                        </p:attrNameLst>
                      </p:cBhvr>
                      <p:tavLst>
                        <p:tav tm="0">
                          <p:val>
                            <p:strVal val="#ppt_x"/>
                          </p:val>
                        </p:tav>
                        <p:tav tm="100000">
                          <p:val>
                            <p:strVal val="#ppt_x"/>
                          </p:val>
                        </p:tav>
                      </p:tavLst>
                    </p:anim>
                    <p:anim calcmode="lin" valueType="num">
                      <p:cBhvr>
                        <p:cTn dur="500" fill="hold"/>
                        <p:tgtEl>
                          <p:spTgt spid="10263"/>
                        </p:tgtEl>
                        <p:attrNameLst>
                          <p:attrName>ppt_y</p:attrName>
                        </p:attrNameLst>
                      </p:cBhvr>
                      <p:tavLst>
                        <p:tav tm="0">
                          <p:val>
                            <p:strVal val="#ppt_y+.05"/>
                          </p:val>
                        </p:tav>
                        <p:tav tm="100000">
                          <p:val>
                            <p:strVal val="#ppt_y"/>
                          </p:val>
                        </p:tav>
                      </p:tavLst>
                    </p:anim>
                  </p:childTnLst>
                </p:cTn>
              </p:par>
            </p:tnLst>
          </p:tmpl>
          <p:tmpl lvl="2">
            <p:tnLst>
              <p:par>
                <p:cTn presetID="44" presetClass="entr" presetSubtype="0" fill="hold" nodeType="withEffect">
                  <p:stCondLst>
                    <p:cond delay="0"/>
                  </p:stCondLst>
                  <p:childTnLst>
                    <p:set>
                      <p:cBhvr>
                        <p:cTn dur="1" fill="hold">
                          <p:stCondLst>
                            <p:cond delay="0"/>
                          </p:stCondLst>
                        </p:cTn>
                        <p:tgtEl>
                          <p:spTgt spid="10263"/>
                        </p:tgtEl>
                        <p:attrNameLst>
                          <p:attrName>style.visibility</p:attrName>
                        </p:attrNameLst>
                      </p:cBhvr>
                      <p:to>
                        <p:strVal val="visible"/>
                      </p:to>
                    </p:set>
                    <p:animEffect transition="in" filter="fade">
                      <p:cBhvr>
                        <p:cTn dur="500"/>
                        <p:tgtEl>
                          <p:spTgt spid="10263"/>
                        </p:tgtEl>
                      </p:cBhvr>
                    </p:animEffect>
                    <p:anim calcmode="lin" valueType="num">
                      <p:cBhvr>
                        <p:cTn dur="500" fill="hold"/>
                        <p:tgtEl>
                          <p:spTgt spid="10263"/>
                        </p:tgtEl>
                        <p:attrNameLst>
                          <p:attrName>ppt_x</p:attrName>
                        </p:attrNameLst>
                      </p:cBhvr>
                      <p:tavLst>
                        <p:tav tm="0">
                          <p:val>
                            <p:strVal val="#ppt_x"/>
                          </p:val>
                        </p:tav>
                        <p:tav tm="100000">
                          <p:val>
                            <p:strVal val="#ppt_x"/>
                          </p:val>
                        </p:tav>
                      </p:tavLst>
                    </p:anim>
                    <p:anim calcmode="lin" valueType="num">
                      <p:cBhvr>
                        <p:cTn dur="500" fill="hold"/>
                        <p:tgtEl>
                          <p:spTgt spid="10263"/>
                        </p:tgtEl>
                        <p:attrNameLst>
                          <p:attrName>ppt_y</p:attrName>
                        </p:attrNameLst>
                      </p:cBhvr>
                      <p:tavLst>
                        <p:tav tm="0">
                          <p:val>
                            <p:strVal val="#ppt_y+.05"/>
                          </p:val>
                        </p:tav>
                        <p:tav tm="100000">
                          <p:val>
                            <p:strVal val="#ppt_y"/>
                          </p:val>
                        </p:tav>
                      </p:tavLst>
                    </p:anim>
                  </p:childTnLst>
                </p:cTn>
              </p:par>
            </p:tnLst>
          </p:tmpl>
          <p:tmpl lvl="3">
            <p:tnLst>
              <p:par>
                <p:cTn presetID="44" presetClass="entr" presetSubtype="0" fill="hold" nodeType="withEffect">
                  <p:stCondLst>
                    <p:cond delay="0"/>
                  </p:stCondLst>
                  <p:childTnLst>
                    <p:set>
                      <p:cBhvr>
                        <p:cTn dur="1" fill="hold">
                          <p:stCondLst>
                            <p:cond delay="0"/>
                          </p:stCondLst>
                        </p:cTn>
                        <p:tgtEl>
                          <p:spTgt spid="10263"/>
                        </p:tgtEl>
                        <p:attrNameLst>
                          <p:attrName>style.visibility</p:attrName>
                        </p:attrNameLst>
                      </p:cBhvr>
                      <p:to>
                        <p:strVal val="visible"/>
                      </p:to>
                    </p:set>
                    <p:animEffect transition="in" filter="fade">
                      <p:cBhvr>
                        <p:cTn dur="500"/>
                        <p:tgtEl>
                          <p:spTgt spid="10263"/>
                        </p:tgtEl>
                      </p:cBhvr>
                    </p:animEffect>
                    <p:anim calcmode="lin" valueType="num">
                      <p:cBhvr>
                        <p:cTn dur="500" fill="hold"/>
                        <p:tgtEl>
                          <p:spTgt spid="10263"/>
                        </p:tgtEl>
                        <p:attrNameLst>
                          <p:attrName>ppt_x</p:attrName>
                        </p:attrNameLst>
                      </p:cBhvr>
                      <p:tavLst>
                        <p:tav tm="0">
                          <p:val>
                            <p:strVal val="#ppt_x"/>
                          </p:val>
                        </p:tav>
                        <p:tav tm="100000">
                          <p:val>
                            <p:strVal val="#ppt_x"/>
                          </p:val>
                        </p:tav>
                      </p:tavLst>
                    </p:anim>
                    <p:anim calcmode="lin" valueType="num">
                      <p:cBhvr>
                        <p:cTn dur="500" fill="hold"/>
                        <p:tgtEl>
                          <p:spTgt spid="10263"/>
                        </p:tgtEl>
                        <p:attrNameLst>
                          <p:attrName>ppt_y</p:attrName>
                        </p:attrNameLst>
                      </p:cBhvr>
                      <p:tavLst>
                        <p:tav tm="0">
                          <p:val>
                            <p:strVal val="#ppt_y+.05"/>
                          </p:val>
                        </p:tav>
                        <p:tav tm="100000">
                          <p:val>
                            <p:strVal val="#ppt_y"/>
                          </p:val>
                        </p:tav>
                      </p:tavLst>
                    </p:anim>
                  </p:childTnLst>
                </p:cTn>
              </p:par>
            </p:tnLst>
          </p:tmpl>
          <p:tmpl lvl="4">
            <p:tnLst>
              <p:par>
                <p:cTn presetID="44" presetClass="entr" presetSubtype="0" fill="hold" nodeType="withEffect">
                  <p:stCondLst>
                    <p:cond delay="0"/>
                  </p:stCondLst>
                  <p:childTnLst>
                    <p:set>
                      <p:cBhvr>
                        <p:cTn dur="1" fill="hold">
                          <p:stCondLst>
                            <p:cond delay="0"/>
                          </p:stCondLst>
                        </p:cTn>
                        <p:tgtEl>
                          <p:spTgt spid="10263"/>
                        </p:tgtEl>
                        <p:attrNameLst>
                          <p:attrName>style.visibility</p:attrName>
                        </p:attrNameLst>
                      </p:cBhvr>
                      <p:to>
                        <p:strVal val="visible"/>
                      </p:to>
                    </p:set>
                    <p:animEffect transition="in" filter="fade">
                      <p:cBhvr>
                        <p:cTn dur="500"/>
                        <p:tgtEl>
                          <p:spTgt spid="10263"/>
                        </p:tgtEl>
                      </p:cBhvr>
                    </p:animEffect>
                    <p:anim calcmode="lin" valueType="num">
                      <p:cBhvr>
                        <p:cTn dur="500" fill="hold"/>
                        <p:tgtEl>
                          <p:spTgt spid="10263"/>
                        </p:tgtEl>
                        <p:attrNameLst>
                          <p:attrName>ppt_x</p:attrName>
                        </p:attrNameLst>
                      </p:cBhvr>
                      <p:tavLst>
                        <p:tav tm="0">
                          <p:val>
                            <p:strVal val="#ppt_x"/>
                          </p:val>
                        </p:tav>
                        <p:tav tm="100000">
                          <p:val>
                            <p:strVal val="#ppt_x"/>
                          </p:val>
                        </p:tav>
                      </p:tavLst>
                    </p:anim>
                    <p:anim calcmode="lin" valueType="num">
                      <p:cBhvr>
                        <p:cTn dur="500" fill="hold"/>
                        <p:tgtEl>
                          <p:spTgt spid="10263"/>
                        </p:tgtEl>
                        <p:attrNameLst>
                          <p:attrName>ppt_y</p:attrName>
                        </p:attrNameLst>
                      </p:cBhvr>
                      <p:tavLst>
                        <p:tav tm="0">
                          <p:val>
                            <p:strVal val="#ppt_y+.05"/>
                          </p:val>
                        </p:tav>
                        <p:tav tm="100000">
                          <p:val>
                            <p:strVal val="#ppt_y"/>
                          </p:val>
                        </p:tav>
                      </p:tavLst>
                    </p:anim>
                  </p:childTnLst>
                </p:cTn>
              </p:par>
            </p:tnLst>
          </p:tmpl>
          <p:tmpl lvl="5">
            <p:tnLst>
              <p:par>
                <p:cTn presetID="44" presetClass="entr" presetSubtype="0" fill="hold" nodeType="withEffect">
                  <p:stCondLst>
                    <p:cond delay="0"/>
                  </p:stCondLst>
                  <p:childTnLst>
                    <p:set>
                      <p:cBhvr>
                        <p:cTn dur="1" fill="hold">
                          <p:stCondLst>
                            <p:cond delay="0"/>
                          </p:stCondLst>
                        </p:cTn>
                        <p:tgtEl>
                          <p:spTgt spid="10263"/>
                        </p:tgtEl>
                        <p:attrNameLst>
                          <p:attrName>style.visibility</p:attrName>
                        </p:attrNameLst>
                      </p:cBhvr>
                      <p:to>
                        <p:strVal val="visible"/>
                      </p:to>
                    </p:set>
                    <p:animEffect transition="in" filter="fade">
                      <p:cBhvr>
                        <p:cTn dur="500"/>
                        <p:tgtEl>
                          <p:spTgt spid="10263"/>
                        </p:tgtEl>
                      </p:cBhvr>
                    </p:animEffect>
                    <p:anim calcmode="lin" valueType="num">
                      <p:cBhvr>
                        <p:cTn dur="500" fill="hold"/>
                        <p:tgtEl>
                          <p:spTgt spid="10263"/>
                        </p:tgtEl>
                        <p:attrNameLst>
                          <p:attrName>ppt_x</p:attrName>
                        </p:attrNameLst>
                      </p:cBhvr>
                      <p:tavLst>
                        <p:tav tm="0">
                          <p:val>
                            <p:strVal val="#ppt_x"/>
                          </p:val>
                        </p:tav>
                        <p:tav tm="100000">
                          <p:val>
                            <p:strVal val="#ppt_x"/>
                          </p:val>
                        </p:tav>
                      </p:tavLst>
                    </p:anim>
                    <p:anim calcmode="lin" valueType="num">
                      <p:cBhvr>
                        <p:cTn dur="500" fill="hold"/>
                        <p:tgtEl>
                          <p:spTgt spid="10263"/>
                        </p:tgtEl>
                        <p:attrNameLst>
                          <p:attrName>ppt_y</p:attrName>
                        </p:attrNameLst>
                      </p:cBhvr>
                      <p:tavLst>
                        <p:tav tm="0">
                          <p:val>
                            <p:strVal val="#ppt_y+.05"/>
                          </p:val>
                        </p:tav>
                        <p:tav tm="100000">
                          <p:val>
                            <p:strVal val="#ppt_y"/>
                          </p:val>
                        </p:tav>
                      </p:tavLst>
                    </p:anim>
                  </p:childTnLst>
                </p:cTn>
              </p:par>
            </p:tnLst>
          </p:tmpl>
        </p:tmplLst>
      </p:bldP>
    </p:bld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tx2"/>
        </a:buClr>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ＭＳ Ｐゴシック" charset="-128"/>
        </a:defRPr>
      </a:lvl2pPr>
      <a:lvl3pPr marL="1143000" indent="-228600" algn="l" rtl="0" fontAlgn="base">
        <a:spcBef>
          <a:spcPct val="20000"/>
        </a:spcBef>
        <a:spcAft>
          <a:spcPct val="0"/>
        </a:spcAft>
        <a:buClr>
          <a:schemeClr val="tx2"/>
        </a:buClr>
        <a:buChar char="•"/>
        <a:defRPr sz="2400">
          <a:solidFill>
            <a:schemeClr val="tx1"/>
          </a:solidFill>
          <a:latin typeface="+mn-lt"/>
          <a:ea typeface="ＭＳ Ｐゴシック" charset="-128"/>
        </a:defRPr>
      </a:lvl3pPr>
      <a:lvl4pPr marL="1600200" indent="-228600" algn="l" rtl="0" fontAlgn="base">
        <a:spcBef>
          <a:spcPct val="20000"/>
        </a:spcBef>
        <a:spcAft>
          <a:spcPct val="0"/>
        </a:spcAft>
        <a:buChar char="–"/>
        <a:defRPr sz="2000">
          <a:solidFill>
            <a:schemeClr val="tx1"/>
          </a:solidFill>
          <a:latin typeface="+mn-lt"/>
          <a:ea typeface="ＭＳ Ｐゴシック" charset="-128"/>
        </a:defRPr>
      </a:lvl4pPr>
      <a:lvl5pPr marL="2057400" indent="-228600" algn="l" rtl="0" fontAlgn="base">
        <a:spcBef>
          <a:spcPct val="20000"/>
        </a:spcBef>
        <a:spcAft>
          <a:spcPct val="0"/>
        </a:spcAft>
        <a:buClr>
          <a:schemeClr val="tx2"/>
        </a:buClr>
        <a:buChar char="•"/>
        <a:defRPr sz="2000">
          <a:solidFill>
            <a:schemeClr val="tx1"/>
          </a:solidFill>
          <a:latin typeface="+mn-lt"/>
          <a:ea typeface="ＭＳ Ｐゴシック" charset="-128"/>
        </a:defRPr>
      </a:lvl5pPr>
      <a:lvl6pPr marL="2514600" indent="-228600" algn="l" rtl="0" fontAlgn="base">
        <a:spcBef>
          <a:spcPct val="20000"/>
        </a:spcBef>
        <a:spcAft>
          <a:spcPct val="0"/>
        </a:spcAft>
        <a:buClr>
          <a:schemeClr val="tx2"/>
        </a:buClr>
        <a:buChar char="•"/>
        <a:defRPr sz="2000">
          <a:solidFill>
            <a:schemeClr val="tx1"/>
          </a:solidFill>
          <a:latin typeface="+mn-lt"/>
          <a:ea typeface="ＭＳ Ｐゴシック" charset="-128"/>
        </a:defRPr>
      </a:lvl6pPr>
      <a:lvl7pPr marL="2971800" indent="-228600" algn="l" rtl="0" fontAlgn="base">
        <a:spcBef>
          <a:spcPct val="20000"/>
        </a:spcBef>
        <a:spcAft>
          <a:spcPct val="0"/>
        </a:spcAft>
        <a:buClr>
          <a:schemeClr val="tx2"/>
        </a:buClr>
        <a:buChar char="•"/>
        <a:defRPr sz="2000">
          <a:solidFill>
            <a:schemeClr val="tx1"/>
          </a:solidFill>
          <a:latin typeface="+mn-lt"/>
          <a:ea typeface="ＭＳ Ｐゴシック" charset="-128"/>
        </a:defRPr>
      </a:lvl7pPr>
      <a:lvl8pPr marL="3429000" indent="-228600" algn="l" rtl="0" fontAlgn="base">
        <a:spcBef>
          <a:spcPct val="20000"/>
        </a:spcBef>
        <a:spcAft>
          <a:spcPct val="0"/>
        </a:spcAft>
        <a:buClr>
          <a:schemeClr val="tx2"/>
        </a:buClr>
        <a:buChar char="•"/>
        <a:defRPr sz="2000">
          <a:solidFill>
            <a:schemeClr val="tx1"/>
          </a:solidFill>
          <a:latin typeface="+mn-lt"/>
          <a:ea typeface="ＭＳ Ｐゴシック" charset="-128"/>
        </a:defRPr>
      </a:lvl8pPr>
      <a:lvl9pPr marL="3886200" indent="-228600" algn="l" rtl="0" fontAlgn="base">
        <a:spcBef>
          <a:spcPct val="20000"/>
        </a:spcBef>
        <a:spcAft>
          <a:spcPct val="0"/>
        </a:spcAft>
        <a:buClr>
          <a:schemeClr val="tx2"/>
        </a:buClr>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1.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GB" dirty="0" smtClean="0"/>
              <a:t>LIT 3023 Modernism</a:t>
            </a:r>
            <a:endParaRPr lang="en-GB" dirty="0"/>
          </a:p>
        </p:txBody>
      </p:sp>
      <p:sp>
        <p:nvSpPr>
          <p:cNvPr id="2051" name="Rectangle 3"/>
          <p:cNvSpPr>
            <a:spLocks noGrp="1" noChangeArrowheads="1"/>
          </p:cNvSpPr>
          <p:nvPr>
            <p:ph type="subTitle" idx="1"/>
          </p:nvPr>
        </p:nvSpPr>
        <p:spPr/>
        <p:txBody>
          <a:bodyPr/>
          <a:lstStyle/>
          <a:p>
            <a:r>
              <a:rPr lang="en-GB" i="1"/>
              <a:t>T.S. Eliot</a:t>
            </a:r>
          </a:p>
          <a:p>
            <a:r>
              <a:rPr lang="en-GB" i="1"/>
              <a:t>The Waste Land</a:t>
            </a:r>
            <a:r>
              <a:rPr lang="en-GB"/>
              <a:t> (1)</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a:t>Fisher King</a:t>
            </a:r>
          </a:p>
        </p:txBody>
      </p:sp>
      <p:sp>
        <p:nvSpPr>
          <p:cNvPr id="14339" name="Rectangle 3"/>
          <p:cNvSpPr>
            <a:spLocks noGrp="1" noChangeArrowheads="1"/>
          </p:cNvSpPr>
          <p:nvPr>
            <p:ph type="body" idx="1"/>
          </p:nvPr>
        </p:nvSpPr>
        <p:spPr/>
        <p:txBody>
          <a:bodyPr/>
          <a:lstStyle/>
          <a:p>
            <a:r>
              <a:rPr lang="en-GB" sz="2400" b="1" dirty="0"/>
              <a:t>Jessie Weston: the Fisher King is derived from pagan fertility rituals, and beneath the surface of the numerous legends can be discerned the rites of primitive cults. </a:t>
            </a:r>
          </a:p>
          <a:p>
            <a:r>
              <a:rPr lang="en-GB" sz="2400" b="1" dirty="0" err="1"/>
              <a:t>Heinzel</a:t>
            </a:r>
            <a:r>
              <a:rPr lang="en-GB" sz="2400" b="1" dirty="0"/>
              <a:t>: the Fisher King can be reduced, instead, to his archetypal status as the keeper of the Holy Grail, a position which entrenches him firmly within the iconography of esoteric Christianity.</a:t>
            </a:r>
            <a:r>
              <a:rPr lang="en-GB" sz="2400" dirty="0"/>
              <a:t> </a:t>
            </a:r>
          </a:p>
          <a:p>
            <a:r>
              <a:rPr lang="en-GB" sz="2400" dirty="0"/>
              <a:t>(</a:t>
            </a:r>
            <a:r>
              <a:rPr lang="en-GB" sz="2400" dirty="0" err="1"/>
              <a:t>Heinzel</a:t>
            </a:r>
            <a:r>
              <a:rPr lang="en-GB" sz="2400" dirty="0"/>
              <a:t>: </a:t>
            </a:r>
            <a:r>
              <a:rPr lang="en-GB" sz="2400" i="1" dirty="0"/>
              <a:t>Die Alt-Franz</a:t>
            </a:r>
            <a:r>
              <a:rPr lang="en-US" sz="2400" i="1" dirty="0" err="1">
                <a:ea typeface="Arial" charset="0"/>
                <a:cs typeface="Arial" charset="0"/>
              </a:rPr>
              <a:t>ö</a:t>
            </a:r>
            <a:r>
              <a:rPr lang="en-GB" sz="2400" i="1" dirty="0" err="1"/>
              <a:t>sische</a:t>
            </a:r>
            <a:r>
              <a:rPr lang="en-GB" sz="2400" i="1" dirty="0"/>
              <a:t> </a:t>
            </a:r>
            <a:r>
              <a:rPr lang="en-GB" sz="2400" i="1" dirty="0" err="1"/>
              <a:t>Gral</a:t>
            </a:r>
            <a:r>
              <a:rPr lang="en-GB" sz="2400" i="1" dirty="0"/>
              <a:t> </a:t>
            </a:r>
            <a:r>
              <a:rPr lang="en-GB" sz="2400" i="1" dirty="0" err="1"/>
              <a:t>Romanen</a:t>
            </a:r>
            <a:r>
              <a:rPr lang="en-GB" sz="2800" dirty="0" smtClean="0"/>
              <a:t> 1891). </a:t>
            </a:r>
            <a:endParaRPr lang="en-GB" sz="2800"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GB"/>
              <a:t>Themes</a:t>
            </a:r>
          </a:p>
        </p:txBody>
      </p:sp>
      <p:sp>
        <p:nvSpPr>
          <p:cNvPr id="13315" name="Rectangle 3"/>
          <p:cNvSpPr>
            <a:spLocks noGrp="1" noChangeArrowheads="1"/>
          </p:cNvSpPr>
          <p:nvPr>
            <p:ph type="body" idx="1"/>
          </p:nvPr>
        </p:nvSpPr>
        <p:spPr/>
        <p:txBody>
          <a:bodyPr/>
          <a:lstStyle/>
          <a:p>
            <a:pPr>
              <a:lnSpc>
                <a:spcPct val="80000"/>
              </a:lnSpc>
            </a:pPr>
            <a:r>
              <a:rPr lang="en-GB" sz="2400" dirty="0"/>
              <a:t>Loomis:</a:t>
            </a:r>
          </a:p>
          <a:p>
            <a:pPr>
              <a:lnSpc>
                <a:spcPct val="80000"/>
              </a:lnSpc>
            </a:pPr>
            <a:r>
              <a:rPr lang="en-GB" sz="2400" dirty="0"/>
              <a:t>…there were not only two main themes which tended to combine in bewildering associations, but several subordinate disharmonies contributed to the mystification of both the authors and their readers. There was a wounded King for the hero to cure; there was a slain King for him to avenge. Yet they seemed to bear somewhat the same name. The King's infirmity or death caused his land to be sterile and waste; yet, strange to say, he possessed a talisman of inexhaustible abundance. </a:t>
            </a:r>
          </a:p>
          <a:p>
            <a:pPr>
              <a:lnSpc>
                <a:spcPct val="80000"/>
              </a:lnSpc>
            </a:pPr>
            <a:r>
              <a:rPr lang="en-GB" sz="2400" dirty="0" err="1"/>
              <a:t>R.S.Loomis</a:t>
            </a:r>
            <a:r>
              <a:rPr lang="en-GB" sz="2400" dirty="0"/>
              <a:t>,</a:t>
            </a:r>
            <a:r>
              <a:rPr lang="en-GB" sz="2400" i="1" dirty="0"/>
              <a:t> The Grail: from Celtic Myth to Christian </a:t>
            </a:r>
            <a:r>
              <a:rPr lang="en-GB" sz="2400" i="1" dirty="0" smtClean="0"/>
              <a:t>Symbol  </a:t>
            </a:r>
            <a:r>
              <a:rPr lang="en-GB" sz="2400" dirty="0" smtClean="0"/>
              <a:t>(Princeton: Princeton University Press, 1991) p.95</a:t>
            </a:r>
            <a:endParaRPr lang="en-GB" sz="2400"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GB"/>
              <a:t>How does this fit 1922?</a:t>
            </a:r>
          </a:p>
        </p:txBody>
      </p:sp>
      <p:sp>
        <p:nvSpPr>
          <p:cNvPr id="15363" name="Rectangle 3"/>
          <p:cNvSpPr>
            <a:spLocks noGrp="1" noChangeArrowheads="1"/>
          </p:cNvSpPr>
          <p:nvPr>
            <p:ph type="body" idx="1"/>
          </p:nvPr>
        </p:nvSpPr>
        <p:spPr/>
        <p:txBody>
          <a:bodyPr/>
          <a:lstStyle/>
          <a:p>
            <a:r>
              <a:rPr lang="en-GB"/>
              <a:t>Post war</a:t>
            </a:r>
          </a:p>
          <a:p>
            <a:r>
              <a:rPr lang="en-GB"/>
              <a:t>Personal crisis for Eliot</a:t>
            </a:r>
          </a:p>
          <a:p>
            <a:r>
              <a:rPr lang="en-GB"/>
              <a:t>Sense of impending catastrophe</a:t>
            </a:r>
          </a:p>
          <a:p>
            <a:r>
              <a:rPr lang="en-GB"/>
              <a:t>Destruction of “old” civilisation</a:t>
            </a:r>
          </a:p>
          <a:p>
            <a:r>
              <a:rPr lang="en-GB"/>
              <a:t>Debasement of personal relationships</a:t>
            </a:r>
          </a:p>
          <a:p>
            <a:r>
              <a:rPr lang="en-GB"/>
              <a:t>Crisis of faith</a:t>
            </a: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a:t>Technique</a:t>
            </a:r>
          </a:p>
        </p:txBody>
      </p:sp>
      <p:sp>
        <p:nvSpPr>
          <p:cNvPr id="16387" name="Rectangle 3"/>
          <p:cNvSpPr>
            <a:spLocks noGrp="1" noChangeArrowheads="1"/>
          </p:cNvSpPr>
          <p:nvPr>
            <p:ph type="body" idx="1"/>
          </p:nvPr>
        </p:nvSpPr>
        <p:spPr/>
        <p:txBody>
          <a:bodyPr/>
          <a:lstStyle/>
          <a:p>
            <a:r>
              <a:rPr lang="en-GB"/>
              <a:t>Collage – deliberate juxtaposition of precursor texts and images</a:t>
            </a:r>
          </a:p>
          <a:p>
            <a:r>
              <a:rPr lang="en-GB"/>
              <a:t>Effect – contrast past and present; urban vs. pastoral; idyllic past vs sordid present</a:t>
            </a:r>
          </a:p>
          <a:p>
            <a:r>
              <a:rPr lang="en-GB"/>
              <a:t>E.g. opening of The Fire Sermon</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GB"/>
              <a:t>Technique</a:t>
            </a:r>
          </a:p>
        </p:txBody>
      </p:sp>
      <p:sp>
        <p:nvSpPr>
          <p:cNvPr id="17411" name="Rectangle 3"/>
          <p:cNvSpPr>
            <a:spLocks noGrp="1" noChangeArrowheads="1"/>
          </p:cNvSpPr>
          <p:nvPr>
            <p:ph type="body" idx="1"/>
          </p:nvPr>
        </p:nvSpPr>
        <p:spPr/>
        <p:txBody>
          <a:bodyPr/>
          <a:lstStyle/>
          <a:p>
            <a:r>
              <a:rPr lang="en-GB"/>
              <a:t>Fragmentation – of text, of syntax, of meaning. Why?</a:t>
            </a:r>
          </a:p>
          <a:p>
            <a:r>
              <a:rPr lang="en-GB"/>
              <a:t>E.g. final section of poem – Babel?</a:t>
            </a:r>
          </a:p>
          <a:p>
            <a:r>
              <a:rPr lang="en-GB"/>
              <a:t>Quotation – submerged, mangled, defamiliarised… Why?</a:t>
            </a:r>
          </a:p>
          <a:p>
            <a:r>
              <a:rPr lang="en-GB"/>
              <a:t>E.g. “April is the cruellest month…”</a:t>
            </a:r>
          </a:p>
          <a:p>
            <a:r>
              <a:rPr lang="en-GB"/>
              <a:t>“But at my back I always hear…”</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GB"/>
              <a:t>Technique</a:t>
            </a:r>
          </a:p>
        </p:txBody>
      </p:sp>
      <p:sp>
        <p:nvSpPr>
          <p:cNvPr id="18435" name="Rectangle 3"/>
          <p:cNvSpPr>
            <a:spLocks noGrp="1" noChangeArrowheads="1"/>
          </p:cNvSpPr>
          <p:nvPr>
            <p:ph type="body" idx="1"/>
          </p:nvPr>
        </p:nvSpPr>
        <p:spPr/>
        <p:txBody>
          <a:bodyPr/>
          <a:lstStyle/>
          <a:p>
            <a:r>
              <a:rPr lang="en-GB"/>
              <a:t>Still traditional elements though:</a:t>
            </a:r>
          </a:p>
          <a:p>
            <a:r>
              <a:rPr lang="en-GB"/>
              <a:t>Opening passage</a:t>
            </a:r>
          </a:p>
          <a:p>
            <a:r>
              <a:rPr lang="en-GB"/>
              <a:t>Sonnet in the typist scene</a:t>
            </a:r>
          </a:p>
          <a:p>
            <a:r>
              <a:rPr lang="en-GB"/>
              <a:t>Unreal City</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GB"/>
              <a:t>Conclusion</a:t>
            </a:r>
          </a:p>
        </p:txBody>
      </p:sp>
      <p:sp>
        <p:nvSpPr>
          <p:cNvPr id="19459" name="Rectangle 3"/>
          <p:cNvSpPr>
            <a:spLocks noGrp="1" noChangeArrowheads="1"/>
          </p:cNvSpPr>
          <p:nvPr>
            <p:ph type="body" idx="1"/>
          </p:nvPr>
        </p:nvSpPr>
        <p:spPr/>
        <p:txBody>
          <a:bodyPr/>
          <a:lstStyle/>
          <a:p>
            <a:r>
              <a:rPr lang="en-GB"/>
              <a:t>Very complex account of spiritual and moral decay</a:t>
            </a:r>
          </a:p>
          <a:p>
            <a:r>
              <a:rPr lang="en-GB"/>
              <a:t>Sense of nostalgic longing for lost golden age</a:t>
            </a:r>
          </a:p>
          <a:p>
            <a:r>
              <a:rPr lang="en-GB"/>
              <a:t>Self –disgust, self-pity</a:t>
            </a:r>
          </a:p>
          <a:p>
            <a:r>
              <a:rPr lang="en-GB"/>
              <a:t>Breakdown, figured in the language.</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GB"/>
              <a:t>Overview</a:t>
            </a:r>
          </a:p>
        </p:txBody>
      </p:sp>
      <p:sp>
        <p:nvSpPr>
          <p:cNvPr id="3075" name="Rectangle 3"/>
          <p:cNvSpPr>
            <a:spLocks noGrp="1" noChangeArrowheads="1"/>
          </p:cNvSpPr>
          <p:nvPr>
            <p:ph type="body" idx="1"/>
          </p:nvPr>
        </p:nvSpPr>
        <p:spPr/>
        <p:txBody>
          <a:bodyPr/>
          <a:lstStyle/>
          <a:p>
            <a:r>
              <a:rPr lang="en-GB"/>
              <a:t>Structure</a:t>
            </a:r>
          </a:p>
          <a:p>
            <a:r>
              <a:rPr lang="en-GB"/>
              <a:t>Themes</a:t>
            </a:r>
          </a:p>
          <a:p>
            <a:r>
              <a:rPr lang="en-GB"/>
              <a:t>Technique</a:t>
            </a:r>
          </a:p>
          <a:p>
            <a:endParaRPr lang="en-GB"/>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Eliot Reads</a:t>
            </a:r>
            <a:endParaRPr lang="en-GB" dirty="0"/>
          </a:p>
        </p:txBody>
      </p:sp>
      <p:sp>
        <p:nvSpPr>
          <p:cNvPr id="3" name="Content Placeholder 2"/>
          <p:cNvSpPr>
            <a:spLocks noGrp="1"/>
          </p:cNvSpPr>
          <p:nvPr>
            <p:ph idx="1"/>
          </p:nvPr>
        </p:nvSpPr>
        <p:spPr/>
        <p:txBody>
          <a:bodyPr/>
          <a:lstStyle/>
          <a:p>
            <a:endParaRPr lang="en-GB" dirty="0"/>
          </a:p>
        </p:txBody>
      </p:sp>
    </p:spTree>
    <p:controls>
      <mc:AlternateContent xmlns:mc="http://schemas.openxmlformats.org/markup-compatibility/2006">
        <mc:Choice xmlns:v="urn:schemas-microsoft-com:vml" Requires="v">
          <p:control spid="1026" name="ShockwaveFlash1" r:id="rId2" imgW="6553080" imgH="3384720"/>
        </mc:Choice>
        <mc:Fallback>
          <p:control name="ShockwaveFlash1" r:id="rId2" imgW="6553080" imgH="3384720">
            <p:pic>
              <p:nvPicPr>
                <p:cNvPr id="4" name="ShockwaveFlash1"/>
                <p:cNvPicPr>
                  <a:picLocks/>
                </p:cNvPicPr>
                <p:nvPr/>
              </p:nvPicPr>
              <p:blipFill>
                <a:blip r:embed="rId4"/>
                <a:stretch>
                  <a:fillRect/>
                </a:stretch>
              </p:blipFill>
              <p:spPr>
                <a:xfrm>
                  <a:off x="971600" y="1988840"/>
                  <a:ext cx="6553150" cy="3384848"/>
                </a:xfrm>
                <a:prstGeom prst="rect">
                  <a:avLst/>
                </a:prstGeom>
              </p:spPr>
            </p:pic>
          </p:control>
        </mc:Fallback>
      </mc:AlternateContent>
    </p:controls>
    <p:extLst>
      <p:ext uri="{BB962C8B-B14F-4D97-AF65-F5344CB8AC3E}">
        <p14:creationId xmlns:p14="http://schemas.microsoft.com/office/powerpoint/2010/main" val="3737240747"/>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GB"/>
              <a:t>Structure</a:t>
            </a:r>
          </a:p>
        </p:txBody>
      </p:sp>
      <p:sp>
        <p:nvSpPr>
          <p:cNvPr id="4099" name="Rectangle 3"/>
          <p:cNvSpPr>
            <a:spLocks noGrp="1" noChangeArrowheads="1"/>
          </p:cNvSpPr>
          <p:nvPr>
            <p:ph type="body" idx="1"/>
          </p:nvPr>
        </p:nvSpPr>
        <p:spPr/>
        <p:txBody>
          <a:bodyPr/>
          <a:lstStyle/>
          <a:p>
            <a:r>
              <a:rPr lang="en-GB"/>
              <a:t>Five part structure – recalls Aristotle’s unities</a:t>
            </a:r>
          </a:p>
          <a:p>
            <a:r>
              <a:rPr lang="en-GB"/>
              <a:t>But structure heavily altered by Pound – e.g. Death by Water reduced by 90%</a:t>
            </a:r>
          </a:p>
          <a:p>
            <a:r>
              <a:rPr lang="en-GB"/>
              <a:t>So…?</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GB"/>
              <a:t>One approach to structure</a:t>
            </a:r>
          </a:p>
        </p:txBody>
      </p:sp>
      <p:sp>
        <p:nvSpPr>
          <p:cNvPr id="5123" name="Rectangle 3"/>
          <p:cNvSpPr>
            <a:spLocks noGrp="1" noChangeArrowheads="1"/>
          </p:cNvSpPr>
          <p:nvPr>
            <p:ph type="body" idx="1"/>
          </p:nvPr>
        </p:nvSpPr>
        <p:spPr/>
        <p:txBody>
          <a:bodyPr/>
          <a:lstStyle/>
          <a:p>
            <a:pPr>
              <a:lnSpc>
                <a:spcPct val="80000"/>
              </a:lnSpc>
            </a:pPr>
            <a:r>
              <a:rPr lang="en-GB" sz="2400" b="1"/>
              <a:t>I. The Burial of the Dead (asking the question; starting the journey; crossing the threshold)</a:t>
            </a:r>
          </a:p>
          <a:p>
            <a:pPr>
              <a:lnSpc>
                <a:spcPct val="80000"/>
              </a:lnSpc>
            </a:pPr>
            <a:r>
              <a:rPr lang="en-GB" sz="2400" b="1"/>
              <a:t>II. A Game of Chess (the first incomplete, unsatisfactory answer: sex without love in marriage; the road of trials)</a:t>
            </a:r>
          </a:p>
          <a:p>
            <a:pPr>
              <a:lnSpc>
                <a:spcPct val="80000"/>
              </a:lnSpc>
            </a:pPr>
            <a:r>
              <a:rPr lang="en-GB" sz="2400" b="1"/>
              <a:t>III. The Fire Sermon (a second unsatisfactory answer: sex without love outside marriage; various temptations)</a:t>
            </a:r>
          </a:p>
          <a:p>
            <a:pPr>
              <a:lnSpc>
                <a:spcPct val="80000"/>
              </a:lnSpc>
            </a:pPr>
            <a:r>
              <a:rPr lang="en-GB" sz="2400" b="1"/>
              <a:t>IV. Death by Water (the nadir, sparagmos, symbolic death)</a:t>
            </a:r>
          </a:p>
          <a:p>
            <a:pPr>
              <a:lnSpc>
                <a:spcPct val="80000"/>
              </a:lnSpc>
            </a:pPr>
            <a:r>
              <a:rPr lang="en-GB" sz="2400" b="1"/>
              <a:t>V. What the Thunder Said (the final hopeful, or at least on-going answer; reconciliation with parental figures, the return )</a:t>
            </a:r>
          </a:p>
          <a:p>
            <a:pPr>
              <a:lnSpc>
                <a:spcPct val="80000"/>
              </a:lnSpc>
            </a:pPr>
            <a:r>
              <a:rPr lang="en-GB" sz="1400"/>
              <a:t>Elisa Kay Sparks</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GB"/>
              <a:t>…or more simply</a:t>
            </a:r>
          </a:p>
        </p:txBody>
      </p:sp>
      <p:sp>
        <p:nvSpPr>
          <p:cNvPr id="6147" name="Rectangle 3"/>
          <p:cNvSpPr>
            <a:spLocks noGrp="1" noChangeArrowheads="1"/>
          </p:cNvSpPr>
          <p:nvPr>
            <p:ph type="body" idx="1"/>
          </p:nvPr>
        </p:nvSpPr>
        <p:spPr/>
        <p:txBody>
          <a:bodyPr/>
          <a:lstStyle/>
          <a:p>
            <a:r>
              <a:rPr lang="en-GB"/>
              <a:t>I Earth</a:t>
            </a:r>
          </a:p>
          <a:p>
            <a:r>
              <a:rPr lang="en-GB"/>
              <a:t>II Air</a:t>
            </a:r>
          </a:p>
          <a:p>
            <a:r>
              <a:rPr lang="en-GB"/>
              <a:t>III Fire</a:t>
            </a:r>
          </a:p>
          <a:p>
            <a:r>
              <a:rPr lang="en-GB"/>
              <a:t>IV Water</a:t>
            </a:r>
          </a:p>
          <a:p>
            <a:r>
              <a:rPr lang="en-GB"/>
              <a:t>V All elements</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GB"/>
              <a:t>More structure</a:t>
            </a:r>
          </a:p>
        </p:txBody>
      </p:sp>
      <p:sp>
        <p:nvSpPr>
          <p:cNvPr id="7171" name="Rectangle 3"/>
          <p:cNvSpPr>
            <a:spLocks noGrp="1" noChangeArrowheads="1"/>
          </p:cNvSpPr>
          <p:nvPr>
            <p:ph type="body" idx="1"/>
          </p:nvPr>
        </p:nvSpPr>
        <p:spPr/>
        <p:txBody>
          <a:bodyPr/>
          <a:lstStyle/>
          <a:p>
            <a:r>
              <a:rPr lang="en-GB"/>
              <a:t>Not linear</a:t>
            </a:r>
          </a:p>
          <a:p>
            <a:r>
              <a:rPr lang="en-GB"/>
              <a:t>Spatial</a:t>
            </a:r>
          </a:p>
          <a:p>
            <a:r>
              <a:rPr lang="en-GB"/>
              <a:t>Unified by symbol, not narrative</a:t>
            </a:r>
          </a:p>
          <a:p>
            <a:r>
              <a:rPr lang="en-GB"/>
              <a:t>Works on allusions and echoes</a:t>
            </a:r>
          </a:p>
          <a:p>
            <a:r>
              <a:rPr lang="en-GB"/>
              <a:t>Mosaic</a:t>
            </a:r>
          </a:p>
          <a:p>
            <a:r>
              <a:rPr lang="en-GB"/>
              <a:t>Cinematic</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GB"/>
              <a:t>Themes</a:t>
            </a:r>
          </a:p>
        </p:txBody>
      </p:sp>
      <p:sp>
        <p:nvSpPr>
          <p:cNvPr id="35843" name="Rectangle 3"/>
          <p:cNvSpPr>
            <a:spLocks noGrp="1" noChangeArrowheads="1"/>
          </p:cNvSpPr>
          <p:nvPr>
            <p:ph type="body" idx="1"/>
          </p:nvPr>
        </p:nvSpPr>
        <p:spPr/>
        <p:txBody>
          <a:bodyPr>
            <a:normAutofit lnSpcReduction="10000"/>
          </a:bodyPr>
          <a:lstStyle/>
          <a:p>
            <a:r>
              <a:rPr lang="en-GB" sz="2800" dirty="0"/>
              <a:t>“Thus the old magical theory of the seasons was displaced, or rather supplemented, by a religious theory. For although men now attributed the annual cycle of change primarily to corresponding changes in their deities, they still thought that by performing certain magical rites they could aid the god, who was the principle of life, in his struggle with the opposing principle of death.”</a:t>
            </a:r>
          </a:p>
          <a:p>
            <a:r>
              <a:rPr lang="en-GB" sz="2800" dirty="0"/>
              <a:t>Frazer, </a:t>
            </a:r>
            <a:r>
              <a:rPr lang="en-GB" sz="2800" i="1" dirty="0"/>
              <a:t>The Golden </a:t>
            </a:r>
            <a:r>
              <a:rPr lang="en-GB" sz="2800" i="1" dirty="0" smtClean="0"/>
              <a:t>Bough </a:t>
            </a:r>
            <a:r>
              <a:rPr lang="en-GB" sz="2800" dirty="0" smtClean="0"/>
              <a:t>[abridged version] (London: Macmillan, 1922) p.324</a:t>
            </a:r>
            <a:endParaRPr lang="en-GB" sz="2800" dirty="0"/>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GB"/>
              <a:t>Themes</a:t>
            </a:r>
          </a:p>
        </p:txBody>
      </p:sp>
      <p:sp>
        <p:nvSpPr>
          <p:cNvPr id="8195" name="Rectangle 3"/>
          <p:cNvSpPr>
            <a:spLocks noGrp="1" noChangeArrowheads="1"/>
          </p:cNvSpPr>
          <p:nvPr>
            <p:ph type="body" idx="1"/>
          </p:nvPr>
        </p:nvSpPr>
        <p:spPr/>
        <p:txBody>
          <a:bodyPr/>
          <a:lstStyle/>
          <a:p>
            <a:pPr>
              <a:lnSpc>
                <a:spcPct val="90000"/>
              </a:lnSpc>
            </a:pPr>
            <a:r>
              <a:rPr lang="en-GB" sz="2400" dirty="0"/>
              <a:t>The quest or journey – Grail legend </a:t>
            </a:r>
          </a:p>
          <a:p>
            <a:pPr>
              <a:lnSpc>
                <a:spcPct val="90000"/>
              </a:lnSpc>
            </a:pPr>
            <a:r>
              <a:rPr lang="en-GB" sz="2400" dirty="0"/>
              <a:t>Jessie Weston identified three stages of development in the medieval Grail romances. In the first of them, the hero was Gawain and the land had been wasted as a consequence of the mysterious death of an unnamed knight. </a:t>
            </a:r>
          </a:p>
          <a:p>
            <a:pPr>
              <a:lnSpc>
                <a:spcPct val="90000"/>
              </a:lnSpc>
            </a:pPr>
            <a:r>
              <a:rPr lang="en-GB" sz="2400" dirty="0"/>
              <a:t>“This wasting of the land is found in three Gawain Grail stories…Thus, briefly, the object of the Rites is the restoration of Vegetation, connected with the revival of the god; the object of the Quest is the same, but connected with the restoration to health of the King.”</a:t>
            </a:r>
          </a:p>
          <a:p>
            <a:pPr>
              <a:lnSpc>
                <a:spcPct val="90000"/>
              </a:lnSpc>
            </a:pPr>
            <a:r>
              <a:rPr lang="en-GB" sz="2400" dirty="0" smtClean="0"/>
              <a:t>(</a:t>
            </a:r>
            <a:r>
              <a:rPr lang="en-GB" sz="2400" i="1" dirty="0" smtClean="0"/>
              <a:t>The Grail and the Rites of Adonis</a:t>
            </a:r>
            <a:r>
              <a:rPr lang="en-GB" sz="2400" dirty="0" smtClean="0"/>
              <a:t>)</a:t>
            </a:r>
            <a:endParaRPr lang="en-GB" sz="2400" dirty="0"/>
          </a:p>
          <a:p>
            <a:pPr>
              <a:lnSpc>
                <a:spcPct val="90000"/>
              </a:lnSpc>
            </a:pPr>
            <a:endParaRPr lang="en-GB" sz="2400"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Mountain Top</Template>
  <TotalTime>187</TotalTime>
  <Words>882</Words>
  <Application>Microsoft Office PowerPoint</Application>
  <PresentationFormat>On-screen Show (4:3)</PresentationFormat>
  <Paragraphs>94</Paragraphs>
  <Slides>16</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ＭＳ Ｐゴシック</vt:lpstr>
      <vt:lpstr>Arial</vt:lpstr>
      <vt:lpstr>Book Antiqua</vt:lpstr>
      <vt:lpstr>Mountain Top</vt:lpstr>
      <vt:lpstr>LIT 3023 Modernism</vt:lpstr>
      <vt:lpstr>Overview</vt:lpstr>
      <vt:lpstr>Eliot Reads</vt:lpstr>
      <vt:lpstr>Structure</vt:lpstr>
      <vt:lpstr>One approach to structure</vt:lpstr>
      <vt:lpstr>…or more simply</vt:lpstr>
      <vt:lpstr>More structure</vt:lpstr>
      <vt:lpstr>Themes</vt:lpstr>
      <vt:lpstr>Themes</vt:lpstr>
      <vt:lpstr>Fisher King</vt:lpstr>
      <vt:lpstr>Themes</vt:lpstr>
      <vt:lpstr>How does this fit 1922?</vt:lpstr>
      <vt:lpstr>Technique</vt:lpstr>
      <vt:lpstr>Technique</vt:lpstr>
      <vt:lpstr>Technique</vt:lpstr>
      <vt:lpstr>Conclusion</vt:lpstr>
    </vt:vector>
  </TitlesOfParts>
  <Company>EdgeHill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 2006</dc:title>
  <dc:creator>Spence</dc:creator>
  <cp:lastModifiedBy>Rob Spence</cp:lastModifiedBy>
  <cp:revision>12</cp:revision>
  <dcterms:created xsi:type="dcterms:W3CDTF">2011-10-19T16:59:24Z</dcterms:created>
  <dcterms:modified xsi:type="dcterms:W3CDTF">2013-10-01T14:38:42Z</dcterms:modified>
</cp:coreProperties>
</file>