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9"/>
  </p:notesMasterIdLst>
  <p:sldIdLst>
    <p:sldId id="258" r:id="rId2"/>
    <p:sldId id="257" r:id="rId3"/>
    <p:sldId id="260" r:id="rId4"/>
    <p:sldId id="259" r:id="rId5"/>
    <p:sldId id="282" r:id="rId6"/>
    <p:sldId id="283" r:id="rId7"/>
    <p:sldId id="261" r:id="rId8"/>
    <p:sldId id="262" r:id="rId9"/>
    <p:sldId id="284" r:id="rId10"/>
    <p:sldId id="285" r:id="rId11"/>
    <p:sldId id="286" r:id="rId12"/>
    <p:sldId id="306" r:id="rId13"/>
    <p:sldId id="290" r:id="rId14"/>
    <p:sldId id="291" r:id="rId15"/>
    <p:sldId id="321" r:id="rId16"/>
    <p:sldId id="292" r:id="rId17"/>
    <p:sldId id="322" r:id="rId18"/>
    <p:sldId id="295" r:id="rId19"/>
    <p:sldId id="296" r:id="rId20"/>
    <p:sldId id="297" r:id="rId21"/>
    <p:sldId id="299" r:id="rId22"/>
    <p:sldId id="301" r:id="rId23"/>
    <p:sldId id="302" r:id="rId24"/>
    <p:sldId id="303" r:id="rId25"/>
    <p:sldId id="325" r:id="rId26"/>
    <p:sldId id="326" r:id="rId27"/>
    <p:sldId id="327" r:id="rId28"/>
    <p:sldId id="328" r:id="rId29"/>
    <p:sldId id="329" r:id="rId30"/>
    <p:sldId id="334" r:id="rId31"/>
    <p:sldId id="333" r:id="rId32"/>
    <p:sldId id="332" r:id="rId33"/>
    <p:sldId id="331" r:id="rId34"/>
    <p:sldId id="330" r:id="rId35"/>
    <p:sldId id="335" r:id="rId36"/>
    <p:sldId id="336" r:id="rId37"/>
    <p:sldId id="337" r:id="rId38"/>
    <p:sldId id="341" r:id="rId39"/>
    <p:sldId id="305" r:id="rId40"/>
    <p:sldId id="307" r:id="rId41"/>
    <p:sldId id="308" r:id="rId42"/>
    <p:sldId id="293" r:id="rId43"/>
    <p:sldId id="342" r:id="rId44"/>
    <p:sldId id="343" r:id="rId45"/>
    <p:sldId id="298" r:id="rId46"/>
    <p:sldId id="309" r:id="rId47"/>
    <p:sldId id="310" r:id="rId48"/>
    <p:sldId id="311" r:id="rId49"/>
    <p:sldId id="312" r:id="rId50"/>
    <p:sldId id="313" r:id="rId51"/>
    <p:sldId id="314" r:id="rId52"/>
    <p:sldId id="316" r:id="rId53"/>
    <p:sldId id="317" r:id="rId54"/>
    <p:sldId id="318" r:id="rId55"/>
    <p:sldId id="320" r:id="rId56"/>
    <p:sldId id="324" r:id="rId57"/>
    <p:sldId id="323" r:id="rId58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0898" autoAdjust="0"/>
  </p:normalViewPr>
  <p:slideViewPr>
    <p:cSldViewPr>
      <p:cViewPr varScale="1">
        <p:scale>
          <a:sx n="82" d="100"/>
          <a:sy n="82" d="100"/>
        </p:scale>
        <p:origin x="108" y="4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3E41C-25D7-4A2E-9682-F1CDFD6EACE8}" type="datetimeFigureOut">
              <a:rPr lang="en-GB" smtClean="0"/>
              <a:t>21/10/2013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60ECEA-DE36-4C82-92C8-61B0E02A2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525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D84B956-D0C1-4CE8-8A1E-5D25244701FA}" type="slidenum">
              <a:rPr lang="en-GB" altLang="en-US" sz="1200">
                <a:latin typeface="Calibri" panose="020F0502020204030204" pitchFamily="34" charset="0"/>
              </a:rPr>
              <a:pPr/>
              <a:t>1</a:t>
            </a:fld>
            <a:endParaRPr lang="en-GB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500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60ECEA-DE36-4C82-92C8-61B0E02A218B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9837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60ECEA-DE36-4C82-92C8-61B0E02A218B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171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/>
          </p:cNvSpPr>
          <p:nvPr/>
        </p:nvSpPr>
        <p:spPr bwMode="auto">
          <a:xfrm>
            <a:off x="449263" y="8270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sz="4400">
                <a:solidFill>
                  <a:schemeClr val="tx2"/>
                </a:solidFill>
                <a:latin typeface="Georgia" panose="02040502050405020303" pitchFamily="18" charset="0"/>
              </a:rPr>
              <a:t>The University</a:t>
            </a:r>
            <a:endParaRPr lang="en-GB" sz="440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/>
          </p:cNvSpPr>
          <p:nvPr/>
        </p:nvSpPr>
        <p:spPr bwMode="auto">
          <a:xfrm>
            <a:off x="457200" y="1981200"/>
            <a:ext cx="8229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Times" panose="02020603050405020304" pitchFamily="18" charset="0"/>
              <a:buChar char="•"/>
            </a:pPr>
            <a:r>
              <a:rPr lang="en-GB" sz="1800"/>
              <a:t>Who we are </a:t>
            </a:r>
          </a:p>
          <a:p>
            <a:pPr eaLnBrk="1" hangingPunct="1">
              <a:spcBef>
                <a:spcPct val="20000"/>
              </a:spcBef>
              <a:buFont typeface="Times" panose="02020603050405020304" pitchFamily="18" charset="0"/>
              <a:buChar char="•"/>
            </a:pPr>
            <a:r>
              <a:rPr lang="en-GB" sz="1800"/>
              <a:t>What we offer</a:t>
            </a:r>
          </a:p>
          <a:p>
            <a:pPr eaLnBrk="1" hangingPunct="1">
              <a:spcBef>
                <a:spcPct val="20000"/>
              </a:spcBef>
              <a:buFont typeface="Times" panose="02020603050405020304" pitchFamily="18" charset="0"/>
              <a:buChar char="•"/>
            </a:pPr>
            <a:r>
              <a:rPr lang="en-GB" sz="1800"/>
              <a:t>Accommodation</a:t>
            </a:r>
          </a:p>
          <a:p>
            <a:pPr eaLnBrk="1" hangingPunct="1">
              <a:spcBef>
                <a:spcPct val="20000"/>
              </a:spcBef>
              <a:buFont typeface="Times" panose="02020603050405020304" pitchFamily="18" charset="0"/>
              <a:buChar char="•"/>
            </a:pPr>
            <a:r>
              <a:rPr lang="en-GB" sz="1800"/>
              <a:t>Student Finance</a:t>
            </a:r>
          </a:p>
          <a:p>
            <a:pPr eaLnBrk="1" hangingPunct="1">
              <a:spcBef>
                <a:spcPct val="20000"/>
              </a:spcBef>
              <a:buFont typeface="Times" panose="02020603050405020304" pitchFamily="18" charset="0"/>
              <a:buChar char="•"/>
            </a:pPr>
            <a:r>
              <a:rPr lang="en-GB" sz="1800"/>
              <a:t>Getting the most out of today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8D863-381B-4C13-B4FA-B51D04D0736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706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/>
          </p:cNvSpPr>
          <p:nvPr/>
        </p:nvSpPr>
        <p:spPr bwMode="auto">
          <a:xfrm>
            <a:off x="452438" y="8159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sz="4400">
                <a:solidFill>
                  <a:schemeClr val="tx2"/>
                </a:solidFill>
                <a:latin typeface="Georgia" panose="02040502050405020303" pitchFamily="18" charset="0"/>
              </a:rPr>
              <a:t>The University</a:t>
            </a:r>
            <a:endParaRPr lang="en-GB" sz="440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/>
          </p:cNvSpPr>
          <p:nvPr/>
        </p:nvSpPr>
        <p:spPr bwMode="auto">
          <a:xfrm>
            <a:off x="460375" y="1970088"/>
            <a:ext cx="8229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1800"/>
              <a:t>Who we are 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1800"/>
              <a:t>What we offer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1800"/>
              <a:t>Accommodation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1800"/>
              <a:t>Student Finance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1800"/>
              <a:t>Getting the most out of today</a:t>
            </a:r>
          </a:p>
        </p:txBody>
      </p:sp>
      <p:pic>
        <p:nvPicPr>
          <p:cNvPr id="4" name="Picture 7" descr="EH639 fDSC_03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19" b="18648"/>
          <a:stretch>
            <a:fillRect/>
          </a:stretch>
        </p:blipFill>
        <p:spPr bwMode="auto">
          <a:xfrm>
            <a:off x="0" y="3875088"/>
            <a:ext cx="9151938" cy="25146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26D66A-3322-4CB1-9851-8EDBDCD8128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834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56A24B-6164-4EF3-9F03-45E7F01853A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109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66AEC-413D-4384-B051-5F7EC5CD59D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904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2DC645-E133-4EC2-8010-E154132155A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727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EAD454-E938-4F00-9E07-26688090C17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381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EHU New Logo 1.ai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3" t="78030" r="33109" b="10963"/>
          <a:stretch>
            <a:fillRect/>
          </a:stretch>
        </p:blipFill>
        <p:spPr bwMode="auto">
          <a:xfrm>
            <a:off x="2830513" y="1143000"/>
            <a:ext cx="3482975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0" y="3645024"/>
            <a:ext cx="9144000" cy="850106"/>
          </a:xfrm>
          <a:prstGeom prst="rect">
            <a:avLst/>
          </a:prstGeom>
        </p:spPr>
        <p:txBody>
          <a:bodyPr vert="horz"/>
          <a:lstStyle>
            <a:lvl1pPr>
              <a:defRPr sz="3600">
                <a:latin typeface="Georgia"/>
                <a:cs typeface="Georgia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1453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366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F3CC2CE-3ED1-43EC-8424-82315FD0975E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31" name="Picture 1027" descr="Presentation top ba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3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029"/>
          <p:cNvSpPr>
            <a:spLocks noChangeArrowheads="1"/>
          </p:cNvSpPr>
          <p:nvPr/>
        </p:nvSpPr>
        <p:spPr bwMode="auto">
          <a:xfrm>
            <a:off x="7169150" y="6389688"/>
            <a:ext cx="17351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sz="2000">
                <a:solidFill>
                  <a:schemeClr val="bg1"/>
                </a:solidFill>
                <a:latin typeface="Georgia" panose="02040502050405020303" pitchFamily="18" charset="0"/>
              </a:rPr>
              <a:t>edgehill.ac.uk</a:t>
            </a:r>
          </a:p>
        </p:txBody>
      </p:sp>
      <p:sp>
        <p:nvSpPr>
          <p:cNvPr id="1033" name="Rectangle 1028"/>
          <p:cNvSpPr>
            <a:spLocks noChangeArrowheads="1"/>
          </p:cNvSpPr>
          <p:nvPr/>
        </p:nvSpPr>
        <p:spPr bwMode="auto">
          <a:xfrm>
            <a:off x="0" y="6321425"/>
            <a:ext cx="9144000" cy="5397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0" r:id="rId3"/>
    <p:sldLayoutId id="2147483681" r:id="rId4"/>
    <p:sldLayoutId id="2147483682" r:id="rId5"/>
    <p:sldLayoutId id="2147483683" r:id="rId6"/>
    <p:sldLayoutId id="2147483686" r:id="rId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eorgia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eorgia" pitchFamily="1" charset="0"/>
          <a:ea typeface="ＭＳ Ｐゴシック" pitchFamily="1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eorgia" pitchFamily="1" charset="0"/>
          <a:ea typeface="ＭＳ Ｐゴシック" pitchFamily="1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eorgia" pitchFamily="1" charset="0"/>
          <a:ea typeface="ＭＳ Ｐゴシック" pitchFamily="1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eorgia" pitchFamily="1" charset="0"/>
          <a:ea typeface="ＭＳ Ｐゴシック" pitchFamily="1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hare.edgehill.ac.uk/2332/" TargetMode="External"/><Relationship Id="rId2" Type="http://schemas.openxmlformats.org/officeDocument/2006/relationships/hyperlink" Target="http://www.eshare.edgehill.ac.uk/2238/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eshare.edgehill.ac.uk/4102/" TargetMode="Externa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 bwMode="auto">
          <a:xfrm>
            <a:off x="0" y="3644900"/>
            <a:ext cx="9144000" cy="850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Learning Technology Development</a:t>
            </a:r>
          </a:p>
        </p:txBody>
      </p:sp>
    </p:spTree>
    <p:extLst>
      <p:ext uri="{BB962C8B-B14F-4D97-AF65-F5344CB8AC3E}">
        <p14:creationId xmlns:p14="http://schemas.microsoft.com/office/powerpoint/2010/main" val="30965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683568" y="836712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How to create an assignment dropbox</a:t>
            </a:r>
          </a:p>
          <a:p>
            <a:r>
              <a:rPr lang="en-GB" sz="3500" kern="0" dirty="0" smtClean="0"/>
              <a:t>Availability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593" y="2564904"/>
            <a:ext cx="813435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96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683568" y="836712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How to create an assignment dropbox</a:t>
            </a:r>
          </a:p>
          <a:p>
            <a:r>
              <a:rPr lang="en-GB" sz="3500" kern="0" dirty="0" smtClean="0"/>
              <a:t>Feedback &amp; Grades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287" y="2132856"/>
            <a:ext cx="8083733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33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2060848"/>
            <a:ext cx="3314700" cy="40290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Title 1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</a:t>
            </a:r>
            <a:br>
              <a:rPr lang="en-GB" sz="3500" kern="0" dirty="0" smtClean="0"/>
            </a:br>
            <a:r>
              <a:rPr lang="en-GB" sz="3500" kern="0" dirty="0" smtClean="0"/>
              <a:t>Hide Column Student View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851920" y="2132856"/>
            <a:ext cx="3168352" cy="2809453"/>
            <a:chOff x="3851920" y="2132856"/>
            <a:chExt cx="3168352" cy="2809453"/>
          </a:xfrm>
        </p:grpSpPr>
        <p:grpSp>
          <p:nvGrpSpPr>
            <p:cNvPr id="13" name="Group 12"/>
            <p:cNvGrpSpPr/>
            <p:nvPr/>
          </p:nvGrpSpPr>
          <p:grpSpPr>
            <a:xfrm>
              <a:off x="3851920" y="2132856"/>
              <a:ext cx="576064" cy="2809453"/>
              <a:chOff x="3851920" y="2132856"/>
              <a:chExt cx="576064" cy="2809453"/>
            </a:xfrm>
          </p:grpSpPr>
          <p:cxnSp>
            <p:nvCxnSpPr>
              <p:cNvPr id="7" name="Straight Connector 6"/>
              <p:cNvCxnSpPr/>
              <p:nvPr/>
            </p:nvCxnSpPr>
            <p:spPr bwMode="auto">
              <a:xfrm>
                <a:off x="3851920" y="2132856"/>
                <a:ext cx="576064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" name="Straight Connector 8"/>
              <p:cNvCxnSpPr/>
              <p:nvPr/>
            </p:nvCxnSpPr>
            <p:spPr bwMode="auto">
              <a:xfrm>
                <a:off x="4427984" y="2133997"/>
                <a:ext cx="0" cy="2808312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" name="Straight Connector 11"/>
              <p:cNvCxnSpPr/>
              <p:nvPr/>
            </p:nvCxnSpPr>
            <p:spPr bwMode="auto">
              <a:xfrm>
                <a:off x="3851920" y="4932040"/>
                <a:ext cx="576064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15" name="Straight Arrow Connector 14"/>
            <p:cNvCxnSpPr/>
            <p:nvPr/>
          </p:nvCxnSpPr>
          <p:spPr bwMode="auto">
            <a:xfrm>
              <a:off x="4427984" y="3573016"/>
              <a:ext cx="144016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" name="TextBox 15"/>
            <p:cNvSpPr txBox="1"/>
            <p:nvPr/>
          </p:nvSpPr>
          <p:spPr>
            <a:xfrm>
              <a:off x="5868144" y="3419127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Hide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69628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598240" y="62068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Hide Column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240" y="1844824"/>
            <a:ext cx="2722186" cy="3609528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" name="Group 3"/>
          <p:cNvGrpSpPr/>
          <p:nvPr/>
        </p:nvGrpSpPr>
        <p:grpSpPr>
          <a:xfrm>
            <a:off x="2339752" y="2996952"/>
            <a:ext cx="5688632" cy="1656184"/>
            <a:chOff x="2339752" y="2996952"/>
            <a:chExt cx="5688632" cy="1656184"/>
          </a:xfrm>
        </p:grpSpPr>
        <p:cxnSp>
          <p:nvCxnSpPr>
            <p:cNvPr id="8" name="Straight Arrow Connector 7"/>
            <p:cNvCxnSpPr/>
            <p:nvPr/>
          </p:nvCxnSpPr>
          <p:spPr bwMode="auto">
            <a:xfrm flipH="1">
              <a:off x="2339752" y="3501008"/>
              <a:ext cx="2376264" cy="115212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" name="TextBox 8"/>
            <p:cNvSpPr txBox="1"/>
            <p:nvPr/>
          </p:nvSpPr>
          <p:spPr>
            <a:xfrm>
              <a:off x="4932040" y="299695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Full Grade Centre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85878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598240" y="62068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Hide Column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717032"/>
            <a:ext cx="8610922" cy="58102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67544" y="2060848"/>
            <a:ext cx="6278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GB" dirty="0" smtClean="0"/>
              <a:t>Hide </a:t>
            </a:r>
            <a:r>
              <a:rPr lang="en-GB" dirty="0"/>
              <a:t>Column from </a:t>
            </a:r>
            <a:r>
              <a:rPr lang="en-GB" dirty="0" smtClean="0"/>
              <a:t>Students</a:t>
            </a:r>
          </a:p>
          <a:p>
            <a:pPr marL="457200" indent="-457200">
              <a:buAutoNum type="arabicPeriod"/>
            </a:pPr>
            <a:r>
              <a:rPr lang="en-GB" dirty="0" smtClean="0"/>
              <a:t>Hide Column in Grade Centre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652120" y="2891845"/>
            <a:ext cx="3240360" cy="947995"/>
            <a:chOff x="5652120" y="2891845"/>
            <a:chExt cx="3240360" cy="947995"/>
          </a:xfrm>
        </p:grpSpPr>
        <p:grpSp>
          <p:nvGrpSpPr>
            <p:cNvPr id="10" name="Group 9"/>
            <p:cNvGrpSpPr/>
            <p:nvPr/>
          </p:nvGrpSpPr>
          <p:grpSpPr>
            <a:xfrm>
              <a:off x="5652120" y="3551808"/>
              <a:ext cx="3240360" cy="288032"/>
              <a:chOff x="5724128" y="3501008"/>
              <a:chExt cx="3240360" cy="288032"/>
            </a:xfrm>
          </p:grpSpPr>
          <p:cxnSp>
            <p:nvCxnSpPr>
              <p:cNvPr id="6" name="Straight Connector 5"/>
              <p:cNvCxnSpPr/>
              <p:nvPr/>
            </p:nvCxnSpPr>
            <p:spPr bwMode="auto">
              <a:xfrm>
                <a:off x="5724128" y="3501008"/>
                <a:ext cx="0" cy="288032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" name="Straight Connector 6"/>
              <p:cNvCxnSpPr/>
              <p:nvPr/>
            </p:nvCxnSpPr>
            <p:spPr bwMode="auto">
              <a:xfrm>
                <a:off x="8960470" y="3501008"/>
                <a:ext cx="0" cy="288032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" name="Straight Connector 8"/>
              <p:cNvCxnSpPr/>
              <p:nvPr/>
            </p:nvCxnSpPr>
            <p:spPr bwMode="auto">
              <a:xfrm>
                <a:off x="5724128" y="3501008"/>
                <a:ext cx="3240360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14" name="Straight Arrow Connector 13"/>
            <p:cNvCxnSpPr/>
            <p:nvPr/>
          </p:nvCxnSpPr>
          <p:spPr bwMode="auto">
            <a:xfrm>
              <a:off x="7308304" y="2891845"/>
              <a:ext cx="0" cy="681171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50535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64391" b="-4125"/>
          <a:stretch/>
        </p:blipFill>
        <p:spPr>
          <a:xfrm>
            <a:off x="755576" y="4080556"/>
            <a:ext cx="6696744" cy="1262856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598240" y="62068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Hide Column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899592" y="2158144"/>
            <a:ext cx="4408040" cy="1922412"/>
            <a:chOff x="899592" y="2158144"/>
            <a:chExt cx="4408040" cy="1922412"/>
          </a:xfrm>
        </p:grpSpPr>
        <p:sp>
          <p:nvSpPr>
            <p:cNvPr id="5" name="TextBox 4"/>
            <p:cNvSpPr txBox="1"/>
            <p:nvPr/>
          </p:nvSpPr>
          <p:spPr>
            <a:xfrm>
              <a:off x="1619672" y="2158144"/>
              <a:ext cx="3240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 smtClean="0"/>
                <a:t>Hide </a:t>
              </a:r>
              <a:r>
                <a:rPr lang="en-GB" sz="1800" dirty="0"/>
                <a:t>Column from </a:t>
              </a:r>
              <a:r>
                <a:rPr lang="en-GB" sz="1800" dirty="0" smtClean="0"/>
                <a:t>Students</a:t>
              </a:r>
            </a:p>
            <a:p>
              <a:r>
                <a:rPr lang="en-GB" sz="1800" dirty="0" smtClean="0"/>
                <a:t>Hide Column in Grade Centre</a:t>
              </a: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899592" y="2895329"/>
              <a:ext cx="4408040" cy="1185227"/>
              <a:chOff x="1187624" y="3431905"/>
              <a:chExt cx="4408040" cy="1185227"/>
            </a:xfrm>
          </p:grpSpPr>
          <p:cxnSp>
            <p:nvCxnSpPr>
              <p:cNvPr id="14" name="Straight Arrow Connector 13"/>
              <p:cNvCxnSpPr/>
              <p:nvPr/>
            </p:nvCxnSpPr>
            <p:spPr bwMode="auto">
              <a:xfrm>
                <a:off x="3275856" y="3431905"/>
                <a:ext cx="0" cy="681171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10" name="Group 9"/>
              <p:cNvGrpSpPr/>
              <p:nvPr/>
            </p:nvGrpSpPr>
            <p:grpSpPr>
              <a:xfrm>
                <a:off x="1187624" y="4113076"/>
                <a:ext cx="4408040" cy="504056"/>
                <a:chOff x="5724128" y="3501008"/>
                <a:chExt cx="3240360" cy="288032"/>
              </a:xfrm>
            </p:grpSpPr>
            <p:cxnSp>
              <p:nvCxnSpPr>
                <p:cNvPr id="6" name="Straight Connector 5"/>
                <p:cNvCxnSpPr/>
                <p:nvPr/>
              </p:nvCxnSpPr>
              <p:spPr bwMode="auto">
                <a:xfrm>
                  <a:off x="5724128" y="3501008"/>
                  <a:ext cx="0" cy="288032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" name="Straight Connector 6"/>
                <p:cNvCxnSpPr/>
                <p:nvPr/>
              </p:nvCxnSpPr>
              <p:spPr bwMode="auto">
                <a:xfrm>
                  <a:off x="8960470" y="3501008"/>
                  <a:ext cx="0" cy="288032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" name="Straight Connector 8"/>
                <p:cNvCxnSpPr/>
                <p:nvPr/>
              </p:nvCxnSpPr>
              <p:spPr bwMode="auto">
                <a:xfrm>
                  <a:off x="5724128" y="3501008"/>
                  <a:ext cx="324036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</p:grpSp>
      <p:grpSp>
        <p:nvGrpSpPr>
          <p:cNvPr id="17" name="Group 16"/>
          <p:cNvGrpSpPr/>
          <p:nvPr/>
        </p:nvGrpSpPr>
        <p:grpSpPr>
          <a:xfrm>
            <a:off x="5130280" y="2429889"/>
            <a:ext cx="3240360" cy="1650667"/>
            <a:chOff x="5130280" y="2429889"/>
            <a:chExt cx="3240360" cy="1650667"/>
          </a:xfrm>
        </p:grpSpPr>
        <p:cxnSp>
          <p:nvCxnSpPr>
            <p:cNvPr id="12" name="Straight Arrow Connector 11"/>
            <p:cNvCxnSpPr/>
            <p:nvPr/>
          </p:nvCxnSpPr>
          <p:spPr bwMode="auto">
            <a:xfrm>
              <a:off x="6300192" y="2895329"/>
              <a:ext cx="0" cy="1185227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" name="TextBox 14"/>
            <p:cNvSpPr txBox="1"/>
            <p:nvPr/>
          </p:nvSpPr>
          <p:spPr>
            <a:xfrm>
              <a:off x="5130280" y="2429889"/>
              <a:ext cx="32403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 smtClean="0"/>
                <a:t>Hide </a:t>
              </a:r>
              <a:r>
                <a:rPr lang="en-GB" sz="1800" dirty="0"/>
                <a:t>Column from </a:t>
              </a:r>
              <a:r>
                <a:rPr lang="en-GB" sz="1800" dirty="0" smtClean="0"/>
                <a:t>Students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833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85075" t="52419" r="4978" b="16022"/>
          <a:stretch/>
        </p:blipFill>
        <p:spPr bwMode="auto">
          <a:xfrm>
            <a:off x="1115616" y="3212976"/>
            <a:ext cx="2425476" cy="3078139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1178" y="3212976"/>
            <a:ext cx="3425479" cy="24482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64704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</a:t>
            </a:r>
          </a:p>
          <a:p>
            <a:r>
              <a:rPr lang="en-GB" sz="3500" kern="0" dirty="0" smtClean="0"/>
              <a:t>Hide Column from students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6503" y="2144841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This is done for all the columns in the grade centre including submission dropbox’s</a:t>
            </a:r>
            <a:endParaRPr lang="en-GB" dirty="0"/>
          </a:p>
        </p:txBody>
      </p:sp>
      <p:cxnSp>
        <p:nvCxnSpPr>
          <p:cNvPr id="11" name="Straight Arrow Connector 10"/>
          <p:cNvCxnSpPr/>
          <p:nvPr/>
        </p:nvCxnSpPr>
        <p:spPr bwMode="auto">
          <a:xfrm flipH="1">
            <a:off x="7452320" y="4005064"/>
            <a:ext cx="792088" cy="6480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396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598240" y="62068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Hide Column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3416808"/>
            <a:ext cx="7011292" cy="876525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21" name="Group 20"/>
          <p:cNvGrpSpPr/>
          <p:nvPr/>
        </p:nvGrpSpPr>
        <p:grpSpPr>
          <a:xfrm>
            <a:off x="1558876" y="2277846"/>
            <a:ext cx="4464496" cy="1233215"/>
            <a:chOff x="1558876" y="2277846"/>
            <a:chExt cx="4464496" cy="1233215"/>
          </a:xfrm>
        </p:grpSpPr>
        <p:sp>
          <p:nvSpPr>
            <p:cNvPr id="5" name="TextBox 4"/>
            <p:cNvSpPr txBox="1"/>
            <p:nvPr/>
          </p:nvSpPr>
          <p:spPr>
            <a:xfrm>
              <a:off x="1558876" y="2277846"/>
              <a:ext cx="4464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 smtClean="0"/>
                <a:t>Indicates Column is hidden from Students</a:t>
              </a: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1558876" y="2811610"/>
              <a:ext cx="4351808" cy="699451"/>
              <a:chOff x="1588344" y="3817895"/>
              <a:chExt cx="4351808" cy="699451"/>
            </a:xfrm>
          </p:grpSpPr>
          <p:cxnSp>
            <p:nvCxnSpPr>
              <p:cNvPr id="14" name="Straight Arrow Connector 13"/>
              <p:cNvCxnSpPr/>
              <p:nvPr/>
            </p:nvCxnSpPr>
            <p:spPr bwMode="auto">
              <a:xfrm>
                <a:off x="1588344" y="3817895"/>
                <a:ext cx="0" cy="681171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9" name="Straight Arrow Connector 18"/>
              <p:cNvCxnSpPr/>
              <p:nvPr/>
            </p:nvCxnSpPr>
            <p:spPr bwMode="auto">
              <a:xfrm>
                <a:off x="5931644" y="3836175"/>
                <a:ext cx="0" cy="681171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" name="Straight Arrow Connector 19"/>
              <p:cNvCxnSpPr/>
              <p:nvPr/>
            </p:nvCxnSpPr>
            <p:spPr bwMode="auto">
              <a:xfrm>
                <a:off x="3707904" y="3817895"/>
                <a:ext cx="0" cy="681171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8" name="Straight Connector 7"/>
              <p:cNvCxnSpPr/>
              <p:nvPr/>
            </p:nvCxnSpPr>
            <p:spPr bwMode="auto">
              <a:xfrm>
                <a:off x="1588344" y="3817895"/>
                <a:ext cx="4351808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</p:spTree>
    <p:extLst>
      <p:ext uri="{BB962C8B-B14F-4D97-AF65-F5344CB8AC3E}">
        <p14:creationId xmlns:p14="http://schemas.microsoft.com/office/powerpoint/2010/main" val="249115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64704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</a:t>
            </a:r>
          </a:p>
          <a:p>
            <a:r>
              <a:rPr lang="en-GB" sz="3500" kern="0" dirty="0" smtClean="0"/>
              <a:t>Hide Column Grade Centre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6502" y="2144841"/>
            <a:ext cx="8211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This is done for the columns you don’t want to see in the Grade Centre (</a:t>
            </a:r>
            <a:r>
              <a:rPr lang="en-GB" b="1" dirty="0" smtClean="0"/>
              <a:t>Weighted Column &amp; Total Column</a:t>
            </a:r>
            <a:r>
              <a:rPr lang="en-GB" dirty="0" smtClean="0"/>
              <a:t>)</a:t>
            </a:r>
            <a:endParaRPr lang="en-GB" dirty="0"/>
          </a:p>
        </p:txBody>
      </p:sp>
      <p:pic>
        <p:nvPicPr>
          <p:cNvPr id="9" name="Picture 8"/>
          <p:cNvPicPr/>
          <p:nvPr/>
        </p:nvPicPr>
        <p:blipFill rotWithShape="1">
          <a:blip r:embed="rId2"/>
          <a:srcRect l="85550" t="61139" r="4605" b="18638"/>
          <a:stretch/>
        </p:blipFill>
        <p:spPr bwMode="auto">
          <a:xfrm>
            <a:off x="957528" y="3125655"/>
            <a:ext cx="2514467" cy="2261306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14" y="5536778"/>
            <a:ext cx="6953250" cy="54292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4" name="Straight Arrow Connector 13"/>
          <p:cNvCxnSpPr/>
          <p:nvPr/>
        </p:nvCxnSpPr>
        <p:spPr bwMode="auto">
          <a:xfrm flipH="1">
            <a:off x="7524328" y="5157192"/>
            <a:ext cx="792088" cy="50405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Arrow Connector 4"/>
          <p:cNvCxnSpPr/>
          <p:nvPr/>
        </p:nvCxnSpPr>
        <p:spPr bwMode="auto">
          <a:xfrm flipH="1">
            <a:off x="2555776" y="4149080"/>
            <a:ext cx="1584176" cy="6480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52744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64704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</a:t>
            </a:r>
          </a:p>
          <a:p>
            <a:r>
              <a:rPr lang="en-GB" sz="3500" kern="0" dirty="0" smtClean="0"/>
              <a:t>Grading Schemas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5616" y="2156082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Some Revision, Pass, Merit, Distinction</a:t>
            </a:r>
            <a:endParaRPr lang="en-GB" dirty="0"/>
          </a:p>
        </p:txBody>
      </p:sp>
      <p:pic>
        <p:nvPicPr>
          <p:cNvPr id="10" name="Picture 9"/>
          <p:cNvPicPr/>
          <p:nvPr/>
        </p:nvPicPr>
        <p:blipFill rotWithShape="1">
          <a:blip r:embed="rId2"/>
          <a:srcRect l="69666" t="41286" r="21271" b="32487"/>
          <a:stretch/>
        </p:blipFill>
        <p:spPr bwMode="auto">
          <a:xfrm>
            <a:off x="1115616" y="2898735"/>
            <a:ext cx="2376264" cy="2990514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Straight Arrow Connector 4"/>
          <p:cNvCxnSpPr/>
          <p:nvPr/>
        </p:nvCxnSpPr>
        <p:spPr bwMode="auto">
          <a:xfrm flipH="1">
            <a:off x="2555776" y="3356992"/>
            <a:ext cx="1584176" cy="6480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4108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itle 1"/>
          <p:cNvSpPr>
            <a:spLocks/>
          </p:cNvSpPr>
          <p:nvPr/>
        </p:nvSpPr>
        <p:spPr bwMode="auto">
          <a:xfrm>
            <a:off x="-29357" y="476672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sz="4400" dirty="0" smtClean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GB" sz="4000" dirty="0" smtClean="0">
                <a:solidFill>
                  <a:schemeClr val="tx2"/>
                </a:solidFill>
                <a:latin typeface="Georgia" panose="02040502050405020303" pitchFamily="18" charset="0"/>
              </a:rPr>
              <a:t>Online Submission Workshop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5124" name="Rectangle 1028"/>
          <p:cNvSpPr>
            <a:spLocks noChangeArrowheads="1"/>
          </p:cNvSpPr>
          <p:nvPr/>
        </p:nvSpPr>
        <p:spPr bwMode="auto">
          <a:xfrm>
            <a:off x="3175" y="6321425"/>
            <a:ext cx="9144000" cy="5397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125" name="Rectangle 1029"/>
          <p:cNvSpPr>
            <a:spLocks noChangeArrowheads="1"/>
          </p:cNvSpPr>
          <p:nvPr/>
        </p:nvSpPr>
        <p:spPr bwMode="auto">
          <a:xfrm>
            <a:off x="7169150" y="6389688"/>
            <a:ext cx="17351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sz="2000">
                <a:solidFill>
                  <a:schemeClr val="bg1"/>
                </a:solidFill>
                <a:latin typeface="Georgia" panose="02040502050405020303" pitchFamily="18" charset="0"/>
              </a:rPr>
              <a:t>edgehill.ac.uk</a:t>
            </a:r>
          </a:p>
        </p:txBody>
      </p:sp>
      <p:pic>
        <p:nvPicPr>
          <p:cNvPr id="5127" name="Picture 1027" descr="Presentation top b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" y="45095"/>
            <a:ext cx="915193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7504" y="1341124"/>
            <a:ext cx="85689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How to create an assignment dropbox?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Assignment Template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Dates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Grade Centre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Hide Columns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Grading Schemas (Some Revision, Pass, Merit, Distinction</a:t>
            </a:r>
            <a:r>
              <a:rPr lang="en-GB" sz="1600" dirty="0" smtClean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Marking assignments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Downloading </a:t>
            </a:r>
            <a:r>
              <a:rPr lang="en-GB" sz="1600" dirty="0" smtClean="0"/>
              <a:t>Assignment (Zi</a:t>
            </a:r>
            <a:r>
              <a:rPr lang="en-GB" sz="1600" dirty="0" smtClean="0"/>
              <a:t>p File)</a:t>
            </a:r>
            <a:endParaRPr lang="en-GB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Feedback </a:t>
            </a:r>
            <a:r>
              <a:rPr lang="en-GB" sz="1600" dirty="0" smtClean="0"/>
              <a:t>( Rename File)</a:t>
            </a:r>
            <a:endParaRPr lang="en-GB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Uploading </a:t>
            </a:r>
            <a:r>
              <a:rPr lang="en-GB" sz="1600" dirty="0" smtClean="0"/>
              <a:t>Assignments (Upload Zip)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Releasing Feedback</a:t>
            </a:r>
            <a:endParaRPr lang="en-GB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Releasing Feedback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Un-Hide Column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Smart Views</a:t>
            </a:r>
          </a:p>
          <a:p>
            <a:pPr lvl="1"/>
            <a:endParaRPr lang="en-GB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Downloading Reports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64704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</a:t>
            </a:r>
          </a:p>
          <a:p>
            <a:r>
              <a:rPr lang="en-GB" sz="3500" kern="0" dirty="0" smtClean="0"/>
              <a:t>Grading Schemas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060848"/>
            <a:ext cx="6408712" cy="4085978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" name="Group 3"/>
          <p:cNvGrpSpPr/>
          <p:nvPr/>
        </p:nvGrpSpPr>
        <p:grpSpPr>
          <a:xfrm>
            <a:off x="4630974" y="2411015"/>
            <a:ext cx="4526920" cy="991563"/>
            <a:chOff x="5508104" y="3491135"/>
            <a:chExt cx="3922815" cy="991563"/>
          </a:xfrm>
        </p:grpSpPr>
        <p:grpSp>
          <p:nvGrpSpPr>
            <p:cNvPr id="5" name="Group 4"/>
            <p:cNvGrpSpPr/>
            <p:nvPr/>
          </p:nvGrpSpPr>
          <p:grpSpPr>
            <a:xfrm>
              <a:off x="5508104" y="3645024"/>
              <a:ext cx="2619300" cy="576064"/>
              <a:chOff x="5508104" y="3645024"/>
              <a:chExt cx="2619300" cy="576064"/>
            </a:xfrm>
          </p:grpSpPr>
          <p:cxnSp>
            <p:nvCxnSpPr>
              <p:cNvPr id="9" name="Straight Arrow Connector 8"/>
              <p:cNvCxnSpPr/>
              <p:nvPr/>
            </p:nvCxnSpPr>
            <p:spPr bwMode="auto">
              <a:xfrm>
                <a:off x="5508104" y="3645024"/>
                <a:ext cx="2619300" cy="0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" name="Straight Arrow Connector 9"/>
              <p:cNvCxnSpPr/>
              <p:nvPr/>
            </p:nvCxnSpPr>
            <p:spPr bwMode="auto">
              <a:xfrm>
                <a:off x="6529249" y="4221088"/>
                <a:ext cx="1598155" cy="0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7" name="TextBox 6"/>
            <p:cNvSpPr txBox="1"/>
            <p:nvPr/>
          </p:nvSpPr>
          <p:spPr>
            <a:xfrm>
              <a:off x="8327342" y="3491135"/>
              <a:ext cx="10915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Enter Name</a:t>
              </a:r>
              <a:endParaRPr lang="en-GB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15303" y="3959478"/>
              <a:ext cx="11156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Enter Description</a:t>
              </a:r>
              <a:endParaRPr lang="en-GB" sz="14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380312" y="5075892"/>
            <a:ext cx="2037593" cy="738664"/>
            <a:chOff x="7380312" y="5075892"/>
            <a:chExt cx="2037593" cy="738664"/>
          </a:xfrm>
        </p:grpSpPr>
        <p:cxnSp>
          <p:nvCxnSpPr>
            <p:cNvPr id="11" name="Straight Arrow Connector 10"/>
            <p:cNvCxnSpPr/>
            <p:nvPr/>
          </p:nvCxnSpPr>
          <p:spPr bwMode="auto">
            <a:xfrm>
              <a:off x="7380312" y="5445224"/>
              <a:ext cx="732551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" name="TextBox 12"/>
            <p:cNvSpPr txBox="1"/>
            <p:nvPr/>
          </p:nvSpPr>
          <p:spPr>
            <a:xfrm>
              <a:off x="8130487" y="5075892"/>
              <a:ext cx="128741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Create Schema Mapping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5121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64704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Add Grading Schemas to Grade Centre Column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86077" t="50999" r="1677" b="20814"/>
          <a:stretch/>
        </p:blipFill>
        <p:spPr bwMode="auto">
          <a:xfrm>
            <a:off x="179512" y="2190594"/>
            <a:ext cx="3528392" cy="3326638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57773"/>
          <a:stretch/>
        </p:blipFill>
        <p:spPr>
          <a:xfrm>
            <a:off x="3995936" y="2190594"/>
            <a:ext cx="4966613" cy="8783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cxnSp>
        <p:nvCxnSpPr>
          <p:cNvPr id="7" name="Straight Arrow Connector 6"/>
          <p:cNvCxnSpPr/>
          <p:nvPr/>
        </p:nvCxnSpPr>
        <p:spPr bwMode="auto">
          <a:xfrm flipH="1">
            <a:off x="1965499" y="4077072"/>
            <a:ext cx="950317" cy="42491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Arrow Connector 7"/>
          <p:cNvCxnSpPr/>
          <p:nvPr/>
        </p:nvCxnSpPr>
        <p:spPr bwMode="auto">
          <a:xfrm flipH="1">
            <a:off x="7911033" y="1907704"/>
            <a:ext cx="950317" cy="42491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28892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123569" y="764704"/>
            <a:ext cx="891292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In Line Grading Tool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474894"/>
            <a:ext cx="8517391" cy="93610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" name="Straight Arrow Connector 7"/>
          <p:cNvCxnSpPr/>
          <p:nvPr/>
        </p:nvCxnSpPr>
        <p:spPr bwMode="auto">
          <a:xfrm>
            <a:off x="8695706" y="1907704"/>
            <a:ext cx="0" cy="80121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" name="Picture 8"/>
          <p:cNvPicPr/>
          <p:nvPr/>
        </p:nvPicPr>
        <p:blipFill rotWithShape="1">
          <a:blip r:embed="rId3"/>
          <a:srcRect l="85706" t="54462" r="5203" b="30375"/>
          <a:stretch/>
        </p:blipFill>
        <p:spPr bwMode="auto">
          <a:xfrm>
            <a:off x="241296" y="3978188"/>
            <a:ext cx="2818536" cy="1899084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Straight Arrow Connector 6"/>
          <p:cNvCxnSpPr/>
          <p:nvPr/>
        </p:nvCxnSpPr>
        <p:spPr bwMode="auto">
          <a:xfrm flipH="1">
            <a:off x="2123728" y="4581128"/>
            <a:ext cx="1440160" cy="657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01527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0" y="764704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In Line Grading Tool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720" y="1907704"/>
            <a:ext cx="6982544" cy="4178794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251520" y="2348880"/>
            <a:ext cx="3744416" cy="1253753"/>
            <a:chOff x="251520" y="2348880"/>
            <a:chExt cx="3744416" cy="1253753"/>
          </a:xfrm>
        </p:grpSpPr>
        <p:sp>
          <p:nvSpPr>
            <p:cNvPr id="5" name="Rectangle 4"/>
            <p:cNvSpPr/>
            <p:nvPr/>
          </p:nvSpPr>
          <p:spPr bwMode="auto">
            <a:xfrm>
              <a:off x="899592" y="2348880"/>
              <a:ext cx="3096344" cy="576064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1520" y="3140968"/>
              <a:ext cx="11521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Formatting Toolbar</a:t>
              </a:r>
              <a:endParaRPr lang="en-GB" sz="1200" dirty="0"/>
            </a:p>
          </p:txBody>
        </p:sp>
        <p:cxnSp>
          <p:nvCxnSpPr>
            <p:cNvPr id="11" name="Straight Arrow Connector 10"/>
            <p:cNvCxnSpPr>
              <a:stCxn id="5" idx="1"/>
            </p:cNvCxnSpPr>
            <p:nvPr/>
          </p:nvCxnSpPr>
          <p:spPr bwMode="auto">
            <a:xfrm flipH="1">
              <a:off x="613792" y="2636912"/>
              <a:ext cx="285800" cy="504056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" name="Group 1"/>
          <p:cNvGrpSpPr/>
          <p:nvPr/>
        </p:nvGrpSpPr>
        <p:grpSpPr>
          <a:xfrm>
            <a:off x="5652120" y="1895905"/>
            <a:ext cx="3507600" cy="1475895"/>
            <a:chOff x="5652120" y="1895905"/>
            <a:chExt cx="3507600" cy="1475895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652120" y="2348880"/>
              <a:ext cx="2448272" cy="1022920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 bwMode="auto">
            <a:xfrm flipV="1">
              <a:off x="8105719" y="2288192"/>
              <a:ext cx="219372" cy="40344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" name="TextBox 15"/>
            <p:cNvSpPr txBox="1"/>
            <p:nvPr/>
          </p:nvSpPr>
          <p:spPr>
            <a:xfrm>
              <a:off x="8007592" y="1895905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Grade Entry</a:t>
              </a:r>
              <a:endParaRPr lang="en-GB" sz="12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652120" y="3186863"/>
            <a:ext cx="3608691" cy="721919"/>
            <a:chOff x="5652120" y="3186863"/>
            <a:chExt cx="3608691" cy="721919"/>
          </a:xfrm>
        </p:grpSpPr>
        <p:sp>
          <p:nvSpPr>
            <p:cNvPr id="17" name="Rectangle 16"/>
            <p:cNvSpPr/>
            <p:nvPr/>
          </p:nvSpPr>
          <p:spPr bwMode="auto">
            <a:xfrm>
              <a:off x="5652120" y="3463937"/>
              <a:ext cx="2448272" cy="444845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 flipV="1">
              <a:off x="8096326" y="3501008"/>
              <a:ext cx="228765" cy="31196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2" name="TextBox 21"/>
            <p:cNvSpPr txBox="1"/>
            <p:nvPr/>
          </p:nvSpPr>
          <p:spPr>
            <a:xfrm>
              <a:off x="8108683" y="3186863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Rubric</a:t>
              </a:r>
              <a:endParaRPr lang="en-GB" sz="12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657447" y="3984744"/>
            <a:ext cx="3591007" cy="1532488"/>
            <a:chOff x="5657447" y="3984744"/>
            <a:chExt cx="3591007" cy="1532488"/>
          </a:xfrm>
        </p:grpSpPr>
        <p:sp>
          <p:nvSpPr>
            <p:cNvPr id="23" name="Rectangle 22"/>
            <p:cNvSpPr/>
            <p:nvPr/>
          </p:nvSpPr>
          <p:spPr bwMode="auto">
            <a:xfrm>
              <a:off x="5657447" y="3984744"/>
              <a:ext cx="2448272" cy="1532488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cxnSp>
          <p:nvCxnSpPr>
            <p:cNvPr id="24" name="Straight Arrow Connector 23"/>
            <p:cNvCxnSpPr/>
            <p:nvPr/>
          </p:nvCxnSpPr>
          <p:spPr bwMode="auto">
            <a:xfrm flipV="1">
              <a:off x="8105719" y="4685672"/>
              <a:ext cx="228765" cy="31196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5" name="TextBox 24"/>
            <p:cNvSpPr txBox="1"/>
            <p:nvPr/>
          </p:nvSpPr>
          <p:spPr>
            <a:xfrm>
              <a:off x="8096326" y="4191471"/>
              <a:ext cx="11521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Feedback Sheet</a:t>
              </a:r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6186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01112"/>
            <a:ext cx="8278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Offline </a:t>
            </a:r>
            <a:r>
              <a:rPr lang="en-GB" sz="3500" kern="0" dirty="0" smtClean="0"/>
              <a:t>Marking</a:t>
            </a:r>
          </a:p>
          <a:p>
            <a:r>
              <a:rPr lang="en-GB" sz="3500" kern="0" dirty="0" smtClean="0"/>
              <a:t>Downloading Zip File</a:t>
            </a:r>
            <a:endParaRPr lang="en-GB" sz="3500" kern="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122303"/>
            <a:ext cx="2553686" cy="1440160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 flipH="1">
            <a:off x="2483768" y="2708920"/>
            <a:ext cx="1440160" cy="657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792" y="4183324"/>
            <a:ext cx="8106544" cy="1380982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 bwMode="auto">
          <a:xfrm flipH="1">
            <a:off x="3491880" y="4156856"/>
            <a:ext cx="1440160" cy="657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70376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64704"/>
            <a:ext cx="8278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Offline Marking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07704" y="4941168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Select Student Assignment and Submit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73" y="1907704"/>
            <a:ext cx="8422407" cy="25598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8047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64704"/>
            <a:ext cx="8278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Offline Marking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792" y="2348880"/>
            <a:ext cx="7637991" cy="19442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07704" y="4941168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Right Click Download Assignment now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332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64704"/>
            <a:ext cx="8278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Offline Marking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57323" t="27366" r="15221" b="35525"/>
          <a:stretch/>
        </p:blipFill>
        <p:spPr bwMode="auto">
          <a:xfrm>
            <a:off x="1259633" y="2060849"/>
            <a:ext cx="5976664" cy="32403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3855" y="558924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Select Save Link As and save the zip file to your location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539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1560" y="692696"/>
            <a:ext cx="8278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Offline </a:t>
            </a:r>
            <a:r>
              <a:rPr lang="en-GB" sz="3500" kern="0" dirty="0" smtClean="0"/>
              <a:t>Marking</a:t>
            </a:r>
          </a:p>
          <a:p>
            <a:r>
              <a:rPr lang="en-GB" sz="3500" kern="0" dirty="0" smtClean="0"/>
              <a:t>Extract Zip File</a:t>
            </a:r>
            <a:endParaRPr lang="en-GB" sz="3500" kern="0" dirty="0" smtClean="0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6126" t="10677" r="73472" b="71768"/>
          <a:stretch/>
        </p:blipFill>
        <p:spPr bwMode="auto">
          <a:xfrm>
            <a:off x="1475656" y="2348880"/>
            <a:ext cx="6120680" cy="2232248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0304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64704"/>
            <a:ext cx="8278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Offline Marking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907704"/>
            <a:ext cx="5348287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8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629816"/>
            <a:ext cx="7772400" cy="1143000"/>
          </a:xfrm>
        </p:spPr>
        <p:txBody>
          <a:bodyPr/>
          <a:lstStyle/>
          <a:p>
            <a:r>
              <a:rPr lang="en-GB" sz="3500" dirty="0"/>
              <a:t>How to create an assignment </a:t>
            </a:r>
            <a:r>
              <a:rPr lang="en-GB" sz="3500" dirty="0" smtClean="0"/>
              <a:t>dropbox</a:t>
            </a:r>
            <a:endParaRPr lang="en-GB" sz="3500" dirty="0"/>
          </a:p>
        </p:txBody>
      </p:sp>
      <p:sp>
        <p:nvSpPr>
          <p:cNvPr id="3" name="TextBox 2"/>
          <p:cNvSpPr txBox="1"/>
          <p:nvPr/>
        </p:nvSpPr>
        <p:spPr>
          <a:xfrm>
            <a:off x="669675" y="1922655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Assessment – Assignment Handler</a:t>
            </a:r>
            <a:endParaRPr lang="en-GB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62703" t="33864" r="26535" b="42936"/>
          <a:stretch/>
        </p:blipFill>
        <p:spPr bwMode="auto">
          <a:xfrm>
            <a:off x="755576" y="2735204"/>
            <a:ext cx="3600400" cy="30700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Straight Arrow Connector 4"/>
          <p:cNvCxnSpPr/>
          <p:nvPr/>
        </p:nvCxnSpPr>
        <p:spPr bwMode="auto">
          <a:xfrm flipH="1">
            <a:off x="3131840" y="4581128"/>
            <a:ext cx="1008112" cy="50518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2038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64704"/>
            <a:ext cx="8278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Offline Marking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40" y="1885183"/>
            <a:ext cx="7144006" cy="152129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13792" y="4005064"/>
            <a:ext cx="698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 smtClean="0"/>
              <a:t>Extracted Zip File </a:t>
            </a:r>
          </a:p>
          <a:p>
            <a:endParaRPr lang="en-GB" dirty="0"/>
          </a:p>
          <a:p>
            <a:r>
              <a:rPr lang="en-GB" dirty="0" smtClean="0"/>
              <a:t>Folders containing student submissions</a:t>
            </a:r>
          </a:p>
          <a:p>
            <a:r>
              <a:rPr lang="en-GB" dirty="0" smtClean="0"/>
              <a:t>Spreadsheet File to Enter Student Grades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8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755570" y="674385"/>
            <a:ext cx="8278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Offline </a:t>
            </a:r>
            <a:r>
              <a:rPr lang="en-GB" sz="3500" kern="0" dirty="0" smtClean="0"/>
              <a:t>Marking</a:t>
            </a:r>
          </a:p>
          <a:p>
            <a:r>
              <a:rPr lang="en-GB" sz="3500" kern="0" dirty="0" smtClean="0"/>
              <a:t>Rename feedback file</a:t>
            </a:r>
            <a:endParaRPr lang="en-GB" sz="3500" kern="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0" y="2553466"/>
            <a:ext cx="7344827" cy="8640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83768" y="1860301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Original Student Submission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835696" y="4011850"/>
            <a:ext cx="5832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Rename Annotated Student Submission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4725144"/>
            <a:ext cx="7272808" cy="81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99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64704"/>
            <a:ext cx="8278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Offline Marking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8" y="2060848"/>
            <a:ext cx="88204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annotated assignment must be renamed as following at the beginning</a:t>
            </a:r>
          </a:p>
          <a:p>
            <a:endParaRPr lang="en-GB" dirty="0"/>
          </a:p>
          <a:p>
            <a:r>
              <a:rPr lang="en-GB" sz="7200" dirty="0" smtClean="0"/>
              <a:t>feedback_studentid</a:t>
            </a:r>
          </a:p>
          <a:p>
            <a:pPr algn="ctr"/>
            <a:endParaRPr lang="en-GB" sz="4800" dirty="0" smtClean="0"/>
          </a:p>
          <a:p>
            <a:pPr algn="ctr"/>
            <a:r>
              <a:rPr lang="en-GB" sz="4800" dirty="0" smtClean="0"/>
              <a:t>i.e. feedback_20088160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413478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692696"/>
            <a:ext cx="8278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Offline </a:t>
            </a:r>
            <a:r>
              <a:rPr lang="en-GB" sz="3500" kern="0" dirty="0" smtClean="0"/>
              <a:t>Marking</a:t>
            </a:r>
          </a:p>
          <a:p>
            <a:r>
              <a:rPr lang="en-GB" sz="3500" kern="0" dirty="0" smtClean="0"/>
              <a:t>Grade Entry</a:t>
            </a:r>
            <a:endParaRPr lang="en-GB" sz="3500" kern="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792" y="2564904"/>
            <a:ext cx="7795751" cy="9361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4365104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Student Grade is entered in the spreadsheet as setup in the grading schema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76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467544" y="413792"/>
            <a:ext cx="8278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Offline Marking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60662" t="9279" r="4265" b="30574"/>
          <a:stretch/>
        </p:blipFill>
        <p:spPr bwMode="auto">
          <a:xfrm>
            <a:off x="1835696" y="1340768"/>
            <a:ext cx="5691405" cy="34033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4797152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Select All – Right Click on Spreadsheet File and send to Compressed (Zipped) Folder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249711" y="5681196"/>
            <a:ext cx="8714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* </a:t>
            </a:r>
            <a:r>
              <a:rPr lang="en-GB" b="1" dirty="0" smtClean="0"/>
              <a:t>Zip file must be called the same name as the Assignment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1135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620688"/>
            <a:ext cx="8278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Offline Marking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92896" y="1763688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Check List before Uploading</a:t>
            </a:r>
            <a:endParaRPr lang="en-GB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835714"/>
            <a:ext cx="78466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Feedback file renamed correctly feedback_studentid </a:t>
            </a:r>
            <a:r>
              <a:rPr lang="en-GB" dirty="0" err="1" smtClean="0"/>
              <a:t>i.e</a:t>
            </a:r>
            <a:r>
              <a:rPr lang="en-GB" dirty="0"/>
              <a:t> </a:t>
            </a:r>
            <a:r>
              <a:rPr lang="en-GB" dirty="0" smtClean="0"/>
              <a:t>feedback_20088160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Grades entered correctly in spreadsheet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Completed Zip file has the same name as the assignment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6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540668" y="692696"/>
            <a:ext cx="8278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Offline </a:t>
            </a:r>
            <a:r>
              <a:rPr lang="en-GB" sz="3500" kern="0" dirty="0" smtClean="0"/>
              <a:t>Marking</a:t>
            </a:r>
          </a:p>
          <a:p>
            <a:r>
              <a:rPr lang="en-GB" sz="3500" kern="0" dirty="0" smtClean="0"/>
              <a:t>Upload Zip File</a:t>
            </a:r>
            <a:endParaRPr lang="en-GB" sz="3500" kern="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88" y="2121795"/>
            <a:ext cx="8712968" cy="13663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520" y="3543434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1. Select View Uploaded Files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4094609"/>
            <a:ext cx="4724400" cy="1219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4876" y="5403319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</a:t>
            </a:r>
            <a:r>
              <a:rPr lang="en-GB" dirty="0" smtClean="0"/>
              <a:t>. Upload File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24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540668" y="692696"/>
            <a:ext cx="8278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Offline </a:t>
            </a:r>
            <a:r>
              <a:rPr lang="en-GB" sz="3500" kern="0" dirty="0" smtClean="0"/>
              <a:t>Marking</a:t>
            </a:r>
          </a:p>
          <a:p>
            <a:r>
              <a:rPr lang="en-GB" sz="3500" kern="0" dirty="0" smtClean="0"/>
              <a:t>Upload Zip File</a:t>
            </a:r>
            <a:endParaRPr lang="en-GB" sz="3500" kern="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35696"/>
            <a:ext cx="6394110" cy="44059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660232" y="2204864"/>
            <a:ext cx="165618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 smtClean="0"/>
              <a:t>1. Select Completed Zip File</a:t>
            </a:r>
            <a:endParaRPr lang="en-GB" sz="1500" dirty="0"/>
          </a:p>
        </p:txBody>
      </p:sp>
      <p:sp>
        <p:nvSpPr>
          <p:cNvPr id="9" name="TextBox 8"/>
          <p:cNvSpPr txBox="1"/>
          <p:nvPr/>
        </p:nvSpPr>
        <p:spPr>
          <a:xfrm>
            <a:off x="6660232" y="3933056"/>
            <a:ext cx="16561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 smtClean="0"/>
              <a:t>2. Insert Comments</a:t>
            </a:r>
            <a:endParaRPr lang="en-GB" sz="1500" dirty="0"/>
          </a:p>
        </p:txBody>
      </p:sp>
      <p:sp>
        <p:nvSpPr>
          <p:cNvPr id="10" name="TextBox 9"/>
          <p:cNvSpPr txBox="1"/>
          <p:nvPr/>
        </p:nvSpPr>
        <p:spPr>
          <a:xfrm>
            <a:off x="7163172" y="5844317"/>
            <a:ext cx="16561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 smtClean="0"/>
              <a:t>3. Submit</a:t>
            </a:r>
            <a:endParaRPr lang="en-GB" sz="1500" dirty="0"/>
          </a:p>
        </p:txBody>
      </p:sp>
      <p:cxnSp>
        <p:nvCxnSpPr>
          <p:cNvPr id="12" name="Straight Arrow Connector 11"/>
          <p:cNvCxnSpPr>
            <a:stCxn id="4" idx="1"/>
          </p:cNvCxnSpPr>
          <p:nvPr/>
        </p:nvCxnSpPr>
        <p:spPr bwMode="auto">
          <a:xfrm flipH="1">
            <a:off x="3376567" y="2597279"/>
            <a:ext cx="3283665" cy="25565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/>
          <p:nvPr/>
        </p:nvCxnSpPr>
        <p:spPr bwMode="auto">
          <a:xfrm flipH="1">
            <a:off x="3378164" y="4210200"/>
            <a:ext cx="3283665" cy="25565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6481777" y="6000401"/>
            <a:ext cx="681395" cy="6205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59876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540668" y="692696"/>
            <a:ext cx="8278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Offline </a:t>
            </a:r>
            <a:r>
              <a:rPr lang="en-GB" sz="3500" kern="0" dirty="0" smtClean="0"/>
              <a:t>Marking</a:t>
            </a:r>
          </a:p>
          <a:p>
            <a:r>
              <a:rPr lang="en-GB" sz="3500" kern="0" dirty="0" smtClean="0"/>
              <a:t>Upload Zip File</a:t>
            </a:r>
            <a:endParaRPr lang="en-GB" sz="3500" kern="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1065"/>
          <a:stretch/>
        </p:blipFill>
        <p:spPr>
          <a:xfrm>
            <a:off x="179512" y="1998202"/>
            <a:ext cx="8511555" cy="11125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4123" y="3299283"/>
            <a:ext cx="849694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 smtClean="0"/>
              <a:t>1.Select upload file check to make sure all file are correct in the zip file.</a:t>
            </a:r>
            <a:endParaRPr lang="en-GB" sz="15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3810999"/>
            <a:ext cx="7171978" cy="13207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5131779"/>
            <a:ext cx="84969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 smtClean="0"/>
              <a:t>2.If there are no errors then the submissions has correctly been uploaded and can now be imported into Gradebook</a:t>
            </a:r>
            <a:endParaRPr lang="en-GB" sz="1500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5743309"/>
            <a:ext cx="849694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 smtClean="0"/>
              <a:t>3. Select Import into Gradebook</a:t>
            </a: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266132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6712"/>
            <a:ext cx="9180512" cy="1143000"/>
          </a:xfrm>
        </p:spPr>
        <p:txBody>
          <a:bodyPr/>
          <a:lstStyle/>
          <a:p>
            <a:r>
              <a:rPr lang="en-GB" dirty="0" smtClean="0"/>
              <a:t>Viewing Grades (Student View) Inline Grading vs Offline Marking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2240182"/>
            <a:ext cx="6781761" cy="383289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1828043" y="2339981"/>
            <a:ext cx="4616165" cy="374441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1528260" y="3933056"/>
            <a:ext cx="299783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Box 8"/>
          <p:cNvSpPr txBox="1"/>
          <p:nvPr/>
        </p:nvSpPr>
        <p:spPr>
          <a:xfrm>
            <a:off x="435903" y="3348280"/>
            <a:ext cx="10801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Annotated Comments within </a:t>
            </a:r>
            <a:r>
              <a:rPr lang="en-GB" sz="1400" dirty="0" err="1" smtClean="0"/>
              <a:t>Crocdoc</a:t>
            </a:r>
            <a:r>
              <a:rPr lang="en-GB" sz="1400" dirty="0" smtClean="0"/>
              <a:t> view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57882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77490" y="615025"/>
            <a:ext cx="7772400" cy="1143000"/>
          </a:xfrm>
        </p:spPr>
        <p:txBody>
          <a:bodyPr/>
          <a:lstStyle/>
          <a:p>
            <a:r>
              <a:rPr lang="en-GB" sz="3500" dirty="0"/>
              <a:t>How to create an assignment </a:t>
            </a:r>
            <a:r>
              <a:rPr lang="en-GB" sz="3500" dirty="0" smtClean="0"/>
              <a:t>dropbox</a:t>
            </a:r>
            <a:endParaRPr lang="en-GB" sz="3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832" y="1594973"/>
            <a:ext cx="6961716" cy="451936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86979" y="1436676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Enter Assignment Name</a:t>
            </a:r>
            <a:endParaRPr lang="en-GB" sz="1400" dirty="0"/>
          </a:p>
        </p:txBody>
      </p:sp>
      <p:cxnSp>
        <p:nvCxnSpPr>
          <p:cNvPr id="13" name="Straight Arrow Connector 12"/>
          <p:cNvCxnSpPr/>
          <p:nvPr/>
        </p:nvCxnSpPr>
        <p:spPr bwMode="auto">
          <a:xfrm flipH="1">
            <a:off x="3635896" y="1623575"/>
            <a:ext cx="2448272" cy="249851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Box 15"/>
          <p:cNvSpPr txBox="1"/>
          <p:nvPr/>
        </p:nvSpPr>
        <p:spPr>
          <a:xfrm>
            <a:off x="6964081" y="3151351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Enter Assignment Description</a:t>
            </a:r>
            <a:endParaRPr lang="en-GB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6964081" y="4654519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Enter Assignment Instruction</a:t>
            </a:r>
            <a:endParaRPr lang="en-GB" sz="1400" dirty="0"/>
          </a:p>
        </p:txBody>
      </p:sp>
      <p:cxnSp>
        <p:nvCxnSpPr>
          <p:cNvPr id="18" name="Straight Arrow Connector 17"/>
          <p:cNvCxnSpPr/>
          <p:nvPr/>
        </p:nvCxnSpPr>
        <p:spPr bwMode="auto">
          <a:xfrm flipH="1">
            <a:off x="4507352" y="3412961"/>
            <a:ext cx="2448272" cy="249851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4507352" y="4942971"/>
            <a:ext cx="2448272" cy="249851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60853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6712"/>
            <a:ext cx="9180512" cy="1143000"/>
          </a:xfrm>
        </p:spPr>
        <p:txBody>
          <a:bodyPr/>
          <a:lstStyle/>
          <a:p>
            <a:r>
              <a:rPr lang="en-GB" dirty="0" smtClean="0"/>
              <a:t>Viewing Grades (Student View) Inline Grading vs Offline Marking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204864"/>
            <a:ext cx="6519342" cy="371054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5220072" y="4221088"/>
            <a:ext cx="2016224" cy="72008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 flipV="1">
            <a:off x="7236296" y="4054599"/>
            <a:ext cx="432048" cy="50405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7682714" y="3569876"/>
            <a:ext cx="13316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Attached Feedback Files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73211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6712"/>
            <a:ext cx="9180512" cy="1143000"/>
          </a:xfrm>
        </p:spPr>
        <p:txBody>
          <a:bodyPr/>
          <a:lstStyle/>
          <a:p>
            <a:r>
              <a:rPr lang="en-GB" dirty="0" smtClean="0"/>
              <a:t>Viewing Grades (Student View) Inline Grading vs Offline Marking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21804" y="2708920"/>
            <a:ext cx="81369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Inline Grading has annotated comments in </a:t>
            </a:r>
            <a:r>
              <a:rPr lang="en-GB" dirty="0" err="1" smtClean="0"/>
              <a:t>crocdoc</a:t>
            </a:r>
            <a:r>
              <a:rPr lang="en-GB" dirty="0" smtClean="0"/>
              <a:t> 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Must be online to mark assignments and connected to the internet.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Offline marking uses attachments to give feedback to students. 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Can be downloaded and marked offline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019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908720"/>
            <a:ext cx="8352928" cy="1143000"/>
          </a:xfrm>
        </p:spPr>
        <p:txBody>
          <a:bodyPr/>
          <a:lstStyle/>
          <a:p>
            <a:r>
              <a:rPr lang="en-GB" dirty="0" smtClean="0"/>
              <a:t>Step 1 - Releasing </a:t>
            </a:r>
            <a:r>
              <a:rPr lang="en-GB" dirty="0" smtClean="0"/>
              <a:t>Feedback – </a:t>
            </a:r>
            <a:br>
              <a:rPr lang="en-GB" dirty="0" smtClean="0"/>
            </a:br>
            <a:r>
              <a:rPr lang="en-GB" dirty="0" smtClean="0"/>
              <a:t>Un-Hide Column Grade Centre</a:t>
            </a:r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827584" y="2348880"/>
            <a:ext cx="2562225" cy="3444240"/>
            <a:chOff x="827584" y="2348880"/>
            <a:chExt cx="2562225" cy="3444240"/>
          </a:xfrm>
        </p:grpSpPr>
        <p:pic>
          <p:nvPicPr>
            <p:cNvPr id="5" name="Picture 4"/>
            <p:cNvPicPr/>
            <p:nvPr/>
          </p:nvPicPr>
          <p:blipFill rotWithShape="1">
            <a:blip r:embed="rId2"/>
            <a:srcRect l="83851" t="53835" r="6190" b="12696"/>
            <a:stretch/>
          </p:blipFill>
          <p:spPr bwMode="auto">
            <a:xfrm>
              <a:off x="827584" y="2348880"/>
              <a:ext cx="2562225" cy="3444240"/>
            </a:xfrm>
            <a:prstGeom prst="rect">
              <a:avLst/>
            </a:prstGeom>
            <a:ln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Rectangle 5"/>
            <p:cNvSpPr/>
            <p:nvPr/>
          </p:nvSpPr>
          <p:spPr bwMode="auto">
            <a:xfrm>
              <a:off x="1547664" y="4437112"/>
              <a:ext cx="1512168" cy="432048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211960" y="2277725"/>
            <a:ext cx="3528392" cy="2358624"/>
            <a:chOff x="3923928" y="2348880"/>
            <a:chExt cx="3528392" cy="235862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23928" y="2348880"/>
              <a:ext cx="3096344" cy="235862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10" name="Straight Arrow Connector 9"/>
            <p:cNvCxnSpPr/>
            <p:nvPr/>
          </p:nvCxnSpPr>
          <p:spPr bwMode="auto">
            <a:xfrm flipH="1">
              <a:off x="6516216" y="3140968"/>
              <a:ext cx="936104" cy="64807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292658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048" y="476672"/>
            <a:ext cx="7772400" cy="1143000"/>
          </a:xfrm>
        </p:spPr>
        <p:txBody>
          <a:bodyPr/>
          <a:lstStyle/>
          <a:p>
            <a:r>
              <a:rPr lang="en-GB" dirty="0" smtClean="0"/>
              <a:t>Step 2 - Release Feedback</a:t>
            </a:r>
            <a:endParaRPr lang="en-GB" dirty="0"/>
          </a:p>
        </p:txBody>
      </p:sp>
      <p:pic>
        <p:nvPicPr>
          <p:cNvPr id="4" name="Picture 3"/>
          <p:cNvPicPr/>
          <p:nvPr/>
        </p:nvPicPr>
        <p:blipFill rotWithShape="1">
          <a:blip r:embed="rId3"/>
          <a:srcRect l="56952" t="28296" r="21154" b="32901"/>
          <a:stretch/>
        </p:blipFill>
        <p:spPr bwMode="auto">
          <a:xfrm>
            <a:off x="2051720" y="1556792"/>
            <a:ext cx="5092700" cy="36095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3872" y="5445224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Select the </a:t>
            </a:r>
            <a:r>
              <a:rPr lang="en-GB" dirty="0" err="1" smtClean="0"/>
              <a:t>dropbox</a:t>
            </a:r>
            <a:r>
              <a:rPr lang="en-GB" dirty="0" smtClean="0"/>
              <a:t> you are releasing grades for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67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048" y="476672"/>
            <a:ext cx="7772400" cy="1143000"/>
          </a:xfrm>
        </p:spPr>
        <p:txBody>
          <a:bodyPr/>
          <a:lstStyle/>
          <a:p>
            <a:r>
              <a:rPr lang="en-GB" dirty="0" smtClean="0"/>
              <a:t>Step 2 - Release Feedback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452101" y="4797152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Select the ‘Yes’ Release Now and Submit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6" t="-7545" r="53541" b="32761"/>
          <a:stretch/>
        </p:blipFill>
        <p:spPr>
          <a:xfrm>
            <a:off x="1333872" y="2018281"/>
            <a:ext cx="6624736" cy="25628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39552" y="5367736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* This will automatically send an email to students notifying their grade and feedback is available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8718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Smart Views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651958" y="1988840"/>
            <a:ext cx="82089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smtClean="0"/>
              <a:t>What is Smart 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Allows you to view specific students you are marking in Grade Centre rather than the full list.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Example 300 students. In </a:t>
            </a:r>
            <a:r>
              <a:rPr lang="en-GB" dirty="0"/>
              <a:t>c</a:t>
            </a:r>
            <a:r>
              <a:rPr lang="en-GB" dirty="0" smtClean="0"/>
              <a:t>harge of 20 </a:t>
            </a:r>
            <a:r>
              <a:rPr lang="en-GB" dirty="0"/>
              <a:t>s</a:t>
            </a:r>
            <a:r>
              <a:rPr lang="en-GB" dirty="0" smtClean="0"/>
              <a:t>tudents only.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Create a smart view to display your 20 students in Grade Centre only. Much easier to manage.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013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1143000"/>
          </a:xfrm>
        </p:spPr>
        <p:txBody>
          <a:bodyPr/>
          <a:lstStyle/>
          <a:p>
            <a:r>
              <a:rPr lang="en-GB" dirty="0" smtClean="0"/>
              <a:t>Smart Views</a:t>
            </a:r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827584" y="2187553"/>
            <a:ext cx="2808312" cy="3168352"/>
            <a:chOff x="827584" y="2187553"/>
            <a:chExt cx="2808312" cy="3168352"/>
          </a:xfrm>
        </p:grpSpPr>
        <p:pic>
          <p:nvPicPr>
            <p:cNvPr id="6" name="Picture 5"/>
            <p:cNvPicPr/>
            <p:nvPr/>
          </p:nvPicPr>
          <p:blipFill rotWithShape="1">
            <a:blip r:embed="rId2"/>
            <a:srcRect l="69199" t="39319" r="21001" b="35610"/>
            <a:stretch/>
          </p:blipFill>
          <p:spPr bwMode="auto">
            <a:xfrm>
              <a:off x="827584" y="2187553"/>
              <a:ext cx="2808312" cy="3168352"/>
            </a:xfrm>
            <a:prstGeom prst="rect">
              <a:avLst/>
            </a:prstGeom>
            <a:ln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8" name="Straight Arrow Connector 7"/>
            <p:cNvCxnSpPr/>
            <p:nvPr/>
          </p:nvCxnSpPr>
          <p:spPr bwMode="auto">
            <a:xfrm flipH="1">
              <a:off x="2483768" y="3645024"/>
              <a:ext cx="1044116" cy="45530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" name="Group 3"/>
          <p:cNvGrpSpPr/>
          <p:nvPr/>
        </p:nvGrpSpPr>
        <p:grpSpPr>
          <a:xfrm>
            <a:off x="4860032" y="2187553"/>
            <a:ext cx="2484276" cy="1533525"/>
            <a:chOff x="4860032" y="2187553"/>
            <a:chExt cx="2484276" cy="153352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60032" y="2187553"/>
              <a:ext cx="1838325" cy="153352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9" name="Straight Arrow Connector 8"/>
            <p:cNvCxnSpPr/>
            <p:nvPr/>
          </p:nvCxnSpPr>
          <p:spPr bwMode="auto">
            <a:xfrm flipH="1">
              <a:off x="6300192" y="2780928"/>
              <a:ext cx="1044116" cy="45530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00376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1143000"/>
          </a:xfrm>
        </p:spPr>
        <p:txBody>
          <a:bodyPr/>
          <a:lstStyle/>
          <a:p>
            <a:r>
              <a:rPr lang="en-GB" dirty="0" smtClean="0"/>
              <a:t>Smart Views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132856"/>
            <a:ext cx="6117184" cy="252028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" name="Group 3"/>
          <p:cNvGrpSpPr/>
          <p:nvPr/>
        </p:nvGrpSpPr>
        <p:grpSpPr>
          <a:xfrm>
            <a:off x="4860032" y="2708920"/>
            <a:ext cx="4032448" cy="991563"/>
            <a:chOff x="5508104" y="3491135"/>
            <a:chExt cx="3922815" cy="991563"/>
          </a:xfrm>
        </p:grpSpPr>
        <p:grpSp>
          <p:nvGrpSpPr>
            <p:cNvPr id="6" name="Group 5"/>
            <p:cNvGrpSpPr/>
            <p:nvPr/>
          </p:nvGrpSpPr>
          <p:grpSpPr>
            <a:xfrm>
              <a:off x="5508104" y="3645024"/>
              <a:ext cx="2619300" cy="576064"/>
              <a:chOff x="5508104" y="3645024"/>
              <a:chExt cx="2619300" cy="576064"/>
            </a:xfrm>
          </p:grpSpPr>
          <p:cxnSp>
            <p:nvCxnSpPr>
              <p:cNvPr id="9" name="Straight Arrow Connector 8"/>
              <p:cNvCxnSpPr/>
              <p:nvPr/>
            </p:nvCxnSpPr>
            <p:spPr bwMode="auto">
              <a:xfrm>
                <a:off x="5508104" y="3645024"/>
                <a:ext cx="2619300" cy="0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" name="Straight Arrow Connector 9"/>
              <p:cNvCxnSpPr/>
              <p:nvPr/>
            </p:nvCxnSpPr>
            <p:spPr bwMode="auto">
              <a:xfrm>
                <a:off x="6529249" y="4221088"/>
                <a:ext cx="1598155" cy="0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7" name="TextBox 6"/>
            <p:cNvSpPr txBox="1"/>
            <p:nvPr/>
          </p:nvSpPr>
          <p:spPr>
            <a:xfrm>
              <a:off x="8327342" y="3491135"/>
              <a:ext cx="10915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Enter Name</a:t>
              </a:r>
              <a:endParaRPr lang="en-GB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15303" y="3959478"/>
              <a:ext cx="11156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Enter Description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21969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1143000"/>
          </a:xfrm>
        </p:spPr>
        <p:txBody>
          <a:bodyPr/>
          <a:lstStyle/>
          <a:p>
            <a:r>
              <a:rPr lang="en-GB" dirty="0" smtClean="0"/>
              <a:t>Smart Views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88" y="2060848"/>
            <a:ext cx="8151338" cy="38164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/>
          <p:cNvSpPr/>
          <p:nvPr/>
        </p:nvSpPr>
        <p:spPr bwMode="auto">
          <a:xfrm>
            <a:off x="2483768" y="2708920"/>
            <a:ext cx="1440160" cy="21602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211960" y="2708920"/>
            <a:ext cx="4392488" cy="1296144"/>
            <a:chOff x="4211960" y="2708920"/>
            <a:chExt cx="4392488" cy="1296144"/>
          </a:xfrm>
        </p:grpSpPr>
        <p:cxnSp>
          <p:nvCxnSpPr>
            <p:cNvPr id="7" name="Straight Arrow Connector 6"/>
            <p:cNvCxnSpPr/>
            <p:nvPr/>
          </p:nvCxnSpPr>
          <p:spPr bwMode="auto">
            <a:xfrm flipH="1">
              <a:off x="4211960" y="3068960"/>
              <a:ext cx="1728192" cy="936104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" name="TextBox 7"/>
            <p:cNvSpPr txBox="1"/>
            <p:nvPr/>
          </p:nvSpPr>
          <p:spPr>
            <a:xfrm>
              <a:off x="6228184" y="2708920"/>
              <a:ext cx="23762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Select the users you wish to add to your smart view. </a:t>
              </a:r>
              <a:endParaRPr lang="en-GB" sz="14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067944" y="4293096"/>
            <a:ext cx="4104456" cy="1188132"/>
            <a:chOff x="4067944" y="4293096"/>
            <a:chExt cx="4104456" cy="1188132"/>
          </a:xfrm>
        </p:grpSpPr>
        <p:cxnSp>
          <p:nvCxnSpPr>
            <p:cNvPr id="9" name="Straight Arrow Connector 8"/>
            <p:cNvCxnSpPr/>
            <p:nvPr/>
          </p:nvCxnSpPr>
          <p:spPr bwMode="auto">
            <a:xfrm flipH="1">
              <a:off x="4067944" y="4653136"/>
              <a:ext cx="1584176" cy="82809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" name="TextBox 10"/>
            <p:cNvSpPr txBox="1"/>
            <p:nvPr/>
          </p:nvSpPr>
          <p:spPr>
            <a:xfrm>
              <a:off x="5796136" y="4293096"/>
              <a:ext cx="23762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Select the column you wish to add to your smart view.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2843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1143000"/>
          </a:xfrm>
        </p:spPr>
        <p:txBody>
          <a:bodyPr/>
          <a:lstStyle/>
          <a:p>
            <a:r>
              <a:rPr lang="en-GB" dirty="0" smtClean="0"/>
              <a:t>Smart Views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55" y="2420888"/>
            <a:ext cx="7988425" cy="331966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6948264" y="1907704"/>
            <a:ext cx="1224136" cy="1953344"/>
            <a:chOff x="6948264" y="1907704"/>
            <a:chExt cx="1224136" cy="1953344"/>
          </a:xfrm>
        </p:grpSpPr>
        <p:sp>
          <p:nvSpPr>
            <p:cNvPr id="6" name="Rectangle 5"/>
            <p:cNvSpPr/>
            <p:nvPr/>
          </p:nvSpPr>
          <p:spPr bwMode="auto">
            <a:xfrm>
              <a:off x="6948264" y="3140968"/>
              <a:ext cx="720080" cy="720080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cxnSp>
          <p:nvCxnSpPr>
            <p:cNvPr id="12" name="Straight Arrow Connector 11"/>
            <p:cNvCxnSpPr>
              <a:endCxn id="6" idx="0"/>
            </p:cNvCxnSpPr>
            <p:nvPr/>
          </p:nvCxnSpPr>
          <p:spPr bwMode="auto">
            <a:xfrm flipH="1">
              <a:off x="7308304" y="1907704"/>
              <a:ext cx="864096" cy="1233264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94169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Assignment Description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276872"/>
            <a:ext cx="7772400" cy="3312368"/>
          </a:xfrm>
        </p:spPr>
        <p:txBody>
          <a:bodyPr/>
          <a:lstStyle/>
          <a:p>
            <a:r>
              <a:rPr lang="en-US" sz="1800" dirty="0" smtClean="0"/>
              <a:t>Description </a:t>
            </a:r>
            <a:r>
              <a:rPr lang="en-US" sz="1800" dirty="0"/>
              <a:t>for the </a:t>
            </a:r>
            <a:r>
              <a:rPr lang="en-US" sz="1800" dirty="0" smtClean="0"/>
              <a:t>assignment.</a:t>
            </a:r>
            <a:endParaRPr lang="en-US" sz="1800" dirty="0"/>
          </a:p>
          <a:p>
            <a:r>
              <a:rPr lang="en-US" sz="1800" dirty="0"/>
              <a:t>Please also consider including the following guidance: </a:t>
            </a:r>
          </a:p>
          <a:p>
            <a:r>
              <a:rPr lang="en-US" sz="1800" dirty="0"/>
              <a:t>Relevant information from the module / </a:t>
            </a:r>
            <a:r>
              <a:rPr lang="en-US" sz="1800" dirty="0" err="1"/>
              <a:t>programme</a:t>
            </a:r>
            <a:r>
              <a:rPr lang="en-US" sz="1800" dirty="0"/>
              <a:t> handbook such as:</a:t>
            </a:r>
          </a:p>
          <a:p>
            <a:r>
              <a:rPr lang="en-US" sz="1800" dirty="0"/>
              <a:t>The % the paper is worth e.g. 40% for the module / </a:t>
            </a:r>
            <a:r>
              <a:rPr lang="en-US" sz="1800" dirty="0" err="1"/>
              <a:t>programme</a:t>
            </a:r>
            <a:r>
              <a:rPr lang="en-US" sz="1800" dirty="0"/>
              <a:t> / year</a:t>
            </a:r>
          </a:p>
          <a:p>
            <a:r>
              <a:rPr lang="en-US" sz="1800" dirty="0"/>
              <a:t>Word count e.g. 1500 words</a:t>
            </a:r>
          </a:p>
          <a:p>
            <a:r>
              <a:rPr lang="en-US" sz="1800" dirty="0"/>
              <a:t>Learning outcomes this assignment addresses</a:t>
            </a:r>
          </a:p>
          <a:p>
            <a:r>
              <a:rPr lang="en-US" sz="1800" dirty="0"/>
              <a:t>Assignment structure</a:t>
            </a:r>
          </a:p>
          <a:p>
            <a:r>
              <a:rPr lang="en-US" sz="1800" dirty="0"/>
              <a:t>... perhaps refer the student back to the handbook</a:t>
            </a:r>
            <a:r>
              <a:rPr lang="en-US" dirty="0"/>
              <a:t>.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4905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1143000"/>
          </a:xfrm>
        </p:spPr>
        <p:txBody>
          <a:bodyPr/>
          <a:lstStyle/>
          <a:p>
            <a:r>
              <a:rPr lang="en-GB" dirty="0" smtClean="0"/>
              <a:t>Smart Views</a:t>
            </a:r>
            <a:endParaRPr lang="en-GB" dirty="0"/>
          </a:p>
        </p:txBody>
      </p:sp>
      <p:pic>
        <p:nvPicPr>
          <p:cNvPr id="8" name="Picture 7"/>
          <p:cNvPicPr/>
          <p:nvPr/>
        </p:nvPicPr>
        <p:blipFill rotWithShape="1">
          <a:blip r:embed="rId2"/>
          <a:srcRect l="58441" t="43617" r="17819" b="20935"/>
          <a:stretch/>
        </p:blipFill>
        <p:spPr bwMode="auto">
          <a:xfrm>
            <a:off x="2339752" y="1907704"/>
            <a:ext cx="5910580" cy="35299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3131840" y="5013176"/>
            <a:ext cx="1437928" cy="36004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4077072"/>
            <a:ext cx="12241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Select your Smart View Group</a:t>
            </a:r>
            <a:endParaRPr lang="en-GB" sz="1400" dirty="0"/>
          </a:p>
        </p:txBody>
      </p:sp>
      <p:cxnSp>
        <p:nvCxnSpPr>
          <p:cNvPr id="11" name="Straight Arrow Connector 10"/>
          <p:cNvCxnSpPr/>
          <p:nvPr/>
        </p:nvCxnSpPr>
        <p:spPr bwMode="auto">
          <a:xfrm flipH="1" flipV="1">
            <a:off x="1979712" y="4474567"/>
            <a:ext cx="1152128" cy="71862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2448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Downloading Reports</a:t>
            </a:r>
            <a:endParaRPr lang="en-GB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57327" t="29693" r="17077" b="45710"/>
          <a:stretch/>
        </p:blipFill>
        <p:spPr bwMode="auto">
          <a:xfrm>
            <a:off x="933364" y="2420888"/>
            <a:ext cx="7272808" cy="2808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5580112" y="3501008"/>
            <a:ext cx="2448272" cy="129614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>
            <a:off x="6444208" y="2420888"/>
            <a:ext cx="864096" cy="108012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Box 8"/>
          <p:cNvSpPr txBox="1"/>
          <p:nvPr/>
        </p:nvSpPr>
        <p:spPr>
          <a:xfrm>
            <a:off x="7308304" y="2142588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Create Report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46534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657920"/>
            <a:ext cx="7772400" cy="1143000"/>
          </a:xfrm>
        </p:spPr>
        <p:txBody>
          <a:bodyPr/>
          <a:lstStyle/>
          <a:p>
            <a:r>
              <a:rPr lang="en-GB" dirty="0" smtClean="0"/>
              <a:t>Downloading Reports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62960"/>
          <a:stretch/>
        </p:blipFill>
        <p:spPr>
          <a:xfrm>
            <a:off x="2805572" y="1772816"/>
            <a:ext cx="3528392" cy="43333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916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Downloading Reports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1907704"/>
            <a:ext cx="3600400" cy="42121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6729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Downloading Reports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924545"/>
            <a:ext cx="4979069" cy="3994739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" name="Straight Arrow Connector 3"/>
          <p:cNvCxnSpPr/>
          <p:nvPr/>
        </p:nvCxnSpPr>
        <p:spPr bwMode="auto">
          <a:xfrm flipH="1">
            <a:off x="3635896" y="2420888"/>
            <a:ext cx="1049374" cy="6480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3693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Downloading Reports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845" y="2924944"/>
            <a:ext cx="8227846" cy="181084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456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72400" cy="1143000"/>
          </a:xfrm>
        </p:spPr>
        <p:txBody>
          <a:bodyPr/>
          <a:lstStyle/>
          <a:p>
            <a:r>
              <a:rPr lang="en-GB" dirty="0" smtClean="0"/>
              <a:t>Links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700808"/>
            <a:ext cx="7848872" cy="4536504"/>
          </a:xfrm>
        </p:spPr>
        <p:txBody>
          <a:bodyPr/>
          <a:lstStyle/>
          <a:p>
            <a:r>
              <a:rPr lang="en-GB" dirty="0" smtClean="0"/>
              <a:t>Assignment Handler - Bible</a:t>
            </a:r>
          </a:p>
          <a:p>
            <a:pPr lvl="1"/>
            <a:r>
              <a:rPr lang="en-GB" dirty="0">
                <a:hlinkClick r:id="rId2"/>
              </a:rPr>
              <a:t>http://www.eshare.edgehill.ac.uk/2238</a:t>
            </a:r>
            <a:r>
              <a:rPr lang="en-GB" dirty="0" smtClean="0">
                <a:hlinkClick r:id="rId2"/>
              </a:rPr>
              <a:t>/</a:t>
            </a:r>
            <a:endParaRPr lang="en-GB" dirty="0" smtClean="0"/>
          </a:p>
          <a:p>
            <a:pPr lvl="1"/>
            <a:endParaRPr lang="en-GB" dirty="0"/>
          </a:p>
          <a:p>
            <a:r>
              <a:rPr lang="en-GB" dirty="0" smtClean="0"/>
              <a:t>Assignment Handler – Brief Overview</a:t>
            </a:r>
            <a:endParaRPr lang="en-GB" dirty="0" smtClean="0"/>
          </a:p>
          <a:p>
            <a:pPr lvl="1"/>
            <a:r>
              <a:rPr lang="en-GB" dirty="0">
                <a:hlinkClick r:id="rId3"/>
              </a:rPr>
              <a:t>http://www.eshare.edgehill.ac.uk/2332</a:t>
            </a:r>
            <a:r>
              <a:rPr lang="en-GB" dirty="0" smtClean="0">
                <a:hlinkClick r:id="rId3"/>
              </a:rPr>
              <a:t>/</a:t>
            </a:r>
            <a:endParaRPr lang="en-GB" dirty="0" smtClean="0"/>
          </a:p>
          <a:p>
            <a:pPr lvl="1"/>
            <a:endParaRPr lang="en-GB" dirty="0"/>
          </a:p>
          <a:p>
            <a:r>
              <a:rPr lang="en-GB" dirty="0" smtClean="0"/>
              <a:t>Presentation Assignment Workshop</a:t>
            </a:r>
          </a:p>
          <a:p>
            <a:pPr lvl="1">
              <a:buFontTx/>
              <a:buChar char="-"/>
            </a:pPr>
            <a:r>
              <a:rPr lang="en-GB" smtClean="0">
                <a:hlinkClick r:id="rId4"/>
              </a:rPr>
              <a:t>http</a:t>
            </a:r>
            <a:r>
              <a:rPr lang="en-GB">
                <a:hlinkClick r:id="rId4"/>
              </a:rPr>
              <a:t>://</a:t>
            </a:r>
            <a:r>
              <a:rPr lang="en-GB">
                <a:hlinkClick r:id="rId4"/>
              </a:rPr>
              <a:t>www.eshare.edgehill.ac.uk/4102</a:t>
            </a:r>
            <a:r>
              <a:rPr lang="en-GB" smtClean="0">
                <a:hlinkClick r:id="rId4"/>
              </a:rPr>
              <a:t>/</a:t>
            </a:r>
            <a:endParaRPr lang="en-GB" smtClean="0"/>
          </a:p>
          <a:p>
            <a:pPr lvl="1"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813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1560" y="2420888"/>
            <a:ext cx="7772400" cy="1143000"/>
          </a:xfrm>
        </p:spPr>
        <p:txBody>
          <a:bodyPr/>
          <a:lstStyle/>
          <a:p>
            <a:r>
              <a:rPr lang="en-GB" dirty="0" smtClean="0"/>
              <a:t>End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370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Assignment Instructions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204864"/>
            <a:ext cx="7772400" cy="3528392"/>
          </a:xfrm>
        </p:spPr>
        <p:txBody>
          <a:bodyPr/>
          <a:lstStyle/>
          <a:p>
            <a:r>
              <a:rPr lang="en-US" sz="1800" dirty="0" smtClean="0"/>
              <a:t>Assignment instructions.</a:t>
            </a:r>
            <a:endParaRPr lang="en-US" sz="1800" dirty="0"/>
          </a:p>
          <a:p>
            <a:r>
              <a:rPr lang="en-US" sz="1800" dirty="0"/>
              <a:t>Also consider including the following guidance:</a:t>
            </a:r>
          </a:p>
          <a:p>
            <a:r>
              <a:rPr lang="en-US" sz="1800" dirty="0"/>
              <a:t> - Please ensure that the cover sheet(s) supplied (attached) with this assignment is/are the first few pages of your assignment.</a:t>
            </a:r>
          </a:p>
          <a:p>
            <a:r>
              <a:rPr lang="en-US" sz="1800" dirty="0"/>
              <a:t> - Please enter your name and student number on the assignment cover sheet.</a:t>
            </a:r>
          </a:p>
          <a:p>
            <a:r>
              <a:rPr lang="en-US" sz="1800" dirty="0"/>
              <a:t> - Please ensure that your assignment fulfils the requirements laid out in the module / </a:t>
            </a:r>
            <a:r>
              <a:rPr lang="en-US" sz="1800" dirty="0" err="1"/>
              <a:t>programme</a:t>
            </a:r>
            <a:r>
              <a:rPr lang="en-US" sz="1800" dirty="0"/>
              <a:t> handbook.</a:t>
            </a:r>
          </a:p>
          <a:p>
            <a:r>
              <a:rPr lang="en-US" sz="1800" dirty="0"/>
              <a:t> - Please keep a copy of your assignment and the </a:t>
            </a:r>
            <a:r>
              <a:rPr lang="en-US" sz="1800" dirty="0" smtClean="0"/>
              <a:t>receipt </a:t>
            </a:r>
            <a:r>
              <a:rPr lang="en-US" sz="1800" dirty="0"/>
              <a:t>you </a:t>
            </a:r>
            <a:r>
              <a:rPr lang="en-US" sz="1800" dirty="0" smtClean="0"/>
              <a:t>receive </a:t>
            </a:r>
            <a:r>
              <a:rPr lang="en-US" sz="1800" dirty="0"/>
              <a:t>for your records.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22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83568" y="793205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How to create an assignment dropbox</a:t>
            </a:r>
          </a:p>
          <a:p>
            <a:r>
              <a:rPr lang="en-GB" sz="3500" kern="0" dirty="0" smtClean="0"/>
              <a:t>Assignment Template</a:t>
            </a:r>
            <a:endParaRPr lang="en-GB" sz="3500" kern="0" dirty="0"/>
          </a:p>
        </p:txBody>
      </p:sp>
      <p:grpSp>
        <p:nvGrpSpPr>
          <p:cNvPr id="2" name="Group 1"/>
          <p:cNvGrpSpPr/>
          <p:nvPr/>
        </p:nvGrpSpPr>
        <p:grpSpPr>
          <a:xfrm>
            <a:off x="3491880" y="2276872"/>
            <a:ext cx="5400600" cy="1440160"/>
            <a:chOff x="3491880" y="2276872"/>
            <a:chExt cx="5400600" cy="1440160"/>
          </a:xfrm>
        </p:grpSpPr>
        <p:cxnSp>
          <p:nvCxnSpPr>
            <p:cNvPr id="10" name="Straight Arrow Connector 9"/>
            <p:cNvCxnSpPr/>
            <p:nvPr/>
          </p:nvCxnSpPr>
          <p:spPr bwMode="auto">
            <a:xfrm flipH="1">
              <a:off x="3491880" y="2780928"/>
              <a:ext cx="1077888" cy="936104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" name="TextBox 10"/>
            <p:cNvSpPr txBox="1"/>
            <p:nvPr/>
          </p:nvSpPr>
          <p:spPr>
            <a:xfrm>
              <a:off x="4427984" y="2276872"/>
              <a:ext cx="4464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Add an Assignment Template</a:t>
              </a:r>
              <a:endParaRPr lang="en-GB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3759423"/>
            <a:ext cx="3562350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0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83568" y="836712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How to create an assignment dropbox</a:t>
            </a:r>
          </a:p>
          <a:p>
            <a:r>
              <a:rPr lang="en-GB" sz="3500" kern="0" dirty="0" smtClean="0"/>
              <a:t>Due Date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3898776"/>
            <a:ext cx="5838825" cy="1419225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 bwMode="auto">
          <a:xfrm flipH="1">
            <a:off x="4553036" y="2852936"/>
            <a:ext cx="1512168" cy="13681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70918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683568" y="836712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How to create an assignment dropbox</a:t>
            </a:r>
          </a:p>
          <a:p>
            <a:r>
              <a:rPr lang="en-GB" sz="3500" kern="0" dirty="0" smtClean="0"/>
              <a:t>Submission Type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492" y="2780928"/>
            <a:ext cx="4968552" cy="213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88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cmNew</Template>
  <TotalTime>1095</TotalTime>
  <Words>865</Words>
  <Application>Microsoft Office PowerPoint</Application>
  <PresentationFormat>On-screen Show (4:3)</PresentationFormat>
  <Paragraphs>196</Paragraphs>
  <Slides>57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3" baseType="lpstr">
      <vt:lpstr>ＭＳ Ｐゴシック</vt:lpstr>
      <vt:lpstr>Arial</vt:lpstr>
      <vt:lpstr>Calibri</vt:lpstr>
      <vt:lpstr>Georgia</vt:lpstr>
      <vt:lpstr>Times</vt:lpstr>
      <vt:lpstr>Blank Presentation</vt:lpstr>
      <vt:lpstr>Learning Technology Development</vt:lpstr>
      <vt:lpstr>PowerPoint Presentation</vt:lpstr>
      <vt:lpstr>How to create an assignment dropbox</vt:lpstr>
      <vt:lpstr>How to create an assignment dropbox</vt:lpstr>
      <vt:lpstr>Assignment Description</vt:lpstr>
      <vt:lpstr>Assignment Instructions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Grade Centre –  Hide Column Student View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Viewing Grades (Student View) Inline Grading vs Offline Marking</vt:lpstr>
      <vt:lpstr>Viewing Grades (Student View) Inline Grading vs Offline Marking</vt:lpstr>
      <vt:lpstr>Viewing Grades (Student View) Inline Grading vs Offline Marking</vt:lpstr>
      <vt:lpstr>Step 1 - Releasing Feedback –  Un-Hide Column Grade Centre</vt:lpstr>
      <vt:lpstr>Step 2 - Release Feedback</vt:lpstr>
      <vt:lpstr>Step 2 - Release Feedback</vt:lpstr>
      <vt:lpstr>Smart Views</vt:lpstr>
      <vt:lpstr>Smart Views</vt:lpstr>
      <vt:lpstr>Smart Views</vt:lpstr>
      <vt:lpstr>Smart Views</vt:lpstr>
      <vt:lpstr>Smart Views</vt:lpstr>
      <vt:lpstr>Smart Views</vt:lpstr>
      <vt:lpstr>Downloading Reports</vt:lpstr>
      <vt:lpstr>Downloading Reports</vt:lpstr>
      <vt:lpstr>Downloading Reports</vt:lpstr>
      <vt:lpstr>Downloading Reports</vt:lpstr>
      <vt:lpstr>Downloading Reports</vt:lpstr>
      <vt:lpstr>Links</vt:lpstr>
      <vt:lpstr>End</vt:lpstr>
    </vt:vector>
  </TitlesOfParts>
  <Company>Edge Hill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Technology Development</dc:title>
  <dc:creator>Irfan Mulla</dc:creator>
  <cp:lastModifiedBy>Irfan Mulla</cp:lastModifiedBy>
  <cp:revision>74</cp:revision>
  <dcterms:created xsi:type="dcterms:W3CDTF">2013-09-20T10:15:56Z</dcterms:created>
  <dcterms:modified xsi:type="dcterms:W3CDTF">2013-10-21T15:31:45Z</dcterms:modified>
</cp:coreProperties>
</file>