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16"/>
  </p:notesMasterIdLst>
  <p:sldIdLst>
    <p:sldId id="256" r:id="rId2"/>
    <p:sldId id="257" r:id="rId3"/>
    <p:sldId id="262" r:id="rId4"/>
    <p:sldId id="268" r:id="rId5"/>
    <p:sldId id="269" r:id="rId6"/>
    <p:sldId id="263" r:id="rId7"/>
    <p:sldId id="270" r:id="rId8"/>
    <p:sldId id="271" r:id="rId9"/>
    <p:sldId id="272" r:id="rId10"/>
    <p:sldId id="273" r:id="rId11"/>
    <p:sldId id="274" r:id="rId12"/>
    <p:sldId id="266" r:id="rId13"/>
    <p:sldId id="275"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39" d="100"/>
          <a:sy n="139" d="100"/>
        </p:scale>
        <p:origin x="-1576"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195C66-6D61-6948-85E3-F9C7432BA117}" type="datetimeFigureOut">
              <a:rPr lang="en-US" smtClean="0"/>
              <a:pPr/>
              <a:t>10/13/13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59D8C4-6F01-CB49-8711-DB3E2EC007F1}"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948085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8C59D8C4-6F01-CB49-8711-DB3E2EC007F1}" type="slidenum">
              <a:rPr lang="en-US" smtClean="0"/>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67510872"/>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Letters, quoted by Smith in intro to World’s Classics selection, </a:t>
            </a:r>
            <a:r>
              <a:rPr lang="en-US" dirty="0" err="1" smtClean="0"/>
              <a:t>p.xiii</a:t>
            </a:r>
            <a:endParaRPr lang="en-US" dirty="0" smtClean="0"/>
          </a:p>
          <a:p>
            <a:r>
              <a:rPr lang="en-US" dirty="0" smtClean="0"/>
              <a:t>Journal – quoted in </a:t>
            </a:r>
            <a:r>
              <a:rPr lang="en-US" dirty="0" err="1" smtClean="0"/>
              <a:t>Murry</a:t>
            </a:r>
            <a:r>
              <a:rPr lang="en-US" dirty="0" smtClean="0"/>
              <a:t>, 1954, p.205</a:t>
            </a:r>
          </a:p>
          <a:p>
            <a:endParaRPr lang="en-US" dirty="0"/>
          </a:p>
        </p:txBody>
      </p:sp>
      <p:sp>
        <p:nvSpPr>
          <p:cNvPr id="4" name="Slide Number Placeholder 3"/>
          <p:cNvSpPr>
            <a:spLocks noGrp="1"/>
          </p:cNvSpPr>
          <p:nvPr>
            <p:ph type="sldNum" sz="quarter" idx="10"/>
          </p:nvPr>
        </p:nvSpPr>
        <p:spPr/>
        <p:txBody>
          <a:bodyPr/>
          <a:lstStyle/>
          <a:p>
            <a:fld id="{8C59D8C4-6F01-CB49-8711-DB3E2EC007F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dirty="0" smtClean="0"/>
              <a:t>Kaplan: </a:t>
            </a:r>
            <a:r>
              <a:rPr lang="en-US" sz="1200" kern="1200" dirty="0" smtClean="0">
                <a:solidFill>
                  <a:schemeClr val="tx1"/>
                </a:solidFill>
                <a:latin typeface="+mn-lt"/>
                <a:ea typeface="+mn-ea"/>
                <a:cs typeface="+mn-cs"/>
              </a:rPr>
              <a:t>Kaplan, Sydney Janet,</a:t>
            </a:r>
            <a:r>
              <a:rPr lang="en-US" sz="120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Katherine Mansfield and the Origins of Modernist Fiction. (</a:t>
            </a:r>
            <a:r>
              <a:rPr lang="en-US" sz="1200" kern="1200" dirty="0" smtClean="0">
                <a:solidFill>
                  <a:schemeClr val="tx1"/>
                </a:solidFill>
                <a:latin typeface="+mn-lt"/>
                <a:ea typeface="+mn-ea"/>
                <a:cs typeface="+mn-cs"/>
              </a:rPr>
              <a:t>New York: </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Cornell University Press,</a:t>
            </a:r>
            <a:r>
              <a:rPr lang="en-US" sz="1200" kern="1200" baseline="0" dirty="0" smtClean="0">
                <a:solidFill>
                  <a:schemeClr val="tx1"/>
                </a:solidFill>
                <a:latin typeface="+mn-lt"/>
                <a:ea typeface="+mn-ea"/>
                <a:cs typeface="+mn-cs"/>
              </a:rPr>
              <a:t> 1991) p.169</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C59D8C4-6F01-CB49-8711-DB3E2EC007F1}"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C59D8C4-6F01-CB49-8711-DB3E2EC007F1}"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C59D8C4-6F01-CB49-8711-DB3E2EC007F1}" type="slidenum">
              <a:rPr lang="en-US" smtClean="0"/>
              <a:pPr/>
              <a:t>14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27122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useBgFill="1">
        <p:nvSpPr>
          <p:cNvPr id="12" name="Rectangle 11"/>
          <p:cNvSpPr/>
          <p:nvPr/>
        </p:nvSpPr>
        <p:spPr>
          <a:xfrm>
            <a:off x="341086" y="928914"/>
            <a:ext cx="8432800" cy="17707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685707" y="968189"/>
            <a:ext cx="7799387" cy="1237130"/>
          </a:xfrm>
        </p:spPr>
        <p:txBody>
          <a:bodyPr anchor="b" anchorCtr="0"/>
          <a:lstStyle>
            <a:lvl1pPr algn="r">
              <a:lnSpc>
                <a:spcPts val="5000"/>
              </a:lnSpc>
              <a:defRPr sz="4600">
                <a:solidFill>
                  <a:schemeClr val="accent1"/>
                </a:solidFill>
                <a:effectLst/>
              </a:defRPr>
            </a:lvl1pPr>
          </a:lstStyle>
          <a:p>
            <a:r>
              <a:rPr lang="en-GB" smtClean="0"/>
              <a:t>Click to edit Master title style</a:t>
            </a:r>
            <a:endParaRPr/>
          </a:p>
        </p:txBody>
      </p:sp>
      <p:sp>
        <p:nvSpPr>
          <p:cNvPr id="3" name="Subtitle 2"/>
          <p:cNvSpPr>
            <a:spLocks noGrp="1"/>
          </p:cNvSpPr>
          <p:nvPr>
            <p:ph type="subTitle" idx="1"/>
          </p:nvPr>
        </p:nvSpPr>
        <p:spPr>
          <a:xfrm>
            <a:off x="685707" y="2209799"/>
            <a:ext cx="7799387" cy="466165"/>
          </a:xfrm>
        </p:spPr>
        <p:txBody>
          <a:bodyPr/>
          <a:lstStyle>
            <a:lvl1pPr marL="0" indent="0" algn="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a:p>
        </p:txBody>
      </p:sp>
      <p:sp>
        <p:nvSpPr>
          <p:cNvPr id="4" name="Date Placeholder 3"/>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Slide Number Placeholder 5"/>
          <p:cNvSpPr>
            <a:spLocks noGrp="1"/>
          </p:cNvSpPr>
          <p:nvPr>
            <p:ph type="sldNum" sz="quarter" idx="12"/>
          </p:nvPr>
        </p:nvSpPr>
        <p:spPr>
          <a:xfrm>
            <a:off x="4305300" y="6492875"/>
            <a:ext cx="533400" cy="365125"/>
          </a:xfrm>
        </p:spPr>
        <p:txBody>
          <a:bodyPr vert="horz" lIns="91440" tIns="45720" rIns="91440" bIns="45720" rtlCol="0" anchor="ctr"/>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fld id="{EDB12C95-80D3-0247-B3DA-EA9169420FA3}" type="slidenum">
              <a:rPr lang="en-US" smtClean="0"/>
              <a:pPr/>
              <a:t>‹#›</a:t>
            </a:fld>
            <a:endParaRPr lang="en-US"/>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57200" y="816802"/>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8" descr="TitleSlideTop.jpg"/>
          <p:cNvPicPr>
            <a:picLocks noChangeAspect="1"/>
          </p:cNvPicPr>
          <p:nvPr/>
        </p:nvPicPr>
        <p:blipFill>
          <a:blip r:embed="rId2"/>
          <a:stretch>
            <a:fillRect/>
          </a:stretch>
        </p:blipFill>
        <p:spPr>
          <a:xfrm>
            <a:off x="457200" y="457200"/>
            <a:ext cx="8229600" cy="356646"/>
          </a:xfrm>
          <a:prstGeom prst="rect">
            <a:avLst/>
          </a:prstGeom>
        </p:spPr>
      </p:pic>
      <p:pic>
        <p:nvPicPr>
          <p:cNvPr id="10" name="Picture 9" descr="TitleSlideBottom.jpg"/>
          <p:cNvPicPr>
            <a:picLocks noChangeAspect="1"/>
          </p:cNvPicPr>
          <p:nvPr/>
        </p:nvPicPr>
        <p:blipFill>
          <a:blip r:embed="rId3"/>
          <a:stretch>
            <a:fillRect/>
          </a:stretch>
        </p:blipFill>
        <p:spPr>
          <a:xfrm>
            <a:off x="457200" y="2700601"/>
            <a:ext cx="8229600" cy="3700199"/>
          </a:xfrm>
          <a:prstGeom prst="rect">
            <a:avLst/>
          </a:prstGeom>
        </p:spPr>
      </p:pic>
      <p:sp>
        <p:nvSpPr>
          <p:cNvPr id="11" name="Footer Placeholder 4"/>
          <p:cNvSpPr>
            <a:spLocks noGrp="1"/>
          </p:cNvSpPr>
          <p:nvPr>
            <p:ph type="ftr" sz="quarter" idx="3"/>
          </p:nvPr>
        </p:nvSpPr>
        <p:spPr>
          <a:xfrm>
            <a:off x="318247" y="6492875"/>
            <a:ext cx="3415554"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useBgFill="1">
        <p:nvSpPr>
          <p:cNvPr id="7" name="Rectangle 6"/>
          <p:cNvSpPr/>
          <p:nvPr/>
        </p:nvSpPr>
        <p:spPr>
          <a:xfrm>
            <a:off x="355600" y="566057"/>
            <a:ext cx="8396514" cy="25980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Rectangle 4"/>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ctangle 5"/>
          <p:cNvSpPr/>
          <p:nvPr/>
        </p:nvSpPr>
        <p:spPr>
          <a:xfrm>
            <a:off x="457200" y="45720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2345F254-36D8-2748-A720-557532F1176A}" type="datetimeFigureOut">
              <a:rPr lang="en-US" smtClean="0"/>
              <a:pPr/>
              <a:t>10/13/13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B12C95-80D3-0247-B3DA-EA9169420F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useBgFill="1">
        <p:nvSpPr>
          <p:cNvPr id="10" name="Rectangle 9"/>
          <p:cNvSpPr/>
          <p:nvPr/>
        </p:nvSpPr>
        <p:spPr>
          <a:xfrm>
            <a:off x="333828" y="566057"/>
            <a:ext cx="8454571" cy="21335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457200" y="45720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58368" y="1644868"/>
            <a:ext cx="3657600" cy="1098332"/>
          </a:xfrm>
        </p:spPr>
        <p:txBody>
          <a:bodyPr anchor="b"/>
          <a:lstStyle>
            <a:lvl1pPr algn="l">
              <a:defRPr sz="3600" b="0">
                <a:solidFill>
                  <a:schemeClr val="accent1"/>
                </a:solidFill>
                <a:effectLst/>
              </a:defRPr>
            </a:lvl1pPr>
          </a:lstStyle>
          <a:p>
            <a:r>
              <a:rPr lang="en-GB" smtClean="0"/>
              <a:t>Click to edit Master title style</a:t>
            </a:r>
            <a:endParaRPr/>
          </a:p>
        </p:txBody>
      </p:sp>
      <p:sp>
        <p:nvSpPr>
          <p:cNvPr id="3" name="Content Placeholder 2"/>
          <p:cNvSpPr>
            <a:spLocks noGrp="1"/>
          </p:cNvSpPr>
          <p:nvPr>
            <p:ph idx="1"/>
          </p:nvPr>
        </p:nvSpPr>
        <p:spPr>
          <a:xfrm>
            <a:off x="4828032" y="654268"/>
            <a:ext cx="3657600" cy="5486400"/>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12C95-80D3-0247-B3DA-EA9169420FA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Picture with Caption">
    <p:spTree>
      <p:nvGrpSpPr>
        <p:cNvPr id="1" name=""/>
        <p:cNvGrpSpPr/>
        <p:nvPr/>
      </p:nvGrpSpPr>
      <p:grpSpPr>
        <a:xfrm>
          <a:off x="0" y="0"/>
          <a:ext cx="0" cy="0"/>
          <a:chOff x="0" y="0"/>
          <a:chExt cx="0" cy="0"/>
        </a:xfrm>
      </p:grpSpPr>
      <p:sp useBgFill="1">
        <p:nvSpPr>
          <p:cNvPr id="10" name="Rectangle 9"/>
          <p:cNvSpPr/>
          <p:nvPr/>
        </p:nvSpPr>
        <p:spPr>
          <a:xfrm>
            <a:off x="355600" y="348343"/>
            <a:ext cx="8432800" cy="23513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rot="5400000">
            <a:off x="5598058" y="3310469"/>
            <a:ext cx="5943600" cy="237061"/>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58368" y="1644868"/>
            <a:ext cx="3657600" cy="1098332"/>
          </a:xfrm>
        </p:spPr>
        <p:txBody>
          <a:bodyPr anchor="b"/>
          <a:lstStyle>
            <a:lvl1pPr algn="l">
              <a:defRPr sz="3600" b="0">
                <a:solidFill>
                  <a:schemeClr val="accent1"/>
                </a:solidFill>
                <a:effectLst/>
              </a:defRPr>
            </a:lvl1pPr>
          </a:lstStyle>
          <a:p>
            <a:r>
              <a:rPr lang="en-GB" smtClean="0"/>
              <a:t>Click to edit Master title style</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12C95-80D3-0247-B3DA-EA9169420FA3}" type="slidenum">
              <a:rPr lang="en-US" smtClean="0"/>
              <a:pPr/>
              <a:t>‹#›</a:t>
            </a:fld>
            <a:endParaRPr lang="en-US"/>
          </a:p>
        </p:txBody>
      </p:sp>
      <p:sp>
        <p:nvSpPr>
          <p:cNvPr id="11" name="Picture Placeholder 10"/>
          <p:cNvSpPr>
            <a:spLocks noGrp="1"/>
          </p:cNvSpPr>
          <p:nvPr>
            <p:ph type="pic" sz="quarter" idx="13"/>
          </p:nvPr>
        </p:nvSpPr>
        <p:spPr>
          <a:xfrm>
            <a:off x="4828032" y="457200"/>
            <a:ext cx="3621024" cy="5943600"/>
          </a:xfrm>
        </p:spPr>
        <p:txBody>
          <a:bodyPr/>
          <a:lstStyle>
            <a:lvl1pPr>
              <a:buNone/>
              <a:defRPr/>
            </a:lvl1pPr>
          </a:lstStyle>
          <a:p>
            <a:r>
              <a:rPr lang="en-GB"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a:xfrm>
            <a:off x="609600" y="2286000"/>
            <a:ext cx="7874000" cy="3840163"/>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fld id="{2345F254-36D8-2748-A720-557532F1176A}" type="datetimeFigureOut">
              <a:rPr lang="en-US" smtClean="0"/>
              <a:pPr/>
              <a:t>10/13/13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12C95-80D3-0247-B3DA-EA9169420FA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useBgFill="1">
        <p:nvSpPr>
          <p:cNvPr id="11" name="Rectangle 10"/>
          <p:cNvSpPr/>
          <p:nvPr/>
        </p:nvSpPr>
        <p:spPr>
          <a:xfrm>
            <a:off x="348342" y="362857"/>
            <a:ext cx="8440057" cy="2336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8" descr="VerticalRight.jpg"/>
          <p:cNvPicPr>
            <a:picLocks noChangeAspect="1"/>
          </p:cNvPicPr>
          <p:nvPr/>
        </p:nvPicPr>
        <p:blipFill>
          <a:blip r:embed="rId2"/>
          <a:stretch>
            <a:fillRect/>
          </a:stretch>
        </p:blipFill>
        <p:spPr>
          <a:xfrm>
            <a:off x="7111668" y="457200"/>
            <a:ext cx="1546230" cy="5943600"/>
          </a:xfrm>
          <a:prstGeom prst="rect">
            <a:avLst/>
          </a:prstGeom>
        </p:spPr>
      </p:pic>
      <p:sp>
        <p:nvSpPr>
          <p:cNvPr id="10" name="Rectangle 9"/>
          <p:cNvSpPr/>
          <p:nvPr/>
        </p:nvSpPr>
        <p:spPr>
          <a:xfrm rot="5400000">
            <a:off x="4074414" y="3369564"/>
            <a:ext cx="5943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119582" y="693738"/>
            <a:ext cx="1491018" cy="5432425"/>
          </a:xfrm>
        </p:spPr>
        <p:txBody>
          <a:bodyPr vert="eaVert" tIns="45720" bIns="45720"/>
          <a:lstStyle>
            <a:lvl1pPr algn="l">
              <a:defRPr/>
            </a:lvl1pPr>
          </a:lstStyle>
          <a:p>
            <a:r>
              <a:rPr lang="en-GB" smtClean="0"/>
              <a:t>Click to edit Master title style</a:t>
            </a:r>
            <a:endParaRPr/>
          </a:p>
        </p:txBody>
      </p:sp>
      <p:sp>
        <p:nvSpPr>
          <p:cNvPr id="3" name="Vertical Text Placeholder 2"/>
          <p:cNvSpPr>
            <a:spLocks noGrp="1"/>
          </p:cNvSpPr>
          <p:nvPr>
            <p:ph type="body" orient="vert" idx="1"/>
          </p:nvPr>
        </p:nvSpPr>
        <p:spPr>
          <a:xfrm>
            <a:off x="457200" y="693738"/>
            <a:ext cx="6019800" cy="54324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fld id="{2345F254-36D8-2748-A720-557532F1176A}" type="datetimeFigureOut">
              <a:rPr lang="en-US" smtClean="0"/>
              <a:pPr/>
              <a:t>10/13/13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12C95-80D3-0247-B3DA-EA9169420FA3}" type="slidenum">
              <a:rPr lang="en-US" smtClean="0"/>
              <a:pPr/>
              <a:t>‹#›</a:t>
            </a:fld>
            <a:endParaRPr lang="en-US"/>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fld id="{2345F254-36D8-2748-A720-557532F1176A}" type="datetimeFigureOut">
              <a:rPr lang="en-US" smtClean="0"/>
              <a:pPr/>
              <a:t>10/13/13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12C95-80D3-0247-B3DA-EA9169420FA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useBgFill="1">
        <p:nvSpPr>
          <p:cNvPr id="10" name="Rectangle 9"/>
          <p:cNvSpPr/>
          <p:nvPr/>
        </p:nvSpPr>
        <p:spPr>
          <a:xfrm>
            <a:off x="326571" y="362857"/>
            <a:ext cx="8440058" cy="2518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098041" y="3575712"/>
            <a:ext cx="5396671" cy="1340467"/>
          </a:xfrm>
        </p:spPr>
        <p:txBody>
          <a:bodyPr tIns="0" bIns="0" anchor="b" anchorCtr="0"/>
          <a:lstStyle>
            <a:lvl1pPr algn="r">
              <a:defRPr sz="4600" b="0" cap="none" baseline="0">
                <a:solidFill>
                  <a:schemeClr val="accent1"/>
                </a:solidFill>
                <a:effectLst/>
              </a:defRPr>
            </a:lvl1pPr>
          </a:lstStyle>
          <a:p>
            <a:r>
              <a:rPr lang="en-GB" smtClean="0"/>
              <a:t>Click to edit Master title style</a:t>
            </a:r>
            <a:endParaRPr/>
          </a:p>
        </p:txBody>
      </p:sp>
      <p:sp>
        <p:nvSpPr>
          <p:cNvPr id="3" name="Text Placeholder 2"/>
          <p:cNvSpPr>
            <a:spLocks noGrp="1"/>
          </p:cNvSpPr>
          <p:nvPr>
            <p:ph type="body" idx="1"/>
          </p:nvPr>
        </p:nvSpPr>
        <p:spPr>
          <a:xfrm>
            <a:off x="3098041" y="4980297"/>
            <a:ext cx="5396671" cy="810904"/>
          </a:xfrm>
        </p:spPr>
        <p:txBody>
          <a:bodyPr tIns="0" bIns="0" anchor="t" anchorCtr="0">
            <a:normAutofit/>
          </a:bodyPr>
          <a:lstStyle>
            <a:lvl1pPr marL="0" indent="0" algn="r">
              <a:spcBef>
                <a:spcPts val="300"/>
              </a:spcBef>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2345F254-36D8-2748-A720-557532F1176A}" type="datetimeFigureOut">
              <a:rPr lang="en-US" smtClean="0"/>
              <a:pPr/>
              <a:t>10/13/13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06824" y="6492240"/>
            <a:ext cx="533400" cy="365125"/>
          </a:xfrm>
        </p:spPr>
        <p:txBody>
          <a:bodyPr vert="horz" lIns="91440" tIns="45720" rIns="91440" bIns="45720" rtlCol="0" anchor="ctr"/>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fld id="{EDB12C95-80D3-0247-B3DA-EA9169420FA3}" type="slidenum">
              <a:rPr lang="en-US" smtClean="0"/>
              <a:pPr/>
              <a:t>‹#›</a:t>
            </a:fld>
            <a:endParaRPr lang="en-US"/>
          </a:p>
        </p:txBody>
      </p:sp>
      <p:pic>
        <p:nvPicPr>
          <p:cNvPr id="7" name="Picture 6" descr="SectionHeaderLeft.jpg"/>
          <p:cNvPicPr>
            <a:picLocks noChangeAspect="1"/>
          </p:cNvPicPr>
          <p:nvPr/>
        </p:nvPicPr>
        <p:blipFill>
          <a:blip r:embed="rId2"/>
          <a:stretch>
            <a:fillRect/>
          </a:stretch>
        </p:blipFill>
        <p:spPr>
          <a:xfrm>
            <a:off x="470647" y="457200"/>
            <a:ext cx="2216561" cy="5943600"/>
          </a:xfrm>
          <a:prstGeom prst="rect">
            <a:avLst/>
          </a:prstGeom>
        </p:spPr>
      </p:pic>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rot="5400000">
            <a:off x="-222366" y="3369564"/>
            <a:ext cx="5943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658904"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Content Placeholder 3"/>
          <p:cNvSpPr>
            <a:spLocks noGrp="1"/>
          </p:cNvSpPr>
          <p:nvPr>
            <p:ph sz="half" idx="2"/>
          </p:nvPr>
        </p:nvSpPr>
        <p:spPr>
          <a:xfrm>
            <a:off x="4831308" y="2286000"/>
            <a:ext cx="3657600" cy="3840163"/>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Date Placeholder 4"/>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12C95-80D3-0247-B3DA-EA9169420F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663388" y="2040081"/>
            <a:ext cx="3657600" cy="730415"/>
          </a:xfrm>
        </p:spPr>
        <p:txBody>
          <a:bodyPr tIns="0" bIns="0" anchor="ctr" anchorCtr="0">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663388"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Text Placeholder 4"/>
          <p:cNvSpPr>
            <a:spLocks noGrp="1"/>
          </p:cNvSpPr>
          <p:nvPr>
            <p:ph type="body" sz="quarter" idx="3"/>
          </p:nvPr>
        </p:nvSpPr>
        <p:spPr>
          <a:xfrm>
            <a:off x="4828032" y="2040081"/>
            <a:ext cx="3657600" cy="730415"/>
          </a:xfrm>
        </p:spPr>
        <p:txBody>
          <a:bodyPr tIns="0" bIns="0" anchor="ctr" anchorCtr="0">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828032"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7" name="Date Placeholder 6"/>
          <p:cNvSpPr>
            <a:spLocks noGrp="1"/>
          </p:cNvSpPr>
          <p:nvPr>
            <p:ph type="dt" sz="half" idx="10"/>
          </p:nvPr>
        </p:nvSpPr>
        <p:spPr/>
        <p:txBody>
          <a:bodyPr/>
          <a:lstStyle/>
          <a:p>
            <a:fld id="{2345F254-36D8-2748-A720-557532F1176A}" type="datetimeFigureOut">
              <a:rPr lang="en-US" smtClean="0"/>
              <a:pPr/>
              <a:t>10/13/13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B12C95-80D3-0247-B3DA-EA9169420FA3}" type="slidenum">
              <a:rPr lang="en-US" smtClean="0"/>
              <a:pPr/>
              <a:t>‹#›</a:t>
            </a:fld>
            <a:endParaRPr lang="en-US"/>
          </a:p>
        </p:txBody>
      </p:sp>
      <p:cxnSp>
        <p:nvCxnSpPr>
          <p:cNvPr id="11" name="Straight Connector 10"/>
          <p:cNvCxnSpPr/>
          <p:nvPr/>
        </p:nvCxnSpPr>
        <p:spPr>
          <a:xfrm rot="5400000">
            <a:off x="2884488" y="4484687"/>
            <a:ext cx="3375025" cy="1588"/>
          </a:xfrm>
          <a:prstGeom prst="line">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654050" y="2286001"/>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Date Placeholder 4"/>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12C95-80D3-0247-B3DA-EA9169420FA3}" type="slidenum">
              <a:rPr lang="en-US" smtClean="0"/>
              <a:pPr/>
              <a:t>‹#›</a:t>
            </a:fld>
            <a:endParaRPr lang="en-US"/>
          </a:p>
        </p:txBody>
      </p:sp>
      <p:sp>
        <p:nvSpPr>
          <p:cNvPr id="9" name="Content Placeholder 2"/>
          <p:cNvSpPr>
            <a:spLocks noGrp="1"/>
          </p:cNvSpPr>
          <p:nvPr>
            <p:ph sz="half" idx="13"/>
          </p:nvPr>
        </p:nvSpPr>
        <p:spPr>
          <a:xfrm>
            <a:off x="654050" y="4302966"/>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Date Placeholder 4"/>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12C95-80D3-0247-B3DA-EA9169420FA3}" type="slidenum">
              <a:rPr lang="en-US" smtClean="0"/>
              <a:pPr/>
              <a:t>‹#›</a:t>
            </a:fld>
            <a:endParaRPr lang="en-US"/>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8" name="Content Placeholder 2"/>
          <p:cNvSpPr>
            <a:spLocks noGrp="1"/>
          </p:cNvSpPr>
          <p:nvPr>
            <p:ph sz="half" idx="14"/>
          </p:nvPr>
        </p:nvSpPr>
        <p:spPr>
          <a:xfrm>
            <a:off x="654085"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Date Placeholder 4"/>
          <p:cNvSpPr>
            <a:spLocks noGrp="1"/>
          </p:cNvSpPr>
          <p:nvPr>
            <p:ph type="dt" sz="half" idx="10"/>
          </p:nvPr>
        </p:nvSpPr>
        <p:spPr/>
        <p:txBody>
          <a:bodyPr/>
          <a:lstStyle/>
          <a:p>
            <a:fld id="{2345F254-36D8-2748-A720-557532F1176A}" type="datetimeFigureOut">
              <a:rPr lang="en-US" smtClean="0"/>
              <a:pPr/>
              <a:t>10/13/13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12C95-80D3-0247-B3DA-EA9169420FA3}" type="slidenum">
              <a:rPr lang="en-US" smtClean="0"/>
              <a:pPr/>
              <a:t>‹#›</a:t>
            </a:fld>
            <a:endParaRPr lang="en-US"/>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10" name="Content Placeholder 2"/>
          <p:cNvSpPr>
            <a:spLocks noGrp="1"/>
          </p:cNvSpPr>
          <p:nvPr>
            <p:ph sz="half" idx="14"/>
          </p:nvPr>
        </p:nvSpPr>
        <p:spPr>
          <a:xfrm>
            <a:off x="658906"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11" name="Content Placeholder 2"/>
          <p:cNvSpPr>
            <a:spLocks noGrp="1"/>
          </p:cNvSpPr>
          <p:nvPr>
            <p:ph sz="half" idx="15"/>
          </p:nvPr>
        </p:nvSpPr>
        <p:spPr>
          <a:xfrm>
            <a:off x="658906"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2345F254-36D8-2748-A720-557532F1176A}" type="datetimeFigureOut">
              <a:rPr lang="en-US" smtClean="0"/>
              <a:pPr/>
              <a:t>10/13/13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B12C95-80D3-0247-B3DA-EA9169420FA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11" name="Picture 10" descr="RunningTop-R.jpg"/>
          <p:cNvPicPr>
            <a:picLocks noChangeAspect="1"/>
          </p:cNvPicPr>
          <p:nvPr/>
        </p:nvPicPr>
        <p:blipFill>
          <a:blip r:embed="rId16"/>
          <a:stretch>
            <a:fillRect/>
          </a:stretch>
        </p:blipFill>
        <p:spPr>
          <a:xfrm>
            <a:off x="457200" y="457200"/>
            <a:ext cx="8229600" cy="1382002"/>
          </a:xfrm>
          <a:prstGeom prst="rect">
            <a:avLst/>
          </a:prstGeom>
        </p:spPr>
      </p:pic>
      <p:sp>
        <p:nvSpPr>
          <p:cNvPr id="2" name="Title Placeholder 1"/>
          <p:cNvSpPr>
            <a:spLocks noGrp="1"/>
          </p:cNvSpPr>
          <p:nvPr>
            <p:ph type="title"/>
          </p:nvPr>
        </p:nvSpPr>
        <p:spPr>
          <a:xfrm>
            <a:off x="658813" y="456252"/>
            <a:ext cx="7824788" cy="1323041"/>
          </a:xfrm>
          <a:prstGeom prst="rect">
            <a:avLst/>
          </a:prstGeom>
          <a:effectLst/>
        </p:spPr>
        <p:txBody>
          <a:bodyPr vert="horz" lIns="91440" tIns="0" rIns="91440" bIns="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2286000" y="2286000"/>
            <a:ext cx="6197600" cy="38401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2"/>
          </p:nvPr>
        </p:nvSpPr>
        <p:spPr>
          <a:xfrm>
            <a:off x="6690360" y="6492875"/>
            <a:ext cx="2133600" cy="365125"/>
          </a:xfrm>
          <a:prstGeom prst="rect">
            <a:avLst/>
          </a:prstGeom>
        </p:spPr>
        <p:txBody>
          <a:bodyPr vert="horz" lIns="91440" tIns="45720" rIns="91440" bIns="45720" rtlCol="0" anchor="ctr"/>
          <a:lstStyle>
            <a:lvl1pPr algn="r">
              <a:defRPr sz="1100" b="1">
                <a:solidFill>
                  <a:schemeClr val="bg1">
                    <a:lumMod val="65000"/>
                  </a:schemeClr>
                </a:solidFill>
                <a:latin typeface="Calibri" pitchFamily="34" charset="0"/>
              </a:defRPr>
            </a:lvl1pPr>
          </a:lstStyle>
          <a:p>
            <a:fld id="{2345F254-36D8-2748-A720-557532F1176A}" type="datetimeFigureOut">
              <a:rPr lang="en-US" smtClean="0"/>
              <a:pPr/>
              <a:t>10/13/13</a:t>
            </a:fld>
            <a:endParaRPr lang="en-US"/>
          </a:p>
        </p:txBody>
      </p:sp>
      <p:sp>
        <p:nvSpPr>
          <p:cNvPr id="5" name="Footer Placeholder 4"/>
          <p:cNvSpPr>
            <a:spLocks noGrp="1"/>
          </p:cNvSpPr>
          <p:nvPr>
            <p:ph type="ftr" sz="quarter" idx="3"/>
          </p:nvPr>
        </p:nvSpPr>
        <p:spPr>
          <a:xfrm>
            <a:off x="318247" y="6492875"/>
            <a:ext cx="3415554"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endParaRPr lang="en-US"/>
          </a:p>
        </p:txBody>
      </p:sp>
      <p:sp>
        <p:nvSpPr>
          <p:cNvPr id="6" name="Slide Number Placeholder 5"/>
          <p:cNvSpPr>
            <a:spLocks noGrp="1"/>
          </p:cNvSpPr>
          <p:nvPr>
            <p:ph type="sldNum" sz="quarter" idx="4"/>
          </p:nvPr>
        </p:nvSpPr>
        <p:spPr>
          <a:xfrm>
            <a:off x="378666" y="6149788"/>
            <a:ext cx="533400" cy="365125"/>
          </a:xfrm>
          <a:prstGeom prst="rect">
            <a:avLst/>
          </a:prstGeom>
        </p:spPr>
        <p:txBody>
          <a:bodyPr vert="horz" lIns="91440" tIns="91440" rIns="91440" bIns="91440" rtlCol="0" anchor="ctr"/>
          <a:lstStyle>
            <a:lvl1pPr algn="l">
              <a:defRPr sz="1800" b="0">
                <a:solidFill>
                  <a:schemeClr val="accent1"/>
                </a:solidFill>
                <a:latin typeface="Calibri" pitchFamily="34" charset="0"/>
              </a:defRPr>
            </a:lvl1pPr>
          </a:lstStyle>
          <a:p>
            <a:fld id="{EDB12C95-80D3-0247-B3DA-EA9169420FA3}" type="slidenum">
              <a:rPr lang="en-US" smtClean="0"/>
              <a:pPr/>
              <a:t>‹#›</a:t>
            </a:fld>
            <a:endParaRPr lang="en-US"/>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57200" y="184096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r" defTabSz="914400" rtl="0" eaLnBrk="1" latinLnBrk="0" hangingPunct="1">
        <a:lnSpc>
          <a:spcPts val="5400"/>
        </a:lnSpc>
        <a:spcBef>
          <a:spcPct val="0"/>
        </a:spcBef>
        <a:buNone/>
        <a:defRPr sz="5200" kern="1200">
          <a:solidFill>
            <a:schemeClr val="bg1"/>
          </a:solidFill>
          <a:effectLst>
            <a:outerShdw blurRad="50800" dist="38100" dir="2700000" algn="tl" rotWithShape="0">
              <a:prstClr val="black">
                <a:alpha val="40000"/>
              </a:prstClr>
            </a:outerShdw>
          </a:effectLst>
          <a:latin typeface="+mj-lt"/>
          <a:ea typeface="+mj-ea"/>
          <a:cs typeface="+mj-cs"/>
        </a:defRPr>
      </a:lvl1pPr>
    </p:titleStyle>
    <p:bodyStyle>
      <a:lvl1pPr marL="282575" indent="-282575" algn="l" defTabSz="914400" rtl="0" eaLnBrk="1" latinLnBrk="0" hangingPunct="1">
        <a:spcBef>
          <a:spcPts val="1800"/>
        </a:spcBef>
        <a:buClr>
          <a:schemeClr val="accent1"/>
        </a:buClr>
        <a:buSzPct val="75000"/>
        <a:buFont typeface="Wingdings" pitchFamily="2" charset="2"/>
        <a:buChar char="n"/>
        <a:defRPr sz="2000" kern="1200">
          <a:solidFill>
            <a:schemeClr val="tx1">
              <a:lumMod val="85000"/>
              <a:lumOff val="15000"/>
            </a:schemeClr>
          </a:solidFill>
          <a:latin typeface="+mn-lt"/>
          <a:ea typeface="+mn-ea"/>
          <a:cs typeface="+mn-cs"/>
        </a:defRPr>
      </a:lvl1pPr>
      <a:lvl2pPr marL="577850" indent="-2952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2pPr>
      <a:lvl3pPr marL="860425"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3pPr>
      <a:lvl4pPr marL="1143000"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4pPr>
      <a:lvl5pPr marL="1425575"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Katherine </a:t>
            </a:r>
            <a:r>
              <a:rPr lang="en-US" dirty="0"/>
              <a:t>M</a:t>
            </a:r>
            <a:r>
              <a:rPr lang="en-US" dirty="0" smtClean="0"/>
              <a:t>ansfield (2)</a:t>
            </a:r>
            <a:endParaRPr lang="en-US" dirty="0"/>
          </a:p>
        </p:txBody>
      </p:sp>
      <p:sp>
        <p:nvSpPr>
          <p:cNvPr id="3" name="Subtitle 2"/>
          <p:cNvSpPr>
            <a:spLocks noGrp="1"/>
          </p:cNvSpPr>
          <p:nvPr>
            <p:ph type="subTitle" idx="1"/>
          </p:nvPr>
        </p:nvSpPr>
        <p:spPr/>
        <p:txBody>
          <a:bodyPr/>
          <a:lstStyle/>
          <a:p>
            <a:r>
              <a:rPr lang="en-US" dirty="0" smtClean="0"/>
              <a:t>LIT 3023 Modernism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Daughters of the Late Colonel’</a:t>
            </a:r>
            <a:endParaRPr lang="en-US" dirty="0"/>
          </a:p>
        </p:txBody>
      </p:sp>
      <p:sp>
        <p:nvSpPr>
          <p:cNvPr id="3" name="Content Placeholder 2"/>
          <p:cNvSpPr>
            <a:spLocks noGrp="1"/>
          </p:cNvSpPr>
          <p:nvPr>
            <p:ph idx="1"/>
          </p:nvPr>
        </p:nvSpPr>
        <p:spPr/>
        <p:txBody>
          <a:bodyPr/>
          <a:lstStyle/>
          <a:p>
            <a:r>
              <a:rPr lang="en-US" dirty="0" smtClean="0"/>
              <a:t>Constantia and Josephina’s sense of self defined by their father</a:t>
            </a:r>
          </a:p>
          <a:p>
            <a:r>
              <a:rPr lang="en-US" dirty="0" smtClean="0"/>
              <a:t>Original title: “The Non-Compounders</a:t>
            </a:r>
            <a:r>
              <a:rPr lang="en-US" dirty="0" smtClean="0"/>
              <a:t>” </a:t>
            </a:r>
            <a:r>
              <a:rPr lang="en-US" dirty="0" smtClean="0"/>
              <a:t>– reference to students </a:t>
            </a:r>
            <a:r>
              <a:rPr lang="en-US" dirty="0" smtClean="0"/>
              <a:t>who attended </a:t>
            </a:r>
            <a:r>
              <a:rPr lang="en-US" dirty="0" smtClean="0"/>
              <a:t>classes but were not officially </a:t>
            </a:r>
            <a:r>
              <a:rPr lang="en-US" dirty="0" smtClean="0"/>
              <a:t>registered.</a:t>
            </a:r>
          </a:p>
          <a:p>
            <a:r>
              <a:rPr lang="en-US" dirty="0" smtClean="0"/>
              <a:t>Sisters so constrained by position in patriarchal society that they are not really full members.</a:t>
            </a:r>
          </a:p>
          <a:p>
            <a:r>
              <a:rPr lang="en-US" dirty="0" smtClean="0"/>
              <a:t>Sense of inertia in final exchange between the sisters.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Daughters of the Late Colonel’</a:t>
            </a:r>
            <a:endParaRPr lang="en-US" dirty="0"/>
          </a:p>
        </p:txBody>
      </p:sp>
      <p:sp>
        <p:nvSpPr>
          <p:cNvPr id="3" name="Content Placeholder 2"/>
          <p:cNvSpPr>
            <a:spLocks noGrp="1"/>
          </p:cNvSpPr>
          <p:nvPr>
            <p:ph idx="1"/>
          </p:nvPr>
        </p:nvSpPr>
        <p:spPr/>
        <p:txBody>
          <a:bodyPr/>
          <a:lstStyle/>
          <a:p>
            <a:r>
              <a:rPr lang="en-US" dirty="0" smtClean="0"/>
              <a:t>Stylistic innovation</a:t>
            </a:r>
          </a:p>
          <a:p>
            <a:r>
              <a:rPr lang="en-US" dirty="0" smtClean="0"/>
              <a:t>Twelve short sections, alternating point-of-view</a:t>
            </a:r>
          </a:p>
          <a:p>
            <a:r>
              <a:rPr lang="en-US" dirty="0" smtClean="0"/>
              <a:t>Narrative </a:t>
            </a:r>
            <a:r>
              <a:rPr lang="en-US" dirty="0" err="1" smtClean="0"/>
              <a:t>focalisation</a:t>
            </a:r>
            <a:r>
              <a:rPr lang="en-US" dirty="0" smtClean="0"/>
              <a:t> changes constantly</a:t>
            </a:r>
          </a:p>
          <a:p>
            <a:r>
              <a:rPr lang="en-US" dirty="0" smtClean="0"/>
              <a:t>Symbolism – images of freedom and the broader world predominate (e.g. the sea, the moon)</a:t>
            </a:r>
          </a:p>
          <a:p>
            <a:r>
              <a:rPr lang="en-US" dirty="0" smtClean="0"/>
              <a:t>Captive life will possible continue.</a:t>
            </a:r>
          </a:p>
          <a:p>
            <a:r>
              <a:rPr lang="en-US" dirty="0" smtClean="0"/>
              <a:t>Like Estragon and Vladimir in </a:t>
            </a:r>
            <a:r>
              <a:rPr lang="en-US" i="1" dirty="0" err="1" smtClean="0"/>
              <a:t>Godot</a:t>
            </a:r>
            <a:endParaRPr lang="en-US" i="1"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 First Ball’</a:t>
            </a:r>
            <a:endParaRPr lang="en-US" dirty="0"/>
          </a:p>
        </p:txBody>
      </p:sp>
      <p:sp>
        <p:nvSpPr>
          <p:cNvPr id="3" name="Content Placeholder 2"/>
          <p:cNvSpPr>
            <a:spLocks noGrp="1"/>
          </p:cNvSpPr>
          <p:nvPr>
            <p:ph idx="1"/>
          </p:nvPr>
        </p:nvSpPr>
        <p:spPr/>
        <p:txBody>
          <a:bodyPr/>
          <a:lstStyle/>
          <a:p>
            <a:r>
              <a:rPr lang="en-US" dirty="0" smtClean="0"/>
              <a:t>Like ‘The Garden-Party’, details a young girl’s first encounter with an adult ritual</a:t>
            </a:r>
          </a:p>
          <a:p>
            <a:r>
              <a:rPr lang="en-US" dirty="0" smtClean="0"/>
              <a:t>Free indirect discourse allows presentation of consciousness in fluid way.</a:t>
            </a:r>
          </a:p>
          <a:p>
            <a:r>
              <a:rPr lang="en-US" dirty="0" smtClean="0"/>
              <a:t>Rite of passage to adulthood</a:t>
            </a:r>
          </a:p>
          <a:p>
            <a:r>
              <a:rPr lang="en-US" dirty="0" smtClean="0"/>
              <a:t>Door – symbolic?</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 First Ball’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FID:</a:t>
            </a:r>
          </a:p>
          <a:p>
            <a:r>
              <a:rPr lang="en-US" dirty="0" smtClean="0"/>
              <a:t>Oh dear, how hard it was to be indifferent like the others!</a:t>
            </a:r>
          </a:p>
          <a:p>
            <a:r>
              <a:rPr lang="en-US" dirty="0" smtClean="0"/>
              <a:t>Oh, how </a:t>
            </a:r>
            <a:r>
              <a:rPr lang="en-US" dirty="0" err="1" smtClean="0"/>
              <a:t>marvellous</a:t>
            </a:r>
            <a:r>
              <a:rPr lang="en-US" dirty="0" smtClean="0"/>
              <a:t> to have a brother!</a:t>
            </a:r>
          </a:p>
          <a:p>
            <a:r>
              <a:rPr lang="en-US" dirty="0" smtClean="0"/>
              <a:t>Story uses Laura’s naïveté presented through her consciousness</a:t>
            </a:r>
          </a:p>
          <a:p>
            <a:r>
              <a:rPr lang="en-US" dirty="0" smtClean="0"/>
              <a:t>But story is third-person</a:t>
            </a:r>
          </a:p>
          <a:p>
            <a:r>
              <a:rPr lang="en-US" dirty="0" smtClean="0"/>
              <a:t>Typical modernist approach – see Woolf.</a:t>
            </a:r>
          </a:p>
          <a:p>
            <a:pPr>
              <a:buNone/>
            </a:pPr>
            <a:r>
              <a:rPr lang="en-US"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general…</a:t>
            </a:r>
            <a:endParaRPr lang="en-US" dirty="0"/>
          </a:p>
        </p:txBody>
      </p:sp>
      <p:sp>
        <p:nvSpPr>
          <p:cNvPr id="3" name="Content Placeholder 2"/>
          <p:cNvSpPr>
            <a:spLocks noGrp="1"/>
          </p:cNvSpPr>
          <p:nvPr>
            <p:ph idx="1"/>
          </p:nvPr>
        </p:nvSpPr>
        <p:spPr/>
        <p:txBody>
          <a:bodyPr/>
          <a:lstStyle/>
          <a:p>
            <a:r>
              <a:rPr lang="en-US" dirty="0" err="1" smtClean="0"/>
              <a:t>KM’s</a:t>
            </a:r>
            <a:r>
              <a:rPr lang="en-US" dirty="0" smtClean="0"/>
              <a:t> stories often feature vulnerable, peripheral people, usually women</a:t>
            </a:r>
          </a:p>
          <a:p>
            <a:r>
              <a:rPr lang="en-US" dirty="0" smtClean="0"/>
              <a:t>Modernist alienation and lack of sense of identity perhaps rooted in </a:t>
            </a:r>
            <a:r>
              <a:rPr lang="en-US" dirty="0" err="1" smtClean="0"/>
              <a:t>KM’s</a:t>
            </a:r>
            <a:r>
              <a:rPr lang="en-US" dirty="0" smtClean="0"/>
              <a:t> life</a:t>
            </a:r>
          </a:p>
          <a:p>
            <a:r>
              <a:rPr lang="en-US" dirty="0" smtClean="0"/>
              <a:t>Social pressures and impact on young women</a:t>
            </a:r>
          </a:p>
          <a:p>
            <a:r>
              <a:rPr lang="en-US" dirty="0" smtClean="0"/>
              <a:t>Overt and covert sexual relationships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err="1" smtClean="0"/>
              <a:t>KM’s</a:t>
            </a:r>
            <a:r>
              <a:rPr lang="en-US" dirty="0" smtClean="0"/>
              <a:t> achievements</a:t>
            </a:r>
          </a:p>
          <a:p>
            <a:r>
              <a:rPr lang="en-US" dirty="0" smtClean="0"/>
              <a:t>KM as modernist</a:t>
            </a:r>
          </a:p>
          <a:p>
            <a:r>
              <a:rPr lang="en-US" dirty="0" smtClean="0"/>
              <a:t>What is distinctive about </a:t>
            </a:r>
            <a:r>
              <a:rPr lang="en-US" dirty="0" err="1" smtClean="0"/>
              <a:t>KM’s</a:t>
            </a:r>
            <a:r>
              <a:rPr lang="en-US" dirty="0" smtClean="0"/>
              <a:t> work?</a:t>
            </a:r>
          </a:p>
          <a:p>
            <a:r>
              <a:rPr lang="en-US" dirty="0" smtClean="0"/>
              <a:t>Some thoughts on</a:t>
            </a:r>
            <a:r>
              <a:rPr lang="en-US" dirty="0" smtClean="0"/>
              <a:t> ‘Prelude</a:t>
            </a:r>
            <a:r>
              <a:rPr lang="en-US" dirty="0" smtClean="0"/>
              <a:t>’, ‘</a:t>
            </a:r>
            <a:r>
              <a:rPr lang="en-US" dirty="0" smtClean="0"/>
              <a:t>The Daughters of the Late Colonel</a:t>
            </a:r>
            <a:r>
              <a:rPr lang="en-US" dirty="0" smtClean="0"/>
              <a:t>’ and </a:t>
            </a:r>
            <a:r>
              <a:rPr lang="en-US" dirty="0" smtClean="0"/>
              <a:t>‘Her First Ball’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from last week</a:t>
            </a:r>
            <a:endParaRPr lang="en-US" dirty="0"/>
          </a:p>
        </p:txBody>
      </p:sp>
      <p:sp>
        <p:nvSpPr>
          <p:cNvPr id="3" name="Content Placeholder 2"/>
          <p:cNvSpPr>
            <a:spLocks noGrp="1"/>
          </p:cNvSpPr>
          <p:nvPr>
            <p:ph idx="1"/>
          </p:nvPr>
        </p:nvSpPr>
        <p:spPr/>
        <p:txBody>
          <a:bodyPr>
            <a:normAutofit/>
          </a:bodyPr>
          <a:lstStyle/>
          <a:p>
            <a:r>
              <a:rPr lang="en-US" dirty="0" smtClean="0"/>
              <a:t>Mansfield’s relationship to other modernist writers</a:t>
            </a:r>
          </a:p>
          <a:p>
            <a:r>
              <a:rPr lang="en-US" dirty="0" smtClean="0"/>
              <a:t>Central focus on relationships</a:t>
            </a:r>
          </a:p>
          <a:p>
            <a:r>
              <a:rPr lang="en-US" dirty="0" smtClean="0"/>
              <a:t>Limited in scope and scene </a:t>
            </a:r>
          </a:p>
          <a:p>
            <a:r>
              <a:rPr lang="en-US" dirty="0" smtClean="0"/>
              <a:t>Emphasis on the commonplace </a:t>
            </a:r>
          </a:p>
          <a:p>
            <a:r>
              <a:rPr lang="en-US" dirty="0" smtClean="0"/>
              <a:t>Always dealing with internal world of characters</a:t>
            </a:r>
          </a:p>
          <a:p>
            <a:r>
              <a:rPr lang="en-US" dirty="0" smtClean="0"/>
              <a:t>Plot, in traditional sense, is replaced by sense of life observed through prism of personality and identity.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Mansfield on Mansfield</a:t>
            </a:r>
            <a:endParaRPr lang="en-GB" dirty="0"/>
          </a:p>
        </p:txBody>
      </p:sp>
      <p:sp>
        <p:nvSpPr>
          <p:cNvPr id="3" name="Content Placeholder 2"/>
          <p:cNvSpPr>
            <a:spLocks noGrp="1"/>
          </p:cNvSpPr>
          <p:nvPr>
            <p:ph idx="1"/>
          </p:nvPr>
        </p:nvSpPr>
        <p:spPr/>
        <p:txBody>
          <a:bodyPr/>
          <a:lstStyle/>
          <a:p>
            <a:r>
              <a:rPr lang="en-GB" dirty="0" smtClean="0"/>
              <a:t>Preoccupied with “the secret self we all have”</a:t>
            </a:r>
          </a:p>
          <a:p>
            <a:r>
              <a:rPr lang="en-GB" dirty="0" smtClean="0"/>
              <a:t>Journal: “To </a:t>
            </a:r>
            <a:r>
              <a:rPr lang="en-GB" dirty="0" err="1" smtClean="0"/>
              <a:t>thine</a:t>
            </a:r>
            <a:r>
              <a:rPr lang="en-GB" dirty="0" smtClean="0"/>
              <a:t> own self be true…True to oneself? Which self? Which of my many – well, really, that’s what it looks like coming to – hundreds of selves?”</a:t>
            </a:r>
          </a:p>
          <a:p>
            <a:r>
              <a:rPr lang="en-GB" dirty="0" smtClean="0"/>
              <a:t>Ways of looking influenced by art, particularly post-impressionists (cp. Woolf)</a:t>
            </a:r>
          </a:p>
          <a:p>
            <a:r>
              <a:rPr lang="en-GB" dirty="0" smtClean="0"/>
              <a:t> Moments of disruption (cp. Joyce’s epiphanies)</a:t>
            </a:r>
          </a:p>
          <a:p>
            <a:r>
              <a:rPr lang="en-GB" dirty="0" smtClean="0"/>
              <a:t>‘Moments of being’ (Woolf’s phrase)</a:t>
            </a:r>
          </a:p>
          <a:p>
            <a:endParaRPr lang="en-GB" dirty="0" smtClean="0"/>
          </a:p>
          <a:p>
            <a:endParaRPr lang="en-GB"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4722544"/>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Selves in Mansfield</a:t>
            </a:r>
            <a:endParaRPr lang="en-US" dirty="0"/>
          </a:p>
        </p:txBody>
      </p:sp>
      <p:sp>
        <p:nvSpPr>
          <p:cNvPr id="3" name="Content Placeholder 2"/>
          <p:cNvSpPr>
            <a:spLocks noGrp="1"/>
          </p:cNvSpPr>
          <p:nvPr>
            <p:ph idx="1"/>
          </p:nvPr>
        </p:nvSpPr>
        <p:spPr/>
        <p:txBody>
          <a:bodyPr/>
          <a:lstStyle/>
          <a:p>
            <a:r>
              <a:rPr lang="en-US" dirty="0" smtClean="0"/>
              <a:t>‘…despite our ‘persistent yet mysterious belief in a self which is continuous and permanent’…what we get instead are ‘moments when I feel I am nothing but the small clerk of some hotel without a proprietor, who has all his work cut out to enter the names and hand the keys to the </a:t>
            </a:r>
            <a:r>
              <a:rPr lang="en-US" dirty="0" err="1" smtClean="0"/>
              <a:t>wilful</a:t>
            </a:r>
            <a:r>
              <a:rPr lang="en-US" dirty="0" smtClean="0"/>
              <a:t> guests.’</a:t>
            </a:r>
          </a:p>
          <a:p>
            <a:r>
              <a:rPr lang="en-US" dirty="0" smtClean="0"/>
              <a:t>Quoted by Nancy Gray, ‘Un-defining the Self in the Stories of </a:t>
            </a:r>
            <a:r>
              <a:rPr lang="en-US" dirty="0" smtClean="0"/>
              <a:t>K</a:t>
            </a:r>
            <a:r>
              <a:rPr lang="en-US" dirty="0" smtClean="0"/>
              <a:t>atherine Mansfield’ in Wilson, J. et al (eds.), </a:t>
            </a:r>
            <a:r>
              <a:rPr lang="en-US" i="1" dirty="0" smtClean="0"/>
              <a:t>Katherine Mansfield and </a:t>
            </a:r>
            <a:r>
              <a:rPr lang="en-US" i="1" dirty="0" smtClean="0"/>
              <a:t>L</a:t>
            </a:r>
            <a:r>
              <a:rPr lang="en-US" i="1" dirty="0" smtClean="0"/>
              <a:t>iterary Modernism</a:t>
            </a:r>
            <a:r>
              <a:rPr lang="en-US" dirty="0" smtClean="0"/>
              <a:t> (</a:t>
            </a:r>
            <a:r>
              <a:rPr lang="en-US" dirty="0" smtClean="0"/>
              <a:t>L</a:t>
            </a:r>
            <a:r>
              <a:rPr lang="en-US" dirty="0" smtClean="0"/>
              <a:t>ondon: Continuum, 2011) </a:t>
            </a:r>
            <a:r>
              <a:rPr lang="en-US" dirty="0" err="1" smtClean="0"/>
              <a:t>p</a:t>
            </a:r>
            <a:r>
              <a:rPr lang="en-US" dirty="0" smtClean="0"/>
              <a:t>. 79</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‘Prelude’</a:t>
            </a:r>
            <a:endParaRPr lang="en-US" dirty="0"/>
          </a:p>
        </p:txBody>
      </p:sp>
      <p:sp>
        <p:nvSpPr>
          <p:cNvPr id="3" name="Content Placeholder 2"/>
          <p:cNvSpPr>
            <a:spLocks noGrp="1"/>
          </p:cNvSpPr>
          <p:nvPr>
            <p:ph idx="1"/>
          </p:nvPr>
        </p:nvSpPr>
        <p:spPr/>
        <p:txBody>
          <a:bodyPr/>
          <a:lstStyle/>
          <a:p>
            <a:r>
              <a:rPr lang="en-US" dirty="0" smtClean="0"/>
              <a:t>Impressionistic technique:</a:t>
            </a:r>
          </a:p>
          <a:p>
            <a:r>
              <a:rPr lang="en-US" dirty="0" smtClean="0"/>
              <a:t>‘…the characters are presented in terms of the intersection of light and shade and seen fleetingly against the light of the stars and the evanescent mystery of the sea.’ (</a:t>
            </a:r>
            <a:r>
              <a:rPr lang="en-US" dirty="0" err="1" smtClean="0"/>
              <a:t>Fullbrook</a:t>
            </a:r>
            <a:r>
              <a:rPr lang="en-US" dirty="0" smtClean="0"/>
              <a:t>, p.64)</a:t>
            </a:r>
          </a:p>
          <a:p>
            <a:r>
              <a:rPr lang="en-US" dirty="0" smtClean="0"/>
              <a:t>Identity is unfixed, </a:t>
            </a:r>
            <a:r>
              <a:rPr lang="en-US" dirty="0" smtClean="0"/>
              <a:t>impermanent.</a:t>
            </a:r>
          </a:p>
          <a:p>
            <a:r>
              <a:rPr lang="en-US" dirty="0" smtClean="0"/>
              <a:t>Kaplan: ‘Mansfield’s aesthetics are grounded in a …recognition of the self as many selves.’</a:t>
            </a: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‘Prelude’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Plurality of selves is </a:t>
            </a:r>
            <a:r>
              <a:rPr lang="en-US" dirty="0" err="1" smtClean="0"/>
              <a:t>emphasised</a:t>
            </a:r>
            <a:r>
              <a:rPr lang="en-US" dirty="0" smtClean="0"/>
              <a:t> – e.g. Beryl in </a:t>
            </a:r>
            <a:r>
              <a:rPr lang="en-US" dirty="0" smtClean="0"/>
              <a:t>closing scene</a:t>
            </a:r>
            <a:r>
              <a:rPr lang="en-US" dirty="0" smtClean="0"/>
              <a:t>:</a:t>
            </a:r>
          </a:p>
          <a:p>
            <a:pPr>
              <a:buNone/>
            </a:pPr>
            <a:r>
              <a:rPr lang="en-US" dirty="0" smtClean="0"/>
              <a:t>Beryl </a:t>
            </a:r>
            <a:r>
              <a:rPr lang="en-US" dirty="0" smtClean="0"/>
              <a:t>sat writing this letter at a little table in her room. In a way, of course, it was all perfectly true, but in another way it was all the greatest rubbish and she didn't believe a word of it. No, that wasn't true. She felt all those things, but she didn't really feel them like that.</a:t>
            </a:r>
            <a:r>
              <a:rPr lang="en-US" dirty="0" smtClean="0"/>
              <a:t>  </a:t>
            </a:r>
          </a:p>
          <a:p>
            <a:pPr>
              <a:buNone/>
            </a:pPr>
            <a:r>
              <a:rPr lang="en-US" dirty="0" smtClean="0"/>
              <a:t>It </a:t>
            </a:r>
            <a:r>
              <a:rPr lang="en-US" dirty="0" smtClean="0"/>
              <a:t>was her other self who had written that letter. It not only bored, it rather disgusted her real self.</a:t>
            </a:r>
            <a:r>
              <a:rPr lang="en-US" dirty="0" smtClean="0"/>
              <a:t>  </a:t>
            </a:r>
          </a:p>
          <a:p>
            <a:pPr>
              <a:buNone/>
            </a:pPr>
            <a:r>
              <a:rPr lang="en-US" dirty="0" smtClean="0"/>
              <a:t>"</a:t>
            </a:r>
            <a:r>
              <a:rPr lang="en-US" dirty="0" smtClean="0"/>
              <a:t>Flippant and silly," said her real self. Yet she knew that she'd send it and she'd always write that kind of twaddle to Nan Pym. In fact, it was a very mild example of the kind of letter she generally wrote. </a:t>
            </a:r>
          </a:p>
          <a:p>
            <a:pPr>
              <a:buNone/>
            </a:pPr>
            <a:r>
              <a:rPr lang="en-US" dirty="0" smtClean="0"/>
              <a:t>Beryl leaned her elbows on the table and read it through again. The voice of the letter seemed to come up to her from the page. It was faint already, like a voice heard over the telephone, high, gushing, with something bitter in the sound. Oh, she detested it to-day.</a:t>
            </a:r>
            <a:r>
              <a:rPr lang="en-US" dirty="0" smtClean="0"/>
              <a:t>  (</a:t>
            </a:r>
            <a:r>
              <a:rPr lang="en-US" dirty="0" err="1" smtClean="0"/>
              <a:t>p</a:t>
            </a:r>
            <a:r>
              <a:rPr lang="en-US" dirty="0" smtClean="0"/>
              <a:t>. 117-118)</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‘Prelude’</a:t>
            </a:r>
            <a:endParaRPr lang="en-US" dirty="0"/>
          </a:p>
        </p:txBody>
      </p:sp>
      <p:sp>
        <p:nvSpPr>
          <p:cNvPr id="3" name="Content Placeholder 2"/>
          <p:cNvSpPr>
            <a:spLocks noGrp="1"/>
          </p:cNvSpPr>
          <p:nvPr>
            <p:ph idx="1"/>
          </p:nvPr>
        </p:nvSpPr>
        <p:spPr/>
        <p:txBody>
          <a:bodyPr/>
          <a:lstStyle/>
          <a:p>
            <a:r>
              <a:rPr lang="en-US" dirty="0" smtClean="0"/>
              <a:t>Emphasis on roles and role playing throughout</a:t>
            </a:r>
          </a:p>
          <a:p>
            <a:r>
              <a:rPr lang="en-US" dirty="0" smtClean="0"/>
              <a:t>Stanley and Lynda’s relationship largely reduced to roles</a:t>
            </a:r>
          </a:p>
          <a:p>
            <a:r>
              <a:rPr lang="en-US" dirty="0" smtClean="0"/>
              <a:t>Children role play adults in comic reversal</a:t>
            </a:r>
          </a:p>
          <a:p>
            <a:r>
              <a:rPr lang="en-US" dirty="0" smtClean="0"/>
              <a:t>Quotidian life presented as constant series of adjustments in presentation of self.</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Daughters of the Late Colonel’</a:t>
            </a:r>
            <a:endParaRPr lang="en-US" dirty="0"/>
          </a:p>
        </p:txBody>
      </p:sp>
      <p:sp>
        <p:nvSpPr>
          <p:cNvPr id="3" name="Content Placeholder 2"/>
          <p:cNvSpPr>
            <a:spLocks noGrp="1"/>
          </p:cNvSpPr>
          <p:nvPr>
            <p:ph idx="1"/>
          </p:nvPr>
        </p:nvSpPr>
        <p:spPr/>
        <p:txBody>
          <a:bodyPr/>
          <a:lstStyle/>
          <a:p>
            <a:r>
              <a:rPr lang="en-US" dirty="0" smtClean="0"/>
              <a:t>Typical </a:t>
            </a:r>
            <a:r>
              <a:rPr lang="en-US" i="1" dirty="0" smtClean="0"/>
              <a:t>in medias res </a:t>
            </a:r>
            <a:r>
              <a:rPr lang="en-US" dirty="0" smtClean="0"/>
              <a:t> opening:</a:t>
            </a:r>
          </a:p>
          <a:p>
            <a:r>
              <a:rPr lang="en-US" dirty="0" smtClean="0"/>
              <a:t>The week after was one of the busiest weeks of their lives. Even when they went to bed it was only their bodies that lay down and rested; their minds went on, thinking things out, talking things over, wondering, deciding, trying to remember </a:t>
            </a:r>
            <a:r>
              <a:rPr lang="en-US" dirty="0" smtClean="0"/>
              <a:t>where…</a:t>
            </a:r>
          </a:p>
          <a:p>
            <a:r>
              <a:rPr lang="en-US" dirty="0" smtClean="0"/>
              <a:t>(p.230)</a:t>
            </a:r>
            <a:endParaRPr lang="en-US" dirty="0"/>
          </a:p>
        </p:txBody>
      </p:sp>
    </p:spTree>
  </p:cSld>
  <p:clrMapOvr>
    <a:masterClrMapping/>
  </p:clrMapOvr>
</p:sld>
</file>

<file path=ppt/theme/theme1.xml><?xml version="1.0" encoding="utf-8"?>
<a:theme xmlns:a="http://schemas.openxmlformats.org/drawingml/2006/main" name="Codex">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Codex">
      <a:majorFont>
        <a:latin typeface="Calisto MT"/>
        <a:ea typeface=""/>
        <a:cs typeface=""/>
        <a:font script="Jpan" typeface="ＭＳ 明朝"/>
      </a:majorFont>
      <a:minorFont>
        <a:latin typeface="Calisto MT"/>
        <a:ea typeface=""/>
        <a:cs typeface=""/>
        <a:font script="Jpan" typeface="ＭＳ 明朝"/>
      </a:minorFont>
    </a:fontScheme>
    <a:fmtScheme name="Codex">
      <a:fillStyleLst>
        <a:solidFill>
          <a:schemeClr val="phClr"/>
        </a:solidFill>
        <a:gradFill rotWithShape="1">
          <a:gsLst>
            <a:gs pos="0">
              <a:schemeClr val="phClr">
                <a:tint val="100000"/>
                <a:shade val="60000"/>
                <a:satMod val="135000"/>
              </a:schemeClr>
            </a:gs>
            <a:gs pos="100000">
              <a:schemeClr val="phClr">
                <a:tint val="100000"/>
                <a:shade val="94000"/>
                <a:satMod val="135000"/>
              </a:schemeClr>
            </a:gs>
          </a:gsLst>
          <a:lin ang="16200000" scaled="1"/>
        </a:gradFill>
        <a:gradFill rotWithShape="1">
          <a:gsLst>
            <a:gs pos="0">
              <a:schemeClr val="phClr">
                <a:shade val="51000"/>
                <a:alpha val="90000"/>
                <a:satMod val="115000"/>
              </a:schemeClr>
            </a:gs>
            <a:gs pos="100000">
              <a:schemeClr val="phClr">
                <a:shade val="94000"/>
                <a:alpha val="90000"/>
                <a:satMod val="135000"/>
              </a:schemeClr>
            </a:gs>
          </a:gsLst>
          <a:lin ang="5400000" scaled="1"/>
        </a:gradFill>
      </a:fillStyleLst>
      <a:lnStyleLst>
        <a:ln w="15875" cap="flat" cmpd="sng" algn="ctr">
          <a:solidFill>
            <a:schemeClr val="phClr">
              <a:shade val="95000"/>
              <a:satMod val="105000"/>
            </a:schemeClr>
          </a:solidFill>
          <a:prstDash val="solid"/>
        </a:ln>
        <a:ln w="34925"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effectStyle>
        <a:effectStyle>
          <a:effectLst>
            <a:outerShdw blurRad="50800" dist="12700" dir="5400000" rotWithShape="0">
              <a:srgbClr val="525252">
                <a:alpha val="85000"/>
              </a:srgbClr>
            </a:outerShdw>
          </a:effectLst>
          <a:scene3d>
            <a:camera prst="orthographicFront">
              <a:rot lat="0" lon="0" rev="0"/>
            </a:camera>
            <a:lightRig rig="sunrise" dir="t">
              <a:rot lat="0" lon="0" rev="6000000"/>
            </a:lightRig>
          </a:scene3d>
          <a:sp3d prstMaterial="matte">
            <a:bevelT w="50800" h="4445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Codex.thmx</Template>
  <TotalTime>371</TotalTime>
  <Words>1005</Words>
  <Application>Microsoft Macintosh PowerPoint</Application>
  <PresentationFormat>On-screen Show (4:3)</PresentationFormat>
  <Paragraphs>81</Paragraphs>
  <Slides>14</Slides>
  <Notes>5</Notes>
  <HiddenSlides>0</HiddenSlides>
  <MMClips>0</MMClips>
  <ScaleCrop>false</ScaleCrop>
  <HeadingPairs>
    <vt:vector size="4" baseType="variant">
      <vt:variant>
        <vt:lpstr>Design Template</vt:lpstr>
      </vt:variant>
      <vt:variant>
        <vt:i4>1</vt:i4>
      </vt:variant>
      <vt:variant>
        <vt:lpstr>Slide Titles</vt:lpstr>
      </vt:variant>
      <vt:variant>
        <vt:i4>14</vt:i4>
      </vt:variant>
    </vt:vector>
  </HeadingPairs>
  <TitlesOfParts>
    <vt:vector size="15" baseType="lpstr">
      <vt:lpstr>Codex</vt:lpstr>
      <vt:lpstr>Katherine Mansfield (2)</vt:lpstr>
      <vt:lpstr>Overview</vt:lpstr>
      <vt:lpstr>Recap from last week</vt:lpstr>
      <vt:lpstr>Mansfield on Mansfield</vt:lpstr>
      <vt:lpstr>Selves in Mansfield</vt:lpstr>
      <vt:lpstr>‘Prelude’</vt:lpstr>
      <vt:lpstr>‘Prelude’</vt:lpstr>
      <vt:lpstr>‘Prelude’</vt:lpstr>
      <vt:lpstr>‘The Daughters of the Late Colonel’</vt:lpstr>
      <vt:lpstr>‘The Daughters of the Late Colonel’</vt:lpstr>
      <vt:lpstr>‘The Daughters of the Late Colonel’</vt:lpstr>
      <vt:lpstr>‘Her First Ball’</vt:lpstr>
      <vt:lpstr>‘Her First Ball’</vt:lpstr>
      <vt:lpstr>In general…</vt:lpstr>
    </vt:vector>
  </TitlesOfParts>
  <Company>The Spence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Katherine Mansfield (2)</dc:title>
  <dc:creator>Rob Spence</dc:creator>
  <cp:lastModifiedBy>Rob Spence</cp:lastModifiedBy>
  <cp:revision>5</cp:revision>
  <dcterms:created xsi:type="dcterms:W3CDTF">2013-10-13T13:04:21Z</dcterms:created>
  <dcterms:modified xsi:type="dcterms:W3CDTF">2013-10-13T15:36:27Z</dcterms:modified>
</cp:coreProperties>
</file>