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258" r:id="rId2"/>
    <p:sldId id="257" r:id="rId3"/>
    <p:sldId id="260" r:id="rId4"/>
    <p:sldId id="259" r:id="rId5"/>
    <p:sldId id="282" r:id="rId6"/>
    <p:sldId id="283" r:id="rId7"/>
    <p:sldId id="261" r:id="rId8"/>
    <p:sldId id="262" r:id="rId9"/>
    <p:sldId id="284" r:id="rId10"/>
    <p:sldId id="285" r:id="rId11"/>
    <p:sldId id="286" r:id="rId12"/>
    <p:sldId id="287" r:id="rId13"/>
    <p:sldId id="288" r:id="rId14"/>
    <p:sldId id="289" r:id="rId15"/>
    <p:sldId id="306" r:id="rId16"/>
    <p:sldId id="290" r:id="rId17"/>
    <p:sldId id="291" r:id="rId18"/>
    <p:sldId id="321" r:id="rId19"/>
    <p:sldId id="292" r:id="rId20"/>
    <p:sldId id="322" r:id="rId21"/>
    <p:sldId id="295" r:id="rId22"/>
    <p:sldId id="296" r:id="rId23"/>
    <p:sldId id="297" r:id="rId24"/>
    <p:sldId id="299" r:id="rId25"/>
    <p:sldId id="301" r:id="rId26"/>
    <p:sldId id="302" r:id="rId27"/>
    <p:sldId id="303" r:id="rId28"/>
    <p:sldId id="304" r:id="rId29"/>
    <p:sldId id="305" r:id="rId30"/>
    <p:sldId id="307" r:id="rId31"/>
    <p:sldId id="308" r:id="rId32"/>
    <p:sldId id="293" r:id="rId33"/>
    <p:sldId id="298" r:id="rId34"/>
    <p:sldId id="309" r:id="rId35"/>
    <p:sldId id="310" r:id="rId36"/>
    <p:sldId id="311" r:id="rId37"/>
    <p:sldId id="312" r:id="rId38"/>
    <p:sldId id="313" r:id="rId39"/>
    <p:sldId id="314" r:id="rId40"/>
    <p:sldId id="316" r:id="rId41"/>
    <p:sldId id="317" r:id="rId42"/>
    <p:sldId id="318" r:id="rId43"/>
    <p:sldId id="320" r:id="rId44"/>
    <p:sldId id="324" r:id="rId45"/>
    <p:sldId id="323" r:id="rId4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0898" autoAdjust="0"/>
  </p:normalViewPr>
  <p:slideViewPr>
    <p:cSldViewPr>
      <p:cViewPr varScale="1">
        <p:scale>
          <a:sx n="99" d="100"/>
          <a:sy n="99" d="100"/>
        </p:scale>
        <p:origin x="1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3E41C-25D7-4A2E-9682-F1CDFD6EACE8}" type="datetimeFigureOut">
              <a:rPr lang="en-GB" smtClean="0"/>
              <a:t>30/09/2013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0ECEA-DE36-4C82-92C8-61B0E02A2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2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84B956-D0C1-4CE8-8A1E-5D25244701FA}" type="slidenum">
              <a:rPr lang="en-GB" altLang="en-US" sz="1200">
                <a:latin typeface="Calibri" panose="020F0502020204030204" pitchFamily="34" charset="0"/>
              </a:rPr>
              <a:pPr/>
              <a:t>1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0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49263" y="8270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4400">
                <a:solidFill>
                  <a:schemeClr val="tx2"/>
                </a:solidFill>
                <a:latin typeface="Georgia" panose="02040502050405020303" pitchFamily="18" charset="0"/>
              </a:rPr>
              <a:t>The University</a:t>
            </a:r>
            <a:endParaRPr lang="en-GB" sz="44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457200" y="1981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GB" sz="1800"/>
              <a:t>Who we are </a:t>
            </a:r>
          </a:p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GB" sz="1800"/>
              <a:t>What we offer</a:t>
            </a:r>
          </a:p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GB" sz="1800"/>
              <a:t>Accommodation</a:t>
            </a:r>
          </a:p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GB" sz="1800"/>
              <a:t>Student Finance</a:t>
            </a:r>
          </a:p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GB" sz="1800"/>
              <a:t>Getting the most out of today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8D863-381B-4C13-B4FA-B51D04D073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0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52438" y="815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4400">
                <a:solidFill>
                  <a:schemeClr val="tx2"/>
                </a:solidFill>
                <a:latin typeface="Georgia" panose="02040502050405020303" pitchFamily="18" charset="0"/>
              </a:rPr>
              <a:t>The University</a:t>
            </a:r>
            <a:endParaRPr lang="en-GB" sz="44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460375" y="1970088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1800"/>
              <a:t>Who we are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1800"/>
              <a:t>What we offer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1800"/>
              <a:t>Accommodation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1800"/>
              <a:t>Student Finance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1800"/>
              <a:t>Getting the most out of today</a:t>
            </a:r>
          </a:p>
        </p:txBody>
      </p:sp>
      <p:pic>
        <p:nvPicPr>
          <p:cNvPr id="4" name="Picture 7" descr="EH639 fDSC_0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 b="18648"/>
          <a:stretch>
            <a:fillRect/>
          </a:stretch>
        </p:blipFill>
        <p:spPr bwMode="auto">
          <a:xfrm>
            <a:off x="0" y="3875088"/>
            <a:ext cx="9151938" cy="25146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6D66A-3322-4CB1-9851-8EDBDCD812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6A24B-6164-4EF3-9F03-45E7F01853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0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66AEC-413D-4384-B051-5F7EC5CD59D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9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DC645-E133-4EC2-8010-E154132155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2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AD454-E938-4F00-9E07-26688090C17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8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HU New Logo 1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3" t="78030" r="33109" b="10963"/>
          <a:stretch>
            <a:fillRect/>
          </a:stretch>
        </p:blipFill>
        <p:spPr bwMode="auto">
          <a:xfrm>
            <a:off x="2830513" y="1143000"/>
            <a:ext cx="34829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3645024"/>
            <a:ext cx="9144000" cy="850106"/>
          </a:xfrm>
          <a:prstGeom prst="rect">
            <a:avLst/>
          </a:prstGeom>
        </p:spPr>
        <p:txBody>
          <a:bodyPr vert="horz"/>
          <a:lstStyle>
            <a:lvl1pPr>
              <a:defRPr sz="3600">
                <a:latin typeface="Georgia"/>
                <a:cs typeface="Georgi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45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66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3CC2CE-3ED1-43EC-8424-82315FD0975E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1" name="Picture 1027" descr="Presentation top 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029"/>
          <p:cNvSpPr>
            <a:spLocks noChangeArrowheads="1"/>
          </p:cNvSpPr>
          <p:nvPr/>
        </p:nvSpPr>
        <p:spPr bwMode="auto">
          <a:xfrm>
            <a:off x="7169150" y="638968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2000">
                <a:solidFill>
                  <a:schemeClr val="bg1"/>
                </a:solidFill>
                <a:latin typeface="Georgia" panose="02040502050405020303" pitchFamily="18" charset="0"/>
              </a:rPr>
              <a:t>edgehill.ac.uk</a:t>
            </a:r>
          </a:p>
        </p:txBody>
      </p:sp>
      <p:sp>
        <p:nvSpPr>
          <p:cNvPr id="1033" name="Rectangle 1028"/>
          <p:cNvSpPr>
            <a:spLocks noChangeArrowheads="1"/>
          </p:cNvSpPr>
          <p:nvPr/>
        </p:nvSpPr>
        <p:spPr bwMode="auto">
          <a:xfrm>
            <a:off x="0" y="6321425"/>
            <a:ext cx="9144000" cy="539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0" r:id="rId3"/>
    <p:sldLayoutId id="2147483681" r:id="rId4"/>
    <p:sldLayoutId id="2147483682" r:id="rId5"/>
    <p:sldLayoutId id="2147483683" r:id="rId6"/>
    <p:sldLayoutId id="214748368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hare.edgehill.ac.uk/3904/" TargetMode="External"/><Relationship Id="rId2" Type="http://schemas.openxmlformats.org/officeDocument/2006/relationships/hyperlink" Target="http://www.eshare.edgehill.ac.uk/2528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0" y="3644900"/>
            <a:ext cx="91440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Learning Technology Development</a:t>
            </a:r>
          </a:p>
        </p:txBody>
      </p:sp>
    </p:spTree>
    <p:extLst>
      <p:ext uri="{BB962C8B-B14F-4D97-AF65-F5344CB8AC3E}">
        <p14:creationId xmlns:p14="http://schemas.microsoft.com/office/powerpoint/2010/main" val="3096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00" y="2060848"/>
            <a:ext cx="6624736" cy="3829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83671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How to create an assignment dropbox</a:t>
            </a:r>
          </a:p>
          <a:p>
            <a:r>
              <a:rPr lang="en-GB" sz="3500" kern="0" dirty="0" smtClean="0"/>
              <a:t>Availability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508104" y="3429000"/>
            <a:ext cx="3744416" cy="1540857"/>
            <a:chOff x="5508104" y="3429000"/>
            <a:chExt cx="3744416" cy="1540857"/>
          </a:xfrm>
        </p:grpSpPr>
        <p:grpSp>
          <p:nvGrpSpPr>
            <p:cNvPr id="10" name="Group 9"/>
            <p:cNvGrpSpPr/>
            <p:nvPr/>
          </p:nvGrpSpPr>
          <p:grpSpPr>
            <a:xfrm>
              <a:off x="5508104" y="3645024"/>
              <a:ext cx="2619300" cy="1080120"/>
              <a:chOff x="5508104" y="3645024"/>
              <a:chExt cx="2619300" cy="108012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5508104" y="3645024"/>
                <a:ext cx="26193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>
                <a:off x="7288113" y="4725144"/>
                <a:ext cx="839291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TextBox 10"/>
            <p:cNvSpPr txBox="1"/>
            <p:nvPr/>
          </p:nvSpPr>
          <p:spPr>
            <a:xfrm>
              <a:off x="8127404" y="3429000"/>
              <a:ext cx="909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Select Attempts</a:t>
              </a:r>
              <a:endParaRPr lang="en-GB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36904" y="4446637"/>
              <a:ext cx="1115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Select Availability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696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83671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How to create an assignment dropbox</a:t>
            </a:r>
          </a:p>
          <a:p>
            <a:r>
              <a:rPr lang="en-GB" sz="3500" kern="0" dirty="0" smtClean="0"/>
              <a:t>Due Dates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0" y="2924944"/>
            <a:ext cx="7744133" cy="187220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5652120" y="1996652"/>
            <a:ext cx="3240360" cy="1936404"/>
            <a:chOff x="5652120" y="1996652"/>
            <a:chExt cx="3240360" cy="1936404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5652120" y="2492896"/>
              <a:ext cx="1512168" cy="14401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Box 5"/>
            <p:cNvSpPr txBox="1"/>
            <p:nvPr/>
          </p:nvSpPr>
          <p:spPr>
            <a:xfrm>
              <a:off x="7164288" y="1996652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Enter Due Date and Time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93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15192" y="47667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How to create an assignment dropbox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2163" r="19176"/>
          <a:stretch/>
        </p:blipFill>
        <p:spPr>
          <a:xfrm>
            <a:off x="467544" y="3377218"/>
            <a:ext cx="7243695" cy="280226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1363879"/>
            <a:ext cx="7243695" cy="199524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0695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98240" y="6206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How to create an assignment dropbox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0651"/>
          <a:stretch/>
        </p:blipFill>
        <p:spPr>
          <a:xfrm>
            <a:off x="682372" y="1778397"/>
            <a:ext cx="7713360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38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36712"/>
            <a:ext cx="7128792" cy="52861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27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060848"/>
            <a:ext cx="3314700" cy="4029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</a:t>
            </a:r>
            <a:br>
              <a:rPr lang="en-GB" sz="3500" kern="0" dirty="0" smtClean="0"/>
            </a:br>
            <a:r>
              <a:rPr lang="en-GB" sz="3500" kern="0" dirty="0" smtClean="0"/>
              <a:t>Hide Column Student View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51920" y="2132856"/>
            <a:ext cx="3168352" cy="2809453"/>
            <a:chOff x="3851920" y="2132856"/>
            <a:chExt cx="3168352" cy="2809453"/>
          </a:xfrm>
        </p:grpSpPr>
        <p:grpSp>
          <p:nvGrpSpPr>
            <p:cNvPr id="13" name="Group 12"/>
            <p:cNvGrpSpPr/>
            <p:nvPr/>
          </p:nvGrpSpPr>
          <p:grpSpPr>
            <a:xfrm>
              <a:off x="3851920" y="2132856"/>
              <a:ext cx="576064" cy="2809453"/>
              <a:chOff x="3851920" y="2132856"/>
              <a:chExt cx="576064" cy="2809453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3851920" y="2132856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4427984" y="2133997"/>
                <a:ext cx="0" cy="280831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3851920" y="4932040"/>
                <a:ext cx="576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5" name="Straight Arrow Connector 14"/>
            <p:cNvCxnSpPr/>
            <p:nvPr/>
          </p:nvCxnSpPr>
          <p:spPr bwMode="auto">
            <a:xfrm>
              <a:off x="4427984" y="3573016"/>
              <a:ext cx="144016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5868144" y="3419127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Hide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62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98240" y="6206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Hide Column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40" y="1844824"/>
            <a:ext cx="2722186" cy="360952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339752" y="2996952"/>
            <a:ext cx="5688632" cy="1656184"/>
            <a:chOff x="2339752" y="2996952"/>
            <a:chExt cx="5688632" cy="1656184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2339752" y="3501008"/>
              <a:ext cx="2376264" cy="11521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4932040" y="299695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Full Grade Centre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587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98240" y="6206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Hide Column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17032"/>
            <a:ext cx="8610922" cy="5810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2060848"/>
            <a:ext cx="627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dirty="0" smtClean="0"/>
              <a:t>Hide </a:t>
            </a:r>
            <a:r>
              <a:rPr lang="en-GB" dirty="0"/>
              <a:t>Column from </a:t>
            </a:r>
            <a:r>
              <a:rPr lang="en-GB" dirty="0" smtClean="0"/>
              <a:t>Students</a:t>
            </a:r>
          </a:p>
          <a:p>
            <a:pPr marL="457200" indent="-457200">
              <a:buAutoNum type="arabicPeriod"/>
            </a:pPr>
            <a:r>
              <a:rPr lang="en-GB" dirty="0" smtClean="0"/>
              <a:t>Hide Column in Grade Centre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652120" y="2891845"/>
            <a:ext cx="3240360" cy="947995"/>
            <a:chOff x="5652120" y="2891845"/>
            <a:chExt cx="3240360" cy="947995"/>
          </a:xfrm>
        </p:grpSpPr>
        <p:grpSp>
          <p:nvGrpSpPr>
            <p:cNvPr id="10" name="Group 9"/>
            <p:cNvGrpSpPr/>
            <p:nvPr/>
          </p:nvGrpSpPr>
          <p:grpSpPr>
            <a:xfrm>
              <a:off x="5652120" y="3551808"/>
              <a:ext cx="3240360" cy="288032"/>
              <a:chOff x="5724128" y="3501008"/>
              <a:chExt cx="3240360" cy="288032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5724128" y="350100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8960470" y="350100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5724128" y="3501008"/>
                <a:ext cx="324036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7308304" y="2891845"/>
              <a:ext cx="0" cy="6811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053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391" b="-4125"/>
          <a:stretch/>
        </p:blipFill>
        <p:spPr>
          <a:xfrm>
            <a:off x="755576" y="4080556"/>
            <a:ext cx="6696744" cy="12628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598240" y="6206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Hide Column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99592" y="2158144"/>
            <a:ext cx="4408040" cy="1922412"/>
            <a:chOff x="899592" y="2158144"/>
            <a:chExt cx="4408040" cy="1922412"/>
          </a:xfrm>
        </p:grpSpPr>
        <p:sp>
          <p:nvSpPr>
            <p:cNvPr id="5" name="TextBox 4"/>
            <p:cNvSpPr txBox="1"/>
            <p:nvPr/>
          </p:nvSpPr>
          <p:spPr>
            <a:xfrm>
              <a:off x="1619672" y="2158144"/>
              <a:ext cx="3240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/>
                <a:t>Hide </a:t>
              </a:r>
              <a:r>
                <a:rPr lang="en-GB" sz="1800" dirty="0"/>
                <a:t>Column from </a:t>
              </a:r>
              <a:r>
                <a:rPr lang="en-GB" sz="1800" dirty="0" smtClean="0"/>
                <a:t>Students</a:t>
              </a:r>
            </a:p>
            <a:p>
              <a:r>
                <a:rPr lang="en-GB" sz="1800" dirty="0" smtClean="0"/>
                <a:t>Hide Column in Grade Centre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99592" y="2895329"/>
              <a:ext cx="4408040" cy="1185227"/>
              <a:chOff x="1187624" y="3431905"/>
              <a:chExt cx="4408040" cy="1185227"/>
            </a:xfrm>
          </p:grpSpPr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3275856" y="3431905"/>
                <a:ext cx="0" cy="68117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1187624" y="4113076"/>
                <a:ext cx="4408040" cy="504056"/>
                <a:chOff x="5724128" y="3501008"/>
                <a:chExt cx="3240360" cy="288032"/>
              </a:xfrm>
            </p:grpSpPr>
            <p:cxnSp>
              <p:nvCxnSpPr>
                <p:cNvPr id="6" name="Straight Connector 5"/>
                <p:cNvCxnSpPr/>
                <p:nvPr/>
              </p:nvCxnSpPr>
              <p:spPr bwMode="auto">
                <a:xfrm>
                  <a:off x="5724128" y="350100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" name="Straight Connector 6"/>
                <p:cNvCxnSpPr/>
                <p:nvPr/>
              </p:nvCxnSpPr>
              <p:spPr bwMode="auto">
                <a:xfrm>
                  <a:off x="8960470" y="350100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" name="Straight Connector 8"/>
                <p:cNvCxnSpPr/>
                <p:nvPr/>
              </p:nvCxnSpPr>
              <p:spPr bwMode="auto">
                <a:xfrm>
                  <a:off x="5724128" y="3501008"/>
                  <a:ext cx="324036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7" name="Group 16"/>
          <p:cNvGrpSpPr/>
          <p:nvPr/>
        </p:nvGrpSpPr>
        <p:grpSpPr>
          <a:xfrm>
            <a:off x="5130280" y="2429889"/>
            <a:ext cx="3240360" cy="1650667"/>
            <a:chOff x="5130280" y="2429889"/>
            <a:chExt cx="3240360" cy="1650667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6300192" y="2895329"/>
              <a:ext cx="0" cy="118522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5130280" y="2429889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/>
                <a:t>Hide </a:t>
              </a:r>
              <a:r>
                <a:rPr lang="en-GB" sz="1800" dirty="0"/>
                <a:t>Column from </a:t>
              </a:r>
              <a:r>
                <a:rPr lang="en-GB" sz="1800" dirty="0" smtClean="0"/>
                <a:t>Students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3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85075" t="52419" r="4978" b="16022"/>
          <a:stretch/>
        </p:blipFill>
        <p:spPr bwMode="auto">
          <a:xfrm>
            <a:off x="1115616" y="3212976"/>
            <a:ext cx="2425476" cy="307813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178" y="3212976"/>
            <a:ext cx="3425479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</a:t>
            </a:r>
          </a:p>
          <a:p>
            <a:r>
              <a:rPr lang="en-GB" sz="3500" kern="0" dirty="0" smtClean="0"/>
              <a:t>Hide Column from students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503" y="214484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This is done for all the columns in the grade centre including submission dropbox’s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7452320" y="4005064"/>
            <a:ext cx="792088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9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/>
          </p:cNvSpPr>
          <p:nvPr/>
        </p:nvSpPr>
        <p:spPr bwMode="auto">
          <a:xfrm>
            <a:off x="-29357" y="54868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4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GB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Online Submission Workshop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5124" name="Rectangle 1028"/>
          <p:cNvSpPr>
            <a:spLocks noChangeArrowheads="1"/>
          </p:cNvSpPr>
          <p:nvPr/>
        </p:nvSpPr>
        <p:spPr bwMode="auto">
          <a:xfrm>
            <a:off x="3175" y="6321425"/>
            <a:ext cx="9144000" cy="539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Rectangle 1029"/>
          <p:cNvSpPr>
            <a:spLocks noChangeArrowheads="1"/>
          </p:cNvSpPr>
          <p:nvPr/>
        </p:nvSpPr>
        <p:spPr bwMode="auto">
          <a:xfrm>
            <a:off x="7169150" y="638968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2000">
                <a:solidFill>
                  <a:schemeClr val="bg1"/>
                </a:solidFill>
                <a:latin typeface="Georgia" panose="02040502050405020303" pitchFamily="18" charset="0"/>
              </a:rPr>
              <a:t>edgehill.ac.uk</a:t>
            </a:r>
          </a:p>
        </p:txBody>
      </p:sp>
      <p:pic>
        <p:nvPicPr>
          <p:cNvPr id="5127" name="Picture 1027" descr="Presentation top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" y="45095"/>
            <a:ext cx="91519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484784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How to create an assignment dropbox?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Assignment Template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Rubrics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Grade Centre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Hide Columns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Grading Schemas (Some Revision, Pass, Merit, Distinction</a:t>
            </a:r>
            <a:r>
              <a:rPr lang="en-GB" sz="16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Marking assignments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O</a:t>
            </a:r>
            <a:r>
              <a:rPr lang="en-GB" sz="1600" dirty="0" smtClean="0"/>
              <a:t>nline using Crocdoc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Offline marking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Releasing Feedback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Un-Hide Column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Smart Views</a:t>
            </a:r>
          </a:p>
          <a:p>
            <a:pPr lvl="1"/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Downloading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98240" y="6206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Hide Column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416808"/>
            <a:ext cx="7011292" cy="8765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1558876" y="2277846"/>
            <a:ext cx="4464496" cy="1233215"/>
            <a:chOff x="1558876" y="2277846"/>
            <a:chExt cx="4464496" cy="1233215"/>
          </a:xfrm>
        </p:grpSpPr>
        <p:sp>
          <p:nvSpPr>
            <p:cNvPr id="5" name="TextBox 4"/>
            <p:cNvSpPr txBox="1"/>
            <p:nvPr/>
          </p:nvSpPr>
          <p:spPr>
            <a:xfrm>
              <a:off x="1558876" y="2277846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/>
                <a:t>Indicates Column is hidden from Students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58876" y="2811610"/>
              <a:ext cx="4351808" cy="699451"/>
              <a:chOff x="1588344" y="3817895"/>
              <a:chExt cx="4351808" cy="699451"/>
            </a:xfrm>
          </p:grpSpPr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1588344" y="3817895"/>
                <a:ext cx="0" cy="68117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5931644" y="3836175"/>
                <a:ext cx="0" cy="68117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3707904" y="3817895"/>
                <a:ext cx="0" cy="68117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>
                <a:off x="1588344" y="3817895"/>
                <a:ext cx="435180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4911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</a:t>
            </a:r>
          </a:p>
          <a:p>
            <a:r>
              <a:rPr lang="en-GB" sz="3500" kern="0" dirty="0" smtClean="0"/>
              <a:t>Hide Column Grade Centre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502" y="2144841"/>
            <a:ext cx="8211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This is done for the columns you don’t want to see in the Grade Centre (</a:t>
            </a:r>
            <a:r>
              <a:rPr lang="en-GB" b="1" dirty="0" smtClean="0"/>
              <a:t>Weighted Column &amp; Total Column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85550" t="61139" r="4605" b="18638"/>
          <a:stretch/>
        </p:blipFill>
        <p:spPr bwMode="auto">
          <a:xfrm>
            <a:off x="957528" y="3125655"/>
            <a:ext cx="2514467" cy="226130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14" y="5536778"/>
            <a:ext cx="6953250" cy="5429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7524328" y="5157192"/>
            <a:ext cx="792088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2555776" y="4149080"/>
            <a:ext cx="1584176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274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</a:t>
            </a:r>
          </a:p>
          <a:p>
            <a:r>
              <a:rPr lang="en-GB" sz="3500" kern="0" dirty="0" smtClean="0"/>
              <a:t>Grading Schemas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215608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Some Revision, Pass, Merit, Distinction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69666" t="41286" r="21271" b="32487"/>
          <a:stretch/>
        </p:blipFill>
        <p:spPr bwMode="auto">
          <a:xfrm>
            <a:off x="1115616" y="2898735"/>
            <a:ext cx="2376264" cy="299051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555776" y="3356992"/>
            <a:ext cx="1584176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10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Grade Centre – </a:t>
            </a:r>
          </a:p>
          <a:p>
            <a:r>
              <a:rPr lang="en-GB" sz="3500" kern="0" dirty="0" smtClean="0"/>
              <a:t>Grading Schemas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60848"/>
            <a:ext cx="6408712" cy="408597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630974" y="2411015"/>
            <a:ext cx="4526920" cy="991563"/>
            <a:chOff x="5508104" y="3491135"/>
            <a:chExt cx="3922815" cy="991563"/>
          </a:xfrm>
        </p:grpSpPr>
        <p:grpSp>
          <p:nvGrpSpPr>
            <p:cNvPr id="5" name="Group 4"/>
            <p:cNvGrpSpPr/>
            <p:nvPr/>
          </p:nvGrpSpPr>
          <p:grpSpPr>
            <a:xfrm>
              <a:off x="5508104" y="3645024"/>
              <a:ext cx="2619300" cy="576064"/>
              <a:chOff x="5508104" y="3645024"/>
              <a:chExt cx="2619300" cy="576064"/>
            </a:xfrm>
          </p:grpSpPr>
          <p:cxnSp>
            <p:nvCxnSpPr>
              <p:cNvPr id="9" name="Straight Arrow Connector 8"/>
              <p:cNvCxnSpPr/>
              <p:nvPr/>
            </p:nvCxnSpPr>
            <p:spPr bwMode="auto">
              <a:xfrm>
                <a:off x="5508104" y="3645024"/>
                <a:ext cx="26193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6529249" y="4221088"/>
                <a:ext cx="159815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8327342" y="3491135"/>
              <a:ext cx="1091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Enter Name</a:t>
              </a:r>
              <a:endParaRPr lang="en-GB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15303" y="3959478"/>
              <a:ext cx="1115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Enter Description</a:t>
              </a:r>
              <a:endParaRPr lang="en-GB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80312" y="5075892"/>
            <a:ext cx="2037593" cy="738664"/>
            <a:chOff x="7380312" y="5075892"/>
            <a:chExt cx="2037593" cy="738664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7380312" y="5445224"/>
              <a:ext cx="73255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8130487" y="5075892"/>
              <a:ext cx="12874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Create Schema Mapping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12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Add Grading Schemas to Grade Centre Column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6077" t="50999" r="1677" b="20814"/>
          <a:stretch/>
        </p:blipFill>
        <p:spPr bwMode="auto">
          <a:xfrm>
            <a:off x="179512" y="2190594"/>
            <a:ext cx="3528392" cy="332663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7773"/>
          <a:stretch/>
        </p:blipFill>
        <p:spPr>
          <a:xfrm>
            <a:off x="3995936" y="2190594"/>
            <a:ext cx="4966613" cy="878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965499" y="4077072"/>
            <a:ext cx="950317" cy="4249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7911033" y="1907704"/>
            <a:ext cx="950317" cy="4249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89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23569" y="764704"/>
            <a:ext cx="89129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In Line Grading Tool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74894"/>
            <a:ext cx="8517391" cy="9361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8695706" y="1907704"/>
            <a:ext cx="0" cy="8012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/>
          <p:nvPr/>
        </p:nvPicPr>
        <p:blipFill rotWithShape="1">
          <a:blip r:embed="rId3"/>
          <a:srcRect l="85706" t="54462" r="5203" b="30375"/>
          <a:stretch/>
        </p:blipFill>
        <p:spPr bwMode="auto">
          <a:xfrm>
            <a:off x="241296" y="3978188"/>
            <a:ext cx="2818536" cy="189908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123728" y="4581128"/>
            <a:ext cx="1440160" cy="6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152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76470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In Line Grading Tool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20" y="1907704"/>
            <a:ext cx="6982544" cy="417879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251520" y="2348880"/>
            <a:ext cx="3744416" cy="1253753"/>
            <a:chOff x="251520" y="2348880"/>
            <a:chExt cx="3744416" cy="1253753"/>
          </a:xfrm>
        </p:grpSpPr>
        <p:sp>
          <p:nvSpPr>
            <p:cNvPr id="5" name="Rectangle 4"/>
            <p:cNvSpPr/>
            <p:nvPr/>
          </p:nvSpPr>
          <p:spPr bwMode="auto">
            <a:xfrm>
              <a:off x="899592" y="2348880"/>
              <a:ext cx="3096344" cy="57606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3140968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Formatting Toolbar</a:t>
              </a:r>
              <a:endParaRPr lang="en-GB" sz="1200" dirty="0"/>
            </a:p>
          </p:txBody>
        </p:sp>
        <p:cxnSp>
          <p:nvCxnSpPr>
            <p:cNvPr id="11" name="Straight Arrow Connector 10"/>
            <p:cNvCxnSpPr>
              <a:stCxn id="5" idx="1"/>
            </p:cNvCxnSpPr>
            <p:nvPr/>
          </p:nvCxnSpPr>
          <p:spPr bwMode="auto">
            <a:xfrm flipH="1">
              <a:off x="613792" y="2636912"/>
              <a:ext cx="285800" cy="5040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5652120" y="1895905"/>
            <a:ext cx="3507600" cy="1475895"/>
            <a:chOff x="5652120" y="1895905"/>
            <a:chExt cx="3507600" cy="147589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652120" y="2348880"/>
              <a:ext cx="2448272" cy="10229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8105719" y="2288192"/>
              <a:ext cx="219372" cy="4034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8007592" y="1895905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Grade Entry</a:t>
              </a:r>
              <a:endParaRPr lang="en-GB" sz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52120" y="3186863"/>
            <a:ext cx="3608691" cy="721919"/>
            <a:chOff x="5652120" y="3186863"/>
            <a:chExt cx="3608691" cy="721919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652120" y="3463937"/>
              <a:ext cx="2448272" cy="44484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8096326" y="3501008"/>
              <a:ext cx="228765" cy="3119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8108683" y="3186863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Rubric</a:t>
              </a:r>
              <a:endParaRPr lang="en-GB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57447" y="3984744"/>
            <a:ext cx="3591007" cy="1532488"/>
            <a:chOff x="5657447" y="3984744"/>
            <a:chExt cx="3591007" cy="1532488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657447" y="3984744"/>
              <a:ext cx="2448272" cy="153248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8105719" y="4685672"/>
              <a:ext cx="228765" cy="3119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8096326" y="4191471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Feedback Sheet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18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13792" y="764704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Marking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2"/>
          <a:srcRect l="85706" t="54462" r="5203" b="30375"/>
          <a:stretch/>
        </p:blipFill>
        <p:spPr bwMode="auto">
          <a:xfrm>
            <a:off x="613792" y="1907704"/>
            <a:ext cx="2818536" cy="189908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55576" y="3501008"/>
            <a:ext cx="5616624" cy="2229830"/>
            <a:chOff x="755576" y="3501008"/>
            <a:chExt cx="5616624" cy="22298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4168738"/>
              <a:ext cx="4143375" cy="1562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0" name="Straight Arrow Connector 9"/>
            <p:cNvCxnSpPr/>
            <p:nvPr/>
          </p:nvCxnSpPr>
          <p:spPr bwMode="auto">
            <a:xfrm flipH="1">
              <a:off x="2627784" y="3806788"/>
              <a:ext cx="1368152" cy="12783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3995936" y="3501008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Download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037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3051051" cy="422521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665471"/>
            <a:ext cx="827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Marking Assignment – Offline Marking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0971" y="1490338"/>
            <a:ext cx="4427762" cy="1434605"/>
            <a:chOff x="5652120" y="2021322"/>
            <a:chExt cx="3564492" cy="1350478"/>
          </a:xfrm>
        </p:grpSpPr>
        <p:sp>
          <p:nvSpPr>
            <p:cNvPr id="7" name="Rectangle 6"/>
            <p:cNvSpPr/>
            <p:nvPr/>
          </p:nvSpPr>
          <p:spPr bwMode="auto">
            <a:xfrm>
              <a:off x="5652120" y="2348880"/>
              <a:ext cx="2448272" cy="10229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8105719" y="2288192"/>
              <a:ext cx="219372" cy="4034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8064484" y="202132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Grade Entry</a:t>
              </a:r>
              <a:endParaRPr lang="en-GB" sz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0243" y="2792199"/>
            <a:ext cx="4491837" cy="924824"/>
            <a:chOff x="5652120" y="3360145"/>
            <a:chExt cx="3608691" cy="54863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652120" y="3463937"/>
              <a:ext cx="2448272" cy="44484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8096326" y="3501008"/>
              <a:ext cx="228765" cy="3119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8108683" y="3360145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Rubric</a:t>
              </a:r>
              <a:endParaRPr lang="en-GB" sz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0970" y="3789322"/>
            <a:ext cx="4677715" cy="2166531"/>
            <a:chOff x="755576" y="3789323"/>
            <a:chExt cx="3731904" cy="153248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55576" y="3789323"/>
              <a:ext cx="2448272" cy="153248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3211390" y="4583853"/>
              <a:ext cx="200510" cy="3258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3335352" y="3992862"/>
              <a:ext cx="1152128" cy="849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 smtClean="0"/>
                <a:t>Upload Feedback Sheet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 smtClean="0"/>
                <a:t>Upload Annotated Assignment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9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80512" cy="1143000"/>
          </a:xfrm>
        </p:spPr>
        <p:txBody>
          <a:bodyPr/>
          <a:lstStyle/>
          <a:p>
            <a:r>
              <a:rPr lang="en-GB" dirty="0" smtClean="0"/>
              <a:t>Viewing Grades (Student View) Inline Grading vs Offline Marking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40182"/>
            <a:ext cx="6781761" cy="3832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828043" y="2339981"/>
            <a:ext cx="3012585" cy="37444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528260" y="3933056"/>
            <a:ext cx="29978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35903" y="3348280"/>
            <a:ext cx="10801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Annotated Comments within </a:t>
            </a:r>
            <a:r>
              <a:rPr lang="en-GB" sz="1400" dirty="0" err="1" smtClean="0"/>
              <a:t>Crocdoc</a:t>
            </a:r>
            <a:r>
              <a:rPr lang="en-GB" sz="1400" dirty="0" smtClean="0"/>
              <a:t> view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788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7772400" cy="1143000"/>
          </a:xfrm>
        </p:spPr>
        <p:txBody>
          <a:bodyPr/>
          <a:lstStyle/>
          <a:p>
            <a:r>
              <a:rPr lang="en-GB" sz="3500" dirty="0"/>
              <a:t>How to create an assignment </a:t>
            </a:r>
            <a:r>
              <a:rPr lang="en-GB" sz="3500" dirty="0" smtClean="0"/>
              <a:t>dropbox</a:t>
            </a:r>
            <a:endParaRPr lang="en-GB" sz="35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8436" t="27834" r="23926" b="42003"/>
          <a:stretch/>
        </p:blipFill>
        <p:spPr bwMode="auto">
          <a:xfrm>
            <a:off x="709596" y="2783182"/>
            <a:ext cx="4798508" cy="309409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03768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Assessment - Assignment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635896" y="4149080"/>
            <a:ext cx="1008112" cy="50518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03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80512" cy="1143000"/>
          </a:xfrm>
        </p:spPr>
        <p:txBody>
          <a:bodyPr/>
          <a:lstStyle/>
          <a:p>
            <a:r>
              <a:rPr lang="en-GB" dirty="0" smtClean="0"/>
              <a:t>Viewing Grades (Student View) Inline Grading vs Offline Marking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04864"/>
            <a:ext cx="6519342" cy="37105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220072" y="4221088"/>
            <a:ext cx="2016224" cy="7200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7236296" y="4054599"/>
            <a:ext cx="432048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682714" y="3569876"/>
            <a:ext cx="1331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Attached Feedback Files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321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80512" cy="1143000"/>
          </a:xfrm>
        </p:spPr>
        <p:txBody>
          <a:bodyPr/>
          <a:lstStyle/>
          <a:p>
            <a:r>
              <a:rPr lang="en-GB" dirty="0" smtClean="0"/>
              <a:t>Viewing Grades (Student View) Inline Grading vs Offline Marking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1804" y="2708920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Inline Grading has annotated comments in </a:t>
            </a:r>
            <a:r>
              <a:rPr lang="en-GB" dirty="0" err="1" smtClean="0"/>
              <a:t>crocdoc</a:t>
            </a:r>
            <a:r>
              <a:rPr lang="en-GB" dirty="0" smtClean="0"/>
              <a:t>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Must be online to mark assignments and connected to the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Offline marking uses attachments to give feedback to students.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Can be downloaded and marked offline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0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352928" cy="1143000"/>
          </a:xfrm>
        </p:spPr>
        <p:txBody>
          <a:bodyPr/>
          <a:lstStyle/>
          <a:p>
            <a:r>
              <a:rPr lang="en-GB" dirty="0" smtClean="0"/>
              <a:t>Releasing Feedback – </a:t>
            </a:r>
            <a:br>
              <a:rPr lang="en-GB" dirty="0" smtClean="0"/>
            </a:br>
            <a:r>
              <a:rPr lang="en-GB" dirty="0" smtClean="0"/>
              <a:t>Un-Hide Column Grade Centre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827584" y="2348880"/>
            <a:ext cx="2562225" cy="3444240"/>
            <a:chOff x="827584" y="2348880"/>
            <a:chExt cx="2562225" cy="3444240"/>
          </a:xfrm>
        </p:grpSpPr>
        <p:pic>
          <p:nvPicPr>
            <p:cNvPr id="5" name="Picture 4"/>
            <p:cNvPicPr/>
            <p:nvPr/>
          </p:nvPicPr>
          <p:blipFill rotWithShape="1">
            <a:blip r:embed="rId2"/>
            <a:srcRect l="83851" t="53835" r="6190" b="12696"/>
            <a:stretch/>
          </p:blipFill>
          <p:spPr bwMode="auto">
            <a:xfrm>
              <a:off x="827584" y="2348880"/>
              <a:ext cx="2562225" cy="3444240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1547664" y="4437112"/>
              <a:ext cx="1512168" cy="43204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3928" y="2348880"/>
            <a:ext cx="3528392" cy="2358624"/>
            <a:chOff x="3923928" y="2348880"/>
            <a:chExt cx="3528392" cy="23586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928" y="2348880"/>
              <a:ext cx="3096344" cy="23586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0" name="Straight Arrow Connector 9"/>
            <p:cNvCxnSpPr/>
            <p:nvPr/>
          </p:nvCxnSpPr>
          <p:spPr bwMode="auto">
            <a:xfrm flipH="1">
              <a:off x="6516216" y="3140968"/>
              <a:ext cx="936104" cy="6480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926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Views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1958" y="1988840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What is Smart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Allows you to view specific students you are marking in Grade Centre rather than the full list.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Example 300 students. In </a:t>
            </a:r>
            <a:r>
              <a:rPr lang="en-GB" dirty="0"/>
              <a:t>c</a:t>
            </a:r>
            <a:r>
              <a:rPr lang="en-GB" dirty="0" smtClean="0"/>
              <a:t>harge of 20 </a:t>
            </a:r>
            <a:r>
              <a:rPr lang="en-GB" dirty="0"/>
              <a:t>s</a:t>
            </a:r>
            <a:r>
              <a:rPr lang="en-GB" dirty="0" smtClean="0"/>
              <a:t>tudents only.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Create a smart view to display your 20 students in Grade Centre only. Much easier to manage.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1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GB" dirty="0" smtClean="0"/>
              <a:t>Smart Views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827584" y="2187553"/>
            <a:ext cx="2808312" cy="3168352"/>
            <a:chOff x="827584" y="2187553"/>
            <a:chExt cx="2808312" cy="3168352"/>
          </a:xfrm>
        </p:grpSpPr>
        <p:pic>
          <p:nvPicPr>
            <p:cNvPr id="6" name="Picture 5"/>
            <p:cNvPicPr/>
            <p:nvPr/>
          </p:nvPicPr>
          <p:blipFill rotWithShape="1">
            <a:blip r:embed="rId2"/>
            <a:srcRect l="69199" t="39319" r="21001" b="35610"/>
            <a:stretch/>
          </p:blipFill>
          <p:spPr bwMode="auto">
            <a:xfrm>
              <a:off x="827584" y="2187553"/>
              <a:ext cx="2808312" cy="3168352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 bwMode="auto">
            <a:xfrm flipH="1">
              <a:off x="2483768" y="3645024"/>
              <a:ext cx="1044116" cy="4553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4860032" y="2187553"/>
            <a:ext cx="2484276" cy="1533525"/>
            <a:chOff x="4860032" y="2187553"/>
            <a:chExt cx="2484276" cy="15335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32" y="2187553"/>
              <a:ext cx="1838325" cy="15335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>
              <a:off x="6300192" y="2780928"/>
              <a:ext cx="1044116" cy="4553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037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GB" dirty="0" smtClean="0"/>
              <a:t>Smart Views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32856"/>
            <a:ext cx="6117184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860032" y="2708920"/>
            <a:ext cx="4032448" cy="991563"/>
            <a:chOff x="5508104" y="3491135"/>
            <a:chExt cx="3922815" cy="991563"/>
          </a:xfrm>
        </p:grpSpPr>
        <p:grpSp>
          <p:nvGrpSpPr>
            <p:cNvPr id="6" name="Group 5"/>
            <p:cNvGrpSpPr/>
            <p:nvPr/>
          </p:nvGrpSpPr>
          <p:grpSpPr>
            <a:xfrm>
              <a:off x="5508104" y="3645024"/>
              <a:ext cx="2619300" cy="576064"/>
              <a:chOff x="5508104" y="3645024"/>
              <a:chExt cx="2619300" cy="576064"/>
            </a:xfrm>
          </p:grpSpPr>
          <p:cxnSp>
            <p:nvCxnSpPr>
              <p:cNvPr id="9" name="Straight Arrow Connector 8"/>
              <p:cNvCxnSpPr/>
              <p:nvPr/>
            </p:nvCxnSpPr>
            <p:spPr bwMode="auto">
              <a:xfrm>
                <a:off x="5508104" y="3645024"/>
                <a:ext cx="26193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6529249" y="4221088"/>
                <a:ext cx="159815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8327342" y="3491135"/>
              <a:ext cx="1091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Enter Name</a:t>
              </a:r>
              <a:endParaRPr lang="en-GB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15303" y="3959478"/>
              <a:ext cx="1115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Enter Description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19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GB" dirty="0" smtClean="0"/>
              <a:t>Smart Views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88" y="2060848"/>
            <a:ext cx="8151338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 bwMode="auto">
          <a:xfrm>
            <a:off x="2483768" y="2708920"/>
            <a:ext cx="1440160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11960" y="2708920"/>
            <a:ext cx="4392488" cy="1296144"/>
            <a:chOff x="4211960" y="2708920"/>
            <a:chExt cx="4392488" cy="1296144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>
              <a:off x="4211960" y="3068960"/>
              <a:ext cx="1728192" cy="9361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6228184" y="2708920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Select the users you wish to add to your smart view. </a:t>
              </a:r>
              <a:endParaRPr lang="en-GB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67944" y="4293096"/>
            <a:ext cx="4104456" cy="1188132"/>
            <a:chOff x="4067944" y="4293096"/>
            <a:chExt cx="4104456" cy="1188132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>
              <a:off x="4067944" y="4653136"/>
              <a:ext cx="1584176" cy="8280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5796136" y="4293096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Select the column you wish to add to your smart view. 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4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GB" dirty="0" smtClean="0"/>
              <a:t>Smart Views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5" y="2420888"/>
            <a:ext cx="7988425" cy="3319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948264" y="1907704"/>
            <a:ext cx="1224136" cy="1953344"/>
            <a:chOff x="6948264" y="1907704"/>
            <a:chExt cx="1224136" cy="1953344"/>
          </a:xfrm>
        </p:grpSpPr>
        <p:sp>
          <p:nvSpPr>
            <p:cNvPr id="6" name="Rectangle 5"/>
            <p:cNvSpPr/>
            <p:nvPr/>
          </p:nvSpPr>
          <p:spPr bwMode="auto">
            <a:xfrm>
              <a:off x="6948264" y="3140968"/>
              <a:ext cx="720080" cy="72008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2" name="Straight Arrow Connector 11"/>
            <p:cNvCxnSpPr>
              <a:endCxn id="6" idx="0"/>
            </p:cNvCxnSpPr>
            <p:nvPr/>
          </p:nvCxnSpPr>
          <p:spPr bwMode="auto">
            <a:xfrm flipH="1">
              <a:off x="7308304" y="1907704"/>
              <a:ext cx="864096" cy="12332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416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en-GB" dirty="0" smtClean="0"/>
              <a:t>Smart Views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8441" t="43617" r="17819" b="20935"/>
          <a:stretch/>
        </p:blipFill>
        <p:spPr bwMode="auto">
          <a:xfrm>
            <a:off x="2339752" y="1907704"/>
            <a:ext cx="5910580" cy="3529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131840" y="5013176"/>
            <a:ext cx="1437928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077072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Select your Smart View Group</a:t>
            </a:r>
            <a:endParaRPr lang="en-GB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979712" y="4474567"/>
            <a:ext cx="1152128" cy="7186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44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Downloading Reports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7327" t="29693" r="17077" b="45710"/>
          <a:stretch/>
        </p:blipFill>
        <p:spPr bwMode="auto">
          <a:xfrm>
            <a:off x="933364" y="2420888"/>
            <a:ext cx="7272808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580112" y="3501008"/>
            <a:ext cx="2448272" cy="12961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444208" y="2420888"/>
            <a:ext cx="864096" cy="1080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7308304" y="214258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Create Report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653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7772400" cy="1143000"/>
          </a:xfrm>
        </p:spPr>
        <p:txBody>
          <a:bodyPr/>
          <a:lstStyle/>
          <a:p>
            <a:r>
              <a:rPr lang="en-GB" sz="3500" dirty="0"/>
              <a:t>How to create an assignment </a:t>
            </a:r>
            <a:r>
              <a:rPr lang="en-GB" sz="3500" dirty="0" smtClean="0"/>
              <a:t>dropbox</a:t>
            </a:r>
            <a:endParaRPr lang="en-GB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8181579" cy="310589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3059832" y="1573051"/>
            <a:ext cx="5753364" cy="919845"/>
            <a:chOff x="3059832" y="1573051"/>
            <a:chExt cx="5753364" cy="919845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>
              <a:off x="3059832" y="1844824"/>
              <a:ext cx="2088232" cy="64807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5212796" y="1573051"/>
              <a:ext cx="360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Enter Assignment Name</a:t>
              </a:r>
              <a:endParaRPr lang="en-GB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79184" y="4361129"/>
            <a:ext cx="5824745" cy="1546963"/>
            <a:chOff x="2879184" y="4361129"/>
            <a:chExt cx="5824745" cy="1546963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2879184" y="4361129"/>
              <a:ext cx="1152128" cy="80163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4325990" y="5138651"/>
              <a:ext cx="43779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Enter Assignment Description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400" dirty="0" smtClean="0"/>
                <a:t>Learning Outcomes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400" dirty="0" smtClean="0"/>
                <a:t>Instructions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85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57920"/>
            <a:ext cx="7772400" cy="1143000"/>
          </a:xfrm>
        </p:spPr>
        <p:txBody>
          <a:bodyPr/>
          <a:lstStyle/>
          <a:p>
            <a:r>
              <a:rPr lang="en-GB" dirty="0" smtClean="0"/>
              <a:t>Downloading Reports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2960"/>
          <a:stretch/>
        </p:blipFill>
        <p:spPr>
          <a:xfrm>
            <a:off x="2805572" y="1772816"/>
            <a:ext cx="3528392" cy="4333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1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Downloading Reports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907704"/>
            <a:ext cx="3600400" cy="4212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72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Downloading Reports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924545"/>
            <a:ext cx="4979069" cy="399473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3635896" y="2420888"/>
            <a:ext cx="1049374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369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Downloading Reports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45" y="2924944"/>
            <a:ext cx="8227846" cy="181084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45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Blackboard Assignment Guide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www.eshare.edgehill.ac.uk/2528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Presentation Assignment </a:t>
            </a:r>
            <a:r>
              <a:rPr lang="en-GB" dirty="0" smtClean="0"/>
              <a:t>Workshop</a:t>
            </a:r>
          </a:p>
          <a:p>
            <a:pPr lvl="1"/>
            <a:r>
              <a:rPr lang="en-GB" dirty="0">
                <a:hlinkClick r:id="rId3"/>
              </a:rPr>
              <a:t>http://</a:t>
            </a:r>
            <a:r>
              <a:rPr lang="en-GB">
                <a:hlinkClick r:id="rId3"/>
              </a:rPr>
              <a:t>www.eshare.edgehill.ac.uk/3904</a:t>
            </a:r>
            <a:r>
              <a:rPr lang="en-GB" smtClean="0">
                <a:hlinkClick r:id="rId3"/>
              </a:rPr>
              <a:t>/</a:t>
            </a:r>
            <a:endParaRPr lang="en-GB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1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772400" cy="1143000"/>
          </a:xfrm>
        </p:spPr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7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7772400" cy="3312368"/>
          </a:xfrm>
        </p:spPr>
        <p:txBody>
          <a:bodyPr/>
          <a:lstStyle/>
          <a:p>
            <a:r>
              <a:rPr lang="en-US" sz="1800" dirty="0" smtClean="0"/>
              <a:t>Description </a:t>
            </a:r>
            <a:r>
              <a:rPr lang="en-US" sz="1800" dirty="0"/>
              <a:t>for the </a:t>
            </a:r>
            <a:r>
              <a:rPr lang="en-US" sz="1800" dirty="0" smtClean="0"/>
              <a:t>assignment.</a:t>
            </a:r>
            <a:endParaRPr lang="en-US" sz="1800" dirty="0"/>
          </a:p>
          <a:p>
            <a:r>
              <a:rPr lang="en-US" sz="1800" dirty="0"/>
              <a:t>Please also consider including the following guidance: </a:t>
            </a:r>
          </a:p>
          <a:p>
            <a:r>
              <a:rPr lang="en-US" sz="1800" dirty="0"/>
              <a:t>Relevant information from the module / </a:t>
            </a:r>
            <a:r>
              <a:rPr lang="en-US" sz="1800" dirty="0" err="1"/>
              <a:t>programme</a:t>
            </a:r>
            <a:r>
              <a:rPr lang="en-US" sz="1800" dirty="0"/>
              <a:t> handbook such as:</a:t>
            </a:r>
          </a:p>
          <a:p>
            <a:r>
              <a:rPr lang="en-US" sz="1800" dirty="0"/>
              <a:t>The % the paper is worth e.g. 40% for the module / </a:t>
            </a:r>
            <a:r>
              <a:rPr lang="en-US" sz="1800" dirty="0" err="1"/>
              <a:t>programme</a:t>
            </a:r>
            <a:r>
              <a:rPr lang="en-US" sz="1800" dirty="0"/>
              <a:t> / year</a:t>
            </a:r>
          </a:p>
          <a:p>
            <a:r>
              <a:rPr lang="en-US" sz="1800" dirty="0"/>
              <a:t>Word count e.g. 1500 words</a:t>
            </a:r>
          </a:p>
          <a:p>
            <a:r>
              <a:rPr lang="en-US" sz="1800" dirty="0"/>
              <a:t>Learning outcomes this assignment addresses</a:t>
            </a:r>
          </a:p>
          <a:p>
            <a:r>
              <a:rPr lang="en-US" sz="1800" dirty="0"/>
              <a:t>Assignment structure</a:t>
            </a:r>
          </a:p>
          <a:p>
            <a:r>
              <a:rPr lang="en-US" sz="1800" dirty="0"/>
              <a:t>... perhaps refer the student back to the handbook</a:t>
            </a:r>
            <a:r>
              <a:rPr lang="en-US" dirty="0"/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90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 Instructions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3528392"/>
          </a:xfrm>
        </p:spPr>
        <p:txBody>
          <a:bodyPr/>
          <a:lstStyle/>
          <a:p>
            <a:r>
              <a:rPr lang="en-US" sz="1800" dirty="0" smtClean="0"/>
              <a:t>Assignment instructions.</a:t>
            </a:r>
            <a:endParaRPr lang="en-US" sz="1800" dirty="0"/>
          </a:p>
          <a:p>
            <a:r>
              <a:rPr lang="en-US" sz="1800" dirty="0"/>
              <a:t>Also consider including the following guidance:</a:t>
            </a:r>
          </a:p>
          <a:p>
            <a:r>
              <a:rPr lang="en-US" sz="1800" dirty="0"/>
              <a:t> - Please ensure that the cover sheet(s) supplied (attached) with this assignment is/are the first few pages of your assignment.</a:t>
            </a:r>
          </a:p>
          <a:p>
            <a:r>
              <a:rPr lang="en-US" sz="1800" dirty="0"/>
              <a:t> - Please enter your name and student number on the assignment cover sheet.</a:t>
            </a:r>
          </a:p>
          <a:p>
            <a:r>
              <a:rPr lang="en-US" sz="1800" dirty="0"/>
              <a:t> - Please ensure that your assignment fulfils the requirements laid out in the module / </a:t>
            </a:r>
            <a:r>
              <a:rPr lang="en-US" sz="1800" dirty="0" err="1"/>
              <a:t>programme</a:t>
            </a:r>
            <a:r>
              <a:rPr lang="en-US" sz="1800" dirty="0"/>
              <a:t> handbook.</a:t>
            </a:r>
          </a:p>
          <a:p>
            <a:r>
              <a:rPr lang="en-US" sz="1800" dirty="0"/>
              <a:t> - Please keep a copy of your assignment and the </a:t>
            </a:r>
            <a:r>
              <a:rPr lang="en-US" sz="1800" dirty="0" smtClean="0"/>
              <a:t>receipt </a:t>
            </a:r>
            <a:r>
              <a:rPr lang="en-US" sz="1800" dirty="0"/>
              <a:t>you </a:t>
            </a:r>
            <a:r>
              <a:rPr lang="en-US" sz="1800" dirty="0" smtClean="0"/>
              <a:t>receive </a:t>
            </a:r>
            <a:r>
              <a:rPr lang="en-US" sz="1800" dirty="0"/>
              <a:t>for your records.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2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84984"/>
            <a:ext cx="5267325" cy="1104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3568" y="79320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How to create an assignment dropbox</a:t>
            </a:r>
          </a:p>
          <a:p>
            <a:r>
              <a:rPr lang="en-GB" sz="3500" kern="0" dirty="0" smtClean="0"/>
              <a:t>Assignment Template</a:t>
            </a:r>
            <a:endParaRPr lang="en-GB" sz="3500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3491880" y="2276872"/>
            <a:ext cx="5400600" cy="1440160"/>
            <a:chOff x="3491880" y="2276872"/>
            <a:chExt cx="5400600" cy="144016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>
              <a:off x="3491880" y="2780928"/>
              <a:ext cx="1077888" cy="93610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4427984" y="2276872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Add an Assignment Template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9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3" y="2996952"/>
            <a:ext cx="8820150" cy="1733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3568" y="83671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How to create an assignment dropbox</a:t>
            </a:r>
          </a:p>
          <a:p>
            <a:r>
              <a:rPr lang="en-GB" sz="3500" kern="0" dirty="0" smtClean="0"/>
              <a:t>Rubric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275856" y="2564904"/>
            <a:ext cx="1512168" cy="13681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91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13811"/>
            <a:ext cx="5112568" cy="3890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83671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itchFamily="1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3500" kern="0" dirty="0" smtClean="0"/>
              <a:t>How to create an assignment dropbox</a:t>
            </a:r>
          </a:p>
          <a:p>
            <a:r>
              <a:rPr lang="en-GB" sz="3500" kern="0" dirty="0" smtClean="0"/>
              <a:t>Rubric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51920" y="2348880"/>
            <a:ext cx="4896544" cy="648072"/>
            <a:chOff x="3851920" y="2348880"/>
            <a:chExt cx="4896544" cy="648072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851920" y="2996952"/>
              <a:ext cx="324036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" name="Group 10"/>
            <p:cNvGrpSpPr/>
            <p:nvPr/>
          </p:nvGrpSpPr>
          <p:grpSpPr>
            <a:xfrm>
              <a:off x="3851920" y="2348880"/>
              <a:ext cx="4896544" cy="595228"/>
              <a:chOff x="3851920" y="2348880"/>
              <a:chExt cx="4896544" cy="595228"/>
            </a:xfrm>
          </p:grpSpPr>
          <p:cxnSp>
            <p:nvCxnSpPr>
              <p:cNvPr id="3" name="Straight Arrow Connector 2"/>
              <p:cNvCxnSpPr/>
              <p:nvPr/>
            </p:nvCxnSpPr>
            <p:spPr bwMode="auto">
              <a:xfrm>
                <a:off x="3851920" y="2348880"/>
                <a:ext cx="324036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" name="TextBox 6"/>
              <p:cNvSpPr txBox="1"/>
              <p:nvPr/>
            </p:nvSpPr>
            <p:spPr>
              <a:xfrm>
                <a:off x="7236296" y="2420888"/>
                <a:ext cx="1512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Enter name and Description</a:t>
                </a:r>
                <a:endParaRPr lang="en-GB" sz="1400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868144" y="4535542"/>
            <a:ext cx="2864643" cy="738664"/>
            <a:chOff x="5868144" y="4535542"/>
            <a:chExt cx="2864643" cy="738664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5868144" y="4797152"/>
              <a:ext cx="122413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220619" y="4535542"/>
              <a:ext cx="15121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Add rows and columns of the rubric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58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cmNew</Template>
  <TotalTime>957</TotalTime>
  <Words>557</Words>
  <Application>Microsoft Office PowerPoint</Application>
  <PresentationFormat>On-screen Show (4:3)</PresentationFormat>
  <Paragraphs>147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ＭＳ Ｐゴシック</vt:lpstr>
      <vt:lpstr>Arial</vt:lpstr>
      <vt:lpstr>Calibri</vt:lpstr>
      <vt:lpstr>Georgia</vt:lpstr>
      <vt:lpstr>Times</vt:lpstr>
      <vt:lpstr>Blank Presentation</vt:lpstr>
      <vt:lpstr>Learning Technology Development</vt:lpstr>
      <vt:lpstr>PowerPoint Presentation</vt:lpstr>
      <vt:lpstr>How to create an assignment dropbox</vt:lpstr>
      <vt:lpstr>How to create an assignment dropbox</vt:lpstr>
      <vt:lpstr>Assignment Description</vt:lpstr>
      <vt:lpstr>Assignment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 Centre –  Hide Column Student 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Viewing Grades (Student View) Inline Grading vs Offline Marking</vt:lpstr>
      <vt:lpstr>Viewing Grades (Student View) Inline Grading vs Offline Marking</vt:lpstr>
      <vt:lpstr>Viewing Grades (Student View) Inline Grading vs Offline Marking</vt:lpstr>
      <vt:lpstr>Releasing Feedback –  Un-Hide Column Grade Centre</vt:lpstr>
      <vt:lpstr>Smart Views</vt:lpstr>
      <vt:lpstr>Smart Views</vt:lpstr>
      <vt:lpstr>Smart Views</vt:lpstr>
      <vt:lpstr>Smart Views</vt:lpstr>
      <vt:lpstr>Smart Views</vt:lpstr>
      <vt:lpstr>Smart Views</vt:lpstr>
      <vt:lpstr>Downloading Reports</vt:lpstr>
      <vt:lpstr>Downloading Reports</vt:lpstr>
      <vt:lpstr>Downloading Reports</vt:lpstr>
      <vt:lpstr>Downloading Reports</vt:lpstr>
      <vt:lpstr>Downloading Reports</vt:lpstr>
      <vt:lpstr>Links</vt:lpstr>
      <vt:lpstr>End</vt:lpstr>
    </vt:vector>
  </TitlesOfParts>
  <Company>Edge Hill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Technology Development</dc:title>
  <dc:creator>Irfan Mulla</dc:creator>
  <cp:lastModifiedBy>Irfan Mulla</cp:lastModifiedBy>
  <cp:revision>57</cp:revision>
  <dcterms:created xsi:type="dcterms:W3CDTF">2013-09-20T10:15:56Z</dcterms:created>
  <dcterms:modified xsi:type="dcterms:W3CDTF">2013-09-30T13:41:32Z</dcterms:modified>
</cp:coreProperties>
</file>