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notesSlides/notesSlide12.xml" ContentType="application/vnd.openxmlformats-officedocument.presentationml.notesSlide+xml"/>
  <Override PartName="/ppt/charts/chart4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58" r:id="rId3"/>
    <p:sldId id="259" r:id="rId4"/>
    <p:sldId id="261" r:id="rId5"/>
    <p:sldId id="262" r:id="rId6"/>
    <p:sldId id="263" r:id="rId7"/>
    <p:sldId id="260" r:id="rId8"/>
    <p:sldId id="264" r:id="rId9"/>
    <p:sldId id="265" r:id="rId10"/>
    <p:sldId id="266" r:id="rId11"/>
    <p:sldId id="270" r:id="rId12"/>
    <p:sldId id="271" r:id="rId13"/>
    <p:sldId id="272" r:id="rId14"/>
    <p:sldId id="257" r:id="rId15"/>
    <p:sldId id="276" r:id="rId16"/>
    <p:sldId id="273" r:id="rId17"/>
    <p:sldId id="274" r:id="rId18"/>
    <p:sldId id="275" r:id="rId19"/>
    <p:sldId id="267" r:id="rId20"/>
  </p:sldIdLst>
  <p:sldSz cx="9144000" cy="6858000" type="screen4x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60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203" autoAdjust="0"/>
  </p:normalViewPr>
  <p:slideViewPr>
    <p:cSldViewPr snapToGrid="0" snapToObjects="1">
      <p:cViewPr>
        <p:scale>
          <a:sx n="100" d="100"/>
          <a:sy n="100" d="100"/>
        </p:scale>
        <p:origin x="-294" y="-72"/>
      </p:cViewPr>
      <p:guideLst>
        <p:guide orient="horz" pos="2160"/>
        <p:guide pos="51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9993559832798675E-2"/>
          <c:y val="3.1154032854444458E-2"/>
          <c:w val="0.79958199669485752"/>
          <c:h val="0.88732607845004474"/>
        </c:manualLayout>
      </c:layout>
      <c:lineChart>
        <c:grouping val="standard"/>
        <c:varyColors val="0"/>
        <c:ser>
          <c:idx val="0"/>
          <c:order val="0"/>
          <c:tx>
            <c:strRef>
              <c:f>'Section 2 '!$C$3</c:f>
              <c:strCache>
                <c:ptCount val="1"/>
                <c:pt idx="0">
                  <c:v>09/10</c:v>
                </c:pt>
              </c:strCache>
            </c:strRef>
          </c:tx>
          <c:marker>
            <c:symbol val="none"/>
          </c:marker>
          <c:cat>
            <c:strRef>
              <c:f>'Section 2 '!$A$4:$A$8</c:f>
              <c:strCache>
                <c:ptCount val="5"/>
                <c:pt idx="0">
                  <c:v>Never</c:v>
                </c:pt>
                <c:pt idx="1">
                  <c:v>Rarely</c:v>
                </c:pt>
                <c:pt idx="2">
                  <c:v>Sometimes</c:v>
                </c:pt>
                <c:pt idx="3">
                  <c:v>A lot</c:v>
                </c:pt>
                <c:pt idx="4">
                  <c:v>Never heard of this</c:v>
                </c:pt>
              </c:strCache>
            </c:strRef>
          </c:cat>
          <c:val>
            <c:numRef>
              <c:f>'Section 2 '!$C$4:$C$8</c:f>
              <c:numCache>
                <c:formatCode>General</c:formatCode>
                <c:ptCount val="5"/>
                <c:pt idx="0">
                  <c:v>0.9</c:v>
                </c:pt>
                <c:pt idx="1">
                  <c:v>2.1</c:v>
                </c:pt>
                <c:pt idx="2">
                  <c:v>17.3</c:v>
                </c:pt>
                <c:pt idx="3">
                  <c:v>79.599999999999994</c:v>
                </c:pt>
                <c:pt idx="4">
                  <c:v>0.1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'Section 2 '!$D$3</c:f>
              <c:strCache>
                <c:ptCount val="1"/>
                <c:pt idx="0">
                  <c:v>10/11</c:v>
                </c:pt>
              </c:strCache>
            </c:strRef>
          </c:tx>
          <c:marker>
            <c:symbol val="none"/>
          </c:marker>
          <c:cat>
            <c:strRef>
              <c:f>'Section 2 '!$A$4:$A$8</c:f>
              <c:strCache>
                <c:ptCount val="5"/>
                <c:pt idx="0">
                  <c:v>Never</c:v>
                </c:pt>
                <c:pt idx="1">
                  <c:v>Rarely</c:v>
                </c:pt>
                <c:pt idx="2">
                  <c:v>Sometimes</c:v>
                </c:pt>
                <c:pt idx="3">
                  <c:v>A lot</c:v>
                </c:pt>
                <c:pt idx="4">
                  <c:v>Never heard of this</c:v>
                </c:pt>
              </c:strCache>
            </c:strRef>
          </c:cat>
          <c:val>
            <c:numRef>
              <c:f>'Section 2 '!$D$4:$D$8</c:f>
              <c:numCache>
                <c:formatCode>General</c:formatCode>
                <c:ptCount val="5"/>
                <c:pt idx="0">
                  <c:v>1.2</c:v>
                </c:pt>
                <c:pt idx="1">
                  <c:v>2.1</c:v>
                </c:pt>
                <c:pt idx="2">
                  <c:v>14.7</c:v>
                </c:pt>
                <c:pt idx="3">
                  <c:v>81.7</c:v>
                </c:pt>
                <c:pt idx="4">
                  <c:v>0.3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'Section 2 '!$E$3</c:f>
              <c:strCache>
                <c:ptCount val="1"/>
                <c:pt idx="0">
                  <c:v>11/12</c:v>
                </c:pt>
              </c:strCache>
            </c:strRef>
          </c:tx>
          <c:marker>
            <c:symbol val="none"/>
          </c:marker>
          <c:cat>
            <c:strRef>
              <c:f>'Section 2 '!$A$4:$A$8</c:f>
              <c:strCache>
                <c:ptCount val="5"/>
                <c:pt idx="0">
                  <c:v>Never</c:v>
                </c:pt>
                <c:pt idx="1">
                  <c:v>Rarely</c:v>
                </c:pt>
                <c:pt idx="2">
                  <c:v>Sometimes</c:v>
                </c:pt>
                <c:pt idx="3">
                  <c:v>A lot</c:v>
                </c:pt>
                <c:pt idx="4">
                  <c:v>Never heard of this</c:v>
                </c:pt>
              </c:strCache>
            </c:strRef>
          </c:cat>
          <c:val>
            <c:numRef>
              <c:f>'Section 2 '!$E$4:$E$8</c:f>
              <c:numCache>
                <c:formatCode>General</c:formatCode>
                <c:ptCount val="5"/>
                <c:pt idx="0">
                  <c:v>0.8</c:v>
                </c:pt>
                <c:pt idx="1">
                  <c:v>4.9000000000000004</c:v>
                </c:pt>
                <c:pt idx="2">
                  <c:v>18.7</c:v>
                </c:pt>
                <c:pt idx="3">
                  <c:v>74.900000000000006</c:v>
                </c:pt>
                <c:pt idx="4">
                  <c:v>0.8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804736"/>
        <c:axId val="20806272"/>
      </c:lineChart>
      <c:catAx>
        <c:axId val="208047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0806272"/>
        <c:crosses val="autoZero"/>
        <c:auto val="1"/>
        <c:lblAlgn val="ctr"/>
        <c:lblOffset val="100"/>
        <c:noMultiLvlLbl val="0"/>
      </c:catAx>
      <c:valAx>
        <c:axId val="208062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804736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200"/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200"/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sz="1200"/>
            </a:pPr>
            <a:endParaRPr lang="en-US"/>
          </a:p>
        </c:txPr>
      </c:legendEntry>
      <c:layout>
        <c:manualLayout>
          <c:xMode val="edge"/>
          <c:yMode val="edge"/>
          <c:x val="0.86552469135802468"/>
          <c:y val="0.3340950865042423"/>
          <c:w val="0.12521604938271605"/>
          <c:h val="0.24762884716468075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'Section 2 '!$C$11</c:f>
              <c:strCache>
                <c:ptCount val="1"/>
                <c:pt idx="0">
                  <c:v>09/10</c:v>
                </c:pt>
              </c:strCache>
            </c:strRef>
          </c:tx>
          <c:marker>
            <c:symbol val="none"/>
          </c:marker>
          <c:cat>
            <c:strRef>
              <c:f>'Section 2 '!$A$12:$A$15</c:f>
              <c:strCache>
                <c:ptCount val="4"/>
                <c:pt idx="0">
                  <c:v>Very important</c:v>
                </c:pt>
                <c:pt idx="1">
                  <c:v>Quite important</c:v>
                </c:pt>
                <c:pt idx="2">
                  <c:v>Quite unimportant</c:v>
                </c:pt>
                <c:pt idx="3">
                  <c:v>Unimportant</c:v>
                </c:pt>
              </c:strCache>
            </c:strRef>
          </c:cat>
          <c:val>
            <c:numRef>
              <c:f>'Section 2 '!$C$12:$C$15</c:f>
              <c:numCache>
                <c:formatCode>General</c:formatCode>
                <c:ptCount val="4"/>
                <c:pt idx="0">
                  <c:v>75.900000000000006</c:v>
                </c:pt>
                <c:pt idx="1">
                  <c:v>20.399999999999999</c:v>
                </c:pt>
                <c:pt idx="2">
                  <c:v>1.9</c:v>
                </c:pt>
                <c:pt idx="3">
                  <c:v>1.8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'Section 2 '!$D$11</c:f>
              <c:strCache>
                <c:ptCount val="1"/>
                <c:pt idx="0">
                  <c:v>10/11</c:v>
                </c:pt>
              </c:strCache>
            </c:strRef>
          </c:tx>
          <c:marker>
            <c:symbol val="none"/>
          </c:marker>
          <c:cat>
            <c:strRef>
              <c:f>'Section 2 '!$A$12:$A$15</c:f>
              <c:strCache>
                <c:ptCount val="4"/>
                <c:pt idx="0">
                  <c:v>Very important</c:v>
                </c:pt>
                <c:pt idx="1">
                  <c:v>Quite important</c:v>
                </c:pt>
                <c:pt idx="2">
                  <c:v>Quite unimportant</c:v>
                </c:pt>
                <c:pt idx="3">
                  <c:v>Unimportant</c:v>
                </c:pt>
              </c:strCache>
            </c:strRef>
          </c:cat>
          <c:val>
            <c:numRef>
              <c:f>'Section 2 '!$D$12:$D$15</c:f>
              <c:numCache>
                <c:formatCode>General</c:formatCode>
                <c:ptCount val="4"/>
                <c:pt idx="0">
                  <c:v>78.900000000000006</c:v>
                </c:pt>
                <c:pt idx="1">
                  <c:v>18.399999999999999</c:v>
                </c:pt>
                <c:pt idx="2">
                  <c:v>1.6</c:v>
                </c:pt>
                <c:pt idx="3">
                  <c:v>1.1000000000000001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'Section 2 '!$E$11</c:f>
              <c:strCache>
                <c:ptCount val="1"/>
                <c:pt idx="0">
                  <c:v>11/12</c:v>
                </c:pt>
              </c:strCache>
            </c:strRef>
          </c:tx>
          <c:marker>
            <c:symbol val="none"/>
          </c:marker>
          <c:cat>
            <c:strRef>
              <c:f>'Section 2 '!$A$12:$A$15</c:f>
              <c:strCache>
                <c:ptCount val="4"/>
                <c:pt idx="0">
                  <c:v>Very important</c:v>
                </c:pt>
                <c:pt idx="1">
                  <c:v>Quite important</c:v>
                </c:pt>
                <c:pt idx="2">
                  <c:v>Quite unimportant</c:v>
                </c:pt>
                <c:pt idx="3">
                  <c:v>Unimportant</c:v>
                </c:pt>
              </c:strCache>
            </c:strRef>
          </c:cat>
          <c:val>
            <c:numRef>
              <c:f>'Section 2 '!$E$12:$E$15</c:f>
              <c:numCache>
                <c:formatCode>General</c:formatCode>
                <c:ptCount val="4"/>
                <c:pt idx="0">
                  <c:v>71.5</c:v>
                </c:pt>
                <c:pt idx="1">
                  <c:v>24.2</c:v>
                </c:pt>
                <c:pt idx="2">
                  <c:v>2.5</c:v>
                </c:pt>
                <c:pt idx="3">
                  <c:v>1.9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833792"/>
        <c:axId val="22835584"/>
      </c:lineChart>
      <c:catAx>
        <c:axId val="2283379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2835584"/>
        <c:crosses val="autoZero"/>
        <c:auto val="1"/>
        <c:lblAlgn val="ctr"/>
        <c:lblOffset val="100"/>
        <c:noMultiLvlLbl val="0"/>
      </c:catAx>
      <c:valAx>
        <c:axId val="228355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833792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200"/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200"/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sz="1200"/>
            </a:pPr>
            <a:endParaRPr lang="en-US"/>
          </a:p>
        </c:txPr>
      </c:legendEntry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'Section 4'!$K$41</c:f>
              <c:strCache>
                <c:ptCount val="1"/>
                <c:pt idx="0">
                  <c:v>Agree/strongly agree</c:v>
                </c:pt>
              </c:strCache>
            </c:strRef>
          </c:tx>
          <c:cat>
            <c:strRef>
              <c:f>'Section 4'!$L$40:$O$40</c:f>
              <c:strCache>
                <c:ptCount val="4"/>
                <c:pt idx="0">
                  <c:v>08/09</c:v>
                </c:pt>
                <c:pt idx="1">
                  <c:v>09/10</c:v>
                </c:pt>
                <c:pt idx="2">
                  <c:v>10/11</c:v>
                </c:pt>
                <c:pt idx="3">
                  <c:v>11/12</c:v>
                </c:pt>
              </c:strCache>
            </c:strRef>
          </c:cat>
          <c:val>
            <c:numRef>
              <c:f>'Section 4'!$L$41:$O$41</c:f>
              <c:numCache>
                <c:formatCode>General</c:formatCode>
                <c:ptCount val="4"/>
                <c:pt idx="0">
                  <c:v>48.2</c:v>
                </c:pt>
                <c:pt idx="1">
                  <c:v>69.7</c:v>
                </c:pt>
                <c:pt idx="2">
                  <c:v>74.900000000000006</c:v>
                </c:pt>
                <c:pt idx="3">
                  <c:v>78.7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'Section 4'!$K$42</c:f>
              <c:strCache>
                <c:ptCount val="1"/>
                <c:pt idx="0">
                  <c:v>neutral</c:v>
                </c:pt>
              </c:strCache>
            </c:strRef>
          </c:tx>
          <c:cat>
            <c:strRef>
              <c:f>'Section 4'!$L$40:$O$40</c:f>
              <c:strCache>
                <c:ptCount val="4"/>
                <c:pt idx="0">
                  <c:v>08/09</c:v>
                </c:pt>
                <c:pt idx="1">
                  <c:v>09/10</c:v>
                </c:pt>
                <c:pt idx="2">
                  <c:v>10/11</c:v>
                </c:pt>
                <c:pt idx="3">
                  <c:v>11/12</c:v>
                </c:pt>
              </c:strCache>
            </c:strRef>
          </c:cat>
          <c:val>
            <c:numRef>
              <c:f>'Section 4'!$L$42:$O$42</c:f>
              <c:numCache>
                <c:formatCode>General</c:formatCode>
                <c:ptCount val="4"/>
                <c:pt idx="0">
                  <c:v>28</c:v>
                </c:pt>
                <c:pt idx="1">
                  <c:v>20.5</c:v>
                </c:pt>
                <c:pt idx="2">
                  <c:v>16.399999999999999</c:v>
                </c:pt>
                <c:pt idx="3">
                  <c:v>16.600000000000001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'Section 4'!$K$43</c:f>
              <c:strCache>
                <c:ptCount val="1"/>
                <c:pt idx="0">
                  <c:v>disagree/strongly disagree</c:v>
                </c:pt>
              </c:strCache>
            </c:strRef>
          </c:tx>
          <c:cat>
            <c:strRef>
              <c:f>'Section 4'!$L$40:$O$40</c:f>
              <c:strCache>
                <c:ptCount val="4"/>
                <c:pt idx="0">
                  <c:v>08/09</c:v>
                </c:pt>
                <c:pt idx="1">
                  <c:v>09/10</c:v>
                </c:pt>
                <c:pt idx="2">
                  <c:v>10/11</c:v>
                </c:pt>
                <c:pt idx="3">
                  <c:v>11/12</c:v>
                </c:pt>
              </c:strCache>
            </c:strRef>
          </c:cat>
          <c:val>
            <c:numRef>
              <c:f>'Section 4'!$L$43:$O$43</c:f>
              <c:numCache>
                <c:formatCode>General</c:formatCode>
                <c:ptCount val="4"/>
                <c:pt idx="0">
                  <c:v>23.8</c:v>
                </c:pt>
                <c:pt idx="1">
                  <c:v>9.8000000000000007</c:v>
                </c:pt>
                <c:pt idx="2">
                  <c:v>8.4</c:v>
                </c:pt>
                <c:pt idx="3">
                  <c:v>4.7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0979712"/>
        <c:axId val="95262592"/>
      </c:lineChart>
      <c:catAx>
        <c:axId val="9097971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95262592"/>
        <c:crosses val="autoZero"/>
        <c:auto val="1"/>
        <c:lblAlgn val="ctr"/>
        <c:lblOffset val="100"/>
        <c:noMultiLvlLbl val="0"/>
      </c:catAx>
      <c:valAx>
        <c:axId val="952625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0979712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400"/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400"/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sz="1400"/>
            </a:pPr>
            <a:endParaRPr lang="en-US"/>
          </a:p>
        </c:txPr>
      </c:legendEntry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'Section 4'!$K$68</c:f>
              <c:strCache>
                <c:ptCount val="1"/>
                <c:pt idx="0">
                  <c:v>Agree/strongly agree</c:v>
                </c:pt>
              </c:strCache>
            </c:strRef>
          </c:tx>
          <c:cat>
            <c:strRef>
              <c:f>'Section 4'!$M$67:$O$67</c:f>
              <c:strCache>
                <c:ptCount val="3"/>
                <c:pt idx="0">
                  <c:v>09/10</c:v>
                </c:pt>
                <c:pt idx="1">
                  <c:v>10/11</c:v>
                </c:pt>
                <c:pt idx="2">
                  <c:v>11/12</c:v>
                </c:pt>
              </c:strCache>
            </c:strRef>
          </c:cat>
          <c:val>
            <c:numRef>
              <c:f>'Section 4'!$M$68:$O$68</c:f>
              <c:numCache>
                <c:formatCode>General</c:formatCode>
                <c:ptCount val="3"/>
                <c:pt idx="0">
                  <c:v>76.5</c:v>
                </c:pt>
                <c:pt idx="1">
                  <c:v>78.7</c:v>
                </c:pt>
                <c:pt idx="2">
                  <c:v>83.3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'Section 4'!$K$69</c:f>
              <c:strCache>
                <c:ptCount val="1"/>
                <c:pt idx="0">
                  <c:v>neutral</c:v>
                </c:pt>
              </c:strCache>
            </c:strRef>
          </c:tx>
          <c:cat>
            <c:strRef>
              <c:f>'Section 4'!$M$67:$O$67</c:f>
              <c:strCache>
                <c:ptCount val="3"/>
                <c:pt idx="0">
                  <c:v>09/10</c:v>
                </c:pt>
                <c:pt idx="1">
                  <c:v>10/11</c:v>
                </c:pt>
                <c:pt idx="2">
                  <c:v>11/12</c:v>
                </c:pt>
              </c:strCache>
            </c:strRef>
          </c:cat>
          <c:val>
            <c:numRef>
              <c:f>'Section 4'!$M$69:$O$69</c:f>
              <c:numCache>
                <c:formatCode>General</c:formatCode>
                <c:ptCount val="3"/>
                <c:pt idx="0">
                  <c:v>13.5</c:v>
                </c:pt>
                <c:pt idx="1">
                  <c:v>11.6</c:v>
                </c:pt>
                <c:pt idx="2">
                  <c:v>10.8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'Section 4'!$K$70</c:f>
              <c:strCache>
                <c:ptCount val="1"/>
                <c:pt idx="0">
                  <c:v>Diasagree/ strongly disagree</c:v>
                </c:pt>
              </c:strCache>
            </c:strRef>
          </c:tx>
          <c:cat>
            <c:strRef>
              <c:f>'Section 4'!$M$67:$O$67</c:f>
              <c:strCache>
                <c:ptCount val="3"/>
                <c:pt idx="0">
                  <c:v>09/10</c:v>
                </c:pt>
                <c:pt idx="1">
                  <c:v>10/11</c:v>
                </c:pt>
                <c:pt idx="2">
                  <c:v>11/12</c:v>
                </c:pt>
              </c:strCache>
            </c:strRef>
          </c:cat>
          <c:val>
            <c:numRef>
              <c:f>'Section 4'!$M$70:$O$70</c:f>
              <c:numCache>
                <c:formatCode>General</c:formatCode>
                <c:ptCount val="3"/>
                <c:pt idx="0">
                  <c:v>10</c:v>
                </c:pt>
                <c:pt idx="1">
                  <c:v>9.8000000000000007</c:v>
                </c:pt>
                <c:pt idx="2">
                  <c:v>5.8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1343872"/>
        <c:axId val="91345664"/>
      </c:lineChart>
      <c:catAx>
        <c:axId val="9134387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91345664"/>
        <c:crosses val="autoZero"/>
        <c:auto val="1"/>
        <c:lblAlgn val="ctr"/>
        <c:lblOffset val="100"/>
        <c:noMultiLvlLbl val="0"/>
      </c:catAx>
      <c:valAx>
        <c:axId val="913456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1343872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400"/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400"/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sz="1400"/>
            </a:pPr>
            <a:endParaRPr lang="en-US"/>
          </a:p>
        </c:txPr>
      </c:legendEntry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2E2090-1842-49E6-B33F-660C2D8A5843}" type="datetimeFigureOut">
              <a:rPr lang="en-GB" smtClean="0"/>
              <a:t>23/04/2012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EC645C-027B-4C1D-8CCA-CEE382F182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20147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E27B2-DCA6-4836-9E3C-1667F210C993}" type="datetimeFigureOut">
              <a:rPr lang="en-GB" smtClean="0"/>
              <a:t>23/04/2012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18963F-1CE3-4C2D-84C8-1E0C4DBC15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2962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Good afternoon everyone.</a:t>
            </a:r>
            <a:r>
              <a:rPr lang="en-GB" baseline="0" dirty="0" smtClean="0"/>
              <a:t> It is a pleasure to be here.</a:t>
            </a:r>
          </a:p>
          <a:p>
            <a:endParaRPr lang="en-GB" baseline="0" dirty="0" smtClean="0"/>
          </a:p>
          <a:p>
            <a:r>
              <a:rPr lang="en-GB" baseline="0" dirty="0" smtClean="0"/>
              <a:t>My name is Lindsey Martin and I am the eLearning Strategy and Development Manager at Edge Hill University in the NW of England.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8963F-1CE3-4C2D-84C8-1E0C4DBC150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3615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8963F-1CE3-4C2D-84C8-1E0C4DBC150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3000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8963F-1CE3-4C2D-84C8-1E0C4DBC150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31833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8963F-1CE3-4C2D-84C8-1E0C4DBC1501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5236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8963F-1CE3-4C2D-84C8-1E0C4DBC1501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112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8963F-1CE3-4C2D-84C8-1E0C4DBC1501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36860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8963F-1CE3-4C2D-84C8-1E0C4DBC1501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36860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8963F-1CE3-4C2D-84C8-1E0C4DBC1501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55642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8963F-1CE3-4C2D-84C8-1E0C4DBC1501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98877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8963F-1CE3-4C2D-84C8-1E0C4DBC1501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9277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8963F-1CE3-4C2D-84C8-1E0C4DBC1501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11890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Some</a:t>
            </a:r>
            <a:r>
              <a:rPr lang="en-GB" baseline="0" dirty="0" smtClean="0"/>
              <a:t> very brief context to why running a student eLearning survey is considered important at Edge Hill.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8963F-1CE3-4C2D-84C8-1E0C4DBC150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1977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8963F-1CE3-4C2D-84C8-1E0C4DBC150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90063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We have been able to do this while maintaining high levels of stakeholder satisfaction. This has been achieved by understanding and responding</a:t>
            </a:r>
            <a:r>
              <a:rPr lang="en-GB" baseline="0" dirty="0" smtClean="0"/>
              <a:t> to stakeholders – largely students and teaching staff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8963F-1CE3-4C2D-84C8-1E0C4DBC150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501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 period of dramatic</a:t>
            </a:r>
            <a:r>
              <a:rPr lang="en-GB" baseline="0" dirty="0" smtClean="0"/>
              <a:t> expansion of use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Doesn’t </a:t>
            </a:r>
            <a:r>
              <a:rPr lang="en-GB" dirty="0" smtClean="0"/>
              <a:t>include Performing Arts </a:t>
            </a:r>
            <a:r>
              <a:rPr lang="en-GB" dirty="0" smtClean="0"/>
              <a:t>Department</a:t>
            </a:r>
          </a:p>
          <a:p>
            <a:endParaRPr lang="en-GB" dirty="0" smtClean="0"/>
          </a:p>
          <a:p>
            <a:r>
              <a:rPr lang="en-GB" dirty="0" smtClean="0"/>
              <a:t>Reflects the ‘baseline’ or ‘minimum entitlement’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8963F-1CE3-4C2D-84C8-1E0C4DBC150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33633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student voice is the hardest thing to get</a:t>
            </a:r>
            <a:r>
              <a:rPr lang="en-GB" baseline="0" dirty="0" smtClean="0"/>
              <a:t> hold of – largely anecdotal or individual e.g. SU rep on a committee or tutor observations/assumptions – little chance to drill down.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8963F-1CE3-4C2D-84C8-1E0C4DBC150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56261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>
              <a:latin typeface="Arial" charset="0"/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8963F-1CE3-4C2D-84C8-1E0C4DBC150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24474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8963F-1CE3-4C2D-84C8-1E0C4DBC150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21138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8963F-1CE3-4C2D-84C8-1E0C4DBC150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6389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3527" y="2985149"/>
            <a:ext cx="5120540" cy="1470025"/>
          </a:xfrm>
        </p:spPr>
        <p:txBody>
          <a:bodyPr anchor="t" anchorCtr="0">
            <a:noAutofit/>
          </a:bodyPr>
          <a:lstStyle>
            <a:lvl1pPr algn="r">
              <a:defRPr sz="2800" b="1">
                <a:solidFill>
                  <a:srgbClr val="5F6062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13527" y="3492500"/>
            <a:ext cx="5120540" cy="1321665"/>
          </a:xfrm>
        </p:spPr>
        <p:txBody>
          <a:bodyPr>
            <a:noAutofit/>
          </a:bodyPr>
          <a:lstStyle>
            <a:lvl1pPr marL="0" indent="0" algn="r">
              <a:buNone/>
              <a:defRPr sz="2000">
                <a:solidFill>
                  <a:srgbClr val="5F606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12" name="Picture 11" descr="BbW_TitlePage_noT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523" y="0"/>
            <a:ext cx="9118954" cy="6858000"/>
          </a:xfrm>
          <a:prstGeom prst="rect">
            <a:avLst/>
          </a:prstGeom>
        </p:spPr>
      </p:pic>
      <p:pic>
        <p:nvPicPr>
          <p:cNvPr id="8" name="Picture 7" descr="BbW_TitlePage_noT_title2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523" y="0"/>
            <a:ext cx="9118954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bW_LowerLevelNoT3.png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2523" y="0"/>
            <a:ext cx="9118954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0" r:id="rId3"/>
    <p:sldLayoutId id="2147483652" r:id="rId4"/>
    <p:sldLayoutId id="2147483655" r:id="rId5"/>
  </p:sldLayoutIdLst>
  <p:txStyles>
    <p:titleStyle>
      <a:lvl1pPr algn="ctr" defTabSz="4572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rgbClr val="5F6062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500" kern="1200">
          <a:solidFill>
            <a:srgbClr val="5F6062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300" kern="1200">
          <a:solidFill>
            <a:srgbClr val="5F6062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100" kern="1200">
          <a:solidFill>
            <a:srgbClr val="5F6062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900" kern="1200">
          <a:solidFill>
            <a:srgbClr val="5F6062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qaa.ac.uk/ImprovingHigherEducation/Pages/Outcomes.aspx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www.eshare.edgehill.ac.uk/1348/" TargetMode="External"/><Relationship Id="rId4" Type="http://schemas.openxmlformats.org/officeDocument/2006/relationships/hyperlink" Target="http://vimeo.com/35129348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7350" y="3429649"/>
            <a:ext cx="6500518" cy="1409051"/>
          </a:xfrm>
        </p:spPr>
        <p:txBody>
          <a:bodyPr/>
          <a:lstStyle/>
          <a:p>
            <a:r>
              <a:rPr lang="en-GB" sz="2600" dirty="0">
                <a:latin typeface="Arial Black" charset="0"/>
              </a:rPr>
              <a:t>In their own words: Understanding and Enhancing Our Students’ Experience of Blackboar</a:t>
            </a:r>
            <a:r>
              <a:rPr lang="en-GB" dirty="0">
                <a:latin typeface="Arial Black" charset="0"/>
              </a:rPr>
              <a:t>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14575" y="4838700"/>
            <a:ext cx="5817892" cy="407265"/>
          </a:xfrm>
        </p:spPr>
        <p:txBody>
          <a:bodyPr/>
          <a:lstStyle/>
          <a:p>
            <a:r>
              <a:rPr lang="en-US" dirty="0" smtClean="0"/>
              <a:t>Lindsey Martin, Edge Hill University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/>
          <a:lstStyle/>
          <a:p>
            <a:pPr algn="l"/>
            <a:r>
              <a:rPr lang="en-GB" sz="2800" dirty="0">
                <a:latin typeface="Arial Black" pitchFamily="34" charset="0"/>
              </a:rPr>
              <a:t>Survey Headlines</a:t>
            </a:r>
            <a:endParaRPr lang="en-GB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3436676"/>
              </p:ext>
            </p:extLst>
          </p:nvPr>
        </p:nvGraphicFramePr>
        <p:xfrm>
          <a:off x="781050" y="1157287"/>
          <a:ext cx="7943850" cy="381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43850"/>
              </a:tblGrid>
              <a:tr h="381000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u="none" strike="noStrike" dirty="0">
                          <a:effectLst/>
                        </a:rPr>
                        <a:t>How often do you use Learning Edge in your studies? Importance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1971589"/>
              </p:ext>
            </p:extLst>
          </p:nvPr>
        </p:nvGraphicFramePr>
        <p:xfrm>
          <a:off x="781050" y="1724025"/>
          <a:ext cx="7734300" cy="4143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3437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/>
          <a:lstStyle/>
          <a:p>
            <a:pPr algn="l"/>
            <a:r>
              <a:rPr lang="en-GB" sz="2800" dirty="0">
                <a:latin typeface="Arial Black" pitchFamily="34" charset="0"/>
              </a:rPr>
              <a:t>Survey Headlines</a:t>
            </a:r>
            <a:endParaRPr lang="en-GB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8737108"/>
              </p:ext>
            </p:extLst>
          </p:nvPr>
        </p:nvGraphicFramePr>
        <p:xfrm>
          <a:off x="657225" y="995362"/>
          <a:ext cx="7943850" cy="609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43850"/>
              </a:tblGrid>
              <a:tr h="381000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u="none" strike="noStrike" dirty="0" smtClean="0">
                          <a:effectLst/>
                        </a:rPr>
                        <a:t>Learning Edge has enhanced the knowledge and understanding I get from lectures, tutorials and practical sessions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1463434"/>
              </p:ext>
            </p:extLst>
          </p:nvPr>
        </p:nvGraphicFramePr>
        <p:xfrm>
          <a:off x="857250" y="1952624"/>
          <a:ext cx="7620000" cy="4124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4343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/>
          <a:lstStyle/>
          <a:p>
            <a:pPr algn="l"/>
            <a:r>
              <a:rPr lang="en-GB" sz="2800" dirty="0">
                <a:latin typeface="Arial Black" pitchFamily="34" charset="0"/>
              </a:rPr>
              <a:t>Survey Headlines</a:t>
            </a:r>
            <a:endParaRPr lang="en-GB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0173810"/>
              </p:ext>
            </p:extLst>
          </p:nvPr>
        </p:nvGraphicFramePr>
        <p:xfrm>
          <a:off x="657224" y="995362"/>
          <a:ext cx="8296275" cy="381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96275"/>
              </a:tblGrid>
              <a:tr h="381000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My tutors regularly update Learning Edge with course information and materials</a:t>
                      </a:r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8007271"/>
              </p:ext>
            </p:extLst>
          </p:nvPr>
        </p:nvGraphicFramePr>
        <p:xfrm>
          <a:off x="657225" y="1838325"/>
          <a:ext cx="7772400" cy="4086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82401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0030657"/>
              </p:ext>
            </p:extLst>
          </p:nvPr>
        </p:nvGraphicFramePr>
        <p:xfrm>
          <a:off x="314325" y="363538"/>
          <a:ext cx="8372475" cy="5977568"/>
        </p:xfrm>
        <a:graphic>
          <a:graphicData uri="http://schemas.openxmlformats.org/drawingml/2006/table">
            <a:tbl>
              <a:tblPr/>
              <a:tblGrid>
                <a:gridCol w="2619375"/>
                <a:gridCol w="5753100"/>
              </a:tblGrid>
              <a:tr h="66364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Times New Roman" charset="0"/>
                        </a:rPr>
                        <a:t>Key themes from the 2011/12 survey</a:t>
                      </a:r>
                      <a:endParaRPr kumimoji="0" lang="en-GB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2340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10732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Times New Roman" charset="0"/>
                        </a:rPr>
                        <a:t>Mobile technologies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198020" marB="198020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55.8% participants own a smartphone (36.1% in 2010/11). Picking up notifications, grades, lecture notes ‘on the go’ often in preference to bringing a laptop</a:t>
                      </a:r>
                    </a:p>
                  </a:txBody>
                  <a:tcPr marL="0" marR="0" marT="216022" marB="198020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37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Times New Roman" charset="0"/>
                        </a:rPr>
                        <a:t>Importance of Learning Edge 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198020" marB="19802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Used frequently, rated important, enhancing learning, online submission, communication</a:t>
                      </a:r>
                    </a:p>
                  </a:txBody>
                  <a:tcPr marL="0" marR="0" marT="216022" marB="19802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285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Times New Roman" charset="0"/>
                        </a:rPr>
                        <a:t>2 sides of the same coin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198020" marB="19802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charset="0"/>
                        </a:rPr>
                        <a:t>4 themes identified: access (technical), access (content and resources), communication, design and layout</a:t>
                      </a:r>
                    </a:p>
                  </a:txBody>
                  <a:tcPr marL="0" marR="0" marT="216022" marB="19802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097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Arial" charset="0"/>
                        </a:rPr>
                        <a:t>Social networking for informal learning</a:t>
                      </a:r>
                    </a:p>
                  </a:txBody>
                  <a:tcPr marL="0" marR="0" marT="198020" marB="19802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Facebook widely used for informal learning – Facebook ‘Hub’ and Learning Edge ‘classroom’ – largely student owned and managed</a:t>
                      </a:r>
                    </a:p>
                  </a:txBody>
                  <a:tcPr marL="0" marR="0" marT="216022" marB="19802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616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775" y="1329891"/>
            <a:ext cx="7667625" cy="4348497"/>
          </a:xfrm>
        </p:spPr>
        <p:txBody>
          <a:bodyPr>
            <a:normAutofit fontScale="92500" lnSpcReduction="10000"/>
          </a:bodyPr>
          <a:lstStyle/>
          <a:p>
            <a:pPr>
              <a:buClr>
                <a:schemeClr val="bg1"/>
              </a:buClr>
            </a:pPr>
            <a:r>
              <a:rPr lang="en-US" dirty="0" smtClean="0">
                <a:latin typeface="Cambria" charset="0"/>
              </a:rPr>
              <a:t>“This is the first time I have used eLearning and I love it. It gives me the freedom to log on whenever I have time and continue my study and it is fast and effective.</a:t>
            </a:r>
            <a:r>
              <a:rPr lang="en-US" dirty="0">
                <a:latin typeface="Cambria" charset="0"/>
              </a:rPr>
              <a:t> </a:t>
            </a:r>
            <a:r>
              <a:rPr lang="en-US" dirty="0" smtClean="0">
                <a:latin typeface="Cambria" charset="0"/>
              </a:rPr>
              <a:t>“</a:t>
            </a:r>
          </a:p>
          <a:p>
            <a:pPr>
              <a:buClr>
                <a:schemeClr val="bg1"/>
              </a:buClr>
            </a:pPr>
            <a:endParaRPr lang="en-US" dirty="0">
              <a:latin typeface="Cambria" charset="0"/>
            </a:endParaRPr>
          </a:p>
          <a:p>
            <a:pPr>
              <a:buClr>
                <a:schemeClr val="bg1"/>
              </a:buClr>
            </a:pPr>
            <a:r>
              <a:rPr lang="en-US" dirty="0" smtClean="0">
                <a:latin typeface="Cambria" charset="0"/>
              </a:rPr>
              <a:t>“Consistent format across all modules means I know where to look for information.</a:t>
            </a:r>
            <a:r>
              <a:rPr lang="en-US" dirty="0">
                <a:latin typeface="Cambria" charset="0"/>
              </a:rPr>
              <a:t> </a:t>
            </a:r>
            <a:r>
              <a:rPr lang="en-US" dirty="0" smtClean="0">
                <a:latin typeface="Cambria" charset="0"/>
              </a:rPr>
              <a:t>“</a:t>
            </a:r>
          </a:p>
          <a:p>
            <a:pPr>
              <a:buClr>
                <a:schemeClr val="bg1"/>
              </a:buClr>
            </a:pPr>
            <a:endParaRPr lang="en-US" dirty="0">
              <a:latin typeface="Cambria" charset="0"/>
            </a:endParaRPr>
          </a:p>
          <a:p>
            <a:pPr>
              <a:buClr>
                <a:schemeClr val="bg1"/>
              </a:buClr>
            </a:pPr>
            <a:r>
              <a:rPr lang="en-US" dirty="0" smtClean="0">
                <a:latin typeface="Cambria" charset="0"/>
              </a:rPr>
              <a:t>“If used properly it has the capability to improve everyone’s learning experience – even just using the basic features.</a:t>
            </a:r>
            <a:r>
              <a:rPr lang="en-US" dirty="0">
                <a:latin typeface="Cambria" charset="0"/>
              </a:rPr>
              <a:t> “</a:t>
            </a:r>
          </a:p>
          <a:p>
            <a:endParaRPr lang="en-GB" dirty="0"/>
          </a:p>
        </p:txBody>
      </p:sp>
      <p:sp>
        <p:nvSpPr>
          <p:cNvPr id="25" name="Rectangle 3"/>
          <p:cNvSpPr>
            <a:spLocks noChangeArrowheads="1"/>
          </p:cNvSpPr>
          <p:nvPr/>
        </p:nvSpPr>
        <p:spPr bwMode="auto">
          <a:xfrm>
            <a:off x="3476625" y="5678388"/>
            <a:ext cx="52673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1400" dirty="0"/>
              <a:t> S</a:t>
            </a:r>
            <a:r>
              <a:rPr lang="en-US" sz="1400" dirty="0" smtClean="0"/>
              <a:t>tudent quotes from the 4</a:t>
            </a:r>
            <a:r>
              <a:rPr lang="en-US" sz="1400" baseline="30000" dirty="0" smtClean="0"/>
              <a:t>th</a:t>
            </a:r>
            <a:r>
              <a:rPr lang="en-US" sz="1400" dirty="0" smtClean="0"/>
              <a:t> EHU Student eLearning Survey, 2011/12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775" y="1329891"/>
            <a:ext cx="7667625" cy="4348497"/>
          </a:xfrm>
        </p:spPr>
        <p:txBody>
          <a:bodyPr>
            <a:normAutofit/>
          </a:bodyPr>
          <a:lstStyle/>
          <a:p>
            <a:pPr>
              <a:buClr>
                <a:schemeClr val="bg1"/>
              </a:buClr>
            </a:pPr>
            <a:r>
              <a:rPr lang="en-US" dirty="0" smtClean="0">
                <a:latin typeface="Cambria" charset="0"/>
              </a:rPr>
              <a:t>“It can sometimes be slow. </a:t>
            </a:r>
            <a:r>
              <a:rPr lang="en-US" dirty="0" smtClean="0">
                <a:latin typeface="Cambria" charset="0"/>
              </a:rPr>
              <a:t>“</a:t>
            </a:r>
          </a:p>
          <a:p>
            <a:pPr>
              <a:buClr>
                <a:schemeClr val="bg1"/>
              </a:buClr>
            </a:pPr>
            <a:endParaRPr lang="en-US" dirty="0">
              <a:latin typeface="Cambria" charset="0"/>
            </a:endParaRPr>
          </a:p>
          <a:p>
            <a:pPr>
              <a:buClr>
                <a:schemeClr val="bg1"/>
              </a:buClr>
            </a:pPr>
            <a:r>
              <a:rPr lang="en-US" dirty="0" smtClean="0">
                <a:latin typeface="Cambria" charset="0"/>
              </a:rPr>
              <a:t>“Layout of Blackboard modules can be confusing, not always sure where to find information and material. </a:t>
            </a:r>
            <a:r>
              <a:rPr lang="en-US" dirty="0" smtClean="0">
                <a:latin typeface="Cambria" charset="0"/>
              </a:rPr>
              <a:t>“</a:t>
            </a:r>
          </a:p>
          <a:p>
            <a:pPr>
              <a:buClr>
                <a:schemeClr val="bg1"/>
              </a:buClr>
            </a:pPr>
            <a:endParaRPr lang="en-US" dirty="0">
              <a:latin typeface="Cambria" charset="0"/>
            </a:endParaRPr>
          </a:p>
          <a:p>
            <a:pPr>
              <a:buClr>
                <a:schemeClr val="bg1"/>
              </a:buClr>
            </a:pPr>
            <a:r>
              <a:rPr lang="en-US" dirty="0" smtClean="0">
                <a:latin typeface="Cambria" charset="0"/>
              </a:rPr>
              <a:t>“Learning Edge is massively underused and handing in hard copies of work seems pointless when the facility is available. </a:t>
            </a:r>
            <a:r>
              <a:rPr lang="en-US" dirty="0">
                <a:latin typeface="Cambria" charset="0"/>
              </a:rPr>
              <a:t>“</a:t>
            </a:r>
          </a:p>
          <a:p>
            <a:endParaRPr lang="en-GB" dirty="0"/>
          </a:p>
        </p:txBody>
      </p:sp>
      <p:sp>
        <p:nvSpPr>
          <p:cNvPr id="25" name="Rectangle 3"/>
          <p:cNvSpPr>
            <a:spLocks noChangeArrowheads="1"/>
          </p:cNvSpPr>
          <p:nvPr/>
        </p:nvSpPr>
        <p:spPr bwMode="auto">
          <a:xfrm>
            <a:off x="3476625" y="5678388"/>
            <a:ext cx="52673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1400" dirty="0"/>
              <a:t> S</a:t>
            </a:r>
            <a:r>
              <a:rPr lang="en-US" sz="1400" dirty="0" smtClean="0"/>
              <a:t>tudent quotes from the 4</a:t>
            </a:r>
            <a:r>
              <a:rPr lang="en-US" sz="1400" baseline="30000" dirty="0" smtClean="0"/>
              <a:t>th</a:t>
            </a:r>
            <a:r>
              <a:rPr lang="en-US" sz="1400" dirty="0" smtClean="0"/>
              <a:t> EHU Student eLearning Survey, 2011/12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213115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404591"/>
              </p:ext>
            </p:extLst>
          </p:nvPr>
        </p:nvGraphicFramePr>
        <p:xfrm>
          <a:off x="790575" y="144123"/>
          <a:ext cx="8010525" cy="6313827"/>
        </p:xfrm>
        <a:graphic>
          <a:graphicData uri="http://schemas.openxmlformats.org/drawingml/2006/table">
            <a:tbl>
              <a:tblPr/>
              <a:tblGrid>
                <a:gridCol w="2114550"/>
                <a:gridCol w="5895975"/>
              </a:tblGrid>
              <a:tr h="66364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Times New Roman" charset="0"/>
                        </a:rPr>
                        <a:t>Using our survey findings …</a:t>
                      </a:r>
                      <a:endParaRPr kumimoji="0" lang="en-GB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2340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10732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Times New Roman" charset="0"/>
                        </a:rPr>
                        <a:t>You said … we did activities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198020" marB="198020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Identifying and rectifying touch points (build your ‘ideal’ VLE responses, needs and issues) </a:t>
                      </a:r>
                    </a:p>
                  </a:txBody>
                  <a:tcPr marL="0" marR="0" marT="216022" marB="198020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37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Times New Roman" charset="0"/>
                        </a:rPr>
                        <a:t>Influencing academic practice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198020" marB="19802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charset="0"/>
                        </a:rPr>
                        <a:t>Getting the message out that the student experience of the VLE is largely determined by how it is set up and managed by tutors – consistency, lecture notes, communications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216022" marB="19802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285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Times New Roman" charset="0"/>
                        </a:rPr>
                        <a:t>Raising visibility and awareness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198020" marB="19802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charset="0"/>
                        </a:rPr>
                        <a:t>Demonstrating that we understand the needs of our key stakeholders. Disseminating through deliberative structures and informal channels, audit trail</a:t>
                      </a:r>
                    </a:p>
                  </a:txBody>
                  <a:tcPr marL="0" marR="0" marT="216022" marB="19802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91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Arial" charset="0"/>
                        </a:rPr>
                        <a:t>Supporting business cases</a:t>
                      </a:r>
                    </a:p>
                  </a:txBody>
                  <a:tcPr marL="0" marR="0" marT="198020" marB="19802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Blackboard 9.1, Complex Managed Hosting, Mobile Learn, Mobile Central, Assignment Handler, </a:t>
                      </a:r>
                    </a:p>
                  </a:txBody>
                  <a:tcPr marL="0" marR="0" marT="216022" marB="19802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668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8247216"/>
              </p:ext>
            </p:extLst>
          </p:nvPr>
        </p:nvGraphicFramePr>
        <p:xfrm>
          <a:off x="314325" y="363538"/>
          <a:ext cx="8372475" cy="6027123"/>
        </p:xfrm>
        <a:graphic>
          <a:graphicData uri="http://schemas.openxmlformats.org/drawingml/2006/table">
            <a:tbl>
              <a:tblPr/>
              <a:tblGrid>
                <a:gridCol w="2428875"/>
                <a:gridCol w="5943600"/>
              </a:tblGrid>
              <a:tr h="66364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Times New Roman" charset="0"/>
                        </a:rPr>
                        <a:t>Lessons learned …</a:t>
                      </a:r>
                      <a:endParaRPr kumimoji="0" lang="en-GB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2340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10732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Times New Roman" charset="0"/>
                        </a:rPr>
                        <a:t>Have a prize draw!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198020" marB="198020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No brainer! </a:t>
                      </a:r>
                    </a:p>
                  </a:txBody>
                  <a:tcPr marL="0" marR="0" marT="216022" marB="198020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37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Times New Roman" charset="0"/>
                        </a:rPr>
                        <a:t>Make it mean something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198020" marB="19802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charset="0"/>
                        </a:rPr>
                        <a:t>Take any negative comments on the chin and do something about them. It has to inform real and visible improvement/enhancement 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216022" marB="19802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285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Times New Roman" charset="0"/>
                        </a:rPr>
                        <a:t>Communicate! Communicate! Communicate!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198020" marB="19802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charset="0"/>
                        </a:rPr>
                        <a:t>Before, during, after! Student email, Blackboard announcements, Learning Edge blog, Facebook, Student Union, Committees  …</a:t>
                      </a:r>
                    </a:p>
                  </a:txBody>
                  <a:tcPr marL="0" marR="0" marT="216022" marB="19802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097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Arial" charset="0"/>
                        </a:rPr>
                        <a:t>Learn from mistakes</a:t>
                      </a:r>
                    </a:p>
                  </a:txBody>
                  <a:tcPr marL="0" marR="0" marT="198020" marB="19802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Allocate lots of time – it generates a lot of data. Listen to students – they tell you if questions don’t work. Time your survey release for maximum uptake. Get some headlines out quickly afterwards</a:t>
                      </a:r>
                    </a:p>
                  </a:txBody>
                  <a:tcPr marL="0" marR="0" marT="216022" marB="19802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130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>
                <a:solidFill>
                  <a:schemeClr val="tx1"/>
                </a:solidFill>
                <a:latin typeface="+mn-lt"/>
              </a:rPr>
              <a:t>Outcomes from Institutional audit and </a:t>
            </a:r>
            <a:r>
              <a:rPr lang="en-US" dirty="0" smtClean="0">
                <a:solidFill>
                  <a:schemeClr val="tx1"/>
                </a:solidFill>
                <a:latin typeface="+mn-lt"/>
              </a:rPr>
              <a:t>review, QAA,  </a:t>
            </a:r>
            <a:r>
              <a:rPr lang="en-US" dirty="0" smtClean="0">
                <a:solidFill>
                  <a:schemeClr val="tx1"/>
                </a:solidFill>
                <a:latin typeface="+mn-lt"/>
                <a:hlinkClick r:id="rId3"/>
              </a:rPr>
              <a:t>http</a:t>
            </a:r>
            <a:r>
              <a:rPr lang="en-US" dirty="0">
                <a:solidFill>
                  <a:schemeClr val="tx1"/>
                </a:solidFill>
                <a:latin typeface="+mn-lt"/>
                <a:hlinkClick r:id="rId3"/>
              </a:rPr>
              <a:t>://</a:t>
            </a:r>
            <a:r>
              <a:rPr lang="en-US" dirty="0" smtClean="0">
                <a:solidFill>
                  <a:schemeClr val="tx1"/>
                </a:solidFill>
                <a:latin typeface="+mn-lt"/>
                <a:hlinkClick r:id="rId3"/>
              </a:rPr>
              <a:t>www.qaa.ac.uk/ImprovingHigherEducation/Pages/Outcomes.aspx</a:t>
            </a:r>
            <a:r>
              <a:rPr lang="en-US" dirty="0" smtClean="0">
                <a:solidFill>
                  <a:schemeClr val="tx1"/>
                </a:solidFill>
                <a:latin typeface="+mn-lt"/>
              </a:rPr>
              <a:t> </a:t>
            </a:r>
          </a:p>
          <a:p>
            <a:endParaRPr lang="en-US" dirty="0" smtClean="0">
              <a:solidFill>
                <a:schemeClr val="tx1"/>
              </a:solidFill>
              <a:latin typeface="+mn-lt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+mn-lt"/>
              </a:rPr>
              <a:t>Kyriaki</a:t>
            </a:r>
            <a:r>
              <a:rPr lang="en-US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+mn-lt"/>
              </a:rPr>
              <a:t>Anagnostopoulou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,</a:t>
            </a:r>
            <a:r>
              <a:rPr lang="en-US" dirty="0" smtClean="0">
                <a:solidFill>
                  <a:schemeClr val="tx1"/>
                </a:solidFill>
                <a:latin typeface="+mn-lt"/>
              </a:rPr>
              <a:t> University of Bath. Evaluating 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the Role of Technology in Supporting </a:t>
            </a:r>
            <a:r>
              <a:rPr lang="en-US" dirty="0" smtClean="0">
                <a:solidFill>
                  <a:schemeClr val="tx1"/>
                </a:solidFill>
                <a:latin typeface="+mn-lt"/>
              </a:rPr>
              <a:t>Students. 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Follow the Sun, 13-15 April 2011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dirty="0" smtClean="0">
                <a:latin typeface="+mn-lt"/>
                <a:cs typeface="Arial" charset="0"/>
                <a:hlinkClick r:id="rId4"/>
              </a:rPr>
              <a:t>http</a:t>
            </a:r>
            <a:r>
              <a:rPr lang="en-US" dirty="0">
                <a:latin typeface="+mn-lt"/>
                <a:cs typeface="Arial" charset="0"/>
                <a:hlinkClick r:id="rId4"/>
              </a:rPr>
              <a:t>://</a:t>
            </a:r>
            <a:r>
              <a:rPr lang="en-US" dirty="0" smtClean="0">
                <a:latin typeface="+mn-lt"/>
                <a:cs typeface="Arial" charset="0"/>
                <a:hlinkClick r:id="rId4"/>
              </a:rPr>
              <a:t>vimeo.com/35129348</a:t>
            </a:r>
            <a:r>
              <a:rPr lang="en-US" dirty="0" smtClean="0">
                <a:latin typeface="+mn-lt"/>
                <a:cs typeface="Arial" charset="0"/>
              </a:rPr>
              <a:t> </a:t>
            </a:r>
          </a:p>
          <a:p>
            <a:endParaRPr lang="en-US" dirty="0" smtClean="0">
              <a:latin typeface="+mn-lt"/>
              <a:cs typeface="Arial" charset="0"/>
            </a:endParaRPr>
          </a:p>
          <a:p>
            <a:r>
              <a:rPr lang="en-US" dirty="0" smtClean="0">
                <a:latin typeface="+mn-lt"/>
                <a:cs typeface="Arial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+mn-lt"/>
                <a:cs typeface="Arial" charset="0"/>
              </a:rPr>
              <a:t>EHU Student eLearning Survey Collection </a:t>
            </a:r>
            <a:r>
              <a:rPr lang="en-GB" dirty="0">
                <a:latin typeface="+mn-lt"/>
                <a:hlinkClick r:id="rId5"/>
              </a:rPr>
              <a:t>http://www.eshare.edgehill.ac.uk/1348</a:t>
            </a:r>
            <a:r>
              <a:rPr lang="en-GB" dirty="0" smtClean="0">
                <a:latin typeface="+mn-lt"/>
                <a:hlinkClick r:id="rId5"/>
              </a:rPr>
              <a:t>/</a:t>
            </a:r>
            <a:r>
              <a:rPr lang="en-GB" dirty="0" smtClean="0">
                <a:latin typeface="+mn-lt"/>
              </a:rPr>
              <a:t> </a:t>
            </a:r>
            <a:endParaRPr lang="en-US" dirty="0">
              <a:latin typeface="+mn-lt"/>
              <a:cs typeface="Arial" charset="0"/>
            </a:endParaRPr>
          </a:p>
          <a:p>
            <a:endParaRPr lang="en-GB" dirty="0"/>
          </a:p>
        </p:txBody>
      </p:sp>
      <p:graphicFrame>
        <p:nvGraphicFramePr>
          <p:cNvPr id="4" name="Group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1280030"/>
              </p:ext>
            </p:extLst>
          </p:nvPr>
        </p:nvGraphicFramePr>
        <p:xfrm>
          <a:off x="768350" y="578290"/>
          <a:ext cx="7416800" cy="599903"/>
        </p:xfrm>
        <a:graphic>
          <a:graphicData uri="http://schemas.openxmlformats.org/drawingml/2006/table">
            <a:tbl>
              <a:tblPr/>
              <a:tblGrid>
                <a:gridCol w="2627313"/>
                <a:gridCol w="4789487"/>
              </a:tblGrid>
              <a:tr h="5999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Times New Roman" charset="0"/>
                        </a:rPr>
                        <a:t>References</a:t>
                      </a:r>
                      <a:endParaRPr kumimoji="0" lang="en-GB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23405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23405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1762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1377754"/>
              </p:ext>
            </p:extLst>
          </p:nvPr>
        </p:nvGraphicFramePr>
        <p:xfrm>
          <a:off x="768350" y="578290"/>
          <a:ext cx="7416800" cy="1300870"/>
        </p:xfrm>
        <a:graphic>
          <a:graphicData uri="http://schemas.openxmlformats.org/drawingml/2006/table">
            <a:tbl>
              <a:tblPr/>
              <a:tblGrid>
                <a:gridCol w="2536825"/>
                <a:gridCol w="90488"/>
                <a:gridCol w="4789487"/>
              </a:tblGrid>
              <a:tr h="59990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Times New Roman" charset="0"/>
                        </a:rPr>
                        <a:t>Contact</a:t>
                      </a:r>
                      <a:endParaRPr kumimoji="0" lang="en-GB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23405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23405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09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Times New Roman" charset="0"/>
                        </a:rPr>
                        <a:t>Lindsey Martin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198047" marB="198047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Lindsey.Martin@edgehill.ac.uk</a:t>
                      </a:r>
                    </a:p>
                  </a:txBody>
                  <a:tcPr marL="0" marR="0" marT="216052" marB="198047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775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1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6971447"/>
              </p:ext>
            </p:extLst>
          </p:nvPr>
        </p:nvGraphicFramePr>
        <p:xfrm>
          <a:off x="762000" y="457200"/>
          <a:ext cx="7772400" cy="5350763"/>
        </p:xfrm>
        <a:graphic>
          <a:graphicData uri="http://schemas.openxmlformats.org/drawingml/2006/table">
            <a:tbl>
              <a:tblPr/>
              <a:tblGrid>
                <a:gridCol w="7772400"/>
              </a:tblGrid>
              <a:tr h="5997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Times New Roman" charset="0"/>
                        </a:rPr>
                        <a:t>Overview</a:t>
                      </a:r>
                      <a:endParaRPr kumimoji="0" lang="en-GB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23399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558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Times New Roman" charset="0"/>
                        </a:rPr>
                        <a:t>Drivers: National, Institutional, personal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197996" marB="197996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334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Times New Roman" charset="0"/>
                        </a:rPr>
                        <a:t>Tools to aid understanding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197996" marB="197996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90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Arial" charset="0"/>
                        </a:rPr>
                        <a:t>‘In their own words’: what makes a positive EHU student experience of Blackboard?</a:t>
                      </a:r>
                    </a:p>
                  </a:txBody>
                  <a:tcPr marL="0" marR="0" marT="197996" marB="197996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558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Arial" charset="0"/>
                        </a:rPr>
                        <a:t>Making use of our student data within EHU</a:t>
                      </a:r>
                    </a:p>
                  </a:txBody>
                  <a:tcPr marL="0" marR="0" marT="197996" marB="197996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07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Times New Roman" charset="0"/>
                        </a:rPr>
                        <a:t>Discussion: what can we learn from each other?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197996" marB="197996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633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5566205"/>
              </p:ext>
            </p:extLst>
          </p:nvPr>
        </p:nvGraphicFramePr>
        <p:xfrm>
          <a:off x="676275" y="315913"/>
          <a:ext cx="7429500" cy="5258664"/>
        </p:xfrm>
        <a:graphic>
          <a:graphicData uri="http://schemas.openxmlformats.org/drawingml/2006/table">
            <a:tbl>
              <a:tblPr/>
              <a:tblGrid>
                <a:gridCol w="2819400"/>
                <a:gridCol w="4610100"/>
              </a:tblGrid>
              <a:tr h="66364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Times New Roman" charset="0"/>
                        </a:rPr>
                        <a:t>Drivers: National</a:t>
                      </a:r>
                      <a:endParaRPr kumimoji="0" lang="en-GB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2340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13285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Times New Roman" charset="0"/>
                        </a:rPr>
                        <a:t>New business model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198020" marB="198020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Student fees, student as consumer and  assumptions of their expectations as digital ‘natives’</a:t>
                      </a:r>
                    </a:p>
                  </a:txBody>
                  <a:tcPr marL="0" marR="0" marT="216022" marB="198020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37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Times New Roman" charset="0"/>
                        </a:rPr>
                        <a:t>Institutional Audit 2004-2008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198020" marB="19802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Strong messages from QAA outcomes reports around the need for a strategic approach to VLE deployment</a:t>
                      </a:r>
                    </a:p>
                  </a:txBody>
                  <a:tcPr marL="0" marR="0" marT="216022" marB="19802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844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Times New Roman" charset="0"/>
                        </a:rPr>
                        <a:t>National Student Survey (NSS)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198020" marB="19802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charset="0"/>
                        </a:rPr>
                        <a:t>League tables based on student satisfaction – increasingly looking to the VLE for enhancements to organisation and management, communications and  learning resources</a:t>
                      </a:r>
                    </a:p>
                  </a:txBody>
                  <a:tcPr marL="0" marR="0" marT="216022" marB="19802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8419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3344652"/>
              </p:ext>
            </p:extLst>
          </p:nvPr>
        </p:nvGraphicFramePr>
        <p:xfrm>
          <a:off x="752473" y="219362"/>
          <a:ext cx="7543801" cy="5965045"/>
        </p:xfrm>
        <a:graphic>
          <a:graphicData uri="http://schemas.openxmlformats.org/drawingml/2006/table">
            <a:tbl>
              <a:tblPr/>
              <a:tblGrid>
                <a:gridCol w="2095502"/>
                <a:gridCol w="5448299"/>
              </a:tblGrid>
              <a:tr h="63511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Times New Roman" charset="0"/>
                        </a:rPr>
                        <a:t>Drivers: Edge Hill University</a:t>
                      </a:r>
                      <a:endParaRPr kumimoji="0" lang="en-GB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2340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1027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Times New Roman" charset="0"/>
                        </a:rPr>
                        <a:t>Rapid expansion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198020" marB="198020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Institution has doubled in size in past 5 years</a:t>
                      </a:r>
                    </a:p>
                  </a:txBody>
                  <a:tcPr marL="0" marR="0" marT="216022" marB="198020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79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Times New Roman" charset="0"/>
                        </a:rPr>
                        <a:t>Institutional Audits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cs typeface="Arial" charset="0"/>
                        </a:rPr>
                        <a:t>2005 and 2010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  <a:cs typeface="Times New Roman" charset="0"/>
                      </a:endParaRPr>
                    </a:p>
                  </a:txBody>
                  <a:tcPr marL="0" marR="0" marT="198020" marB="19802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charset="0"/>
                        </a:rPr>
                        <a:t>QAA 2005 recommendation for a more strategic use of VLE resulted in an institutional  ‘minimum entitlement’ to the VLE - phased in 2008-2010 which mainstreamed adoption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216022" marB="19802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630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Times New Roman" charset="0"/>
                        </a:rPr>
                        <a:t>Much change around the VLE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198020" marB="19802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charset="0"/>
                        </a:rPr>
                        <a:t>2008 moved from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charset="0"/>
                        </a:rPr>
                        <a:t>WebCT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charset="0"/>
                        </a:rPr>
                        <a:t> to Blackboard CE8 and Managed Hosting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charset="0"/>
                        </a:rPr>
                        <a:t>VLE Review 2009-2010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charset="0"/>
                        </a:rPr>
                        <a:t>2011 upgraded from CE8 to Blackboard Learn 9.1 and rebranded  </a:t>
                      </a:r>
                      <a:r>
                        <a:rPr kumimoji="0" lang="en-GB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charset="0"/>
                        </a:rPr>
                        <a:t>Learning Edge</a:t>
                      </a:r>
                    </a:p>
                  </a:txBody>
                  <a:tcPr marL="0" marR="0" marT="216022" marB="19802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9760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6405015"/>
              </p:ext>
            </p:extLst>
          </p:nvPr>
        </p:nvGraphicFramePr>
        <p:xfrm>
          <a:off x="819150" y="525463"/>
          <a:ext cx="6572249" cy="5775487"/>
        </p:xfrm>
        <a:graphic>
          <a:graphicData uri="http://schemas.openxmlformats.org/drawingml/2006/table">
            <a:tbl>
              <a:tblPr/>
              <a:tblGrid>
                <a:gridCol w="2248008"/>
                <a:gridCol w="4324241"/>
              </a:tblGrid>
              <a:tr h="66364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Times New Roman" charset="0"/>
                        </a:rPr>
                        <a:t>VLE: adoption on undergraduate programmes</a:t>
                      </a:r>
                      <a:endParaRPr kumimoji="0" lang="en-GB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2340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10732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Times New Roman" charset="0"/>
                        </a:rPr>
                        <a:t>2005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198020" marB="198020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5%</a:t>
                      </a:r>
                    </a:p>
                  </a:txBody>
                  <a:tcPr marL="0" marR="0" marT="216022" marB="198020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37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Times New Roman" charset="0"/>
                        </a:rPr>
                        <a:t>2006/07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198020" marB="19802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60%</a:t>
                      </a:r>
                    </a:p>
                  </a:txBody>
                  <a:tcPr marL="0" marR="0" marT="216022" marB="19802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844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Times New Roman" charset="0"/>
                        </a:rPr>
                        <a:t>2008/09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198020" marB="19802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charset="0"/>
                        </a:rPr>
                        <a:t>71.47%</a:t>
                      </a:r>
                    </a:p>
                  </a:txBody>
                  <a:tcPr marL="0" marR="0" marT="216022" marB="19802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285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Times New Roman" charset="0"/>
                        </a:rPr>
                        <a:t>2009/10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198020" marB="19802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90.56%</a:t>
                      </a:r>
                    </a:p>
                  </a:txBody>
                  <a:tcPr marL="0" marR="0" marT="216022" marB="19802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473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6026403"/>
              </p:ext>
            </p:extLst>
          </p:nvPr>
        </p:nvGraphicFramePr>
        <p:xfrm>
          <a:off x="304800" y="287339"/>
          <a:ext cx="8382000" cy="6358281"/>
        </p:xfrm>
        <a:graphic>
          <a:graphicData uri="http://schemas.openxmlformats.org/drawingml/2006/table">
            <a:tbl>
              <a:tblPr/>
              <a:tblGrid>
                <a:gridCol w="2733675"/>
                <a:gridCol w="5648325"/>
              </a:tblGrid>
              <a:tr h="64847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Times New Roman" charset="0"/>
                        </a:rPr>
                        <a:t>Key tools to aid evaluation and understanding</a:t>
                      </a:r>
                      <a:endParaRPr kumimoji="0" lang="en-GB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2340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10002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Times New Roman" charset="0"/>
                        </a:rPr>
                        <a:t>Baseline data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198020" marB="198020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CE8 activity. Drilling down to Faculty and year of study, active use of Blackboard tools</a:t>
                      </a:r>
                    </a:p>
                  </a:txBody>
                  <a:tcPr marL="0" marR="0" marT="216022" marB="198020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826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Times New Roman" charset="0"/>
                        </a:rPr>
                        <a:t>Blackboard reporting tools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198020" marB="19802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Usage statistics – users, live courses</a:t>
                      </a:r>
                    </a:p>
                  </a:txBody>
                  <a:tcPr marL="0" marR="0" marT="216022" marB="19802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980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Times New Roman" charset="0"/>
                        </a:rPr>
                        <a:t>Google Analytics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198020" marB="19802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charset="0"/>
                        </a:rPr>
                        <a:t>Supplements Blackboard reports. Provides valuable user information – geographic location, browsers, mobile access</a:t>
                      </a:r>
                    </a:p>
                  </a:txBody>
                  <a:tcPr marL="0" marR="0" marT="216022" marB="19802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02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Times New Roman" charset="0"/>
                        </a:rPr>
                        <a:t>Annual eLearning Survey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198020" marB="19802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Online survey, began in 2008/09. Mixture of closed questions supplemented with free text</a:t>
                      </a:r>
                    </a:p>
                  </a:txBody>
                  <a:tcPr marL="0" marR="0" marT="216022" marB="19802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980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Arial" charset="0"/>
                        </a:rPr>
                        <a:t>NSS/Student Union surveys/focus groups</a:t>
                      </a:r>
                    </a:p>
                  </a:txBody>
                  <a:tcPr marL="0" marR="0" marT="198020" marB="19802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NSS and SU qualitative data is limited with regard to the VLE. Focus groups exploring ‘student experience’ only offer a glimpse of VLE</a:t>
                      </a:r>
                    </a:p>
                  </a:txBody>
                  <a:tcPr marL="0" marR="0" marT="216022" marB="19802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616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9186802"/>
              </p:ext>
            </p:extLst>
          </p:nvPr>
        </p:nvGraphicFramePr>
        <p:xfrm>
          <a:off x="778643" y="214313"/>
          <a:ext cx="7443193" cy="663575"/>
        </p:xfrm>
        <a:graphic>
          <a:graphicData uri="http://schemas.openxmlformats.org/drawingml/2006/table">
            <a:tbl>
              <a:tblPr/>
              <a:tblGrid>
                <a:gridCol w="7443193"/>
              </a:tblGrid>
              <a:tr h="663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Times New Roman" charset="0"/>
                        </a:rPr>
                        <a:t>Evolving … evaluation for decision-making</a:t>
                      </a:r>
                      <a:endParaRPr kumimoji="0" lang="en-GB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2340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754410" y="2060848"/>
            <a:ext cx="1657350" cy="12239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dirty="0">
                <a:solidFill>
                  <a:srgbClr val="002060"/>
                </a:solidFill>
                <a:latin typeface="Arial" charset="0"/>
              </a:rPr>
              <a:t>Assumptions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70634" y="2060848"/>
            <a:ext cx="1657350" cy="12239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dirty="0">
                <a:solidFill>
                  <a:srgbClr val="002060"/>
                </a:solidFill>
                <a:latin typeface="Arial" charset="0"/>
              </a:rPr>
              <a:t>Satisfaction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4858866" y="2060848"/>
            <a:ext cx="1657350" cy="12239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dirty="0">
                <a:solidFill>
                  <a:srgbClr val="002060"/>
                </a:solidFill>
                <a:latin typeface="Arial" charset="0"/>
              </a:rPr>
              <a:t>Expectations</a:t>
            </a:r>
          </a:p>
        </p:txBody>
      </p:sp>
      <p:sp>
        <p:nvSpPr>
          <p:cNvPr id="8" name="Rectangle 7"/>
          <p:cNvSpPr/>
          <p:nvPr/>
        </p:nvSpPr>
        <p:spPr>
          <a:xfrm>
            <a:off x="6948686" y="2060848"/>
            <a:ext cx="1655762" cy="12239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dirty="0">
                <a:solidFill>
                  <a:srgbClr val="002060"/>
                </a:solidFill>
                <a:latin typeface="Arial" charset="0"/>
              </a:rPr>
              <a:t>Impact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683568" y="1412776"/>
            <a:ext cx="173637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b="1" dirty="0">
                <a:latin typeface="Caibri"/>
              </a:rPr>
              <a:t>Rule of thumb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1099732" y="3933056"/>
            <a:ext cx="1327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dirty="0">
                <a:latin typeface="Caibri"/>
              </a:rPr>
              <a:t>Experience</a:t>
            </a: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667817" y="4365104"/>
            <a:ext cx="1289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dirty="0">
                <a:latin typeface="Caibri"/>
              </a:rPr>
              <a:t>Similarities</a:t>
            </a: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2843213" y="1412776"/>
            <a:ext cx="15055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b="1" dirty="0">
                <a:latin typeface="Caibri"/>
              </a:rPr>
              <a:t>Perceptions</a:t>
            </a: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2967038" y="3501008"/>
            <a:ext cx="1200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dirty="0">
                <a:latin typeface="Caibri"/>
              </a:rPr>
              <a:t>Emotional</a:t>
            </a:r>
          </a:p>
        </p:txBody>
      </p:sp>
      <p:sp>
        <p:nvSpPr>
          <p:cNvPr id="14" name="Text Box 18"/>
          <p:cNvSpPr txBox="1">
            <a:spLocks noChangeArrowheads="1"/>
          </p:cNvSpPr>
          <p:nvPr/>
        </p:nvSpPr>
        <p:spPr bwMode="auto">
          <a:xfrm>
            <a:off x="3276600" y="4005064"/>
            <a:ext cx="1390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dirty="0">
                <a:latin typeface="Caibri"/>
              </a:rPr>
              <a:t>Behavioural</a:t>
            </a:r>
          </a:p>
        </p:txBody>
      </p:sp>
      <p:sp>
        <p:nvSpPr>
          <p:cNvPr id="15" name="Text Box 19"/>
          <p:cNvSpPr txBox="1">
            <a:spLocks noChangeArrowheads="1"/>
          </p:cNvSpPr>
          <p:nvPr/>
        </p:nvSpPr>
        <p:spPr bwMode="auto">
          <a:xfrm>
            <a:off x="2555776" y="4437112"/>
            <a:ext cx="292900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dirty="0" smtClean="0">
                <a:latin typeface="Caibri"/>
              </a:rPr>
              <a:t>Will recommend to others?</a:t>
            </a:r>
            <a:endParaRPr lang="en-GB" dirty="0">
              <a:latin typeface="Caibri"/>
            </a:endParaRPr>
          </a:p>
        </p:txBody>
      </p:sp>
      <p:sp>
        <p:nvSpPr>
          <p:cNvPr id="16" name="Text Box 20"/>
          <p:cNvSpPr txBox="1">
            <a:spLocks noChangeArrowheads="1"/>
          </p:cNvSpPr>
          <p:nvPr/>
        </p:nvSpPr>
        <p:spPr bwMode="auto">
          <a:xfrm>
            <a:off x="2700338" y="4934496"/>
            <a:ext cx="1174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dirty="0">
                <a:latin typeface="Caibri"/>
              </a:rPr>
              <a:t>Intentions</a:t>
            </a:r>
          </a:p>
        </p:txBody>
      </p:sp>
      <p:sp>
        <p:nvSpPr>
          <p:cNvPr id="17" name="Text Box 21"/>
          <p:cNvSpPr txBox="1">
            <a:spLocks noChangeArrowheads="1"/>
          </p:cNvSpPr>
          <p:nvPr/>
        </p:nvSpPr>
        <p:spPr bwMode="auto">
          <a:xfrm>
            <a:off x="6755454" y="4942909"/>
            <a:ext cx="217626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dirty="0" smtClean="0">
                <a:latin typeface="Caibri"/>
              </a:rPr>
              <a:t>KPIs/ performance measurement</a:t>
            </a:r>
            <a:endParaRPr lang="en-GB" dirty="0">
              <a:latin typeface="Caibri"/>
            </a:endParaRPr>
          </a:p>
        </p:txBody>
      </p:sp>
      <p:sp>
        <p:nvSpPr>
          <p:cNvPr id="18" name="Text Box 22"/>
          <p:cNvSpPr txBox="1">
            <a:spLocks noChangeArrowheads="1"/>
          </p:cNvSpPr>
          <p:nvPr/>
        </p:nvSpPr>
        <p:spPr bwMode="auto">
          <a:xfrm>
            <a:off x="6804248" y="1340768"/>
            <a:ext cx="14029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b="1" dirty="0">
                <a:latin typeface="Caibri"/>
              </a:rPr>
              <a:t>Return on </a:t>
            </a:r>
            <a:br>
              <a:rPr lang="en-GB" b="1" dirty="0">
                <a:latin typeface="Caibri"/>
              </a:rPr>
            </a:br>
            <a:r>
              <a:rPr lang="en-GB" b="1" dirty="0">
                <a:latin typeface="Caibri"/>
              </a:rPr>
              <a:t>investment</a:t>
            </a:r>
          </a:p>
        </p:txBody>
      </p:sp>
      <p:sp>
        <p:nvSpPr>
          <p:cNvPr id="19" name="Text Box 23"/>
          <p:cNvSpPr txBox="1">
            <a:spLocks noChangeArrowheads="1"/>
          </p:cNvSpPr>
          <p:nvPr/>
        </p:nvSpPr>
        <p:spPr bwMode="auto">
          <a:xfrm>
            <a:off x="5148263" y="3501008"/>
            <a:ext cx="1543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dirty="0">
                <a:latin typeface="Caibri"/>
              </a:rPr>
              <a:t>Engagement </a:t>
            </a:r>
          </a:p>
        </p:txBody>
      </p:sp>
      <p:sp>
        <p:nvSpPr>
          <p:cNvPr id="20" name="Text Box 24"/>
          <p:cNvSpPr txBox="1">
            <a:spLocks noChangeArrowheads="1"/>
          </p:cNvSpPr>
          <p:nvPr/>
        </p:nvSpPr>
        <p:spPr bwMode="auto">
          <a:xfrm>
            <a:off x="5451475" y="4005064"/>
            <a:ext cx="920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dirty="0">
                <a:latin typeface="Caibri"/>
              </a:rPr>
              <a:t>Access</a:t>
            </a:r>
          </a:p>
        </p:txBody>
      </p:sp>
      <p:sp>
        <p:nvSpPr>
          <p:cNvPr id="21" name="Text Box 25"/>
          <p:cNvSpPr txBox="1">
            <a:spLocks noChangeArrowheads="1"/>
          </p:cNvSpPr>
          <p:nvPr/>
        </p:nvSpPr>
        <p:spPr bwMode="auto">
          <a:xfrm>
            <a:off x="4932363" y="1342509"/>
            <a:ext cx="141468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b="1" dirty="0" smtClean="0">
                <a:latin typeface="Caibri"/>
              </a:rPr>
              <a:t>‘You </a:t>
            </a:r>
            <a:r>
              <a:rPr lang="en-GB" b="1" dirty="0">
                <a:latin typeface="Caibri"/>
              </a:rPr>
              <a:t>said…</a:t>
            </a:r>
          </a:p>
          <a:p>
            <a:r>
              <a:rPr lang="en-GB" b="1" dirty="0">
                <a:latin typeface="Caibri"/>
              </a:rPr>
              <a:t>…we </a:t>
            </a:r>
            <a:r>
              <a:rPr lang="en-GB" b="1" dirty="0" smtClean="0">
                <a:latin typeface="Caibri"/>
              </a:rPr>
              <a:t>did’</a:t>
            </a:r>
            <a:endParaRPr lang="en-GB" b="1" dirty="0">
              <a:latin typeface="Caibri"/>
            </a:endParaRPr>
          </a:p>
        </p:txBody>
      </p:sp>
      <p:sp>
        <p:nvSpPr>
          <p:cNvPr id="22" name="Text Box 26"/>
          <p:cNvSpPr txBox="1">
            <a:spLocks noChangeArrowheads="1"/>
          </p:cNvSpPr>
          <p:nvPr/>
        </p:nvSpPr>
        <p:spPr bwMode="auto">
          <a:xfrm>
            <a:off x="5362575" y="4797152"/>
            <a:ext cx="1225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dirty="0">
                <a:latin typeface="Caibri"/>
              </a:rPr>
              <a:t>Checklists</a:t>
            </a:r>
          </a:p>
        </p:txBody>
      </p:sp>
      <p:sp>
        <p:nvSpPr>
          <p:cNvPr id="23" name="Text Box 27"/>
          <p:cNvSpPr txBox="1">
            <a:spLocks noChangeArrowheads="1"/>
          </p:cNvSpPr>
          <p:nvPr/>
        </p:nvSpPr>
        <p:spPr bwMode="auto">
          <a:xfrm>
            <a:off x="7351661" y="3573016"/>
            <a:ext cx="755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dirty="0">
                <a:latin typeface="Caibri"/>
              </a:rPr>
              <a:t>Scale</a:t>
            </a:r>
          </a:p>
        </p:txBody>
      </p:sp>
      <p:sp>
        <p:nvSpPr>
          <p:cNvPr id="24" name="Text Box 28"/>
          <p:cNvSpPr txBox="1">
            <a:spLocks noChangeArrowheads="1"/>
          </p:cNvSpPr>
          <p:nvPr/>
        </p:nvSpPr>
        <p:spPr bwMode="auto">
          <a:xfrm>
            <a:off x="7164388" y="4005064"/>
            <a:ext cx="1644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dirty="0">
                <a:latin typeface="Caibri"/>
              </a:rPr>
              <a:t>Benchmarking</a:t>
            </a:r>
          </a:p>
        </p:txBody>
      </p:sp>
      <p:sp>
        <p:nvSpPr>
          <p:cNvPr id="25" name="AutoShape 29"/>
          <p:cNvSpPr>
            <a:spLocks noChangeArrowheads="1"/>
          </p:cNvSpPr>
          <p:nvPr/>
        </p:nvSpPr>
        <p:spPr bwMode="auto">
          <a:xfrm>
            <a:off x="2484016" y="2420888"/>
            <a:ext cx="431800" cy="503238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>
              <a:latin typeface="Georgia" pitchFamily="18" charset="0"/>
            </a:endParaRPr>
          </a:p>
        </p:txBody>
      </p:sp>
      <p:sp>
        <p:nvSpPr>
          <p:cNvPr id="26" name="AutoShape 30"/>
          <p:cNvSpPr>
            <a:spLocks noChangeArrowheads="1"/>
          </p:cNvSpPr>
          <p:nvPr/>
        </p:nvSpPr>
        <p:spPr bwMode="auto">
          <a:xfrm>
            <a:off x="4500240" y="2420888"/>
            <a:ext cx="431800" cy="503238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>
              <a:latin typeface="Georgia" pitchFamily="18" charset="0"/>
            </a:endParaRPr>
          </a:p>
        </p:txBody>
      </p:sp>
      <p:sp>
        <p:nvSpPr>
          <p:cNvPr id="27" name="AutoShape 31"/>
          <p:cNvSpPr>
            <a:spLocks noChangeArrowheads="1"/>
          </p:cNvSpPr>
          <p:nvPr/>
        </p:nvSpPr>
        <p:spPr bwMode="auto">
          <a:xfrm>
            <a:off x="6588472" y="2420888"/>
            <a:ext cx="431800" cy="503238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>
              <a:latin typeface="Georgia" pitchFamily="18" charset="0"/>
            </a:endParaRPr>
          </a:p>
        </p:txBody>
      </p:sp>
      <p:sp>
        <p:nvSpPr>
          <p:cNvPr id="28" name="Text Box 32"/>
          <p:cNvSpPr txBox="1">
            <a:spLocks noChangeArrowheads="1"/>
          </p:cNvSpPr>
          <p:nvPr/>
        </p:nvSpPr>
        <p:spPr bwMode="auto">
          <a:xfrm>
            <a:off x="6996956" y="4509120"/>
            <a:ext cx="1847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dirty="0">
                <a:latin typeface="Caibri"/>
              </a:rPr>
              <a:t>Value for money</a:t>
            </a:r>
          </a:p>
        </p:txBody>
      </p:sp>
      <p:sp>
        <p:nvSpPr>
          <p:cNvPr id="29" name="Text Box 8"/>
          <p:cNvSpPr txBox="1">
            <a:spLocks noChangeArrowheads="1"/>
          </p:cNvSpPr>
          <p:nvPr/>
        </p:nvSpPr>
        <p:spPr bwMode="auto">
          <a:xfrm>
            <a:off x="604838" y="3501008"/>
            <a:ext cx="16424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dirty="0" smtClean="0">
                <a:latin typeface="Caibri"/>
              </a:rPr>
              <a:t>L&amp;T Literature</a:t>
            </a:r>
            <a:endParaRPr lang="en-GB" dirty="0">
              <a:latin typeface="Caibri"/>
            </a:endParaRPr>
          </a:p>
        </p:txBody>
      </p:sp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3201488"/>
              </p:ext>
            </p:extLst>
          </p:nvPr>
        </p:nvGraphicFramePr>
        <p:xfrm>
          <a:off x="314325" y="5863590"/>
          <a:ext cx="836295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4447"/>
                <a:gridCol w="4598503"/>
              </a:tblGrid>
              <a:tr h="352078"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rgbClr val="002060"/>
                          </a:solidFill>
                        </a:rPr>
                        <a:t>‘early adopters’</a:t>
                      </a:r>
                      <a:endParaRPr lang="en-GB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 smtClean="0">
                          <a:solidFill>
                            <a:srgbClr val="002060"/>
                          </a:solidFill>
                        </a:rPr>
                        <a:t>mainstream</a:t>
                      </a:r>
                      <a:endParaRPr lang="en-GB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1" name="Striped Right Arrow 30"/>
          <p:cNvSpPr/>
          <p:nvPr/>
        </p:nvSpPr>
        <p:spPr>
          <a:xfrm>
            <a:off x="266699" y="5640178"/>
            <a:ext cx="8573913" cy="358299"/>
          </a:xfrm>
          <a:prstGeom prst="stripedRightArrow">
            <a:avLst/>
          </a:prstGeom>
          <a:gradFill>
            <a:gsLst>
              <a:gs pos="56000">
                <a:schemeClr val="accent2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0758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0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60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8000"/>
                            </p:stCondLst>
                            <p:childTnLst>
                              <p:par>
                                <p:cTn id="9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 animBg="1"/>
      <p:bldP spid="26" grpId="0" animBg="1"/>
      <p:bldP spid="27" grpId="0" animBg="1"/>
      <p:bldP spid="28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357333"/>
              </p:ext>
            </p:extLst>
          </p:nvPr>
        </p:nvGraphicFramePr>
        <p:xfrm>
          <a:off x="800101" y="363538"/>
          <a:ext cx="7543800" cy="5704290"/>
        </p:xfrm>
        <a:graphic>
          <a:graphicData uri="http://schemas.openxmlformats.org/drawingml/2006/table">
            <a:tbl>
              <a:tblPr/>
              <a:tblGrid>
                <a:gridCol w="2088345"/>
                <a:gridCol w="5455455"/>
              </a:tblGrid>
              <a:tr h="66364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Times New Roman" charset="0"/>
                        </a:rPr>
                        <a:t>The EHU Student eLearning Survey </a:t>
                      </a:r>
                      <a:endParaRPr kumimoji="0" lang="en-GB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2340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10732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Times New Roman" charset="0"/>
                        </a:rPr>
                        <a:t>A snapshot in time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198020" marB="198020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An indicator of the extent that the VLE is integral to the learning experience of EHU students</a:t>
                      </a:r>
                    </a:p>
                  </a:txBody>
                  <a:tcPr marL="0" marR="0" marT="216022" marB="198020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37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Times New Roman" charset="0"/>
                        </a:rPr>
                        <a:t>Longitudinal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198020" marB="19802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charset="0"/>
                        </a:rPr>
                        <a:t>4 years worth of data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216022" marB="19802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285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Times New Roman" charset="0"/>
                        </a:rPr>
                        <a:t>Not just a VLE survey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198020" marB="19802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charset="0"/>
                        </a:rPr>
                        <a:t>What other technologies do our students use (or want to use) in their studies – and what would they like to see more of? Where and how do they study?</a:t>
                      </a:r>
                    </a:p>
                  </a:txBody>
                  <a:tcPr marL="0" marR="0" marT="216022" marB="19802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097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charset="0"/>
                          <a:cs typeface="Arial" charset="0"/>
                        </a:rPr>
                        <a:t>But is also a VLE ‘health check’</a:t>
                      </a:r>
                    </a:p>
                  </a:txBody>
                  <a:tcPr marL="0" marR="0" marT="198020" marB="19802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Frequency of use, importance to study, impact on their learning, what works and what doesn’t</a:t>
                      </a:r>
                    </a:p>
                  </a:txBody>
                  <a:tcPr marL="0" marR="0" marT="216022" marB="19802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139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75" y="274638"/>
            <a:ext cx="6391275" cy="601662"/>
          </a:xfrm>
        </p:spPr>
        <p:txBody>
          <a:bodyPr/>
          <a:lstStyle/>
          <a:p>
            <a:pPr algn="l"/>
            <a:r>
              <a:rPr lang="en-GB" sz="2400" dirty="0" smtClean="0">
                <a:latin typeface="Arial Black" pitchFamily="34" charset="0"/>
              </a:rPr>
              <a:t>Survey Headlines</a:t>
            </a:r>
            <a:endParaRPr lang="en-GB" sz="2400" dirty="0">
              <a:latin typeface="Arial Black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5655338"/>
              </p:ext>
            </p:extLst>
          </p:nvPr>
        </p:nvGraphicFramePr>
        <p:xfrm>
          <a:off x="428625" y="1533525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8019051"/>
              </p:ext>
            </p:extLst>
          </p:nvPr>
        </p:nvGraphicFramePr>
        <p:xfrm>
          <a:off x="647700" y="958056"/>
          <a:ext cx="7239000" cy="381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39000"/>
              </a:tblGrid>
              <a:tr h="381000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u="none" strike="noStrike" dirty="0">
                          <a:effectLst/>
                        </a:rPr>
                        <a:t>How often do you use Learning Edge in your studies?  Frequency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5236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901</TotalTime>
  <Words>1232</Words>
  <Application>Microsoft Office PowerPoint</Application>
  <PresentationFormat>On-screen Show (4:3)</PresentationFormat>
  <Paragraphs>165</Paragraphs>
  <Slides>19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In their own words: Understanding and Enhancing Our Students’ Experience of Blackboard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Survey Headlines</vt:lpstr>
      <vt:lpstr>Survey Headlines</vt:lpstr>
      <vt:lpstr>Survey Headlines</vt:lpstr>
      <vt:lpstr>Survey Headlines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Blackboard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Leigh Cullen</dc:creator>
  <cp:lastModifiedBy>Lindsey Martin</cp:lastModifiedBy>
  <cp:revision>55</cp:revision>
  <cp:lastPrinted>2012-04-23T10:08:46Z</cp:lastPrinted>
  <dcterms:created xsi:type="dcterms:W3CDTF">2012-02-27T20:11:41Z</dcterms:created>
  <dcterms:modified xsi:type="dcterms:W3CDTF">2012-04-23T11:10:02Z</dcterms:modified>
</cp:coreProperties>
</file>