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4" r:id="rId2"/>
  </p:sldMasterIdLst>
  <p:notesMasterIdLst>
    <p:notesMasterId r:id="rId15"/>
  </p:notesMasterIdLst>
  <p:handoutMasterIdLst>
    <p:handoutMasterId r:id="rId16"/>
  </p:handoutMasterIdLst>
  <p:sldIdLst>
    <p:sldId id="257" r:id="rId3"/>
    <p:sldId id="302" r:id="rId4"/>
    <p:sldId id="287" r:id="rId5"/>
    <p:sldId id="283" r:id="rId6"/>
    <p:sldId id="297" r:id="rId7"/>
    <p:sldId id="296" r:id="rId8"/>
    <p:sldId id="300" r:id="rId9"/>
    <p:sldId id="299" r:id="rId10"/>
    <p:sldId id="284" r:id="rId11"/>
    <p:sldId id="259" r:id="rId12"/>
    <p:sldId id="303" r:id="rId13"/>
    <p:sldId id="301" r:id="rId14"/>
  </p:sldIdLst>
  <p:sldSz cx="9144000" cy="6858000" type="screen4x3"/>
  <p:notesSz cx="6797675" cy="9874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E90C3"/>
    <a:srgbClr val="F9D6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58" autoAdjust="0"/>
  </p:normalViewPr>
  <p:slideViewPr>
    <p:cSldViewPr snapToGrid="0">
      <p:cViewPr varScale="1">
        <p:scale>
          <a:sx n="97" d="100"/>
          <a:sy n="97" d="100"/>
        </p:scale>
        <p:origin x="-114" y="-228"/>
      </p:cViewPr>
      <p:guideLst>
        <p:guide orient="horz" pos="1239"/>
        <p:guide pos="2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634" y="-90"/>
      </p:cViewPr>
      <p:guideLst>
        <p:guide orient="horz" pos="311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4BD638-8779-41C6-B5F1-EE967F0E30E9}" type="datetimeFigureOut">
              <a:rPr lang="en-US"/>
              <a:pPr/>
              <a:t>3/12/2013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8485"/>
            <a:ext cx="2946400" cy="4941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485"/>
            <a:ext cx="2946400" cy="4941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9B79AE-735A-494B-BB71-B5F820F35B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35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4DCEBF8-92C7-452C-8C98-35791BDA4CD7}" type="datetimeFigureOut">
              <a:rPr lang="en-GB"/>
              <a:pPr/>
              <a:t>12/03/2013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2" y="4690824"/>
            <a:ext cx="5438775" cy="444293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8485"/>
            <a:ext cx="2946400" cy="4941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485"/>
            <a:ext cx="2946400" cy="4941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6F8B521-D874-4690-87A8-2B1EE4FB4B3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862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84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84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84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84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8B521-D874-4690-87A8-2B1EE4FB4B36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EHU New Logo 1.ai"/>
          <p:cNvPicPr>
            <a:picLocks noChangeAspect="1"/>
          </p:cNvPicPr>
          <p:nvPr userDrawn="1"/>
        </p:nvPicPr>
        <p:blipFill>
          <a:blip r:embed="rId3" cstate="print"/>
          <a:srcRect l="37433" t="78030" r="33109" b="10963"/>
          <a:stretch>
            <a:fillRect/>
          </a:stretch>
        </p:blipFill>
        <p:spPr bwMode="auto">
          <a:xfrm>
            <a:off x="2830513" y="1143000"/>
            <a:ext cx="3482975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0" y="3645024"/>
            <a:ext cx="9144000" cy="850106"/>
          </a:xfrm>
          <a:prstGeom prst="rect">
            <a:avLst/>
          </a:prstGeom>
        </p:spPr>
        <p:txBody>
          <a:bodyPr vert="horz"/>
          <a:lstStyle>
            <a:lvl1pPr>
              <a:defRPr sz="3600">
                <a:latin typeface="Georgia"/>
                <a:cs typeface="Georgi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E252-A22C-4BA8-AD86-62A357BF0958}" type="datetimeFigureOut">
              <a:rPr lang="en-GB" smtClean="0"/>
              <a:pPr/>
              <a:t>12/03/2013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C18F-67C4-410C-B341-4C5D7D12EB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E252-A22C-4BA8-AD86-62A357BF0958}" type="datetimeFigureOut">
              <a:rPr lang="en-GB" smtClean="0"/>
              <a:pPr/>
              <a:t>12/03/2013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C18F-67C4-410C-B341-4C5D7D12EB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E252-A22C-4BA8-AD86-62A357BF0958}" type="datetimeFigureOut">
              <a:rPr lang="en-GB" smtClean="0"/>
              <a:pPr/>
              <a:t>12/03/2013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C18F-67C4-410C-B341-4C5D7D12EB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E252-A22C-4BA8-AD86-62A357BF0958}" type="datetimeFigureOut">
              <a:rPr lang="en-GB" smtClean="0"/>
              <a:pPr/>
              <a:t>12/03/2013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C18F-67C4-410C-B341-4C5D7D12EB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E252-A22C-4BA8-AD86-62A357BF0958}" type="datetimeFigureOut">
              <a:rPr lang="en-GB" smtClean="0"/>
              <a:pPr/>
              <a:t>12/03/2013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C18F-67C4-410C-B341-4C5D7D12EB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E252-A22C-4BA8-AD86-62A357BF0958}" type="datetimeFigureOut">
              <a:rPr lang="en-GB" smtClean="0"/>
              <a:pPr/>
              <a:t>12/03/2013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C18F-67C4-410C-B341-4C5D7D12EB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E252-A22C-4BA8-AD86-62A357BF0958}" type="datetimeFigureOut">
              <a:rPr lang="en-GB" smtClean="0"/>
              <a:pPr/>
              <a:t>12/03/2013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C18F-67C4-410C-B341-4C5D7D12EB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E252-A22C-4BA8-AD86-62A357BF0958}" type="datetimeFigureOut">
              <a:rPr lang="en-GB" smtClean="0"/>
              <a:pPr/>
              <a:t>12/03/2013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C18F-67C4-410C-B341-4C5D7D12EB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1 Column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H639 fDSC_0305"/>
          <p:cNvPicPr>
            <a:picLocks noChangeAspect="1" noChangeArrowheads="1"/>
          </p:cNvPicPr>
          <p:nvPr userDrawn="1"/>
        </p:nvPicPr>
        <p:blipFill>
          <a:blip r:embed="rId2" cstate="print"/>
          <a:srcRect t="18919" b="18648"/>
          <a:stretch>
            <a:fillRect/>
          </a:stretch>
        </p:blipFill>
        <p:spPr bwMode="auto">
          <a:xfrm>
            <a:off x="-3175" y="3886200"/>
            <a:ext cx="9151938" cy="25146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14" y="1988840"/>
            <a:ext cx="8219256" cy="18665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22748" y="806847"/>
            <a:ext cx="8253707" cy="893961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5" name="Picture 26" descr="blog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9" y="6487344"/>
            <a:ext cx="198591" cy="19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14" y="1988840"/>
            <a:ext cx="8219256" cy="4107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22748" y="806847"/>
            <a:ext cx="8253707" cy="893961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26" descr="blo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9" y="6487344"/>
            <a:ext cx="198591" cy="19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3429000" y="1977568"/>
            <a:ext cx="52578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41326" y="1986644"/>
            <a:ext cx="2706688" cy="1801813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41325" y="4069445"/>
            <a:ext cx="2706688" cy="1801813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EH639 fDSC_0305"/>
          <p:cNvPicPr>
            <a:picLocks noChangeAspect="1" noChangeArrowheads="1"/>
          </p:cNvPicPr>
          <p:nvPr userDrawn="1"/>
        </p:nvPicPr>
        <p:blipFill>
          <a:blip r:embed="rId2" cstate="print"/>
          <a:srcRect t="18919" b="18648"/>
          <a:stretch>
            <a:fillRect/>
          </a:stretch>
        </p:blipFill>
        <p:spPr bwMode="auto">
          <a:xfrm>
            <a:off x="-3175" y="3886200"/>
            <a:ext cx="9151938" cy="25146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23314" y="1988840"/>
            <a:ext cx="4085186" cy="26208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22748" y="806847"/>
            <a:ext cx="8253707" cy="893961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639714" y="1974850"/>
            <a:ext cx="4085186" cy="26208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E252-A22C-4BA8-AD86-62A357BF0958}" type="datetimeFigureOut">
              <a:rPr lang="en-GB" smtClean="0"/>
              <a:pPr/>
              <a:t>12/03/2013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C18F-67C4-410C-B341-4C5D7D12EB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E252-A22C-4BA8-AD86-62A357BF0958}" type="datetimeFigureOut">
              <a:rPr lang="en-GB" smtClean="0"/>
              <a:pPr/>
              <a:t>12/03/2013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C18F-67C4-410C-B341-4C5D7D12EB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E252-A22C-4BA8-AD86-62A357BF0958}" type="datetimeFigureOut">
              <a:rPr lang="en-GB" smtClean="0"/>
              <a:pPr/>
              <a:t>12/03/2013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C18F-67C4-410C-B341-4C5D7D12EB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E252-A22C-4BA8-AD86-62A357BF0958}" type="datetimeFigureOut">
              <a:rPr lang="en-GB" smtClean="0"/>
              <a:pPr/>
              <a:t>12/03/2013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C18F-67C4-410C-B341-4C5D7D12EB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-7938" y="6329363"/>
            <a:ext cx="9151938" cy="552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27" name="TextBox 13"/>
          <p:cNvSpPr txBox="1">
            <a:spLocks noChangeArrowheads="1"/>
          </p:cNvSpPr>
          <p:nvPr userDrawn="1"/>
        </p:nvSpPr>
        <p:spPr bwMode="auto">
          <a:xfrm>
            <a:off x="5695950" y="6381750"/>
            <a:ext cx="3313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2000" smtClean="0">
                <a:solidFill>
                  <a:schemeClr val="bg1"/>
                </a:solidFill>
                <a:latin typeface="Georgia" charset="0"/>
                <a:cs typeface="Georgia" charset="0"/>
              </a:rPr>
              <a:t>edgehill.ac.uk/ls</a:t>
            </a:r>
          </a:p>
        </p:txBody>
      </p:sp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0"/>
            <a:ext cx="9151938" cy="7318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29" name="Picture 12" descr="EHU New Logo 1.ai"/>
          <p:cNvPicPr>
            <a:picLocks noChangeAspect="1"/>
          </p:cNvPicPr>
          <p:nvPr userDrawn="1"/>
        </p:nvPicPr>
        <p:blipFill>
          <a:blip r:embed="rId7" cstate="print"/>
          <a:srcRect l="10054" t="24980" r="15359" b="63754"/>
          <a:stretch>
            <a:fillRect/>
          </a:stretch>
        </p:blipFill>
        <p:spPr bwMode="auto">
          <a:xfrm>
            <a:off x="5795963" y="115888"/>
            <a:ext cx="32131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"/>
          <p:cNvSpPr txBox="1">
            <a:spLocks/>
          </p:cNvSpPr>
          <p:nvPr userDrawn="1"/>
        </p:nvSpPr>
        <p:spPr>
          <a:xfrm>
            <a:off x="422275" y="806450"/>
            <a:ext cx="8253413" cy="11826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Georgia"/>
                <a:ea typeface="ＭＳ Ｐゴシック" pitchFamily="84" charset="-128"/>
                <a:cs typeface="Georgi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GB" dirty="0"/>
          </a:p>
        </p:txBody>
      </p:sp>
      <p:pic>
        <p:nvPicPr>
          <p:cNvPr id="1031" name="Picture 17" descr="facebook.pn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9088" y="6488113"/>
            <a:ext cx="192087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0" descr="twitter.pn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6113" y="6488113"/>
            <a:ext cx="192087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19" r:id="rId3"/>
    <p:sldLayoutId id="2147483720" r:id="rId4"/>
    <p:sldLayoutId id="214748372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Arial" pitchFamily="84" charset="0"/>
          <a:ea typeface="ＭＳ Ｐゴシック" pitchFamily="8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Arial" pitchFamily="84" charset="0"/>
          <a:ea typeface="ＭＳ Ｐゴシック" pitchFamily="8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Arial" pitchFamily="84" charset="0"/>
          <a:ea typeface="ＭＳ Ｐゴシック" pitchFamily="8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Arial" pitchFamily="84" charset="0"/>
          <a:ea typeface="ＭＳ Ｐゴシック" pitchFamily="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EE252-A22C-4BA8-AD86-62A357BF0958}" type="datetimeFigureOut">
              <a:rPr lang="en-GB" smtClean="0"/>
              <a:pPr/>
              <a:t>12/03/2013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0C18F-67C4-410C-B341-4C5D7D12EB1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oleObject" Target="file:///\\c1staffshare1\staffshare1\Learning%20Services\LTD\Team_activity\EHU%20eLearning%20Survey\infographics\Student_Survey_tech_difficulties_on_campus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hare.edgehill.ac.uk/1348/" TargetMode="External"/><Relationship Id="rId2" Type="http://schemas.openxmlformats.org/officeDocument/2006/relationships/hyperlink" Target="mailto:Lindsey.Martin@edgehill.ac.uk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blogs.edgehill.ac.uk/learningedge/2012/12/12/blackboard-mobile-and-clinical-education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1staffshare1\staffshare1\Learning%20Services\LTD\Team_activity\EHU%20eLearning%20Survey\infographics\Student_Survey_LE_2.pdf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file:///\\c1staffshare1\staffshare1\Learning%20Services\LTD\Team_activity\EHU%20eLearning%20Survey\infographics\Student_Survey_LE.pdf" TargetMode="Externa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1staffshare1\staffshare1\Learning%20Services\LTD\Team_activity\EHU%20eLearning%20Survey\infographics\Student_Survey_technologies.pdf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file:///\\c1staffshare1\staffshare1\Learning%20Services\LTD\Team_activity\EHU%20eLearning%20Survey\infographics\Student_Survey_Study_Places.pdf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file:///\\c1staffshare1\staffshare1\Learning%20Services\LTD\Team_activity\EHU%20eLearning%20Survey\infographics\Student_Survey_Devices.pdf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file:///\\c1staffshare1\staffshare1\Learning%20Services\LTD\Team_activity\EHU%20eLearning%20Survey\infographics\Student_Survey_tech_difficulties_off_campus.pdf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4296" y="936658"/>
            <a:ext cx="8219256" cy="1866517"/>
          </a:xfrm>
        </p:spPr>
        <p:txBody>
          <a:bodyPr/>
          <a:lstStyle/>
          <a:p>
            <a:pPr marL="0" indent="0">
              <a:buNone/>
            </a:pPr>
            <a:r>
              <a:rPr lang="en-GB" sz="3600" b="1" dirty="0"/>
              <a:t>What are they telling us? </a:t>
            </a:r>
            <a:r>
              <a:rPr lang="en-GB" sz="3600" b="1" i="1" dirty="0"/>
              <a:t>Our starting point for meeting learner needs and </a:t>
            </a:r>
            <a:r>
              <a:rPr lang="en-GB" sz="3600" b="1" i="1" dirty="0" smtClean="0"/>
              <a:t>expectations</a:t>
            </a:r>
          </a:p>
          <a:p>
            <a:pPr>
              <a:buNone/>
            </a:pPr>
            <a:r>
              <a:rPr lang="en-GB" sz="2400" b="1" dirty="0" smtClean="0">
                <a:latin typeface="+mn-lt"/>
              </a:rPr>
              <a:t>Lindsey Martin</a:t>
            </a:r>
          </a:p>
          <a:p>
            <a:pPr>
              <a:spcBef>
                <a:spcPts val="0"/>
              </a:spcBef>
              <a:buNone/>
            </a:pPr>
            <a:r>
              <a:rPr lang="en-GB" sz="2400" b="1" dirty="0" smtClean="0">
                <a:latin typeface="+mn-lt"/>
              </a:rPr>
              <a:t>Assistant Head of Learning Services</a:t>
            </a:r>
          </a:p>
          <a:p>
            <a:pPr>
              <a:spcBef>
                <a:spcPts val="0"/>
              </a:spcBef>
              <a:buNone/>
            </a:pPr>
            <a:r>
              <a:rPr lang="en-GB" sz="2400" b="1" dirty="0" smtClean="0">
                <a:latin typeface="+mn-lt"/>
              </a:rPr>
              <a:t>Learning, ICT &amp; Media Technologies)</a:t>
            </a:r>
            <a:endParaRPr lang="en-GB" sz="2400" b="1" dirty="0" smtClean="0">
              <a:latin typeface="+mn-lt"/>
            </a:endParaRPr>
          </a:p>
          <a:p>
            <a:pPr>
              <a:buNone/>
            </a:pPr>
            <a:endParaRPr lang="en-GB" sz="20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803292"/>
              </p:ext>
            </p:extLst>
          </p:nvPr>
        </p:nvGraphicFramePr>
        <p:xfrm>
          <a:off x="1" y="721564"/>
          <a:ext cx="3972232" cy="5621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Acrobat Document" r:id="rId4" imgW="5667122" imgH="8019837" progId="AcroExch.Document.7">
                  <p:link updateAutomatic="1"/>
                </p:oleObj>
              </mc:Choice>
              <mc:Fallback>
                <p:oleObj name="Acrobat Document" r:id="rId4" imgW="5667122" imgH="8019837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" y="721564"/>
                        <a:ext cx="3972232" cy="5621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 rot="10800000" flipV="1">
            <a:off x="-2" y="92333"/>
            <a:ext cx="5871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dirty="0" smtClean="0">
                <a:solidFill>
                  <a:schemeClr val="bg1"/>
                </a:solidFill>
                <a:latin typeface="+mj-lt"/>
              </a:rPr>
              <a:t>On Campus experience</a:t>
            </a:r>
            <a:endParaRPr lang="en-GB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46" y="1946787"/>
            <a:ext cx="4842577" cy="291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8011" y="759807"/>
            <a:ext cx="8219256" cy="4903573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Survey feedback around device ownership, use and students wanting a Blackboard ‘app’ was crucial for the Mobile Learn business case</a:t>
            </a:r>
            <a:endParaRPr lang="en-GB" dirty="0">
              <a:latin typeface="+mn-lt"/>
            </a:endParaRPr>
          </a:p>
          <a:p>
            <a:endParaRPr lang="en-GB" dirty="0" smtClean="0">
              <a:latin typeface="+mn-lt"/>
            </a:endParaRPr>
          </a:p>
          <a:p>
            <a:r>
              <a:rPr lang="en-GB" dirty="0" smtClean="0">
                <a:latin typeface="+mn-lt"/>
              </a:rPr>
              <a:t>Mobile Learn provided a catalyst for a wider conversation about the potential of mobile – multi-professional, collaborative working</a:t>
            </a:r>
          </a:p>
          <a:p>
            <a:endParaRPr lang="en-GB" dirty="0">
              <a:latin typeface="+mn-lt"/>
            </a:endParaRPr>
          </a:p>
          <a:p>
            <a:r>
              <a:rPr lang="en-GB" dirty="0" smtClean="0">
                <a:latin typeface="+mn-lt"/>
              </a:rPr>
              <a:t>Mobile Learn use continues to increase rapidly – awareness-raising, clinics, bespoke and central staff development </a:t>
            </a:r>
            <a:r>
              <a:rPr lang="en-GB" dirty="0" err="1" smtClean="0">
                <a:latin typeface="+mn-lt"/>
              </a:rPr>
              <a:t>e.g</a:t>
            </a:r>
            <a:r>
              <a:rPr lang="en-GB" dirty="0" smtClean="0">
                <a:latin typeface="+mn-lt"/>
              </a:rPr>
              <a:t> </a:t>
            </a:r>
            <a:r>
              <a:rPr lang="en-GB" i="1" dirty="0" smtClean="0">
                <a:latin typeface="+mn-lt"/>
              </a:rPr>
              <a:t>Help! My mobile is smarter than me</a:t>
            </a:r>
            <a:r>
              <a:rPr lang="en-GB" dirty="0" smtClean="0">
                <a:latin typeface="+mn-lt"/>
              </a:rPr>
              <a:t>!</a:t>
            </a:r>
          </a:p>
          <a:p>
            <a:endParaRPr lang="en-GB" dirty="0">
              <a:latin typeface="+mn-lt"/>
            </a:endParaRPr>
          </a:p>
          <a:p>
            <a:r>
              <a:rPr lang="en-GB" dirty="0" smtClean="0">
                <a:latin typeface="+mn-lt"/>
              </a:rPr>
              <a:t>Case studies providing evidence that mobile ‘friendly’ courses can enhance teaching and learning e.g. discussion forum use has significantly increased on programmes that have embraced mobile</a:t>
            </a:r>
          </a:p>
          <a:p>
            <a:endParaRPr lang="en-GB" dirty="0">
              <a:latin typeface="+mn-lt"/>
            </a:endParaRPr>
          </a:p>
          <a:p>
            <a:r>
              <a:rPr lang="en-GB" dirty="0" smtClean="0">
                <a:latin typeface="+mn-lt"/>
              </a:rPr>
              <a:t>Re-thinking student technical and learner support – mental model of a student sat at a PC is no longer the norm – could be using one of a variety of devices</a:t>
            </a:r>
          </a:p>
          <a:p>
            <a:endParaRPr lang="en-GB" dirty="0">
              <a:latin typeface="+mn-lt"/>
            </a:endParaRPr>
          </a:p>
          <a:p>
            <a:r>
              <a:rPr lang="en-GB" dirty="0" smtClean="0">
                <a:latin typeface="+mn-lt"/>
              </a:rPr>
              <a:t>Looking at classroom/lecture theatre AV provision to support multi-platform, multi-device ownership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5751871" cy="698090"/>
          </a:xfrm>
        </p:spPr>
        <p:txBody>
          <a:bodyPr/>
          <a:lstStyle/>
          <a:p>
            <a:r>
              <a:rPr lang="en-GB" sz="3200" dirty="0" smtClean="0">
                <a:solidFill>
                  <a:schemeClr val="bg1"/>
                </a:solidFill>
                <a:latin typeface="+mn-lt"/>
              </a:rPr>
              <a:t>Some responses</a:t>
            </a:r>
            <a:endParaRPr lang="en-GB" sz="3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832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6333" y="1221923"/>
            <a:ext cx="8219256" cy="410716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>
                <a:latin typeface="+mn-lt"/>
              </a:rPr>
              <a:t>Lindsey Martin </a:t>
            </a:r>
            <a:r>
              <a:rPr lang="en-GB" sz="2000" dirty="0" smtClean="0">
                <a:latin typeface="+mn-lt"/>
                <a:hlinkClick r:id="rId2"/>
              </a:rPr>
              <a:t>Lindsey.Martin@edgehill.ac.uk</a:t>
            </a:r>
            <a:r>
              <a:rPr lang="en-GB" sz="2000" dirty="0" smtClean="0">
                <a:latin typeface="+mn-lt"/>
              </a:rPr>
              <a:t> </a:t>
            </a:r>
          </a:p>
          <a:p>
            <a:pPr marL="0" indent="0">
              <a:buNone/>
            </a:pPr>
            <a:endParaRPr lang="en-GB" sz="2000" dirty="0">
              <a:latin typeface="+mn-lt"/>
            </a:endParaRPr>
          </a:p>
          <a:p>
            <a:pPr marL="0" indent="0">
              <a:buNone/>
            </a:pPr>
            <a:r>
              <a:rPr lang="en-GB" sz="2000" dirty="0" smtClean="0">
                <a:latin typeface="+mn-lt"/>
              </a:rPr>
              <a:t>Student eLearning </a:t>
            </a:r>
            <a:r>
              <a:rPr lang="en-GB" sz="2000" dirty="0">
                <a:latin typeface="+mn-lt"/>
              </a:rPr>
              <a:t>Survey Collection </a:t>
            </a:r>
            <a:r>
              <a:rPr lang="en-GB" sz="2000" dirty="0">
                <a:latin typeface="+mn-lt"/>
                <a:hlinkClick r:id="rId3"/>
              </a:rPr>
              <a:t>http://www.eshare.edgehill.ac.uk/1348</a:t>
            </a:r>
            <a:r>
              <a:rPr lang="en-GB" sz="2000" dirty="0" smtClean="0">
                <a:latin typeface="+mn-lt"/>
                <a:hlinkClick r:id="rId3"/>
              </a:rPr>
              <a:t>/</a:t>
            </a:r>
            <a:r>
              <a:rPr lang="en-GB" sz="2000" dirty="0" smtClean="0">
                <a:latin typeface="+mn-lt"/>
              </a:rPr>
              <a:t> </a:t>
            </a:r>
          </a:p>
          <a:p>
            <a:pPr marL="0" indent="0">
              <a:buNone/>
            </a:pPr>
            <a:endParaRPr lang="en-GB" sz="2000" dirty="0">
              <a:latin typeface="+mn-lt"/>
            </a:endParaRPr>
          </a:p>
          <a:p>
            <a:pPr marL="0" indent="0">
              <a:buNone/>
            </a:pPr>
            <a:r>
              <a:rPr lang="en-GB" sz="2000" dirty="0" err="1" smtClean="0">
                <a:latin typeface="+mn-lt"/>
              </a:rPr>
              <a:t>LearningEdge</a:t>
            </a:r>
            <a:r>
              <a:rPr lang="en-GB" sz="2000" dirty="0" smtClean="0">
                <a:latin typeface="+mn-lt"/>
              </a:rPr>
              <a:t> blog post: Blackboard Mobile and </a:t>
            </a:r>
            <a:r>
              <a:rPr lang="en-GB" sz="2000" dirty="0">
                <a:latin typeface="+mn-lt"/>
              </a:rPr>
              <a:t>Clinical Education </a:t>
            </a:r>
            <a:r>
              <a:rPr lang="en-GB" sz="2000" dirty="0">
                <a:latin typeface="+mn-lt"/>
                <a:hlinkClick r:id="rId4"/>
              </a:rPr>
              <a:t>http://blogs.edgehill.ac.uk/learningedge/2012/12/12/blackboard-mobile-and-clinical-education</a:t>
            </a:r>
            <a:r>
              <a:rPr lang="en-GB" sz="2000" dirty="0" smtClean="0">
                <a:latin typeface="+mn-lt"/>
                <a:hlinkClick r:id="rId4"/>
              </a:rPr>
              <a:t>/</a:t>
            </a:r>
            <a:r>
              <a:rPr lang="en-GB" sz="2000" dirty="0" smtClean="0">
                <a:latin typeface="+mn-lt"/>
              </a:rPr>
              <a:t> </a:t>
            </a:r>
            <a:endParaRPr lang="en-GB" sz="20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8253707" cy="893961"/>
          </a:xfrm>
        </p:spPr>
        <p:txBody>
          <a:bodyPr/>
          <a:lstStyle/>
          <a:p>
            <a:r>
              <a:rPr lang="en-GB" sz="3200" dirty="0" smtClean="0">
                <a:solidFill>
                  <a:schemeClr val="bg1"/>
                </a:solidFill>
                <a:latin typeface="+mn-lt"/>
              </a:rPr>
              <a:t>More information …</a:t>
            </a:r>
            <a:endParaRPr lang="en-GB" sz="3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79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3818" y="1025279"/>
            <a:ext cx="8219256" cy="4107160"/>
          </a:xfrm>
        </p:spPr>
        <p:txBody>
          <a:bodyPr/>
          <a:lstStyle/>
          <a:p>
            <a:r>
              <a:rPr lang="en-GB" dirty="0" smtClean="0"/>
              <a:t>Annual survey started December 2008 as prelude to Institutional Audit 2010</a:t>
            </a:r>
          </a:p>
          <a:p>
            <a:endParaRPr lang="en-GB" dirty="0"/>
          </a:p>
          <a:p>
            <a:r>
              <a:rPr lang="en-GB" dirty="0" smtClean="0"/>
              <a:t>Takes pulse of VLE, TEL and strategy</a:t>
            </a:r>
          </a:p>
          <a:p>
            <a:endParaRPr lang="en-GB" dirty="0"/>
          </a:p>
          <a:p>
            <a:r>
              <a:rPr lang="en-GB" dirty="0" smtClean="0"/>
              <a:t>A snapshot that provides rich pictures of student ownership, use and expectations of technology</a:t>
            </a:r>
          </a:p>
          <a:p>
            <a:endParaRPr lang="en-GB" dirty="0"/>
          </a:p>
          <a:p>
            <a:r>
              <a:rPr lang="en-GB" dirty="0" smtClean="0"/>
              <a:t>Important tool in enabling us to develop our practices to meet preferences and expectations of our students</a:t>
            </a:r>
          </a:p>
          <a:p>
            <a:endParaRPr lang="en-GB" dirty="0"/>
          </a:p>
          <a:p>
            <a:r>
              <a:rPr lang="en-GB" dirty="0" smtClean="0"/>
              <a:t>Now have 5 years worth of data and can identify trends – not simply anecdotal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8253707" cy="698090"/>
          </a:xfrm>
        </p:spPr>
        <p:txBody>
          <a:bodyPr/>
          <a:lstStyle/>
          <a:p>
            <a:r>
              <a:rPr lang="en-GB" sz="3200" dirty="0" smtClean="0">
                <a:solidFill>
                  <a:schemeClr val="bg1"/>
                </a:solidFill>
                <a:latin typeface="+mn-lt"/>
              </a:rPr>
              <a:t>Background</a:t>
            </a:r>
            <a:endParaRPr lang="en-GB" sz="3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899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982" y="98323"/>
            <a:ext cx="583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dirty="0" smtClean="0">
                <a:solidFill>
                  <a:schemeClr val="bg1"/>
                </a:solidFill>
                <a:latin typeface="+mj-lt"/>
              </a:rPr>
              <a:t>VLE Health Check</a:t>
            </a:r>
            <a:endParaRPr lang="en-GB" sz="32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436084"/>
              </p:ext>
            </p:extLst>
          </p:nvPr>
        </p:nvGraphicFramePr>
        <p:xfrm>
          <a:off x="265464" y="730113"/>
          <a:ext cx="3972232" cy="5621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Acrobat Document" r:id="rId3" imgW="5667122" imgH="8019837" progId="AcroExch.Document.7">
                  <p:link updateAutomatic="1"/>
                </p:oleObj>
              </mc:Choice>
              <mc:Fallback>
                <p:oleObj name="Acrobat Document" r:id="rId3" imgW="5667122" imgH="8019837" progId="AcroExch.Document.7">
                  <p:link updateAutomatic="1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64" y="730113"/>
                        <a:ext cx="3972232" cy="56212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37452349"/>
              </p:ext>
            </p:extLst>
          </p:nvPr>
        </p:nvGraphicFramePr>
        <p:xfrm>
          <a:off x="4866956" y="732258"/>
          <a:ext cx="3981450" cy="563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Acrobat Document" r:id="rId5" imgW="5667122" imgH="8019837" progId="AcroExch.Document.7">
                  <p:link updateAutomatic="1"/>
                </p:oleObj>
              </mc:Choice>
              <mc:Fallback>
                <p:oleObj name="Acrobat Document" r:id="rId5" imgW="5667122" imgH="8019837" progId="AcroExch.Document.7">
                  <p:link updateAutomatic="1"/>
                  <p:pic>
                    <p:nvPicPr>
                      <p:cNvPr id="0" name="Content Placeholder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6956" y="732258"/>
                        <a:ext cx="3981450" cy="563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956801"/>
              </p:ext>
            </p:extLst>
          </p:nvPr>
        </p:nvGraphicFramePr>
        <p:xfrm>
          <a:off x="0" y="730608"/>
          <a:ext cx="3962400" cy="5607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3" imgW="5667122" imgH="8019837" progId="AcroExch.Document.7">
                  <p:link updateAutomatic="1"/>
                </p:oleObj>
              </mc:Choice>
              <mc:Fallback>
                <p:oleObj name="Acrobat Document" r:id="rId3" imgW="5667122" imgH="8019837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730608"/>
                        <a:ext cx="3962400" cy="5607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6982" y="98323"/>
            <a:ext cx="583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dirty="0" smtClean="0">
                <a:solidFill>
                  <a:schemeClr val="bg1"/>
                </a:solidFill>
                <a:latin typeface="+mj-lt"/>
              </a:rPr>
              <a:t>Other technologies for T&amp;L …</a:t>
            </a:r>
            <a:endParaRPr lang="en-GB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29548" y="953729"/>
            <a:ext cx="437535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GB" dirty="0" smtClean="0">
                <a:latin typeface="+mn-lt"/>
              </a:rPr>
              <a:t>Facebook is the coffee shop compared to the VLE classroom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GB" dirty="0">
              <a:latin typeface="+mn-lt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GB" dirty="0" smtClean="0">
                <a:latin typeface="+mn-lt"/>
              </a:rPr>
              <a:t>Want to be able to use mobile devices in classrooms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GB" dirty="0">
              <a:latin typeface="+mn-lt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GB" dirty="0" smtClean="0">
                <a:latin typeface="+mn-lt"/>
              </a:rPr>
              <a:t>Blogs and wikis gaining in popularity but still niche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GB" dirty="0">
              <a:latin typeface="+mn-lt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GB" dirty="0" smtClean="0">
                <a:latin typeface="+mn-lt"/>
              </a:rPr>
              <a:t>Few suggestions from students of what other tools/technologies could be used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GB" dirty="0"/>
          </a:p>
          <a:p>
            <a:pPr marL="342900" indent="-342900" algn="l">
              <a:buFont typeface="Arial" pitchFamily="34" charset="0"/>
              <a:buChar char="•"/>
            </a:pPr>
            <a:endParaRPr lang="en-GB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GB" dirty="0"/>
          </a:p>
          <a:p>
            <a:pPr marL="342900" indent="-342900" algn="l">
              <a:buFont typeface="Arial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826" y="117987"/>
            <a:ext cx="6607276" cy="481781"/>
          </a:xfrm>
        </p:spPr>
        <p:txBody>
          <a:bodyPr/>
          <a:lstStyle/>
          <a:p>
            <a:r>
              <a:rPr lang="en-GB" sz="3200" dirty="0" smtClean="0">
                <a:solidFill>
                  <a:schemeClr val="bg1"/>
                </a:solidFill>
                <a:latin typeface="+mn-lt"/>
              </a:rPr>
              <a:t>Preferred places of study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6735032"/>
              </p:ext>
            </p:extLst>
          </p:nvPr>
        </p:nvGraphicFramePr>
        <p:xfrm>
          <a:off x="0" y="710947"/>
          <a:ext cx="3985770" cy="564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Acrobat Document" r:id="rId3" imgW="5667122" imgH="8019837" progId="AcroExch.Document.7">
                  <p:link updateAutomatic="1"/>
                </p:oleObj>
              </mc:Choice>
              <mc:Fallback>
                <p:oleObj name="Acrobat Document" r:id="rId3" imgW="5667122" imgH="8019837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710947"/>
                        <a:ext cx="3985770" cy="5640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75354" y="1130710"/>
            <a:ext cx="429669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>
                <a:latin typeface="+mn-lt"/>
              </a:rPr>
              <a:t>Library consistently most preferred study space outside classes:</a:t>
            </a:r>
          </a:p>
          <a:p>
            <a:pPr algn="l"/>
            <a:endParaRPr lang="en-GB" dirty="0">
              <a:latin typeface="+mn-lt"/>
            </a:endParaRPr>
          </a:p>
          <a:p>
            <a:pPr marL="457200" indent="-457200" algn="l">
              <a:spcAft>
                <a:spcPts val="1200"/>
              </a:spcAft>
              <a:buFont typeface="+mj-lt"/>
              <a:buAutoNum type="arabicPeriod"/>
            </a:pPr>
            <a:r>
              <a:rPr lang="en-GB" dirty="0" smtClean="0">
                <a:latin typeface="+mn-lt"/>
              </a:rPr>
              <a:t>Quiet/silent areas most popular</a:t>
            </a:r>
          </a:p>
          <a:p>
            <a:pPr marL="457200" indent="-457200" algn="l">
              <a:spcAft>
                <a:spcPts val="1200"/>
              </a:spcAft>
              <a:buFont typeface="+mj-lt"/>
              <a:buAutoNum type="arabicPeriod"/>
            </a:pPr>
            <a:r>
              <a:rPr lang="en-GB" dirty="0" smtClean="0">
                <a:latin typeface="+mn-lt"/>
              </a:rPr>
              <a:t>Ground floor social space third popular</a:t>
            </a:r>
          </a:p>
          <a:p>
            <a:pPr marL="457200" indent="-457200" algn="l">
              <a:spcAft>
                <a:spcPts val="1200"/>
              </a:spcAft>
              <a:buFont typeface="+mj-lt"/>
              <a:buAutoNum type="arabicPeriod"/>
            </a:pPr>
            <a:r>
              <a:rPr lang="en-GB" dirty="0" smtClean="0">
                <a:latin typeface="+mn-lt"/>
              </a:rPr>
              <a:t>The Hub – central social space</a:t>
            </a:r>
          </a:p>
          <a:p>
            <a:pPr marL="457200" indent="-457200" algn="l">
              <a:spcAft>
                <a:spcPts val="1200"/>
              </a:spcAft>
              <a:buFont typeface="+mj-lt"/>
              <a:buAutoNum type="arabicPeriod"/>
            </a:pPr>
            <a:r>
              <a:rPr lang="en-GB" dirty="0" smtClean="0">
                <a:latin typeface="+mn-lt"/>
              </a:rPr>
              <a:t>24/7 open access PC space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250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155" y="0"/>
            <a:ext cx="5712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dirty="0" smtClean="0">
                <a:solidFill>
                  <a:schemeClr val="bg1"/>
                </a:solidFill>
                <a:latin typeface="+mj-lt"/>
              </a:rPr>
              <a:t>Student Device ownership</a:t>
            </a:r>
            <a:endParaRPr lang="en-GB" sz="32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" name="Content Placeholder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424398"/>
              </p:ext>
            </p:extLst>
          </p:nvPr>
        </p:nvGraphicFramePr>
        <p:xfrm>
          <a:off x="0" y="739945"/>
          <a:ext cx="3982065" cy="5635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Acrobat Document" r:id="rId3" imgW="5667122" imgH="8019837" progId="AcroExch.Document.7">
                  <p:link updateAutomatic="1"/>
                </p:oleObj>
              </mc:Choice>
              <mc:Fallback>
                <p:oleObj name="Acrobat Document" r:id="rId3" imgW="5667122" imgH="8019837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739945"/>
                        <a:ext cx="3982065" cy="56354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761" y="1799814"/>
            <a:ext cx="45847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8253707" cy="893961"/>
          </a:xfrm>
        </p:spPr>
        <p:txBody>
          <a:bodyPr/>
          <a:lstStyle/>
          <a:p>
            <a:r>
              <a:rPr lang="en-GB" sz="3200" dirty="0" smtClean="0">
                <a:solidFill>
                  <a:schemeClr val="bg1"/>
                </a:solidFill>
                <a:latin typeface="+mn-lt"/>
              </a:rPr>
              <a:t>Use of University WIFI</a:t>
            </a:r>
            <a:endParaRPr lang="en-GB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9236"/>
            <a:ext cx="4584700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1444" y="890586"/>
            <a:ext cx="3726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+mn-lt"/>
              </a:rPr>
              <a:t>Use WIFI spaces nearly every day</a:t>
            </a:r>
            <a:endParaRPr lang="en-GB" sz="1800" dirty="0">
              <a:latin typeface="+mn-lt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8659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47302" y="1088620"/>
            <a:ext cx="40213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GB" dirty="0" smtClean="0">
                <a:latin typeface="+mn-lt"/>
              </a:rPr>
              <a:t>Useful to check assumptions around device use – 2 years ago library removed 20 open access PCs that have now been replaced and added to</a:t>
            </a:r>
          </a:p>
          <a:p>
            <a:pPr algn="l"/>
            <a:endParaRPr lang="en-GB" dirty="0">
              <a:latin typeface="+mn-lt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GB" dirty="0" smtClean="0">
                <a:latin typeface="+mn-lt"/>
              </a:rPr>
              <a:t>Installing additional power supply for laptops/mobile recharging in spaces not designed for user-owned devices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245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8253707" cy="757084"/>
          </a:xfrm>
        </p:spPr>
        <p:txBody>
          <a:bodyPr/>
          <a:lstStyle/>
          <a:p>
            <a:r>
              <a:rPr lang="en-GB" sz="3200" dirty="0" smtClean="0">
                <a:solidFill>
                  <a:schemeClr val="bg1"/>
                </a:solidFill>
                <a:latin typeface="+mn-lt"/>
              </a:rPr>
              <a:t>Mobile Device Activity</a:t>
            </a:r>
            <a:endParaRPr lang="en-GB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480598"/>
            <a:ext cx="4578350" cy="285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724698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13471" y="871421"/>
            <a:ext cx="1022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dirty="0" smtClean="0">
                <a:latin typeface="+mn-lt"/>
              </a:rPr>
              <a:t>In general</a:t>
            </a:r>
            <a:endParaRPr lang="en-GB" sz="16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0471" y="3598606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dirty="0" smtClean="0">
                <a:latin typeface="+mn-lt"/>
              </a:rPr>
              <a:t>In University  WIFI spaces</a:t>
            </a:r>
            <a:endParaRPr lang="en-GB" sz="16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7973" y="936337"/>
            <a:ext cx="420820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GB" dirty="0" smtClean="0">
                <a:latin typeface="+mn-lt"/>
              </a:rPr>
              <a:t>Accessing lecture notes before/during lectures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GB" dirty="0">
              <a:latin typeface="+mn-lt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GB" dirty="0" smtClean="0">
                <a:latin typeface="+mn-lt"/>
              </a:rPr>
              <a:t>Receiving notifications via VLE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GB" dirty="0">
              <a:latin typeface="+mn-lt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GB" dirty="0" smtClean="0">
                <a:latin typeface="+mn-lt"/>
              </a:rPr>
              <a:t>Students without smartphone or tablet feeling excluded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GB" dirty="0">
              <a:latin typeface="+mn-lt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GB" dirty="0" smtClean="0">
                <a:latin typeface="+mn-lt"/>
              </a:rPr>
              <a:t>Many students were accessing VLE on mobile devices before bespoke app (Blackboard Mobile Learn)</a:t>
            </a:r>
          </a:p>
          <a:p>
            <a:pPr algn="l"/>
            <a:endParaRPr lang="en-GB" dirty="0"/>
          </a:p>
          <a:p>
            <a:pPr algn="l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312584" y="5889523"/>
            <a:ext cx="1376516" cy="5506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8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976" y="88490"/>
            <a:ext cx="5667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dirty="0" smtClean="0">
                <a:solidFill>
                  <a:schemeClr val="bg1"/>
                </a:solidFill>
                <a:latin typeface="+mj-lt"/>
              </a:rPr>
              <a:t>Off Campus Experience</a:t>
            </a:r>
            <a:endParaRPr lang="en-GB" sz="32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" name="Content Placeholder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206271"/>
              </p:ext>
            </p:extLst>
          </p:nvPr>
        </p:nvGraphicFramePr>
        <p:xfrm>
          <a:off x="1" y="730113"/>
          <a:ext cx="3962400" cy="5607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Acrobat Document" r:id="rId3" imgW="5667122" imgH="8019837" progId="AcroExch.Document.7">
                  <p:link updateAutomatic="1"/>
                </p:oleObj>
              </mc:Choice>
              <mc:Fallback>
                <p:oleObj name="Acrobat Document" r:id="rId3" imgW="5667122" imgH="8019837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730113"/>
                        <a:ext cx="3962400" cy="5607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097" y="2003476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3377</TotalTime>
  <Words>448</Words>
  <Application>Microsoft Office PowerPoint</Application>
  <PresentationFormat>On-screen Show (4:3)</PresentationFormat>
  <Paragraphs>70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Links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Office Theme</vt:lpstr>
      <vt:lpstr>Custom Design</vt:lpstr>
      <vt:lpstr>\\c1staffshare1\staffshare1\Learning Services\LTD\Team_activity\EHU eLearning Survey\infographics\Student_Survey_Devices.pdf</vt:lpstr>
      <vt:lpstr>\\c1staffshare1\staffshare1\Learning Services\LTD\Team_activity\EHU eLearning Survey\infographics\Student_Survey_technologies.pdf</vt:lpstr>
      <vt:lpstr>\\c1staffshare1\staffshare1\Learning Services\LTD\Team_activity\EHU eLearning Survey\infographics\Student_Survey_LE_2.pdf</vt:lpstr>
      <vt:lpstr>\\c1staffshare1\staffshare1\Learning Services\LTD\Team_activity\EHU eLearning Survey\infographics\Student_Survey_tech_difficulties_off_campus.pdf</vt:lpstr>
      <vt:lpstr>\\c1staffshare1\staffshare1\Learning Services\LTD\Team_activity\EHU eLearning Survey\infographics\Student_Survey_tech_difficulties_on_campus.pdf</vt:lpstr>
      <vt:lpstr>\\c1staffshare1\staffshare1\Learning Services\LTD\Team_activity\EHU eLearning Survey\infographics\Student_Survey_Study_Places.pdf</vt:lpstr>
      <vt:lpstr>\\c1staffshare1\staffshare1\Learning Services\LTD\Team_activity\EHU eLearning Survey\infographics\Student_Survey_LE.pdf</vt:lpstr>
      <vt:lpstr>PowerPoint Presentation</vt:lpstr>
      <vt:lpstr>Background</vt:lpstr>
      <vt:lpstr>PowerPoint Presentation</vt:lpstr>
      <vt:lpstr>PowerPoint Presentation</vt:lpstr>
      <vt:lpstr>Preferred places of study</vt:lpstr>
      <vt:lpstr>PowerPoint Presentation</vt:lpstr>
      <vt:lpstr>Use of University WIFI</vt:lpstr>
      <vt:lpstr>Mobile Device Activity</vt:lpstr>
      <vt:lpstr>PowerPoint Presentation</vt:lpstr>
      <vt:lpstr>PowerPoint Presentation</vt:lpstr>
      <vt:lpstr>Some responses</vt:lpstr>
      <vt:lpstr>More information …</vt:lpstr>
    </vt:vector>
  </TitlesOfParts>
  <Company>Edge Hill University 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Butler</dc:creator>
  <cp:lastModifiedBy>Lindsey Martin</cp:lastModifiedBy>
  <cp:revision>253</cp:revision>
  <cp:lastPrinted>2013-03-12T13:13:50Z</cp:lastPrinted>
  <dcterms:created xsi:type="dcterms:W3CDTF">2011-06-16T08:34:32Z</dcterms:created>
  <dcterms:modified xsi:type="dcterms:W3CDTF">2013-03-12T16:30:53Z</dcterms:modified>
</cp:coreProperties>
</file>