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4123" r:id="rId1"/>
  </p:sldMasterIdLst>
  <p:notesMasterIdLst>
    <p:notesMasterId r:id="rId20"/>
  </p:notesMasterIdLst>
  <p:sldIdLst>
    <p:sldId id="256" r:id="rId2"/>
    <p:sldId id="277" r:id="rId3"/>
    <p:sldId id="279" r:id="rId4"/>
    <p:sldId id="280" r:id="rId5"/>
    <p:sldId id="281" r:id="rId6"/>
    <p:sldId id="282" r:id="rId7"/>
    <p:sldId id="283" r:id="rId8"/>
    <p:sldId id="284" r:id="rId9"/>
    <p:sldId id="285" r:id="rId10"/>
    <p:sldId id="286" r:id="rId11"/>
    <p:sldId id="293" r:id="rId12"/>
    <p:sldId id="287" r:id="rId13"/>
    <p:sldId id="288" r:id="rId14"/>
    <p:sldId id="289" r:id="rId15"/>
    <p:sldId id="290" r:id="rId16"/>
    <p:sldId id="291" r:id="rId17"/>
    <p:sldId id="294" r:id="rId18"/>
    <p:sldId id="295" r:id="rId19"/>
  </p:sldIdLst>
  <p:sldSz cx="9144000" cy="6858000" type="screen4x3"/>
  <p:notesSz cx="6858000" cy="9144000"/>
  <p:defaultTextStyle>
    <a:defPPr>
      <a:defRPr lang="en-GB"/>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86" autoAdjust="0"/>
    <p:restoredTop sz="86420" autoAdjust="0"/>
  </p:normalViewPr>
  <p:slideViewPr>
    <p:cSldViewPr>
      <p:cViewPr varScale="1">
        <p:scale>
          <a:sx n="64" d="100"/>
          <a:sy n="64" d="100"/>
        </p:scale>
        <p:origin x="-306" y="-96"/>
      </p:cViewPr>
      <p:guideLst>
        <p:guide orient="horz" pos="2160"/>
        <p:guide pos="2880"/>
      </p:guideLst>
    </p:cSldViewPr>
  </p:slideViewPr>
  <p:outlineViewPr>
    <p:cViewPr>
      <p:scale>
        <a:sx n="33" d="100"/>
        <a:sy n="33" d="100"/>
      </p:scale>
      <p:origin x="48" y="0"/>
    </p:cViewPr>
  </p:outlin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D8D1E4-1D3C-4A64-A9D7-CCD246CDD767}" type="datetimeFigureOut">
              <a:rPr lang="en-US" smtClean="0"/>
              <a:pPr/>
              <a:t>2/23/2012</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D9CB12-2E72-48E2-884C-2FD4A30A55D3}" type="slidenum">
              <a:rPr lang="en-GB" smtClean="0"/>
              <a:pPr/>
              <a:t>‹#›</a:t>
            </a:fld>
            <a:endParaRPr lang="en-GB"/>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8DD9CB12-2E72-48E2-884C-2FD4A30A55D3}"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err="1" smtClean="0"/>
              <a:t>Fulbrook</a:t>
            </a:r>
            <a:r>
              <a:rPr lang="en-GB" dirty="0" smtClean="0"/>
              <a:t>, </a:t>
            </a:r>
            <a:r>
              <a:rPr lang="en-GB" i="1" dirty="0" smtClean="0"/>
              <a:t>Katherine Mansfield</a:t>
            </a:r>
            <a:r>
              <a:rPr lang="en-GB" i="0" dirty="0" smtClean="0"/>
              <a:t> (Brighton: Harvester, 1986)</a:t>
            </a:r>
            <a:endParaRPr lang="en-GB" dirty="0"/>
          </a:p>
        </p:txBody>
      </p:sp>
      <p:sp>
        <p:nvSpPr>
          <p:cNvPr id="4" name="Slide Number Placeholder 3"/>
          <p:cNvSpPr>
            <a:spLocks noGrp="1"/>
          </p:cNvSpPr>
          <p:nvPr>
            <p:ph type="sldNum" sz="quarter" idx="10"/>
          </p:nvPr>
        </p:nvSpPr>
        <p:spPr/>
        <p:txBody>
          <a:bodyPr/>
          <a:lstStyle/>
          <a:p>
            <a:fld id="{8DD9CB12-2E72-48E2-884C-2FD4A30A55D3}" type="slidenum">
              <a:rPr lang="en-GB" smtClean="0"/>
              <a:pPr/>
              <a:t>14</a:t>
            </a:fld>
            <a:endParaRPr lang="en-GB"/>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p:cNvSpPr>
            <a:spLocks noGrp="1" noRot="1" noChangeAspect="1" noTextEdit="1"/>
          </p:cNvSpPr>
          <p:nvPr>
            <p:ph type="sldImg"/>
          </p:nvPr>
        </p:nvSpPr>
        <p:spPr bwMode="auto">
          <a:noFill/>
          <a:ln>
            <a:solidFill>
              <a:srgbClr val="000000"/>
            </a:solidFill>
            <a:miter lim="800000"/>
            <a:headEnd/>
            <a:tailEnd/>
          </a:ln>
        </p:spPr>
      </p:sp>
      <p:sp>
        <p:nvSpPr>
          <p:cNvPr id="23555" name="Notes Placeholder 2"/>
          <p:cNvSpPr>
            <a:spLocks noGrp="1"/>
          </p:cNvSpPr>
          <p:nvPr>
            <p:ph type="body" idx="1"/>
          </p:nvPr>
        </p:nvSpPr>
        <p:spPr bwMode="auto">
          <a:noFill/>
        </p:spPr>
        <p:txBody>
          <a:bodyPr/>
          <a:lstStyle/>
          <a:p>
            <a:pPr>
              <a:spcBef>
                <a:spcPct val="0"/>
              </a:spcBef>
            </a:pPr>
            <a:endParaRPr lang="en-GB"/>
          </a:p>
        </p:txBody>
      </p:sp>
      <p:sp>
        <p:nvSpPr>
          <p:cNvPr id="23556" name="Slide Number Placeholder 3"/>
          <p:cNvSpPr>
            <a:spLocks noGrp="1"/>
          </p:cNvSpPr>
          <p:nvPr>
            <p:ph type="sldNum" sz="quarter" idx="5"/>
          </p:nvPr>
        </p:nvSpPr>
        <p:spPr bwMode="auto">
          <a:noFill/>
          <a:ln>
            <a:miter lim="800000"/>
            <a:headEnd/>
            <a:tailEnd/>
          </a:ln>
        </p:spPr>
        <p:txBody>
          <a:bodyPr/>
          <a:lstStyle/>
          <a:p>
            <a:fld id="{4493E884-95FD-4045-995D-A5B11A2DB42B}" type="slidenum">
              <a:rPr lang="en-GB"/>
              <a:pPr/>
              <a:t>3</a:t>
            </a:fld>
            <a:endParaRPr lang="en-GB"/>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p:cNvSpPr>
            <a:spLocks noGrp="1" noRot="1" noChangeAspect="1" noTextEdit="1"/>
          </p:cNvSpPr>
          <p:nvPr>
            <p:ph type="sldImg"/>
          </p:nvPr>
        </p:nvSpPr>
        <p:spPr bwMode="auto">
          <a:noFill/>
          <a:ln>
            <a:solidFill>
              <a:srgbClr val="000000"/>
            </a:solidFill>
            <a:miter lim="800000"/>
            <a:headEnd/>
            <a:tailEnd/>
          </a:ln>
        </p:spPr>
      </p:sp>
      <p:sp>
        <p:nvSpPr>
          <p:cNvPr id="24579" name="Notes Placeholder 2"/>
          <p:cNvSpPr>
            <a:spLocks noGrp="1"/>
          </p:cNvSpPr>
          <p:nvPr>
            <p:ph type="body" idx="1"/>
          </p:nvPr>
        </p:nvSpPr>
        <p:spPr bwMode="auto">
          <a:noFill/>
        </p:spPr>
        <p:txBody>
          <a:bodyPr/>
          <a:lstStyle/>
          <a:p>
            <a:pPr>
              <a:spcBef>
                <a:spcPct val="0"/>
              </a:spcBef>
            </a:pPr>
            <a:endParaRPr lang="en-GB"/>
          </a:p>
        </p:txBody>
      </p:sp>
      <p:sp>
        <p:nvSpPr>
          <p:cNvPr id="24580" name="Slide Number Placeholder 3"/>
          <p:cNvSpPr>
            <a:spLocks noGrp="1"/>
          </p:cNvSpPr>
          <p:nvPr>
            <p:ph type="sldNum" sz="quarter" idx="5"/>
          </p:nvPr>
        </p:nvSpPr>
        <p:spPr bwMode="auto">
          <a:noFill/>
          <a:ln>
            <a:miter lim="800000"/>
            <a:headEnd/>
            <a:tailEnd/>
          </a:ln>
        </p:spPr>
        <p:txBody>
          <a:bodyPr/>
          <a:lstStyle/>
          <a:p>
            <a:fld id="{BF9012E0-941D-B148-8879-58B8FE7EAA66}" type="slidenum">
              <a:rPr lang="en-GB"/>
              <a:pPr/>
              <a:t>4</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Image Placeholder 1"/>
          <p:cNvSpPr>
            <a:spLocks noGrp="1" noRot="1" noChangeAspect="1" noTextEdit="1"/>
          </p:cNvSpPr>
          <p:nvPr>
            <p:ph type="sldImg"/>
          </p:nvPr>
        </p:nvSpPr>
        <p:spPr bwMode="auto">
          <a:noFill/>
          <a:ln>
            <a:solidFill>
              <a:srgbClr val="000000"/>
            </a:solidFill>
            <a:miter lim="800000"/>
            <a:headEnd/>
            <a:tailEnd/>
          </a:ln>
        </p:spPr>
      </p:sp>
      <p:sp>
        <p:nvSpPr>
          <p:cNvPr id="27651" name="Notes Placeholder 2"/>
          <p:cNvSpPr>
            <a:spLocks noGrp="1"/>
          </p:cNvSpPr>
          <p:nvPr>
            <p:ph type="body" idx="1"/>
          </p:nvPr>
        </p:nvSpPr>
        <p:spPr bwMode="auto">
          <a:noFill/>
        </p:spPr>
        <p:txBody>
          <a:bodyPr/>
          <a:lstStyle/>
          <a:p>
            <a:pPr>
              <a:spcBef>
                <a:spcPct val="0"/>
              </a:spcBef>
            </a:pPr>
            <a:endParaRPr lang="en-GB"/>
          </a:p>
        </p:txBody>
      </p:sp>
      <p:sp>
        <p:nvSpPr>
          <p:cNvPr id="27652" name="Slide Number Placeholder 3"/>
          <p:cNvSpPr>
            <a:spLocks noGrp="1"/>
          </p:cNvSpPr>
          <p:nvPr>
            <p:ph type="sldNum" sz="quarter" idx="5"/>
          </p:nvPr>
        </p:nvSpPr>
        <p:spPr bwMode="auto">
          <a:noFill/>
          <a:ln>
            <a:miter lim="800000"/>
            <a:headEnd/>
            <a:tailEnd/>
          </a:ln>
        </p:spPr>
        <p:txBody>
          <a:bodyPr/>
          <a:lstStyle/>
          <a:p>
            <a:fld id="{F80DD45C-0BD5-3349-A9C6-042D157B49C0}" type="slidenum">
              <a:rPr lang="en-GB"/>
              <a:pPr/>
              <a:t>5</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noFill/>
          <a:ln>
            <a:solidFill>
              <a:srgbClr val="000000"/>
            </a:solidFill>
            <a:miter lim="800000"/>
            <a:headEnd/>
            <a:tailEnd/>
          </a:ln>
        </p:spPr>
      </p:sp>
      <p:sp>
        <p:nvSpPr>
          <p:cNvPr id="28675" name="Notes Placeholder 2"/>
          <p:cNvSpPr>
            <a:spLocks noGrp="1"/>
          </p:cNvSpPr>
          <p:nvPr>
            <p:ph type="body" idx="1"/>
          </p:nvPr>
        </p:nvSpPr>
        <p:spPr bwMode="auto">
          <a:noFill/>
        </p:spPr>
        <p:txBody>
          <a:bodyPr/>
          <a:lstStyle/>
          <a:p>
            <a:pPr>
              <a:spcBef>
                <a:spcPct val="0"/>
              </a:spcBef>
            </a:pPr>
            <a:endParaRPr lang="en-GB"/>
          </a:p>
        </p:txBody>
      </p:sp>
      <p:sp>
        <p:nvSpPr>
          <p:cNvPr id="28676" name="Slide Number Placeholder 3"/>
          <p:cNvSpPr>
            <a:spLocks noGrp="1"/>
          </p:cNvSpPr>
          <p:nvPr>
            <p:ph type="sldNum" sz="quarter" idx="5"/>
          </p:nvPr>
        </p:nvSpPr>
        <p:spPr bwMode="auto">
          <a:noFill/>
          <a:ln>
            <a:miter lim="800000"/>
            <a:headEnd/>
            <a:tailEnd/>
          </a:ln>
        </p:spPr>
        <p:txBody>
          <a:bodyPr/>
          <a:lstStyle/>
          <a:p>
            <a:fld id="{C1E3AFA5-28CF-5E42-87F6-102E9F6EDACE}" type="slidenum">
              <a:rPr lang="en-GB"/>
              <a:pPr/>
              <a:t>6</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p:spPr>
      </p:sp>
      <p:sp>
        <p:nvSpPr>
          <p:cNvPr id="29699" name="Notes Placeholder 2"/>
          <p:cNvSpPr>
            <a:spLocks noGrp="1"/>
          </p:cNvSpPr>
          <p:nvPr>
            <p:ph type="body" idx="1"/>
          </p:nvPr>
        </p:nvSpPr>
        <p:spPr bwMode="auto">
          <a:noFill/>
        </p:spPr>
        <p:txBody>
          <a:bodyPr/>
          <a:lstStyle/>
          <a:p>
            <a:pPr>
              <a:spcBef>
                <a:spcPct val="0"/>
              </a:spcBef>
            </a:pPr>
            <a:endParaRPr lang="en-GB"/>
          </a:p>
        </p:txBody>
      </p:sp>
      <p:sp>
        <p:nvSpPr>
          <p:cNvPr id="29700" name="Slide Number Placeholder 3"/>
          <p:cNvSpPr>
            <a:spLocks noGrp="1"/>
          </p:cNvSpPr>
          <p:nvPr>
            <p:ph type="sldNum" sz="quarter" idx="5"/>
          </p:nvPr>
        </p:nvSpPr>
        <p:spPr bwMode="auto">
          <a:noFill/>
          <a:ln>
            <a:miter lim="800000"/>
            <a:headEnd/>
            <a:tailEnd/>
          </a:ln>
        </p:spPr>
        <p:txBody>
          <a:bodyPr/>
          <a:lstStyle/>
          <a:p>
            <a:fld id="{860A26CA-4D6C-2D47-BB09-8904537919CE}" type="slidenum">
              <a:rPr lang="en-GB"/>
              <a:pPr/>
              <a:t>7</a:t>
            </a:fld>
            <a:endParaRPr lang="en-GB"/>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1BC64449-3EBB-431B-8DB4-45B69504B144}" type="slidenum">
              <a:rPr lang="en-GB" smtClean="0"/>
              <a:pPr/>
              <a:t>8</a:t>
            </a:fld>
            <a:endParaRPr lang="en-GB"/>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i="1" dirty="0" smtClean="0"/>
              <a:t>Examine for a moment an </a:t>
            </a:r>
            <a:r>
              <a:rPr lang="en-GB" sz="1200" b="1" i="1" kern="1200" dirty="0" smtClean="0">
                <a:solidFill>
                  <a:schemeClr val="tx1"/>
                </a:solidFill>
                <a:latin typeface="+mn-lt"/>
                <a:ea typeface="+mn-ea"/>
                <a:cs typeface="+mn-cs"/>
              </a:rPr>
              <a:t>ordinary mind on an ordinary day</a:t>
            </a:r>
            <a:r>
              <a:rPr lang="en-GB" i="1" dirty="0" smtClean="0"/>
              <a:t>. The mind receives a myriad impressions – trivial, fantastic, evanescent, or engraved with the sharpness of steel. From all sides they come, an incessant shower of innumerable atoms, and as they fall, as they shape themselves into the life of Monday or Tuesday, the accent falls differently from of old; the moment of importance came not here but there; so that, if a writer were a free man and not a slave, if he could write what he chose, not what he must, if he could base his work upon his own feeling and not upon convention, there would be no plot, no comedy, no tragedy, no love interest or catastrophe in the accepted sense, and perhaps not a single button sewn on as the Bond Street tailors would have it. Life is not a series of gig lamps symmetrically arranged; life is a luminous halo, a semi-transparent envelope surrounding us from the beginning of consciousness to the end. Is it not the task of the novelist to convey this varying, this unknown and </a:t>
            </a:r>
            <a:r>
              <a:rPr lang="en-GB" i="1" dirty="0" err="1" smtClean="0"/>
              <a:t>uncircumscribed</a:t>
            </a:r>
            <a:r>
              <a:rPr lang="en-GB" i="1" dirty="0" smtClean="0"/>
              <a:t> spirit, whatever aberration or complexity it may display.’</a:t>
            </a:r>
            <a:endParaRPr lang="en-GB" dirty="0"/>
          </a:p>
        </p:txBody>
      </p:sp>
      <p:sp>
        <p:nvSpPr>
          <p:cNvPr id="4" name="Slide Number Placeholder 3"/>
          <p:cNvSpPr>
            <a:spLocks noGrp="1"/>
          </p:cNvSpPr>
          <p:nvPr>
            <p:ph type="sldNum" sz="quarter" idx="10"/>
          </p:nvPr>
        </p:nvSpPr>
        <p:spPr/>
        <p:txBody>
          <a:bodyPr/>
          <a:lstStyle/>
          <a:p>
            <a:fld id="{1BC64449-3EBB-431B-8DB4-45B69504B144}" type="slidenum">
              <a:rPr lang="en-GB" smtClean="0"/>
              <a:pPr/>
              <a:t>9</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She sought to capture the transitory vividness of life and to bring ordinary moments and people into focus so that their full significance could be understood. Accordingly she rejected the conventions of the highly plotted narrative with a carefully wrought conclusion, using instead direct and indirect narrative and a rapid transition of tenses to provide constant shifts of perspective. Often there is resolution but no definite conclusion; pattern but no plot. At times, too, there is an almost cinematic quality in her work, perhaps a result of her interest in film and her occasional work as a film extra in England. Her skilful use of these technical innovations constitutes a major advance in the evolution of the short-story form. (http://www.teara.govt.nz/en/biographies/3m42/1)</a:t>
            </a:r>
            <a:endParaRPr lang="en-GB" dirty="0"/>
          </a:p>
        </p:txBody>
      </p:sp>
      <p:sp>
        <p:nvSpPr>
          <p:cNvPr id="4" name="Slide Number Placeholder 3"/>
          <p:cNvSpPr>
            <a:spLocks noGrp="1"/>
          </p:cNvSpPr>
          <p:nvPr>
            <p:ph type="sldNum" sz="quarter" idx="10"/>
          </p:nvPr>
        </p:nvSpPr>
        <p:spPr/>
        <p:txBody>
          <a:bodyPr/>
          <a:lstStyle/>
          <a:p>
            <a:fld id="{8DD9CB12-2E72-48E2-884C-2FD4A30A55D3}" type="slidenum">
              <a:rPr lang="en-GB" smtClean="0"/>
              <a:pPr/>
              <a:t>12</a:t>
            </a:fld>
            <a:endParaRPr lang="en-GB"/>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359898"/>
            <a:ext cx="7406640" cy="1472184"/>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endParaRPr lang="en-GB"/>
          </a:p>
        </p:txBody>
      </p:sp>
      <p:sp>
        <p:nvSpPr>
          <p:cNvPr id="20" name="Footer Placeholder 19"/>
          <p:cNvSpPr>
            <a:spLocks noGrp="1"/>
          </p:cNvSpPr>
          <p:nvPr>
            <p:ph type="ftr" sz="quarter" idx="11"/>
          </p:nvPr>
        </p:nvSpPr>
        <p:spPr/>
        <p:txBody>
          <a:bodyPr/>
          <a:lstStyle>
            <a:extLst/>
          </a:lstStyle>
          <a:p>
            <a:endParaRPr lang="en-GB"/>
          </a:p>
        </p:txBody>
      </p:sp>
      <p:sp>
        <p:nvSpPr>
          <p:cNvPr id="10" name="Slide Number Placeholder 9"/>
          <p:cNvSpPr>
            <a:spLocks noGrp="1"/>
          </p:cNvSpPr>
          <p:nvPr>
            <p:ph type="sldNum" sz="quarter" idx="12"/>
          </p:nvPr>
        </p:nvSpPr>
        <p:spPr/>
        <p:txBody>
          <a:bodyPr/>
          <a:lstStyle>
            <a:extLst/>
          </a:lstStyle>
          <a:p>
            <a:fld id="{EDB6EF64-FB19-411E-965E-9F52AA474456}" type="slidenum">
              <a:rPr lang="en-GB" smtClean="0"/>
              <a:pPr/>
              <a:t>‹#›</a:t>
            </a:fld>
            <a:endParaRPr lang="en-GB"/>
          </a:p>
        </p:txBody>
      </p:sp>
      <p:sp>
        <p:nvSpPr>
          <p:cNvPr id="8" name="Oval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p:dissolve/>
  </p:transition>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B4E28237-5551-49A7-BE65-C8B9D58B1E5A}" type="slidenum">
              <a:rPr lang="en-GB" smtClean="0"/>
              <a:pPr/>
              <a:t>‹#›</a:t>
            </a:fld>
            <a:endParaRPr lang="en-GB"/>
          </a:p>
        </p:txBody>
      </p:sp>
    </p:spTree>
  </p:cSld>
  <p:clrMapOvr>
    <a:masterClrMapping/>
  </p:clrMapOvr>
  <p:transition>
    <p:dissolve/>
  </p:transition>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74639"/>
            <a:ext cx="1828800" cy="5851525"/>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74640"/>
            <a:ext cx="55626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89132B08-A071-480D-9001-5D31D0F82D1A}" type="slidenum">
              <a:rPr lang="en-GB" smtClean="0"/>
              <a:pPr/>
              <a:t>‹#›</a:t>
            </a:fld>
            <a:endParaRPr lang="en-GB"/>
          </a:p>
        </p:txBody>
      </p:sp>
    </p:spTree>
  </p:cSld>
  <p:clrMapOvr>
    <a:masterClrMapping/>
  </p:clrMapOvr>
  <p:transition>
    <p:dissolv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25ADDE34-6CA3-48F8-9D5D-B8465FA08509}" type="slidenum">
              <a:rPr lang="en-GB" smtClean="0"/>
              <a:pPr/>
              <a:t>‹#›</a:t>
            </a:fld>
            <a:endParaRPr lang="en-GB"/>
          </a:p>
        </p:txBody>
      </p:sp>
    </p:spTree>
  </p:cSld>
  <p:clrMapOvr>
    <a:masterClrMapping/>
  </p:clrMapOvr>
  <p:transition>
    <p:dissolv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endParaRPr lang="en-GB"/>
          </a:p>
        </p:txBody>
      </p:sp>
      <p:sp>
        <p:nvSpPr>
          <p:cNvPr id="5" name="Footer Placeholder 4"/>
          <p:cNvSpPr>
            <a:spLocks noGrp="1"/>
          </p:cNvSpPr>
          <p:nvPr>
            <p:ph type="ftr" sz="quarter" idx="11"/>
          </p:nvPr>
        </p:nvSpPr>
        <p:spPr/>
        <p:txBody>
          <a:bodyPr/>
          <a:lstStyle>
            <a:extLst/>
          </a:lstStyle>
          <a:p>
            <a:endParaRPr lang="en-GB"/>
          </a:p>
        </p:txBody>
      </p:sp>
      <p:sp>
        <p:nvSpPr>
          <p:cNvPr id="6" name="Slide Number Placeholder 5"/>
          <p:cNvSpPr>
            <a:spLocks noGrp="1"/>
          </p:cNvSpPr>
          <p:nvPr>
            <p:ph type="sldNum" sz="quarter" idx="12"/>
          </p:nvPr>
        </p:nvSpPr>
        <p:spPr/>
        <p:txBody>
          <a:bodyPr/>
          <a:lstStyle>
            <a:extLst/>
          </a:lstStyle>
          <a:p>
            <a:fld id="{8AF02B71-8991-4516-A01E-F1A9ACD28BDC}" type="slidenum">
              <a:rPr lang="en-GB" smtClean="0"/>
              <a:pPr/>
              <a:t>‹#›</a:t>
            </a:fld>
            <a:endParaRPr lang="en-GB"/>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transition>
    <p:dissolv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683D03BD-C9D1-41F2-A6E3-9BBCF396661B}" type="slidenum">
              <a:rPr lang="en-GB" smtClean="0"/>
              <a:pPr/>
              <a:t>‹#›</a:t>
            </a:fld>
            <a:endParaRPr lang="en-GB"/>
          </a:p>
        </p:txBody>
      </p:sp>
    </p:spTree>
  </p:cSld>
  <p:clrMapOvr>
    <a:masterClrMapping/>
  </p:clrMapOvr>
  <p:transition>
    <p:dissolv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GB"/>
          </a:p>
        </p:txBody>
      </p:sp>
      <p:sp>
        <p:nvSpPr>
          <p:cNvPr id="8" name="Footer Placeholder 7"/>
          <p:cNvSpPr>
            <a:spLocks noGrp="1"/>
          </p:cNvSpPr>
          <p:nvPr>
            <p:ph type="ftr" sz="quarter" idx="11"/>
          </p:nvPr>
        </p:nvSpPr>
        <p:spPr/>
        <p:txBody>
          <a:bodyPr/>
          <a:lstStyle>
            <a:extLst/>
          </a:lstStyle>
          <a:p>
            <a:endParaRPr lang="en-GB"/>
          </a:p>
        </p:txBody>
      </p:sp>
      <p:sp>
        <p:nvSpPr>
          <p:cNvPr id="9" name="Slide Number Placeholder 8"/>
          <p:cNvSpPr>
            <a:spLocks noGrp="1"/>
          </p:cNvSpPr>
          <p:nvPr>
            <p:ph type="sldNum" sz="quarter" idx="12"/>
          </p:nvPr>
        </p:nvSpPr>
        <p:spPr/>
        <p:txBody>
          <a:bodyPr/>
          <a:lstStyle>
            <a:extLst/>
          </a:lstStyle>
          <a:p>
            <a:fld id="{90ABF3F7-D178-4BC0-8661-A503B3B021AF}" type="slidenum">
              <a:rPr lang="en-GB" smtClean="0"/>
              <a:pPr/>
              <a:t>‹#›</a:t>
            </a:fld>
            <a:endParaRPr lang="en-GB"/>
          </a:p>
        </p:txBody>
      </p:sp>
    </p:spTree>
  </p:cSld>
  <p:clrMapOvr>
    <a:masterClrMapping/>
  </p:clrMapOvr>
  <p:transition>
    <p:dissolv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74320"/>
            <a:ext cx="7498080" cy="114300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endParaRPr lang="en-GB"/>
          </a:p>
        </p:txBody>
      </p:sp>
      <p:sp>
        <p:nvSpPr>
          <p:cNvPr id="4" name="Footer Placeholder 3"/>
          <p:cNvSpPr>
            <a:spLocks noGrp="1"/>
          </p:cNvSpPr>
          <p:nvPr>
            <p:ph type="ftr" sz="quarter" idx="11"/>
          </p:nvPr>
        </p:nvSpPr>
        <p:spPr/>
        <p:txBody>
          <a:bodyPr/>
          <a:lstStyle>
            <a:extLst/>
          </a:lstStyle>
          <a:p>
            <a:endParaRPr lang="en-GB"/>
          </a:p>
        </p:txBody>
      </p:sp>
      <p:sp>
        <p:nvSpPr>
          <p:cNvPr id="5" name="Slide Number Placeholder 4"/>
          <p:cNvSpPr>
            <a:spLocks noGrp="1"/>
          </p:cNvSpPr>
          <p:nvPr>
            <p:ph type="sldNum" sz="quarter" idx="12"/>
          </p:nvPr>
        </p:nvSpPr>
        <p:spPr/>
        <p:txBody>
          <a:bodyPr/>
          <a:lstStyle>
            <a:extLst/>
          </a:lstStyle>
          <a:p>
            <a:fld id="{F77F2CBF-5FEF-49A3-A54B-0E9ED3D83DDA}" type="slidenum">
              <a:rPr lang="en-GB" smtClean="0"/>
              <a:pPr/>
              <a:t>‹#›</a:t>
            </a:fld>
            <a:endParaRPr lang="en-GB"/>
          </a:p>
        </p:txBody>
      </p:sp>
    </p:spTree>
  </p:cSld>
  <p:clrMapOvr>
    <a:masterClrMapping/>
  </p:clrMapOvr>
  <p:transition>
    <p:dissolv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endParaRPr lang="en-GB"/>
          </a:p>
        </p:txBody>
      </p:sp>
      <p:sp>
        <p:nvSpPr>
          <p:cNvPr id="3" name="Footer Placeholder 2"/>
          <p:cNvSpPr>
            <a:spLocks noGrp="1"/>
          </p:cNvSpPr>
          <p:nvPr>
            <p:ph type="ftr" sz="quarter" idx="11"/>
          </p:nvPr>
        </p:nvSpPr>
        <p:spPr/>
        <p:txBody>
          <a:bodyPr/>
          <a:lstStyle>
            <a:extLst/>
          </a:lstStyle>
          <a:p>
            <a:endParaRPr lang="en-GB"/>
          </a:p>
        </p:txBody>
      </p:sp>
      <p:sp>
        <p:nvSpPr>
          <p:cNvPr id="4" name="Slide Number Placeholder 3"/>
          <p:cNvSpPr>
            <a:spLocks noGrp="1"/>
          </p:cNvSpPr>
          <p:nvPr>
            <p:ph type="sldNum" sz="quarter" idx="12"/>
          </p:nvPr>
        </p:nvSpPr>
        <p:spPr/>
        <p:txBody>
          <a:bodyPr/>
          <a:lstStyle>
            <a:extLst/>
          </a:lstStyle>
          <a:p>
            <a:fld id="{6759EB19-2EE2-4627-B779-E89B9AD0A802}" type="slidenum">
              <a:rPr lang="en-GB" smtClean="0"/>
              <a:pPr/>
              <a:t>‹#›</a:t>
            </a:fld>
            <a:endParaRPr lang="en-GB"/>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transition>
    <p:dissolv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B1AA4845-A08A-4DF4-8D99-E2E7B6D41C67}" type="slidenum">
              <a:rPr lang="en-US" smtClean="0"/>
              <a:pPr/>
              <a:t>‹#›</a:t>
            </a:fld>
            <a:endParaRPr lang="en-US"/>
          </a:p>
        </p:txBody>
      </p:sp>
    </p:spTree>
  </p:cSld>
  <p:clrMapOvr>
    <a:masterClrMapping/>
  </p:clrMapOvr>
  <p:transition>
    <p:dissolv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endParaRPr lang="en-GB"/>
          </a:p>
        </p:txBody>
      </p:sp>
      <p:sp>
        <p:nvSpPr>
          <p:cNvPr id="6" name="Footer Placeholder 5"/>
          <p:cNvSpPr>
            <a:spLocks noGrp="1"/>
          </p:cNvSpPr>
          <p:nvPr>
            <p:ph type="ftr" sz="quarter" idx="11"/>
          </p:nvPr>
        </p:nvSpPr>
        <p:spPr/>
        <p:txBody>
          <a:bodyPr/>
          <a:lstStyle>
            <a:extLst/>
          </a:lstStyle>
          <a:p>
            <a:endParaRPr lang="en-GB"/>
          </a:p>
        </p:txBody>
      </p:sp>
      <p:sp>
        <p:nvSpPr>
          <p:cNvPr id="7" name="Slide Number Placeholder 6"/>
          <p:cNvSpPr>
            <a:spLocks noGrp="1"/>
          </p:cNvSpPr>
          <p:nvPr>
            <p:ph type="sldNum" sz="quarter" idx="12"/>
          </p:nvPr>
        </p:nvSpPr>
        <p:spPr/>
        <p:txBody>
          <a:bodyPr/>
          <a:lstStyle>
            <a:extLst/>
          </a:lstStyle>
          <a:p>
            <a:fld id="{A175AE1C-6255-41EC-9D70-5E14AAC7155B}" type="slidenum">
              <a:rPr lang="en-GB" smtClean="0"/>
              <a:pPr/>
              <a:t>‹#›</a:t>
            </a:fld>
            <a:endParaRPr lang="en-GB"/>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transition>
    <p:dissolv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74638"/>
            <a:ext cx="7498080" cy="114300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endParaRPr lang="en-GB"/>
          </a:p>
        </p:txBody>
      </p:sp>
      <p:sp>
        <p:nvSpPr>
          <p:cNvPr id="10" name="Footer Placeholder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en-GB"/>
          </a:p>
        </p:txBody>
      </p:sp>
      <p:sp>
        <p:nvSpPr>
          <p:cNvPr id="22" name="Slide Number Placeholder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7779F27C-D6FB-4A75-83F7-68C05F8E8A8C}" type="slidenum">
              <a:rPr lang="en-GB" smtClean="0"/>
              <a:pPr/>
              <a:t>‹#›</a:t>
            </a:fld>
            <a:endParaRPr lang="en-GB"/>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4124" r:id="rId1"/>
    <p:sldLayoutId id="2147484125" r:id="rId2"/>
    <p:sldLayoutId id="2147484126" r:id="rId3"/>
    <p:sldLayoutId id="2147484127" r:id="rId4"/>
    <p:sldLayoutId id="2147484128" r:id="rId5"/>
    <p:sldLayoutId id="2147484129" r:id="rId6"/>
    <p:sldLayoutId id="2147484130" r:id="rId7"/>
    <p:sldLayoutId id="2147484131" r:id="rId8"/>
    <p:sldLayoutId id="2147484132" r:id="rId9"/>
    <p:sldLayoutId id="2147484133" r:id="rId10"/>
    <p:sldLayoutId id="2147484134" r:id="rId11"/>
  </p:sldLayoutIdLst>
  <p:transition>
    <p:dissolve/>
  </p:transition>
  <p:timing>
    <p:tnLst>
      <p:par>
        <p:cTn id="1" dur="indefinite" restart="never" nodeType="tmRoot"/>
      </p:par>
    </p:tnLst>
  </p:timing>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title"/>
          </p:nvPr>
        </p:nvSpPr>
        <p:spPr/>
        <p:txBody>
          <a:bodyPr>
            <a:noAutofit/>
          </a:bodyPr>
          <a:lstStyle/>
          <a:p>
            <a:r>
              <a:rPr lang="cy-GB" sz="3600" dirty="0" smtClean="0"/>
              <a:t>LIT 3101: The </a:t>
            </a:r>
            <a:r>
              <a:rPr lang="cy-GB" sz="3600" dirty="0" smtClean="0"/>
              <a:t>Modernist Short Story</a:t>
            </a:r>
            <a:endParaRPr lang="en-GB" sz="3600" dirty="0"/>
          </a:p>
        </p:txBody>
      </p:sp>
      <p:pic>
        <p:nvPicPr>
          <p:cNvPr id="9" name="Content Placeholder 8" descr="hampstead_kmannestelle3.jpg"/>
          <p:cNvPicPr>
            <a:picLocks noGrp="1" noChangeAspect="1"/>
          </p:cNvPicPr>
          <p:nvPr>
            <p:ph idx="1"/>
          </p:nvPr>
        </p:nvPicPr>
        <p:blipFill>
          <a:blip r:embed="rId3" cstate="print"/>
          <a:stretch>
            <a:fillRect/>
          </a:stretch>
        </p:blipFill>
        <p:spPr>
          <a:xfrm>
            <a:off x="3884612" y="2162175"/>
            <a:ext cx="2600325" cy="3371850"/>
          </a:xfrm>
        </p:spPr>
      </p:pic>
    </p:spTree>
  </p:cSld>
  <p:clrMapOvr>
    <a:masterClrMapping/>
  </p:clrMapOvr>
  <p:transition>
    <p:dissolv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Katherine Mansfield</a:t>
            </a:r>
            <a:endParaRPr lang="en-GB" dirty="0"/>
          </a:p>
        </p:txBody>
      </p:sp>
      <p:sp>
        <p:nvSpPr>
          <p:cNvPr id="4" name="Content Placeholder 3"/>
          <p:cNvSpPr>
            <a:spLocks noGrp="1"/>
          </p:cNvSpPr>
          <p:nvPr>
            <p:ph sz="half" idx="1"/>
          </p:nvPr>
        </p:nvSpPr>
        <p:spPr/>
        <p:txBody>
          <a:bodyPr>
            <a:normAutofit fontScale="92500"/>
          </a:bodyPr>
          <a:lstStyle/>
          <a:p>
            <a:r>
              <a:rPr lang="en-GB" dirty="0" smtClean="0"/>
              <a:t>1888-1923</a:t>
            </a:r>
          </a:p>
          <a:p>
            <a:r>
              <a:rPr lang="en-GB" dirty="0" smtClean="0"/>
              <a:t>1903 – moves to England</a:t>
            </a:r>
          </a:p>
          <a:p>
            <a:r>
              <a:rPr lang="en-GB" dirty="0" smtClean="0"/>
              <a:t>After return to NZ, comes back to England</a:t>
            </a:r>
          </a:p>
          <a:p>
            <a:r>
              <a:rPr lang="en-GB" dirty="0" smtClean="0"/>
              <a:t>Series of relationships with men and women</a:t>
            </a:r>
          </a:p>
          <a:p>
            <a:r>
              <a:rPr lang="en-GB" dirty="0" smtClean="0"/>
              <a:t>Publishes stories in </a:t>
            </a:r>
            <a:r>
              <a:rPr lang="en-GB" i="1" dirty="0" smtClean="0"/>
              <a:t>The New Age</a:t>
            </a:r>
            <a:r>
              <a:rPr lang="en-GB" dirty="0" smtClean="0"/>
              <a:t> 1910-1911</a:t>
            </a:r>
            <a:endParaRPr lang="en-GB" dirty="0"/>
          </a:p>
        </p:txBody>
      </p:sp>
      <p:pic>
        <p:nvPicPr>
          <p:cNvPr id="1026" name="Picture 2"/>
          <p:cNvPicPr>
            <a:picLocks noGrp="1" noChangeAspect="1" noChangeArrowheads="1"/>
          </p:cNvPicPr>
          <p:nvPr>
            <p:ph sz="half" idx="2"/>
          </p:nvPr>
        </p:nvPicPr>
        <p:blipFill>
          <a:blip r:embed="rId2" cstate="print"/>
          <a:stretch>
            <a:fillRect/>
          </a:stretch>
        </p:blipFill>
        <p:spPr bwMode="auto">
          <a:xfrm>
            <a:off x="5581650" y="1951037"/>
            <a:ext cx="3048000" cy="3810000"/>
          </a:xfrm>
          <a:prstGeom prst="rect">
            <a:avLst/>
          </a:prstGeom>
          <a:noFill/>
          <a:ln w="9525">
            <a:noFill/>
            <a:miter lim="800000"/>
            <a:headEnd/>
            <a:tailEnd/>
          </a:ln>
        </p:spPr>
      </p:pic>
    </p:spTree>
  </p:cSld>
  <p:clrMapOvr>
    <a:masterClrMapping/>
  </p:clrMapOvr>
  <p:transition>
    <p:dissolv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Katherine Mansfield</a:t>
            </a:r>
            <a:endParaRPr lang="en-GB" dirty="0"/>
          </a:p>
        </p:txBody>
      </p:sp>
      <p:sp>
        <p:nvSpPr>
          <p:cNvPr id="3" name="Content Placeholder 2"/>
          <p:cNvSpPr>
            <a:spLocks noGrp="1"/>
          </p:cNvSpPr>
          <p:nvPr>
            <p:ph sz="half" idx="1"/>
          </p:nvPr>
        </p:nvSpPr>
        <p:spPr/>
        <p:txBody>
          <a:bodyPr>
            <a:normAutofit fontScale="92500" lnSpcReduction="20000"/>
          </a:bodyPr>
          <a:lstStyle/>
          <a:p>
            <a:r>
              <a:rPr lang="en-GB" dirty="0" smtClean="0"/>
              <a:t>1911: Meets John Middleton </a:t>
            </a:r>
            <a:r>
              <a:rPr lang="en-GB" dirty="0" err="1" smtClean="0"/>
              <a:t>Murry</a:t>
            </a:r>
            <a:endParaRPr lang="en-GB" dirty="0" smtClean="0"/>
          </a:p>
          <a:p>
            <a:r>
              <a:rPr lang="en-GB" dirty="0" smtClean="0"/>
              <a:t>Helps edit </a:t>
            </a:r>
            <a:r>
              <a:rPr lang="en-GB" i="1" dirty="0" smtClean="0"/>
              <a:t>Rhythm</a:t>
            </a:r>
            <a:endParaRPr lang="en-GB" dirty="0" smtClean="0"/>
          </a:p>
          <a:p>
            <a:r>
              <a:rPr lang="en-GB" dirty="0" smtClean="0"/>
              <a:t>Knows Lawrence, Woolf</a:t>
            </a:r>
          </a:p>
          <a:p>
            <a:r>
              <a:rPr lang="en-GB" dirty="0" smtClean="0"/>
              <a:t>1918: TB diagnosed</a:t>
            </a:r>
          </a:p>
          <a:p>
            <a:r>
              <a:rPr lang="en-GB" dirty="0" smtClean="0"/>
              <a:t>1923: dies, having published three collections</a:t>
            </a:r>
          </a:p>
          <a:p>
            <a:r>
              <a:rPr lang="en-GB" dirty="0" smtClean="0"/>
              <a:t>Journals, letters and 2 more collections published posthumously</a:t>
            </a:r>
            <a:endParaRPr lang="en-GB" dirty="0"/>
          </a:p>
        </p:txBody>
      </p:sp>
      <p:pic>
        <p:nvPicPr>
          <p:cNvPr id="2050" name="Picture 2"/>
          <p:cNvPicPr>
            <a:picLocks noGrp="1" noChangeAspect="1" noChangeArrowheads="1"/>
          </p:cNvPicPr>
          <p:nvPr>
            <p:ph sz="half" idx="2"/>
          </p:nvPr>
        </p:nvPicPr>
        <p:blipFill>
          <a:blip r:embed="rId2" cstate="print"/>
          <a:stretch>
            <a:fillRect/>
          </a:stretch>
        </p:blipFill>
        <p:spPr bwMode="auto">
          <a:xfrm>
            <a:off x="5388422" y="1524000"/>
            <a:ext cx="3434455" cy="4664075"/>
          </a:xfrm>
          <a:prstGeom prst="rect">
            <a:avLst/>
          </a:prstGeom>
          <a:noFill/>
          <a:ln w="9525">
            <a:noFill/>
            <a:miter lim="800000"/>
            <a:headEnd/>
            <a:tailEnd/>
          </a:ln>
        </p:spPr>
      </p:pic>
    </p:spTree>
  </p:cSld>
  <p:clrMapOvr>
    <a:masterClrMapping/>
  </p:clrMapOvr>
  <p:transition>
    <p:dissolv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Mansfield’s reputation</a:t>
            </a:r>
            <a:endParaRPr lang="en-US" dirty="0"/>
          </a:p>
        </p:txBody>
      </p:sp>
      <p:sp>
        <p:nvSpPr>
          <p:cNvPr id="3" name="Content Placeholder 2"/>
          <p:cNvSpPr>
            <a:spLocks noGrp="1"/>
          </p:cNvSpPr>
          <p:nvPr>
            <p:ph idx="1"/>
          </p:nvPr>
        </p:nvSpPr>
        <p:spPr/>
        <p:txBody>
          <a:bodyPr/>
          <a:lstStyle/>
          <a:p>
            <a:r>
              <a:rPr lang="en-US" dirty="0" smtClean="0"/>
              <a:t>Based entirely on short fiction</a:t>
            </a:r>
          </a:p>
          <a:p>
            <a:r>
              <a:rPr lang="en-US" dirty="0" smtClean="0"/>
              <a:t>Critical bibliography quite slight – But current, and growing interest- why?</a:t>
            </a:r>
          </a:p>
          <a:p>
            <a:r>
              <a:rPr lang="en-US" dirty="0" smtClean="0"/>
              <a:t>Representation of female consciousness</a:t>
            </a:r>
          </a:p>
          <a:p>
            <a:r>
              <a:rPr lang="en-US" dirty="0" smtClean="0"/>
              <a:t>Redefinition of the short story</a:t>
            </a:r>
          </a:p>
          <a:p>
            <a:endParaRPr lang="en-US" dirty="0"/>
          </a:p>
        </p:txBody>
      </p:sp>
    </p:spTree>
  </p:cSld>
  <p:clrMapOvr>
    <a:masterClrMapping/>
  </p:clrMapOvr>
  <p:transition>
    <p:dissolv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Mansfield and Modernism</a:t>
            </a:r>
            <a:endParaRPr lang="en-US" dirty="0"/>
          </a:p>
        </p:txBody>
      </p:sp>
      <p:sp>
        <p:nvSpPr>
          <p:cNvPr id="3" name="Content Placeholder 2"/>
          <p:cNvSpPr>
            <a:spLocks noGrp="1"/>
          </p:cNvSpPr>
          <p:nvPr>
            <p:ph idx="1"/>
          </p:nvPr>
        </p:nvSpPr>
        <p:spPr/>
        <p:txBody>
          <a:bodyPr/>
          <a:lstStyle/>
          <a:p>
            <a:r>
              <a:rPr lang="en-US" dirty="0" smtClean="0"/>
              <a:t>Explores human consciousness, driven by insights of psychoanalysis (cp Sinclair, Woolf)</a:t>
            </a:r>
          </a:p>
          <a:p>
            <a:r>
              <a:rPr lang="en-US" dirty="0" smtClean="0"/>
              <a:t>Explores new ways of conveying human experience on the page</a:t>
            </a:r>
          </a:p>
          <a:p>
            <a:r>
              <a:rPr lang="en-US" dirty="0" smtClean="0"/>
              <a:t>Foregrounds individual consciousness against overarching, detached view</a:t>
            </a:r>
          </a:p>
          <a:p>
            <a:r>
              <a:rPr lang="en-US" dirty="0" smtClean="0"/>
              <a:t>Devalues linear progression in </a:t>
            </a:r>
            <a:r>
              <a:rPr lang="en-US" dirty="0" err="1" smtClean="0"/>
              <a:t>favour</a:t>
            </a:r>
            <a:r>
              <a:rPr lang="en-US" dirty="0" smtClean="0"/>
              <a:t> of plot based on image and symbol</a:t>
            </a:r>
            <a:endParaRPr lang="en-US" dirty="0"/>
          </a:p>
        </p:txBody>
      </p:sp>
    </p:spTree>
  </p:cSld>
  <p:clrMapOvr>
    <a:masterClrMapping/>
  </p:clrMapOvr>
  <p:transition>
    <p:dissolv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smtClean="0"/>
              <a:t>Making it New in the short story</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Most obvious modernist feature: abandonment of linear plot with closure.</a:t>
            </a:r>
          </a:p>
          <a:p>
            <a:r>
              <a:rPr lang="en-US" dirty="0" err="1" smtClean="0"/>
              <a:t>Fulbrook</a:t>
            </a:r>
            <a:r>
              <a:rPr lang="en-US" dirty="0" smtClean="0"/>
              <a:t>:</a:t>
            </a:r>
          </a:p>
          <a:p>
            <a:r>
              <a:rPr lang="en-US" dirty="0" smtClean="0"/>
              <a:t>‘KM transformed the short story in English and did so along significantly modernist lines. Her innovative writing was especially attuned to the presentation of an unfixed and uncertain version of personality which was communicated through unifying images and through extraordinarily tight control of narration’ (Kate </a:t>
            </a:r>
            <a:r>
              <a:rPr lang="en-US" dirty="0" err="1" smtClean="0"/>
              <a:t>Fulbrook</a:t>
            </a:r>
            <a:r>
              <a:rPr lang="en-US" dirty="0" smtClean="0"/>
              <a:t>, p.2)</a:t>
            </a:r>
            <a:endParaRPr lang="en-US" dirty="0"/>
          </a:p>
        </p:txBody>
      </p:sp>
    </p:spTree>
  </p:cSld>
  <p:clrMapOvr>
    <a:masterClrMapping/>
  </p:clrMapOvr>
  <p:transition>
    <p:dissolv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modernist is this?</a:t>
            </a:r>
            <a:endParaRPr lang="en-US" dirty="0"/>
          </a:p>
        </p:txBody>
      </p:sp>
      <p:sp>
        <p:nvSpPr>
          <p:cNvPr id="3" name="Content Placeholder 2"/>
          <p:cNvSpPr>
            <a:spLocks noGrp="1"/>
          </p:cNvSpPr>
          <p:nvPr>
            <p:ph idx="1"/>
          </p:nvPr>
        </p:nvSpPr>
        <p:spPr/>
        <p:txBody>
          <a:bodyPr/>
          <a:lstStyle/>
          <a:p>
            <a:r>
              <a:rPr lang="en-US" dirty="0" smtClean="0"/>
              <a:t>Compare Woolf’s longer fictions, e.g. </a:t>
            </a:r>
            <a:r>
              <a:rPr lang="en-US" i="1" dirty="0" err="1" smtClean="0"/>
              <a:t>Mrs</a:t>
            </a:r>
            <a:r>
              <a:rPr lang="en-US" i="1" dirty="0" smtClean="0"/>
              <a:t> </a:t>
            </a:r>
            <a:r>
              <a:rPr lang="en-US" i="1" dirty="0"/>
              <a:t>D</a:t>
            </a:r>
            <a:r>
              <a:rPr lang="en-US" i="1" dirty="0" smtClean="0"/>
              <a:t>alloway</a:t>
            </a:r>
            <a:r>
              <a:rPr lang="en-US" dirty="0" smtClean="0"/>
              <a:t>, </a:t>
            </a:r>
            <a:r>
              <a:rPr lang="en-US" i="1" dirty="0" smtClean="0"/>
              <a:t>To The Lighthouse</a:t>
            </a:r>
            <a:r>
              <a:rPr lang="en-US" dirty="0" smtClean="0"/>
              <a:t>.</a:t>
            </a:r>
          </a:p>
          <a:p>
            <a:r>
              <a:rPr lang="en-US" dirty="0" smtClean="0"/>
              <a:t>Stream of consciousness in Joyce</a:t>
            </a:r>
          </a:p>
          <a:p>
            <a:r>
              <a:rPr lang="en-US" dirty="0" smtClean="0"/>
              <a:t>Interiority of Sinclair and others</a:t>
            </a:r>
          </a:p>
          <a:p>
            <a:r>
              <a:rPr lang="en-US" dirty="0" smtClean="0"/>
              <a:t>Unreliable narrator – e.g. Ford in </a:t>
            </a:r>
            <a:r>
              <a:rPr lang="en-US" i="1" dirty="0" smtClean="0"/>
              <a:t>The Good Soldier</a:t>
            </a:r>
            <a:r>
              <a:rPr lang="en-US" dirty="0" smtClean="0"/>
              <a:t>.</a:t>
            </a:r>
            <a:endParaRPr lang="en-US" dirty="0"/>
          </a:p>
        </p:txBody>
      </p:sp>
    </p:spTree>
  </p:cSld>
  <p:clrMapOvr>
    <a:masterClrMapping/>
  </p:clrMapOvr>
  <p:transition>
    <p:dissolv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Mansfield’s distinctiveness</a:t>
            </a:r>
            <a:endParaRPr lang="en-US" dirty="0"/>
          </a:p>
        </p:txBody>
      </p:sp>
      <p:sp>
        <p:nvSpPr>
          <p:cNvPr id="3" name="Content Placeholder 2"/>
          <p:cNvSpPr>
            <a:spLocks noGrp="1"/>
          </p:cNvSpPr>
          <p:nvPr>
            <p:ph idx="1"/>
          </p:nvPr>
        </p:nvSpPr>
        <p:spPr/>
        <p:txBody>
          <a:bodyPr>
            <a:normAutofit fontScale="92500"/>
          </a:bodyPr>
          <a:lstStyle/>
          <a:p>
            <a:r>
              <a:rPr lang="en-US" dirty="0" smtClean="0"/>
              <a:t>Takes something from all of these writers</a:t>
            </a:r>
          </a:p>
          <a:p>
            <a:r>
              <a:rPr lang="en-US" dirty="0" smtClean="0"/>
              <a:t>Always focus on relationships</a:t>
            </a:r>
          </a:p>
          <a:p>
            <a:r>
              <a:rPr lang="en-US" dirty="0" smtClean="0"/>
              <a:t>Limited in scope and scene (but see Joyce)</a:t>
            </a:r>
          </a:p>
          <a:p>
            <a:r>
              <a:rPr lang="en-US" dirty="0" smtClean="0"/>
              <a:t>Emphasis on the commonplace </a:t>
            </a:r>
          </a:p>
          <a:p>
            <a:r>
              <a:rPr lang="en-US" dirty="0" smtClean="0"/>
              <a:t>Always dealing with internal world of characters</a:t>
            </a:r>
          </a:p>
          <a:p>
            <a:r>
              <a:rPr lang="en-US" dirty="0" smtClean="0"/>
              <a:t>Plot, in traditional sense, is replaced by sense of life observed through prism of personality and identity.</a:t>
            </a:r>
            <a:endParaRPr lang="en-US" dirty="0"/>
          </a:p>
        </p:txBody>
      </p:sp>
    </p:spTree>
  </p:cSld>
  <p:clrMapOvr>
    <a:masterClrMapping/>
  </p:clrMapOvr>
  <p:transition>
    <p:dissolv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Bliss</a:t>
            </a:r>
            <a:endParaRPr lang="en-GB" dirty="0"/>
          </a:p>
        </p:txBody>
      </p:sp>
      <p:sp>
        <p:nvSpPr>
          <p:cNvPr id="3" name="Content Placeholder 2"/>
          <p:cNvSpPr>
            <a:spLocks noGrp="1"/>
          </p:cNvSpPr>
          <p:nvPr>
            <p:ph idx="1"/>
          </p:nvPr>
        </p:nvSpPr>
        <p:spPr/>
        <p:txBody>
          <a:bodyPr/>
          <a:lstStyle/>
          <a:p>
            <a:r>
              <a:rPr lang="en-GB" dirty="0" smtClean="0"/>
              <a:t>Tightly controlled focus – one evening, small company of characters</a:t>
            </a:r>
          </a:p>
          <a:p>
            <a:r>
              <a:rPr lang="en-GB" dirty="0" smtClean="0"/>
              <a:t>Third person narration, but focalised through Bertha</a:t>
            </a:r>
          </a:p>
          <a:p>
            <a:r>
              <a:rPr lang="en-GB" dirty="0" smtClean="0"/>
              <a:t>Symbolism – the pear tree</a:t>
            </a:r>
          </a:p>
          <a:p>
            <a:r>
              <a:rPr lang="en-GB" dirty="0" smtClean="0"/>
              <a:t>Subtle references to gender and sexuality</a:t>
            </a:r>
          </a:p>
          <a:p>
            <a:endParaRPr lang="en-GB" dirty="0"/>
          </a:p>
        </p:txBody>
      </p:sp>
    </p:spTree>
  </p:cSld>
  <p:clrMapOvr>
    <a:masterClrMapping/>
  </p:clrMapOvr>
  <p:transition>
    <p:dissolv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i="1" dirty="0" smtClean="0"/>
              <a:t>Je ne parle pas français</a:t>
            </a:r>
            <a:endParaRPr lang="fr-FR" i="1" dirty="0"/>
          </a:p>
        </p:txBody>
      </p:sp>
      <p:sp>
        <p:nvSpPr>
          <p:cNvPr id="3" name="Content Placeholder 2"/>
          <p:cNvSpPr>
            <a:spLocks noGrp="1"/>
          </p:cNvSpPr>
          <p:nvPr>
            <p:ph idx="1"/>
          </p:nvPr>
        </p:nvSpPr>
        <p:spPr/>
        <p:txBody>
          <a:bodyPr/>
          <a:lstStyle/>
          <a:p>
            <a:r>
              <a:rPr lang="en-GB" dirty="0" smtClean="0"/>
              <a:t>Censored by original publisher</a:t>
            </a:r>
          </a:p>
          <a:p>
            <a:r>
              <a:rPr lang="en-GB" dirty="0" smtClean="0"/>
              <a:t>Deals frankly with sexual matters</a:t>
            </a:r>
          </a:p>
          <a:p>
            <a:r>
              <a:rPr lang="en-GB" dirty="0" smtClean="0"/>
              <a:t>Narrative seen from perspective of older, experienced male</a:t>
            </a:r>
          </a:p>
          <a:p>
            <a:r>
              <a:rPr lang="en-GB" dirty="0" smtClean="0"/>
              <a:t>Corruption </a:t>
            </a:r>
            <a:r>
              <a:rPr lang="en-GB" dirty="0" err="1" smtClean="0"/>
              <a:t>vs</a:t>
            </a:r>
            <a:r>
              <a:rPr lang="en-GB" dirty="0" smtClean="0"/>
              <a:t> innocence</a:t>
            </a:r>
          </a:p>
          <a:p>
            <a:r>
              <a:rPr lang="en-GB" dirty="0" smtClean="0"/>
              <a:t>Alienation</a:t>
            </a:r>
            <a:endParaRPr lang="en-GB" dirty="0"/>
          </a:p>
        </p:txBody>
      </p:sp>
    </p:spTree>
  </p:cSld>
  <p:clrMapOvr>
    <a:masterClrMapping/>
  </p:clrMapOvr>
  <p:transition>
    <p:dissolv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US" dirty="0" smtClean="0"/>
              <a:t>Outline</a:t>
            </a:r>
            <a:endParaRPr lang="en-US" dirty="0"/>
          </a:p>
        </p:txBody>
      </p:sp>
      <p:sp>
        <p:nvSpPr>
          <p:cNvPr id="2" name="Content Placeholder 1"/>
          <p:cNvSpPr>
            <a:spLocks noGrp="1"/>
          </p:cNvSpPr>
          <p:nvPr>
            <p:ph idx="1"/>
          </p:nvPr>
        </p:nvSpPr>
        <p:spPr/>
        <p:txBody>
          <a:bodyPr/>
          <a:lstStyle/>
          <a:p>
            <a:r>
              <a:rPr lang="en-US" dirty="0" smtClean="0"/>
              <a:t>The classic short story</a:t>
            </a:r>
          </a:p>
          <a:p>
            <a:r>
              <a:rPr lang="en-US" dirty="0" smtClean="0"/>
              <a:t>Modernist approaches to short fiction</a:t>
            </a:r>
          </a:p>
          <a:p>
            <a:r>
              <a:rPr lang="en-US" dirty="0" smtClean="0"/>
              <a:t>The context for short fiction in modernism</a:t>
            </a:r>
          </a:p>
          <a:p>
            <a:r>
              <a:rPr lang="en-US" dirty="0" smtClean="0"/>
              <a:t>Katherine Mansfield</a:t>
            </a:r>
            <a:endParaRPr lang="en-US" dirty="0"/>
          </a:p>
        </p:txBody>
      </p:sp>
    </p:spTree>
  </p:cSld>
  <p:clrMapOvr>
    <a:masterClrMapping/>
  </p:clrMapOvr>
  <p:transition>
    <p:dissolv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a:solidFill>
                  <a:schemeClr val="tx2">
                    <a:satMod val="200000"/>
                  </a:schemeClr>
                </a:solidFill>
              </a:rPr>
              <a:t>D</a:t>
            </a:r>
            <a:r>
              <a:rPr lang="en-GB" dirty="0" smtClean="0">
                <a:solidFill>
                  <a:schemeClr val="tx2">
                    <a:satMod val="200000"/>
                  </a:schemeClr>
                </a:solidFill>
              </a:rPr>
              <a:t>efinitions</a:t>
            </a:r>
            <a:endParaRPr lang="en-GB" dirty="0">
              <a:solidFill>
                <a:schemeClr val="tx2">
                  <a:satMod val="200000"/>
                </a:schemeClr>
              </a:solidFill>
            </a:endParaRPr>
          </a:p>
        </p:txBody>
      </p:sp>
      <p:sp>
        <p:nvSpPr>
          <p:cNvPr id="3" name="Content Placeholder 2"/>
          <p:cNvSpPr>
            <a:spLocks noGrp="1"/>
          </p:cNvSpPr>
          <p:nvPr>
            <p:ph idx="1"/>
          </p:nvPr>
        </p:nvSpPr>
        <p:spPr/>
        <p:txBody>
          <a:bodyPr>
            <a:normAutofit lnSpcReduction="10000"/>
          </a:bodyPr>
          <a:lstStyle/>
          <a:p>
            <a:pPr>
              <a:lnSpc>
                <a:spcPct val="90000"/>
              </a:lnSpc>
            </a:pPr>
            <a:r>
              <a:rPr lang="en-GB" dirty="0"/>
              <a:t>E.M. Forster, </a:t>
            </a:r>
            <a:r>
              <a:rPr lang="en-GB" i="1" dirty="0"/>
              <a:t>Aspects of the Novel</a:t>
            </a:r>
            <a:r>
              <a:rPr lang="en-GB" dirty="0"/>
              <a:t>:</a:t>
            </a:r>
          </a:p>
          <a:p>
            <a:pPr>
              <a:lnSpc>
                <a:spcPct val="90000"/>
              </a:lnSpc>
            </a:pPr>
            <a:r>
              <a:rPr lang="en-GB" dirty="0"/>
              <a:t>[Story] is immensely old – it goes back to Neolithic times, perhaps to Palaeolithic... The primitive audience was an audience of shock-heads, gaping round the campfire, fatigued with contending against the mammoth or woolly rhinoceros, and only kept awake by suspense. The [storyteller] droned on, and as soon as the audience guessed what happened next they either fell asleep or killed him.” </a:t>
            </a:r>
          </a:p>
        </p:txBody>
      </p:sp>
    </p:spTree>
  </p:cSld>
  <p:clrMapOvr>
    <a:masterClrMapping/>
  </p:clrMapOvr>
  <p:transition>
    <p:dissolv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smtClean="0">
                <a:solidFill>
                  <a:schemeClr val="tx2">
                    <a:satMod val="200000"/>
                  </a:schemeClr>
                </a:solidFill>
              </a:rPr>
              <a:t>Chris </a:t>
            </a:r>
            <a:r>
              <a:rPr lang="en-GB" dirty="0" err="1" smtClean="0">
                <a:solidFill>
                  <a:schemeClr val="tx2">
                    <a:satMod val="200000"/>
                  </a:schemeClr>
                </a:solidFill>
              </a:rPr>
              <a:t>Baldick</a:t>
            </a:r>
            <a:endParaRPr lang="en-GB" dirty="0">
              <a:solidFill>
                <a:schemeClr val="tx2">
                  <a:satMod val="200000"/>
                </a:schemeClr>
              </a:solidFill>
            </a:endParaRPr>
          </a:p>
        </p:txBody>
      </p:sp>
      <p:sp>
        <p:nvSpPr>
          <p:cNvPr id="3" name="Content Placeholder 2"/>
          <p:cNvSpPr>
            <a:spLocks noGrp="1"/>
          </p:cNvSpPr>
          <p:nvPr>
            <p:ph idx="1"/>
          </p:nvPr>
        </p:nvSpPr>
        <p:spPr/>
        <p:txBody>
          <a:bodyPr>
            <a:normAutofit/>
          </a:bodyPr>
          <a:lstStyle/>
          <a:p>
            <a:pPr>
              <a:lnSpc>
                <a:spcPct val="90000"/>
              </a:lnSpc>
            </a:pPr>
            <a:r>
              <a:rPr lang="en-GB" sz="2600"/>
              <a:t>A fictional prose tale of no specified length, but too short to be published as a volume on its own, as </a:t>
            </a:r>
            <a:r>
              <a:rPr lang="en-GB" sz="2600" b="1"/>
              <a:t>novellas </a:t>
            </a:r>
            <a:r>
              <a:rPr lang="en-GB" sz="2600"/>
              <a:t>sometimes and </a:t>
            </a:r>
            <a:r>
              <a:rPr lang="en-GB" sz="2600" b="1"/>
              <a:t>novels </a:t>
            </a:r>
            <a:r>
              <a:rPr lang="en-GB" sz="2600"/>
              <a:t>usually are. A short story will normally concentrate on a single event with only one or two characters, more economically than a novel's sustained exploration of social background. There are similar fictional forms of greater antiquity— </a:t>
            </a:r>
            <a:r>
              <a:rPr lang="en-GB" sz="2600" b="1"/>
              <a:t>fables</a:t>
            </a:r>
            <a:r>
              <a:rPr lang="en-GB" sz="2600"/>
              <a:t> , </a:t>
            </a:r>
            <a:r>
              <a:rPr lang="en-GB" sz="2600" b="1" i="1"/>
              <a:t>lais</a:t>
            </a:r>
            <a:r>
              <a:rPr lang="en-GB" sz="2600"/>
              <a:t>, </a:t>
            </a:r>
            <a:r>
              <a:rPr lang="en-GB" sz="2600" b="1"/>
              <a:t>folktales</a:t>
            </a:r>
            <a:r>
              <a:rPr lang="en-GB" sz="2600"/>
              <a:t>, </a:t>
            </a:r>
            <a:r>
              <a:rPr lang="en-GB" sz="2600" b="1"/>
              <a:t>parables</a:t>
            </a:r>
            <a:r>
              <a:rPr lang="en-GB" sz="2600"/>
              <a:t> , and the French </a:t>
            </a:r>
            <a:r>
              <a:rPr lang="en-GB" sz="2600" b="1" i="1"/>
              <a:t>conte</a:t>
            </a:r>
            <a:r>
              <a:rPr lang="en-GB" sz="2600"/>
              <a:t>—but the short story as we know it flourished in the magazines of the 19th and early 20th centuries.</a:t>
            </a:r>
          </a:p>
          <a:p>
            <a:pPr>
              <a:lnSpc>
                <a:spcPct val="90000"/>
              </a:lnSpc>
            </a:pPr>
            <a:r>
              <a:rPr lang="en-GB" sz="2600" i="1"/>
              <a:t>The Oxford Dictionary of Literary Terms</a:t>
            </a:r>
            <a:endParaRPr lang="en-GB" sz="260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smtClean="0">
                <a:solidFill>
                  <a:schemeClr val="tx2">
                    <a:satMod val="200000"/>
                  </a:schemeClr>
                </a:solidFill>
              </a:rPr>
              <a:t>Dickens</a:t>
            </a:r>
            <a:endParaRPr lang="en-GB" dirty="0">
              <a:solidFill>
                <a:schemeClr val="tx2">
                  <a:satMod val="200000"/>
                </a:schemeClr>
              </a:solidFill>
            </a:endParaRPr>
          </a:p>
        </p:txBody>
      </p:sp>
      <p:sp>
        <p:nvSpPr>
          <p:cNvPr id="14339" name="Content Placeholder 2"/>
          <p:cNvSpPr>
            <a:spLocks noGrp="1"/>
          </p:cNvSpPr>
          <p:nvPr>
            <p:ph idx="1"/>
          </p:nvPr>
        </p:nvSpPr>
        <p:spPr/>
        <p:txBody>
          <a:bodyPr/>
          <a:lstStyle/>
          <a:p>
            <a:r>
              <a:rPr lang="en-GB" i="1"/>
              <a:t>“…</a:t>
            </a:r>
            <a:r>
              <a:rPr lang="en-GB"/>
              <a:t>the narrow space within which it was necessary to confine these Christmas stories when they were originally published, rendered their construction a matter of some difficulty, and almost necessitated what is peculiar in their machinery. I could not attempt great elaboration of detail…” [Preface to Dickens' </a:t>
            </a:r>
            <a:r>
              <a:rPr lang="en-GB" i="1"/>
              <a:t>Christmas Stories</a:t>
            </a:r>
            <a:r>
              <a:rPr lang="en-GB"/>
              <a:t>]</a:t>
            </a:r>
          </a:p>
        </p:txBody>
      </p:sp>
    </p:spTree>
  </p:cSld>
  <p:clrMapOvr>
    <a:masterClrMapping/>
  </p:clrMapOvr>
  <p:transition>
    <p:dissolv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smtClean="0">
                <a:solidFill>
                  <a:schemeClr val="tx2">
                    <a:satMod val="200000"/>
                  </a:schemeClr>
                </a:solidFill>
              </a:rPr>
              <a:t>Twentieth Century</a:t>
            </a:r>
            <a:endParaRPr lang="en-GB" dirty="0">
              <a:solidFill>
                <a:schemeClr val="tx2">
                  <a:satMod val="200000"/>
                </a:schemeClr>
              </a:solidFill>
            </a:endParaRPr>
          </a:p>
        </p:txBody>
      </p:sp>
      <p:sp>
        <p:nvSpPr>
          <p:cNvPr id="15363" name="Content Placeholder 2"/>
          <p:cNvSpPr>
            <a:spLocks noGrp="1"/>
          </p:cNvSpPr>
          <p:nvPr>
            <p:ph idx="1"/>
          </p:nvPr>
        </p:nvSpPr>
        <p:spPr/>
        <p:txBody>
          <a:bodyPr>
            <a:normAutofit lnSpcReduction="10000"/>
          </a:bodyPr>
          <a:lstStyle/>
          <a:p>
            <a:r>
              <a:rPr lang="en-GB" dirty="0"/>
              <a:t>Nadine </a:t>
            </a:r>
            <a:r>
              <a:rPr lang="en-GB" dirty="0" err="1"/>
              <a:t>Gordimer</a:t>
            </a:r>
            <a:r>
              <a:rPr lang="en-GB" dirty="0"/>
              <a:t>:</a:t>
            </a:r>
          </a:p>
          <a:p>
            <a:r>
              <a:rPr lang="en-GB" dirty="0"/>
              <a:t>“Short story writers see by the light of the flash; theirs is the art of the only thing one can be sure of – the present moment. Ideally they have learned to do without explanation of what went before, and what happens beyond this point.”</a:t>
            </a:r>
            <a:endParaRPr lang="en-GB" dirty="0" smtClean="0"/>
          </a:p>
          <a:p>
            <a:r>
              <a:rPr lang="en-US" dirty="0" err="1" smtClean="0"/>
              <a:t>Gordimer</a:t>
            </a:r>
            <a:r>
              <a:rPr lang="en-US" dirty="0" smtClean="0"/>
              <a:t>, Nadine, ‘The Flash of Fireflies.’ in </a:t>
            </a:r>
            <a:r>
              <a:rPr lang="en-US" i="1" dirty="0" smtClean="0"/>
              <a:t>Short Story Theories</a:t>
            </a:r>
            <a:r>
              <a:rPr lang="en-US" dirty="0"/>
              <a:t>,</a:t>
            </a:r>
            <a:r>
              <a:rPr lang="en-US" dirty="0" smtClean="0"/>
              <a:t> Ed. by Charles E. May. (Athens: Ohio UP, 1976) pp. 178-81.</a:t>
            </a:r>
            <a:endParaRPr lang="en-GB" dirty="0"/>
          </a:p>
        </p:txBody>
      </p:sp>
    </p:spTree>
  </p:cSld>
  <p:clrMapOvr>
    <a:masterClrMapping/>
  </p:clrMapOvr>
  <p:transition>
    <p:dissolv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fontAlgn="auto">
              <a:spcAft>
                <a:spcPts val="0"/>
              </a:spcAft>
              <a:defRPr/>
            </a:pPr>
            <a:r>
              <a:rPr lang="en-GB" dirty="0" smtClean="0">
                <a:solidFill>
                  <a:schemeClr val="tx2">
                    <a:satMod val="200000"/>
                  </a:schemeClr>
                </a:solidFill>
              </a:rPr>
              <a:t>Characteristics</a:t>
            </a:r>
            <a:endParaRPr lang="en-GB" dirty="0">
              <a:solidFill>
                <a:schemeClr val="tx2">
                  <a:satMod val="200000"/>
                </a:schemeClr>
              </a:solidFill>
            </a:endParaRPr>
          </a:p>
        </p:txBody>
      </p:sp>
      <p:sp>
        <p:nvSpPr>
          <p:cNvPr id="3" name="Content Placeholder 2"/>
          <p:cNvSpPr>
            <a:spLocks noGrp="1"/>
          </p:cNvSpPr>
          <p:nvPr>
            <p:ph idx="1"/>
          </p:nvPr>
        </p:nvSpPr>
        <p:spPr/>
        <p:txBody>
          <a:bodyPr>
            <a:normAutofit fontScale="92500"/>
          </a:bodyPr>
          <a:lstStyle/>
          <a:p>
            <a:pPr>
              <a:lnSpc>
                <a:spcPct val="90000"/>
              </a:lnSpc>
            </a:pPr>
            <a:r>
              <a:rPr lang="en-GB" sz="2800" dirty="0"/>
              <a:t>Length(!)</a:t>
            </a:r>
          </a:p>
          <a:p>
            <a:pPr>
              <a:lnSpc>
                <a:spcPct val="90000"/>
              </a:lnSpc>
            </a:pPr>
            <a:r>
              <a:rPr lang="en-GB" sz="2800" dirty="0"/>
              <a:t>Focus on a single event</a:t>
            </a:r>
          </a:p>
          <a:p>
            <a:pPr>
              <a:lnSpc>
                <a:spcPct val="90000"/>
              </a:lnSpc>
            </a:pPr>
            <a:r>
              <a:rPr lang="en-GB" sz="2800" dirty="0"/>
              <a:t>Often moment of illumination – epiphany (Joyce)</a:t>
            </a:r>
          </a:p>
          <a:p>
            <a:pPr>
              <a:lnSpc>
                <a:spcPct val="90000"/>
              </a:lnSpc>
            </a:pPr>
            <a:r>
              <a:rPr lang="en-GB" sz="2800" dirty="0"/>
              <a:t>William Trevor: “The art of the glimpse”</a:t>
            </a:r>
          </a:p>
          <a:p>
            <a:pPr>
              <a:lnSpc>
                <a:spcPct val="90000"/>
              </a:lnSpc>
            </a:pPr>
            <a:r>
              <a:rPr lang="en-GB" sz="2800" dirty="0"/>
              <a:t>Elizabeth Bowen: “Peaks of common experience”</a:t>
            </a:r>
          </a:p>
          <a:p>
            <a:pPr>
              <a:lnSpc>
                <a:spcPct val="90000"/>
              </a:lnSpc>
            </a:pPr>
            <a:r>
              <a:rPr lang="en-GB" sz="2800" dirty="0"/>
              <a:t>“…the evocation of the larger human condition through a distillation of behaviour and experience…is a defining feature of the great short story.” </a:t>
            </a:r>
          </a:p>
          <a:p>
            <a:pPr>
              <a:lnSpc>
                <a:spcPct val="90000"/>
              </a:lnSpc>
            </a:pPr>
            <a:r>
              <a:rPr lang="en-GB" sz="2800" i="1" dirty="0"/>
              <a:t>The Concise Oxford Companion to English Literature</a:t>
            </a:r>
            <a:r>
              <a:rPr lang="en-GB" sz="2800" dirty="0"/>
              <a:t> Ed. Margaret Drabble and Jenny Stringer.</a:t>
            </a:r>
          </a:p>
        </p:txBody>
      </p:sp>
    </p:spTree>
  </p:cSld>
  <p:clrMapOvr>
    <a:masterClrMapping/>
  </p:clrMapOvr>
  <p:transition>
    <p:dissolv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Short Story</a:t>
            </a:r>
            <a:endParaRPr lang="en-GB" dirty="0"/>
          </a:p>
        </p:txBody>
      </p:sp>
      <p:sp>
        <p:nvSpPr>
          <p:cNvPr id="3" name="Content Placeholder 2"/>
          <p:cNvSpPr>
            <a:spLocks noGrp="1"/>
          </p:cNvSpPr>
          <p:nvPr>
            <p:ph idx="1"/>
          </p:nvPr>
        </p:nvSpPr>
        <p:spPr/>
        <p:txBody>
          <a:bodyPr/>
          <a:lstStyle/>
          <a:p>
            <a:r>
              <a:rPr lang="en-GB" dirty="0" smtClean="0"/>
              <a:t>Key writers of the modernist short story:</a:t>
            </a:r>
          </a:p>
          <a:p>
            <a:r>
              <a:rPr lang="en-GB" dirty="0" smtClean="0"/>
              <a:t>Katherine Mansfield</a:t>
            </a:r>
          </a:p>
          <a:p>
            <a:r>
              <a:rPr lang="en-GB" dirty="0" smtClean="0"/>
              <a:t>Virginia Woolf</a:t>
            </a:r>
          </a:p>
          <a:p>
            <a:r>
              <a:rPr lang="en-GB" dirty="0" smtClean="0"/>
              <a:t>Elizabeth Bowen</a:t>
            </a:r>
          </a:p>
          <a:p>
            <a:r>
              <a:rPr lang="en-GB" dirty="0" smtClean="0"/>
              <a:t>Jean Rhys</a:t>
            </a:r>
          </a:p>
          <a:p>
            <a:r>
              <a:rPr lang="en-GB" dirty="0" smtClean="0"/>
              <a:t>James Joyce</a:t>
            </a:r>
            <a:endParaRPr lang="en-GB" dirty="0"/>
          </a:p>
        </p:txBody>
      </p:sp>
    </p:spTree>
  </p:cSld>
  <p:clrMapOvr>
    <a:masterClrMapping/>
  </p:clrMapOvr>
  <p:transition>
    <p:dissolv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dirty="0" smtClean="0"/>
              <a:t>Key features of the modernist short story</a:t>
            </a:r>
            <a:endParaRPr lang="en-GB" dirty="0"/>
          </a:p>
        </p:txBody>
      </p:sp>
      <p:sp>
        <p:nvSpPr>
          <p:cNvPr id="3" name="Content Placeholder 2"/>
          <p:cNvSpPr>
            <a:spLocks noGrp="1"/>
          </p:cNvSpPr>
          <p:nvPr>
            <p:ph idx="1"/>
          </p:nvPr>
        </p:nvSpPr>
        <p:spPr/>
        <p:txBody>
          <a:bodyPr/>
          <a:lstStyle/>
          <a:p>
            <a:r>
              <a:rPr lang="en-GB" dirty="0" smtClean="0"/>
              <a:t>Focus for modernist experimentation: Joyce’s </a:t>
            </a:r>
            <a:r>
              <a:rPr lang="en-GB" i="1" dirty="0" smtClean="0"/>
              <a:t>Ulysses</a:t>
            </a:r>
            <a:r>
              <a:rPr lang="en-GB" dirty="0" smtClean="0"/>
              <a:t> began as a short story;</a:t>
            </a:r>
          </a:p>
          <a:p>
            <a:r>
              <a:rPr lang="en-GB" dirty="0" smtClean="0"/>
              <a:t>Rejection of “closure”</a:t>
            </a:r>
          </a:p>
          <a:p>
            <a:r>
              <a:rPr lang="en-GB" dirty="0" smtClean="0"/>
              <a:t>Idea of ‘open’ form (Umberto Eco)</a:t>
            </a:r>
          </a:p>
          <a:p>
            <a:r>
              <a:rPr lang="en-GB" dirty="0" smtClean="0"/>
              <a:t>Attempt, esp. in Woolf and Mansfield, to render the texture of human consciousness</a:t>
            </a:r>
          </a:p>
          <a:p>
            <a:r>
              <a:rPr lang="en-GB" dirty="0" smtClean="0"/>
              <a:t>“Ordinary mind on an ordinary day”</a:t>
            </a:r>
          </a:p>
          <a:p>
            <a:endParaRPr lang="en-GB" dirty="0"/>
          </a:p>
        </p:txBody>
      </p:sp>
    </p:spTree>
  </p:cSld>
  <p:clrMapOvr>
    <a:masterClrMapping/>
  </p:clrMapOvr>
  <p:transition>
    <p:dissolv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577</TotalTime>
  <Words>1263</Words>
  <Application>Microsoft Office PowerPoint</Application>
  <PresentationFormat>On-screen Show (4:3)</PresentationFormat>
  <Paragraphs>102</Paragraphs>
  <Slides>18</Slides>
  <Notes>10</Notes>
  <HiddenSlides>0</HiddenSlides>
  <MMClips>0</MMClips>
  <ScaleCrop>false</ScaleCrop>
  <HeadingPairs>
    <vt:vector size="4" baseType="variant">
      <vt:variant>
        <vt:lpstr>Theme</vt:lpstr>
      </vt:variant>
      <vt:variant>
        <vt:i4>1</vt:i4>
      </vt:variant>
      <vt:variant>
        <vt:lpstr>Slide Titles</vt:lpstr>
      </vt:variant>
      <vt:variant>
        <vt:i4>18</vt:i4>
      </vt:variant>
    </vt:vector>
  </HeadingPairs>
  <TitlesOfParts>
    <vt:vector size="19" baseType="lpstr">
      <vt:lpstr>Solstice</vt:lpstr>
      <vt:lpstr>LIT 3101: The Modernist Short Story</vt:lpstr>
      <vt:lpstr>Outline</vt:lpstr>
      <vt:lpstr>Definitions</vt:lpstr>
      <vt:lpstr>Chris Baldick</vt:lpstr>
      <vt:lpstr>Dickens</vt:lpstr>
      <vt:lpstr>Twentieth Century</vt:lpstr>
      <vt:lpstr>Characteristics</vt:lpstr>
      <vt:lpstr>Short Story</vt:lpstr>
      <vt:lpstr>Key features of the modernist short story</vt:lpstr>
      <vt:lpstr>Katherine Mansfield</vt:lpstr>
      <vt:lpstr>Katherine Mansfield</vt:lpstr>
      <vt:lpstr>Mansfield’s reputation</vt:lpstr>
      <vt:lpstr>Mansfield and Modernism</vt:lpstr>
      <vt:lpstr>Making it New in the short story</vt:lpstr>
      <vt:lpstr>How modernist is this?</vt:lpstr>
      <vt:lpstr>Mansfield’s distinctiveness</vt:lpstr>
      <vt:lpstr>Bliss</vt:lpstr>
      <vt:lpstr>Je ne parle pas français</vt:lpstr>
    </vt:vector>
  </TitlesOfParts>
  <Company>NEC Computers International</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Jean Rhys (1890-1979)</dc:title>
  <dc:creator>NEC Computers International</dc:creator>
  <cp:lastModifiedBy>spencro</cp:lastModifiedBy>
  <cp:revision>24</cp:revision>
  <dcterms:created xsi:type="dcterms:W3CDTF">2011-01-13T09:17:31Z</dcterms:created>
  <dcterms:modified xsi:type="dcterms:W3CDTF">2012-02-23T13:40:33Z</dcterms:modified>
</cp:coreProperties>
</file>