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733"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67" r:id="rId14"/>
    <p:sldId id="268"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 charset="0"/>
        <a:ea typeface="+mn-ea"/>
        <a:cs typeface="+mn-cs"/>
      </a:defRPr>
    </a:lvl5pPr>
    <a:lvl6pPr marL="2286000" algn="l" defTabSz="457200" rtl="0" eaLnBrk="1" latinLnBrk="0" hangingPunct="1">
      <a:defRPr sz="2400" kern="1200">
        <a:solidFill>
          <a:schemeClr val="tx1"/>
        </a:solidFill>
        <a:latin typeface="Times" pitchFamily="1" charset="0"/>
        <a:ea typeface="+mn-ea"/>
        <a:cs typeface="+mn-cs"/>
      </a:defRPr>
    </a:lvl6pPr>
    <a:lvl7pPr marL="2743200" algn="l" defTabSz="457200" rtl="0" eaLnBrk="1" latinLnBrk="0" hangingPunct="1">
      <a:defRPr sz="2400" kern="1200">
        <a:solidFill>
          <a:schemeClr val="tx1"/>
        </a:solidFill>
        <a:latin typeface="Times" pitchFamily="1" charset="0"/>
        <a:ea typeface="+mn-ea"/>
        <a:cs typeface="+mn-cs"/>
      </a:defRPr>
    </a:lvl7pPr>
    <a:lvl8pPr marL="3200400" algn="l" defTabSz="457200" rtl="0" eaLnBrk="1" latinLnBrk="0" hangingPunct="1">
      <a:defRPr sz="2400" kern="1200">
        <a:solidFill>
          <a:schemeClr val="tx1"/>
        </a:solidFill>
        <a:latin typeface="Times" pitchFamily="1" charset="0"/>
        <a:ea typeface="+mn-ea"/>
        <a:cs typeface="+mn-cs"/>
      </a:defRPr>
    </a:lvl8pPr>
    <a:lvl9pPr marL="3657600" algn="l" defTabSz="457200" rtl="0" eaLnBrk="1" latinLnBrk="0" hangingPunct="1">
      <a:defRPr sz="2400" kern="1200">
        <a:solidFill>
          <a:schemeClr val="tx1"/>
        </a:solidFill>
        <a:latin typeface="Times"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2787"/>
    <p:restoredTop sz="90929"/>
  </p:normalViewPr>
  <p:slideViewPr>
    <p:cSldViewPr>
      <p:cViewPr varScale="1">
        <p:scale>
          <a:sx n="136" d="100"/>
          <a:sy n="136" d="100"/>
        </p:scale>
        <p:origin x="-1336"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charset="0"/>
              </a:defRPr>
            </a:lvl1pPr>
          </a:lstStyle>
          <a:p>
            <a:pPr>
              <a:defRPr/>
            </a:pPr>
            <a:endParaRPr lang="en-US"/>
          </a:p>
        </p:txBody>
      </p:sp>
      <p:sp>
        <p:nvSpPr>
          <p:cNvPr id="2253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B480987-CF8D-DD4A-B0E5-39F56B32AA0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FC3B66F7-A39A-2B4F-9B6A-AA2B2805D1D7}" type="slidenum">
              <a:rPr lang="en-US"/>
              <a:pPr/>
              <a:t>1</a:t>
            </a:fld>
            <a:endParaRPr lang="en-US"/>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GB">
              <a:latin typeface="Times" pitchFamily="1"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GB">
              <a:latin typeface="Times" pitchFamily="1" charset="0"/>
            </a:endParaRPr>
          </a:p>
        </p:txBody>
      </p:sp>
      <p:sp>
        <p:nvSpPr>
          <p:cNvPr id="32772" name="Slide Number Placeholder 3"/>
          <p:cNvSpPr>
            <a:spLocks noGrp="1"/>
          </p:cNvSpPr>
          <p:nvPr>
            <p:ph type="sldNum" sz="quarter" idx="5"/>
          </p:nvPr>
        </p:nvSpPr>
        <p:spPr>
          <a:noFill/>
        </p:spPr>
        <p:txBody>
          <a:bodyPr/>
          <a:lstStyle/>
          <a:p>
            <a:fld id="{EED0B335-8952-D346-B308-76E7DCC6674D}"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33796" name="Slide Number Placeholder 3"/>
          <p:cNvSpPr>
            <a:spLocks noGrp="1"/>
          </p:cNvSpPr>
          <p:nvPr>
            <p:ph type="sldNum" sz="quarter" idx="5"/>
          </p:nvPr>
        </p:nvSpPr>
        <p:spPr>
          <a:noFill/>
        </p:spPr>
        <p:txBody>
          <a:bodyPr/>
          <a:lstStyle/>
          <a:p>
            <a:fld id="{E9EB3747-2178-3F4C-96EA-DF31FD40ADEA}"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34820" name="Slide Number Placeholder 3"/>
          <p:cNvSpPr>
            <a:spLocks noGrp="1"/>
          </p:cNvSpPr>
          <p:nvPr>
            <p:ph type="sldNum" sz="quarter" idx="5"/>
          </p:nvPr>
        </p:nvSpPr>
        <p:spPr>
          <a:noFill/>
        </p:spPr>
        <p:txBody>
          <a:bodyPr/>
          <a:lstStyle/>
          <a:p>
            <a:fld id="{B0623A83-2771-2B45-9DFE-57BF491313FC}"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35844" name="Slide Number Placeholder 3"/>
          <p:cNvSpPr>
            <a:spLocks noGrp="1"/>
          </p:cNvSpPr>
          <p:nvPr>
            <p:ph type="sldNum" sz="quarter" idx="5"/>
          </p:nvPr>
        </p:nvSpPr>
        <p:spPr>
          <a:noFill/>
        </p:spPr>
        <p:txBody>
          <a:bodyPr/>
          <a:lstStyle/>
          <a:p>
            <a:fld id="{156623A0-CED4-FE4A-AD90-B01773AE5274}"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36868" name="Slide Number Placeholder 3"/>
          <p:cNvSpPr>
            <a:spLocks noGrp="1"/>
          </p:cNvSpPr>
          <p:nvPr>
            <p:ph type="sldNum" sz="quarter" idx="5"/>
          </p:nvPr>
        </p:nvSpPr>
        <p:spPr>
          <a:noFill/>
        </p:spPr>
        <p:txBody>
          <a:bodyPr/>
          <a:lstStyle/>
          <a:p>
            <a:fld id="{7678FE68-B5B1-6149-A8FB-5140CD9715E1}" type="slidenum">
              <a:rPr lang="en-US"/>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BDAE9433-C2C9-A143-B555-5C0603756C6B}" type="slidenum">
              <a:rPr lang="en-US"/>
              <a:pPr/>
              <a:t>2</a:t>
            </a:fld>
            <a:endParaRPr lang="en-US"/>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GB">
              <a:latin typeface="Times" pitchFamily="1"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25604" name="Slide Number Placeholder 3"/>
          <p:cNvSpPr>
            <a:spLocks noGrp="1"/>
          </p:cNvSpPr>
          <p:nvPr>
            <p:ph type="sldNum" sz="quarter" idx="5"/>
          </p:nvPr>
        </p:nvSpPr>
        <p:spPr>
          <a:noFill/>
        </p:spPr>
        <p:txBody>
          <a:bodyPr/>
          <a:lstStyle/>
          <a:p>
            <a:fld id="{EEB2C7A8-849B-2248-876B-EC20FA9F4347}"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037BFE7-58F2-A34F-B319-3CAFFDB91572}" type="slidenum">
              <a:rPr lang="en-US"/>
              <a:pPr/>
              <a:t>4</a:t>
            </a:fld>
            <a:endParaRPr lang="en-US"/>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GB">
              <a:latin typeface="Times" pitchFamily="1"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27652" name="Slide Number Placeholder 3"/>
          <p:cNvSpPr>
            <a:spLocks noGrp="1"/>
          </p:cNvSpPr>
          <p:nvPr>
            <p:ph type="sldNum" sz="quarter" idx="5"/>
          </p:nvPr>
        </p:nvSpPr>
        <p:spPr>
          <a:noFill/>
        </p:spPr>
        <p:txBody>
          <a:bodyPr/>
          <a:lstStyle/>
          <a:p>
            <a:fld id="{5573A22F-1CBB-014D-AB05-FE1E9F72023C}"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28676" name="Slide Number Placeholder 3"/>
          <p:cNvSpPr>
            <a:spLocks noGrp="1"/>
          </p:cNvSpPr>
          <p:nvPr>
            <p:ph type="sldNum" sz="quarter" idx="5"/>
          </p:nvPr>
        </p:nvSpPr>
        <p:spPr>
          <a:noFill/>
        </p:spPr>
        <p:txBody>
          <a:bodyPr/>
          <a:lstStyle/>
          <a:p>
            <a:fld id="{6EA5C991-06E9-9A4A-B056-B169B6DF66B9}"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29700" name="Slide Number Placeholder 3"/>
          <p:cNvSpPr>
            <a:spLocks noGrp="1"/>
          </p:cNvSpPr>
          <p:nvPr>
            <p:ph type="sldNum" sz="quarter" idx="5"/>
          </p:nvPr>
        </p:nvSpPr>
        <p:spPr>
          <a:noFill/>
        </p:spPr>
        <p:txBody>
          <a:bodyPr/>
          <a:lstStyle/>
          <a:p>
            <a:fld id="{8BF65318-C8CF-0A4D-AD7D-3ECA75291398}"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pPr eaLnBrk="1" hangingPunct="1"/>
            <a:endParaRPr lang="en-GB">
              <a:latin typeface="Times" pitchFamily="1" charset="0"/>
            </a:endParaRPr>
          </a:p>
        </p:txBody>
      </p:sp>
      <p:sp>
        <p:nvSpPr>
          <p:cNvPr id="30724" name="Slide Number Placeholder 3"/>
          <p:cNvSpPr>
            <a:spLocks noGrp="1"/>
          </p:cNvSpPr>
          <p:nvPr>
            <p:ph type="sldNum" sz="quarter" idx="5"/>
          </p:nvPr>
        </p:nvSpPr>
        <p:spPr>
          <a:noFill/>
        </p:spPr>
        <p:txBody>
          <a:bodyPr/>
          <a:lstStyle/>
          <a:p>
            <a:fld id="{32E14BE7-020E-1945-89B8-31E53C3697CA}"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8D9B2D0B-DB8A-0C4F-8FC9-EA55779A25B5}" type="slidenum">
              <a:rPr lang="en-US"/>
              <a:pPr/>
              <a:t>9</a:t>
            </a:fld>
            <a:endParaRPr lang="en-US"/>
          </a:p>
        </p:txBody>
      </p:sp>
      <p:sp>
        <p:nvSpPr>
          <p:cNvPr id="31747" name="Rectangle 2"/>
          <p:cNvSpPr>
            <a:spLocks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a:latin typeface="Times" pitchFamily="1" charset="0"/>
              </a:rPr>
              <a:t>Coined the phrase “survival of the fittest” - social darwinist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p:txBody>
          <a:bodyPr/>
          <a:lstStyle>
            <a:lvl1pPr>
              <a:defRPr/>
            </a:lvl1pPr>
          </a:lstStyle>
          <a:p>
            <a:fld id="{8A4374E0-DB03-5C48-83C9-6FD894A019A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3C164B96-FA7C-8942-AEFF-9F37AACFF96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30B83A16-A8CD-1E41-929F-F46C741D18D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2E16723-BB96-E84F-B301-C2A40FEE3BD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a:defRPr/>
            </a:pPr>
            <a:endParaRPr lang="en-US">
              <a:latin typeface="Times" charset="0"/>
            </a:endParaRPr>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a:defRPr/>
            </a:pPr>
            <a:endParaRPr lang="en-US">
              <a:latin typeface="Times" charset="0"/>
            </a:endParaRPr>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a:defRPr/>
            </a:pPr>
            <a:endParaRPr lang="en-US">
              <a:latin typeface="Times" charset="0"/>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lstStyle>
          <a:p>
            <a:pPr>
              <a:defRPr/>
            </a:pPr>
            <a:endParaRPr lang="en-US"/>
          </a:p>
        </p:txBody>
      </p:sp>
      <p:sp>
        <p:nvSpPr>
          <p:cNvPr id="26" name="Footer Placeholder 4"/>
          <p:cNvSpPr>
            <a:spLocks noGrp="1"/>
          </p:cNvSpPr>
          <p:nvPr>
            <p:ph type="ftr" sz="quarter" idx="11"/>
          </p:nvPr>
        </p:nvSpPr>
        <p:spPr/>
        <p:txBody>
          <a:bodyPr/>
          <a:lstStyle>
            <a:lvl1pPr>
              <a:defRPr/>
            </a:lvl1pPr>
          </a:lstStyle>
          <a:p>
            <a:pPr>
              <a:defRPr/>
            </a:pPr>
            <a:endParaRPr lang="en-US"/>
          </a:p>
        </p:txBody>
      </p:sp>
      <p:sp>
        <p:nvSpPr>
          <p:cNvPr id="27" name="Slide Number Placeholder 5"/>
          <p:cNvSpPr>
            <a:spLocks noGrp="1"/>
          </p:cNvSpPr>
          <p:nvPr>
            <p:ph type="sldNum" sz="quarter" idx="12"/>
          </p:nvPr>
        </p:nvSpPr>
        <p:spPr/>
        <p:txBody>
          <a:bodyPr/>
          <a:lstStyle>
            <a:lvl1pPr>
              <a:defRPr/>
            </a:lvl1pPr>
          </a:lstStyle>
          <a:p>
            <a:fld id="{5865D5C4-8DD6-8B43-96FA-7B3731E9368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F3486F62-4B52-8445-9AF9-753A1C12C29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lstStyle>
          <a:p>
            <a:pPr>
              <a:defRPr/>
            </a:pPr>
            <a:endParaRPr lang="en-US"/>
          </a:p>
        </p:txBody>
      </p:sp>
      <p:sp>
        <p:nvSpPr>
          <p:cNvPr id="18" name="Footer Placeholder 7"/>
          <p:cNvSpPr>
            <a:spLocks noGrp="1"/>
          </p:cNvSpPr>
          <p:nvPr>
            <p:ph type="ftr" sz="quarter" idx="11"/>
          </p:nvPr>
        </p:nvSpPr>
        <p:spPr/>
        <p:txBody>
          <a:bodyPr/>
          <a:lstStyle>
            <a:lvl1pPr>
              <a:defRPr/>
            </a:lvl1pPr>
          </a:lstStyle>
          <a:p>
            <a:pPr>
              <a:defRPr/>
            </a:pPr>
            <a:endParaRPr lang="en-US"/>
          </a:p>
        </p:txBody>
      </p:sp>
      <p:sp>
        <p:nvSpPr>
          <p:cNvPr id="19" name="Slide Number Placeholder 8"/>
          <p:cNvSpPr>
            <a:spLocks noGrp="1"/>
          </p:cNvSpPr>
          <p:nvPr>
            <p:ph type="sldNum" sz="quarter" idx="12"/>
          </p:nvPr>
        </p:nvSpPr>
        <p:spPr/>
        <p:txBody>
          <a:bodyPr/>
          <a:lstStyle>
            <a:lvl1pPr>
              <a:defRPr/>
            </a:lvl1pPr>
          </a:lstStyle>
          <a:p>
            <a:fld id="{AC969C67-8E76-4842-AA35-645AA9006ED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9A8CC852-9E07-A04A-A204-2E747620B85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80096E6D-9D4D-6548-A4BC-F43BA5B455A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425FF253-0C70-C84F-B7E7-77A06C63B0C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1643" y="1302241"/>
              <a:ext cx="88935" cy="7994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3248" y="1393448"/>
              <a:ext cx="125669"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2563" y="13012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1643" y="1302241"/>
              <a:ext cx="88935" cy="7994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3248" y="1393448"/>
              <a:ext cx="125669"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2563" y="13012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1642" y="1302240"/>
              <a:ext cx="88934" cy="79944"/>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3248" y="1393447"/>
              <a:ext cx="125667"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2562" y="1301265"/>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lstStyle>
          <a:p>
            <a:fld id="{5A807490-53D6-FF46-B2F5-F4B9B838669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latin typeface="Times" charset="0"/>
              </a:defRPr>
            </a:lvl1pPr>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latin typeface="Times" charset="0"/>
              </a:defRPr>
            </a:lvl1pPr>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200">
                <a:solidFill>
                  <a:schemeClr val="tx2"/>
                </a:solidFill>
              </a:defRPr>
            </a:lvl1pPr>
          </a:lstStyle>
          <a:p>
            <a:fld id="{50C7E0FC-58FB-1E48-984D-7EB16FD9EE4F}"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56" r:id="rId1"/>
    <p:sldLayoutId id="2147483751" r:id="rId2"/>
    <p:sldLayoutId id="2147483757" r:id="rId3"/>
    <p:sldLayoutId id="2147483758" r:id="rId4"/>
    <p:sldLayoutId id="2147483759" r:id="rId5"/>
    <p:sldLayoutId id="2147483752" r:id="rId6"/>
    <p:sldLayoutId id="2147483760" r:id="rId7"/>
    <p:sldLayoutId id="2147483753" r:id="rId8"/>
    <p:sldLayoutId id="2147483761" r:id="rId9"/>
    <p:sldLayoutId id="2147483754" r:id="rId10"/>
    <p:sldLayoutId id="2147483755"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1" charset="0"/>
        </a:defRPr>
      </a:lvl2pPr>
      <a:lvl3pPr algn="l" rtl="0" fontAlgn="base">
        <a:spcBef>
          <a:spcPct val="0"/>
        </a:spcBef>
        <a:spcAft>
          <a:spcPct val="0"/>
        </a:spcAft>
        <a:defRPr sz="4000">
          <a:solidFill>
            <a:srgbClr val="C1EEFF"/>
          </a:solidFill>
          <a:latin typeface="Consolas" pitchFamily="1" charset="0"/>
        </a:defRPr>
      </a:lvl3pPr>
      <a:lvl4pPr algn="l" rtl="0" fontAlgn="base">
        <a:spcBef>
          <a:spcPct val="0"/>
        </a:spcBef>
        <a:spcAft>
          <a:spcPct val="0"/>
        </a:spcAft>
        <a:defRPr sz="4000">
          <a:solidFill>
            <a:srgbClr val="C1EEFF"/>
          </a:solidFill>
          <a:latin typeface="Consolas" pitchFamily="1" charset="0"/>
        </a:defRPr>
      </a:lvl4pPr>
      <a:lvl5pPr algn="l" rtl="0" fontAlgn="base">
        <a:spcBef>
          <a:spcPct val="0"/>
        </a:spcBef>
        <a:spcAft>
          <a:spcPct val="0"/>
        </a:spcAft>
        <a:defRPr sz="4000">
          <a:solidFill>
            <a:srgbClr val="C1EEFF"/>
          </a:solidFill>
          <a:latin typeface="Consolas" pitchFamily="1" charset="0"/>
        </a:defRPr>
      </a:lvl5pPr>
      <a:lvl6pPr marL="457200" algn="l" rtl="0" fontAlgn="base">
        <a:spcBef>
          <a:spcPct val="0"/>
        </a:spcBef>
        <a:spcAft>
          <a:spcPct val="0"/>
        </a:spcAft>
        <a:defRPr sz="4000">
          <a:solidFill>
            <a:srgbClr val="C1EEFF"/>
          </a:solidFill>
          <a:latin typeface="Consolas" pitchFamily="1" charset="0"/>
        </a:defRPr>
      </a:lvl6pPr>
      <a:lvl7pPr marL="914400" algn="l" rtl="0" fontAlgn="base">
        <a:spcBef>
          <a:spcPct val="0"/>
        </a:spcBef>
        <a:spcAft>
          <a:spcPct val="0"/>
        </a:spcAft>
        <a:defRPr sz="4000">
          <a:solidFill>
            <a:srgbClr val="C1EEFF"/>
          </a:solidFill>
          <a:latin typeface="Consolas" pitchFamily="1" charset="0"/>
        </a:defRPr>
      </a:lvl7pPr>
      <a:lvl8pPr marL="1371600" algn="l" rtl="0" fontAlgn="base">
        <a:spcBef>
          <a:spcPct val="0"/>
        </a:spcBef>
        <a:spcAft>
          <a:spcPct val="0"/>
        </a:spcAft>
        <a:defRPr sz="4000">
          <a:solidFill>
            <a:srgbClr val="C1EEFF"/>
          </a:solidFill>
          <a:latin typeface="Consolas" pitchFamily="1" charset="0"/>
        </a:defRPr>
      </a:lvl8pPr>
      <a:lvl9pPr marL="1828800" algn="l" rtl="0" fontAlgn="base">
        <a:spcBef>
          <a:spcPct val="0"/>
        </a:spcBef>
        <a:spcAft>
          <a:spcPct val="0"/>
        </a:spcAft>
        <a:defRPr sz="4000">
          <a:solidFill>
            <a:srgbClr val="C1EEFF"/>
          </a:solidFill>
          <a:latin typeface="Consolas" pitchFamily="1" charset="0"/>
        </a:defRPr>
      </a:lvl9pPr>
    </p:titleStyle>
    <p:bodyStyle>
      <a:lvl1pPr marL="411163" indent="-342900" algn="l" rtl="0" fontAlgn="base">
        <a:spcBef>
          <a:spcPts val="700"/>
        </a:spcBef>
        <a:spcAft>
          <a:spcPct val="0"/>
        </a:spcAft>
        <a:buClr>
          <a:schemeClr val="tx2"/>
        </a:buClr>
        <a:buSzPct val="95000"/>
        <a:buFont typeface="Wingdings" pitchFamily="1"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1" charset="2"/>
        <a:buChar char=""/>
        <a:defRPr sz="2600" kern="1200">
          <a:solidFill>
            <a:schemeClr val="tx1"/>
          </a:solidFill>
          <a:latin typeface="+mn-lt"/>
          <a:ea typeface="ＭＳ Ｐゴシック" pitchFamily="1" charset="-128"/>
          <a:cs typeface="+mn-cs"/>
        </a:defRPr>
      </a:lvl2pPr>
      <a:lvl3pPr marL="995363" indent="-228600" algn="l" rtl="0" fontAlgn="base">
        <a:spcBef>
          <a:spcPct val="20000"/>
        </a:spcBef>
        <a:spcAft>
          <a:spcPct val="0"/>
        </a:spcAft>
        <a:buClr>
          <a:schemeClr val="accent2"/>
        </a:buClr>
        <a:buFont typeface="Wingdings 2" pitchFamily="1" charset="2"/>
        <a:buChar char=""/>
        <a:defRPr sz="2400" kern="1200">
          <a:solidFill>
            <a:schemeClr val="tx1"/>
          </a:solidFill>
          <a:latin typeface="+mn-lt"/>
          <a:ea typeface="ＭＳ Ｐゴシック" pitchFamily="1" charset="-128"/>
          <a:cs typeface="+mn-cs"/>
        </a:defRPr>
      </a:lvl3pPr>
      <a:lvl4pPr marL="1260475" indent="-228600" algn="l" rtl="0" fontAlgn="base">
        <a:spcBef>
          <a:spcPct val="20000"/>
        </a:spcBef>
        <a:spcAft>
          <a:spcPct val="0"/>
        </a:spcAft>
        <a:buClr>
          <a:srgbClr val="FEB80A"/>
        </a:buClr>
        <a:buFont typeface="Wingdings 3" pitchFamily="1" charset="2"/>
        <a:buChar char=""/>
        <a:defRPr sz="2200" kern="1200">
          <a:solidFill>
            <a:schemeClr val="tx1"/>
          </a:solidFill>
          <a:latin typeface="+mn-lt"/>
          <a:ea typeface="ＭＳ Ｐゴシック" pitchFamily="1" charset="-128"/>
          <a:cs typeface="+mn-cs"/>
        </a:defRPr>
      </a:lvl4pPr>
      <a:lvl5pPr marL="1481138" indent="-209550" algn="l" rtl="0" fontAlgn="base">
        <a:spcBef>
          <a:spcPct val="20000"/>
        </a:spcBef>
        <a:spcAft>
          <a:spcPct val="0"/>
        </a:spcAft>
        <a:buClr>
          <a:srgbClr val="FEB80A"/>
        </a:buClr>
        <a:buFont typeface="Wingdings 2" pitchFamily="1" charset="2"/>
        <a:buChar char=""/>
        <a:defRPr sz="2000" kern="1200">
          <a:solidFill>
            <a:schemeClr val="tx1"/>
          </a:solidFill>
          <a:latin typeface="+mn-lt"/>
          <a:ea typeface="ＭＳ Ｐゴシック" pitchFamily="1"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fontAlgn="auto">
              <a:spcAft>
                <a:spcPts val="0"/>
              </a:spcAft>
              <a:defRPr/>
            </a:pPr>
            <a:r>
              <a:rPr lang="en-US" smtClean="0">
                <a:solidFill>
                  <a:schemeClr val="tx2">
                    <a:satMod val="200000"/>
                  </a:schemeClr>
                </a:solidFill>
              </a:rPr>
              <a:t>LIT 3101 Make It New</a:t>
            </a:r>
          </a:p>
        </p:txBody>
      </p:sp>
      <p:sp>
        <p:nvSpPr>
          <p:cNvPr id="2051" name="Rectangle 3"/>
          <p:cNvSpPr>
            <a:spLocks noGrp="1" noChangeArrowheads="1"/>
          </p:cNvSpPr>
          <p:nvPr>
            <p:ph type="subTitle" idx="1"/>
          </p:nvPr>
        </p:nvSpPr>
        <p:spPr>
          <a:xfrm>
            <a:off x="914400" y="2835275"/>
            <a:ext cx="7772400" cy="1508125"/>
          </a:xfrm>
        </p:spPr>
        <p:txBody>
          <a:bodyPr/>
          <a:lstStyle/>
          <a:p>
            <a:pPr>
              <a:spcBef>
                <a:spcPct val="0"/>
              </a:spcBef>
            </a:pPr>
            <a:r>
              <a:rPr lang="en-US"/>
              <a:t>May Sinclair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r>
              <a:rPr lang="en-GB"/>
              <a:t>Sinclair’s view of sublimation</a:t>
            </a:r>
          </a:p>
        </p:txBody>
      </p:sp>
      <p:sp>
        <p:nvSpPr>
          <p:cNvPr id="17411" name="Content Placeholder 2"/>
          <p:cNvSpPr>
            <a:spLocks noGrp="1"/>
          </p:cNvSpPr>
          <p:nvPr>
            <p:ph idx="1"/>
          </p:nvPr>
        </p:nvSpPr>
        <p:spPr/>
        <p:txBody>
          <a:bodyPr/>
          <a:lstStyle/>
          <a:p>
            <a:r>
              <a:rPr lang="en-GB"/>
              <a:t>All religion, all art, all literature, all science are sublimations in various stages of perfection. Civilization is one vast system of sublimation  [...] Sublimation itself is the striving of the Libido towards manifestation in higher and higher forms.</a:t>
            </a:r>
          </a:p>
          <a:p>
            <a:r>
              <a:rPr lang="en-GB"/>
              <a:t>Sinclair, M. (1916) Clinical lectures on symbolism and sublimation. I, </a:t>
            </a:r>
            <a:r>
              <a:rPr lang="en-GB" i="1"/>
              <a:t>Medical Press and Circular </a:t>
            </a:r>
            <a:r>
              <a:rPr lang="en-GB"/>
              <a:t>153 (9 Aug. 1916) p.119</a:t>
            </a:r>
            <a:endParaRPr lang="en-US"/>
          </a:p>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wrap="square" lIns="91440" tIns="45720" rIns="91440" bIns="45720" numCol="1" anchorCtr="0" compatLnSpc="1">
            <a:prstTxWarp prst="textNoShape">
              <a:avLst/>
            </a:prstTxWarp>
          </a:bodyPr>
          <a:lstStyle/>
          <a:p>
            <a:r>
              <a:rPr lang="en-US"/>
              <a:t>T.S. Eliot’s review</a:t>
            </a:r>
          </a:p>
        </p:txBody>
      </p:sp>
      <p:sp>
        <p:nvSpPr>
          <p:cNvPr id="13315" name="Rectangle 3"/>
          <p:cNvSpPr>
            <a:spLocks noGrp="1" noRot="1" noChangeArrowheads="1"/>
          </p:cNvSpPr>
          <p:nvPr>
            <p:ph idx="1"/>
          </p:nvPr>
        </p:nvSpPr>
        <p:spPr/>
        <p:txBody>
          <a:bodyPr/>
          <a:lstStyle/>
          <a:p>
            <a:pPr>
              <a:lnSpc>
                <a:spcPct val="90000"/>
              </a:lnSpc>
            </a:pPr>
            <a:r>
              <a:rPr lang="en-US"/>
              <a:t>“…because the material is so clearly defined (the soul of man under psychoanalysis) there is no possibility of tapping the atmosphere of unknown terror and mystery in which our life has passed and which psychoanalysis has not analysed.”</a:t>
            </a:r>
          </a:p>
          <a:p>
            <a:pPr>
              <a:lnSpc>
                <a:spcPct val="90000"/>
              </a:lnSpc>
            </a:pPr>
            <a:r>
              <a:rPr lang="en-US"/>
              <a:t>“London Letter, August 1922” </a:t>
            </a:r>
            <a:r>
              <a:rPr lang="en-US" i="1"/>
              <a:t>Dial</a:t>
            </a:r>
            <a:r>
              <a:rPr lang="en-US"/>
              <a:t> 73 (September 1922) p.330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Symbols and Images</a:t>
            </a:r>
          </a:p>
        </p:txBody>
      </p:sp>
      <p:sp>
        <p:nvSpPr>
          <p:cNvPr id="14339" name="Rectangle 3"/>
          <p:cNvSpPr>
            <a:spLocks noGrp="1" noRot="1" noChangeArrowheads="1"/>
          </p:cNvSpPr>
          <p:nvPr>
            <p:ph idx="1"/>
          </p:nvPr>
        </p:nvSpPr>
        <p:spPr/>
        <p:txBody>
          <a:bodyPr/>
          <a:lstStyle/>
          <a:p>
            <a:pPr>
              <a:lnSpc>
                <a:spcPct val="90000"/>
              </a:lnSpc>
            </a:pPr>
            <a:r>
              <a:rPr lang="en-US"/>
              <a:t>Visual nature of psychic experience - e.g. the blue egg, the campions</a:t>
            </a:r>
          </a:p>
          <a:p>
            <a:pPr>
              <a:lnSpc>
                <a:spcPct val="90000"/>
              </a:lnSpc>
            </a:pPr>
            <a:r>
              <a:rPr lang="en-US"/>
              <a:t>Contrast imagism - instead of concentration on the image itself (direct treatment of the thing) psychoanalysis assumes that all images have symbolic connotations</a:t>
            </a:r>
          </a:p>
          <a:p>
            <a:pPr>
              <a:lnSpc>
                <a:spcPct val="90000"/>
              </a:lnSpc>
            </a:pPr>
            <a:r>
              <a:rPr lang="en-US"/>
              <a:t>What are the connotations of these images?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Dreams and Symbols</a:t>
            </a:r>
          </a:p>
        </p:txBody>
      </p:sp>
      <p:sp>
        <p:nvSpPr>
          <p:cNvPr id="15363" name="Rectangle 3"/>
          <p:cNvSpPr>
            <a:spLocks noGrp="1" noRot="1" noChangeArrowheads="1"/>
          </p:cNvSpPr>
          <p:nvPr>
            <p:ph idx="1"/>
          </p:nvPr>
        </p:nvSpPr>
        <p:spPr/>
        <p:txBody>
          <a:bodyPr/>
          <a:lstStyle/>
          <a:p>
            <a:r>
              <a:rPr lang="en-US"/>
              <a:t>Freud, </a:t>
            </a:r>
            <a:r>
              <a:rPr lang="en-US" i="1"/>
              <a:t>Interpretation of Dreams </a:t>
            </a:r>
            <a:r>
              <a:rPr lang="en-US"/>
              <a:t>(1900) argues that dreams speak of unconscious desires of the dreamer</a:t>
            </a:r>
          </a:p>
          <a:p>
            <a:r>
              <a:rPr lang="en-US"/>
              <a:t>Jungian symbol forms the basis of Sinclair’s theory of psychic symbols, explored in ‘Clinical Lectures on Symbolism and Sublimation’</a:t>
            </a:r>
          </a:p>
          <a:p>
            <a:endParaRPr lang="en-US"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Psychoanalysis and feminism</a:t>
            </a:r>
          </a:p>
        </p:txBody>
      </p:sp>
      <p:sp>
        <p:nvSpPr>
          <p:cNvPr id="16387" name="Rectangle 3"/>
          <p:cNvSpPr>
            <a:spLocks noGrp="1" noRot="1" noChangeArrowheads="1"/>
          </p:cNvSpPr>
          <p:nvPr>
            <p:ph idx="1"/>
          </p:nvPr>
        </p:nvSpPr>
        <p:spPr/>
        <p:txBody>
          <a:bodyPr/>
          <a:lstStyle/>
          <a:p>
            <a:r>
              <a:rPr lang="en-US"/>
              <a:t>Recent critics argue that Freudian approach is incompatible with feminism constructed as politicised discourse</a:t>
            </a:r>
          </a:p>
          <a:p>
            <a:r>
              <a:rPr lang="en-US"/>
              <a:t>  Question - can we reconcile Sinclair’s portrait of a wasted life with a feminist interpretation of the text?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63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457200" y="512763"/>
            <a:ext cx="8229600" cy="914400"/>
          </a:xfrm>
        </p:spPr>
        <p:txBody>
          <a:bodyPr/>
          <a:lstStyle/>
          <a:p>
            <a:pPr fontAlgn="auto">
              <a:spcAft>
                <a:spcPts val="0"/>
              </a:spcAft>
              <a:defRPr/>
            </a:pPr>
            <a:r>
              <a:rPr lang="en-US" smtClean="0">
                <a:solidFill>
                  <a:schemeClr val="tx2">
                    <a:satMod val="200000"/>
                  </a:schemeClr>
                </a:solidFill>
              </a:rPr>
              <a:t>Overview</a:t>
            </a:r>
          </a:p>
        </p:txBody>
      </p:sp>
      <p:sp>
        <p:nvSpPr>
          <p:cNvPr id="3075" name="Rectangle 3"/>
          <p:cNvSpPr>
            <a:spLocks noGrp="1" noRot="1" noChangeArrowheads="1"/>
          </p:cNvSpPr>
          <p:nvPr>
            <p:ph sz="half" idx="1"/>
          </p:nvPr>
        </p:nvSpPr>
        <p:spPr>
          <a:xfrm>
            <a:off x="465138" y="1770063"/>
            <a:ext cx="4038600" cy="4525962"/>
          </a:xfrm>
        </p:spPr>
        <p:txBody>
          <a:bodyPr/>
          <a:lstStyle/>
          <a:p>
            <a:r>
              <a:rPr lang="en-US"/>
              <a:t>May Sinclair as pioneer of psychological realism</a:t>
            </a:r>
          </a:p>
          <a:p>
            <a:r>
              <a:rPr lang="en-US"/>
              <a:t>Some examples of her approach in </a:t>
            </a:r>
            <a:r>
              <a:rPr lang="en-US" i="1"/>
              <a:t>Harriett Frean</a:t>
            </a:r>
            <a:endParaRPr lang="en-US"/>
          </a:p>
          <a:p>
            <a:r>
              <a:rPr lang="en-US"/>
              <a:t>Psychoanalytical elements in the novel</a:t>
            </a:r>
          </a:p>
        </p:txBody>
      </p:sp>
      <p:pic>
        <p:nvPicPr>
          <p:cNvPr id="9220" name="Picture 4"/>
          <p:cNvPicPr>
            <a:picLocks noGrp="1" noChangeAspect="1" noChangeArrowheads="1"/>
          </p:cNvPicPr>
          <p:nvPr>
            <p:ph sz="half" idx="2"/>
          </p:nvPr>
        </p:nvPicPr>
        <p:blipFill>
          <a:blip r:embed="rId3"/>
          <a:srcRect/>
          <a:stretch>
            <a:fillRect/>
          </a:stretch>
        </p:blipFill>
        <p:spPr>
          <a:xfrm>
            <a:off x="5503863" y="1770063"/>
            <a:ext cx="2343150" cy="4525962"/>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Psychological realism</a:t>
            </a:r>
          </a:p>
        </p:txBody>
      </p:sp>
      <p:sp>
        <p:nvSpPr>
          <p:cNvPr id="4099" name="Rectangle 3"/>
          <p:cNvSpPr>
            <a:spLocks noGrp="1" noRot="1" noChangeArrowheads="1"/>
          </p:cNvSpPr>
          <p:nvPr>
            <p:ph idx="1"/>
          </p:nvPr>
        </p:nvSpPr>
        <p:spPr/>
        <p:txBody>
          <a:bodyPr/>
          <a:lstStyle/>
          <a:p>
            <a:r>
              <a:rPr lang="en-US"/>
              <a:t>Some history for the portrayal of a </a:t>
            </a:r>
            <a:r>
              <a:rPr lang="en-US" u="sng"/>
              <a:t>troubled</a:t>
            </a:r>
            <a:r>
              <a:rPr lang="en-US"/>
              <a:t> mind as the central focus of a novel:</a:t>
            </a:r>
          </a:p>
          <a:p>
            <a:r>
              <a:rPr lang="en-US"/>
              <a:t>Robert Louis Stevenson, </a:t>
            </a:r>
            <a:r>
              <a:rPr lang="en-US" i="1"/>
              <a:t>Dr Jekyll and Mr Hyde </a:t>
            </a:r>
            <a:r>
              <a:rPr lang="en-US"/>
              <a:t>(1886)</a:t>
            </a:r>
          </a:p>
          <a:p>
            <a:r>
              <a:rPr lang="en-US"/>
              <a:t>Charlotte Perkins Gilman, </a:t>
            </a:r>
            <a:r>
              <a:rPr lang="en-US" i="1"/>
              <a:t>The Yellow Wallpaper </a:t>
            </a:r>
            <a:r>
              <a:rPr lang="en-US"/>
              <a:t>(1899)</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fontScale="90000"/>
          </a:bodyPr>
          <a:lstStyle/>
          <a:p>
            <a:pPr fontAlgn="auto">
              <a:spcAft>
                <a:spcPts val="0"/>
              </a:spcAft>
              <a:defRPr/>
            </a:pPr>
            <a:r>
              <a:rPr lang="en-US" dirty="0" smtClean="0">
                <a:solidFill>
                  <a:schemeClr val="tx2">
                    <a:satMod val="200000"/>
                  </a:schemeClr>
                </a:solidFill>
              </a:rPr>
              <a:t>T.S. Eliot, </a:t>
            </a:r>
            <a:r>
              <a:rPr lang="en-US" i="1" dirty="0" smtClean="0">
                <a:solidFill>
                  <a:schemeClr val="tx2">
                    <a:satMod val="200000"/>
                  </a:schemeClr>
                </a:solidFill>
              </a:rPr>
              <a:t>The Waste Land</a:t>
            </a:r>
            <a:r>
              <a:rPr lang="en-US" dirty="0" smtClean="0">
                <a:solidFill>
                  <a:schemeClr val="tx2">
                    <a:satMod val="200000"/>
                  </a:schemeClr>
                </a:solidFill>
              </a:rPr>
              <a:t> (1922)</a:t>
            </a:r>
            <a:br>
              <a:rPr lang="en-US" dirty="0" smtClean="0">
                <a:solidFill>
                  <a:schemeClr val="tx2">
                    <a:satMod val="200000"/>
                  </a:schemeClr>
                </a:solidFill>
              </a:rPr>
            </a:br>
            <a:endParaRPr lang="en-US" dirty="0" smtClean="0">
              <a:solidFill>
                <a:schemeClr val="tx2">
                  <a:satMod val="200000"/>
                </a:schemeClr>
              </a:solidFill>
            </a:endParaRPr>
          </a:p>
        </p:txBody>
      </p:sp>
      <p:sp>
        <p:nvSpPr>
          <p:cNvPr id="5123" name="Rectangle 3"/>
          <p:cNvSpPr>
            <a:spLocks noGrp="1" noRot="1" noChangeArrowheads="1"/>
          </p:cNvSpPr>
          <p:nvPr>
            <p:ph idx="1"/>
          </p:nvPr>
        </p:nvSpPr>
        <p:spPr/>
        <p:txBody>
          <a:bodyPr/>
          <a:lstStyle/>
          <a:p>
            <a:pPr>
              <a:buFont typeface="Wingdings" pitchFamily="1" charset="2"/>
              <a:buNone/>
            </a:pPr>
            <a:r>
              <a:rPr lang="en-US" sz="2800"/>
              <a:t>My nerves are bad to-night. Yes, bad. Stay with me.</a:t>
            </a:r>
          </a:p>
          <a:p>
            <a:pPr>
              <a:buFont typeface="Wingdings" pitchFamily="1" charset="2"/>
              <a:buNone/>
            </a:pPr>
            <a:r>
              <a:rPr lang="en-US" sz="2800"/>
              <a:t>Speak to me. Why do you never speak. Speak.</a:t>
            </a:r>
          </a:p>
          <a:p>
            <a:pPr>
              <a:buFont typeface="Wingdings" pitchFamily="1" charset="2"/>
              <a:buNone/>
            </a:pPr>
            <a:r>
              <a:rPr lang="en-US" sz="2800"/>
              <a:t>What are you thinking of? What thinking? What?</a:t>
            </a:r>
          </a:p>
          <a:p>
            <a:pPr>
              <a:buFont typeface="Wingdings" pitchFamily="1" charset="2"/>
              <a:buNone/>
            </a:pPr>
            <a:r>
              <a:rPr lang="en-US" sz="2800"/>
              <a:t>I never know what you are thinking. Think.</a:t>
            </a:r>
          </a:p>
          <a:p>
            <a:pPr>
              <a:buFont typeface="Wingdings" pitchFamily="1" charset="2"/>
              <a:buNone/>
            </a:pPr>
            <a:endParaRPr lang="en-US" sz="2800"/>
          </a:p>
          <a:p>
            <a:pPr>
              <a:buFont typeface="Wingdings" pitchFamily="1" charset="2"/>
              <a:buNone/>
            </a:pPr>
            <a:r>
              <a:rPr lang="en-US" sz="2800"/>
              <a:t>(ll. 111-114)</a:t>
            </a:r>
            <a:endParaRPr lang="en-US" sz="1300">
              <a:latin typeface="Lucida Grande" pitchFamily="1"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Psychoanalysis</a:t>
            </a:r>
          </a:p>
        </p:txBody>
      </p:sp>
      <p:sp>
        <p:nvSpPr>
          <p:cNvPr id="6147" name="Rectangle 3"/>
          <p:cNvSpPr>
            <a:spLocks noGrp="1" noRot="1" noChangeArrowheads="1"/>
          </p:cNvSpPr>
          <p:nvPr>
            <p:ph idx="1"/>
          </p:nvPr>
        </p:nvSpPr>
        <p:spPr/>
        <p:txBody>
          <a:bodyPr/>
          <a:lstStyle/>
          <a:p>
            <a:r>
              <a:rPr lang="en-US"/>
              <a:t>Freud’s works appear in English from the early 1900s</a:t>
            </a:r>
          </a:p>
          <a:p>
            <a:r>
              <a:rPr lang="en-US"/>
              <a:t>Ideas permeate English avant-garde culture: Leonard Woolf reviews </a:t>
            </a:r>
            <a:r>
              <a:rPr lang="en-US" i="1"/>
              <a:t>Psychopathology of Everyday Life</a:t>
            </a:r>
            <a:r>
              <a:rPr lang="en-US"/>
              <a:t> in 1914</a:t>
            </a:r>
          </a:p>
          <a:p>
            <a:r>
              <a:rPr lang="en-US"/>
              <a:t>May Sinclair’s interest developed in work at the Medico-Psychological Clinic  in Brunswick Sq.</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Psychoanalysis</a:t>
            </a:r>
          </a:p>
        </p:txBody>
      </p:sp>
      <p:sp>
        <p:nvSpPr>
          <p:cNvPr id="7171" name="Rectangle 3"/>
          <p:cNvSpPr>
            <a:spLocks noGrp="1" noRot="1" noChangeArrowheads="1"/>
          </p:cNvSpPr>
          <p:nvPr>
            <p:ph idx="1"/>
          </p:nvPr>
        </p:nvSpPr>
        <p:spPr/>
        <p:txBody>
          <a:bodyPr/>
          <a:lstStyle/>
          <a:p>
            <a:r>
              <a:rPr lang="en-US"/>
              <a:t>Clinic devoted to ‘study of human  character, social and individual’</a:t>
            </a:r>
          </a:p>
          <a:p>
            <a:r>
              <a:rPr lang="en-US"/>
              <a:t>Sinclair’s educational mission at the clinic reflected in the novels, especially </a:t>
            </a:r>
            <a:r>
              <a:rPr lang="en-US" i="1"/>
              <a:t>Mary Olivier</a:t>
            </a:r>
            <a:r>
              <a:rPr lang="en-US"/>
              <a:t> and </a:t>
            </a:r>
            <a:r>
              <a:rPr lang="en-US" i="1"/>
              <a:t>Harriett Frean.</a:t>
            </a:r>
          </a:p>
          <a:p>
            <a:r>
              <a:rPr lang="en-US"/>
              <a:t>These novels show the impact of psychoanalysis on literary modernism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wrap="square" lIns="91440" tIns="45720" rIns="91440" bIns="45720" numCol="1" anchorCtr="0" compatLnSpc="1">
            <a:prstTxWarp prst="textNoShape">
              <a:avLst/>
            </a:prstTxWarp>
            <a:normAutofit/>
          </a:bodyPr>
          <a:lstStyle/>
          <a:p>
            <a:r>
              <a:rPr lang="en-US" sz="3600"/>
              <a:t>Aspects of psychoanalysis in </a:t>
            </a:r>
            <a:r>
              <a:rPr lang="en-US" sz="3600" i="1"/>
              <a:t>Harriett Frean</a:t>
            </a:r>
            <a:endParaRPr lang="en-US" sz="3600"/>
          </a:p>
        </p:txBody>
      </p:sp>
      <p:sp>
        <p:nvSpPr>
          <p:cNvPr id="8195" name="Rectangle 3"/>
          <p:cNvSpPr>
            <a:spLocks noGrp="1" noRot="1" noChangeArrowheads="1"/>
          </p:cNvSpPr>
          <p:nvPr>
            <p:ph idx="1"/>
          </p:nvPr>
        </p:nvSpPr>
        <p:spPr/>
        <p:txBody>
          <a:bodyPr>
            <a:normAutofit/>
          </a:bodyPr>
          <a:lstStyle/>
          <a:p>
            <a:pPr>
              <a:lnSpc>
                <a:spcPct val="90000"/>
              </a:lnSpc>
            </a:pPr>
            <a:r>
              <a:rPr lang="en-US" sz="2600"/>
              <a:t>Subjugation of female passion - “behaving beautifully”</a:t>
            </a:r>
          </a:p>
          <a:p>
            <a:pPr>
              <a:lnSpc>
                <a:spcPct val="90000"/>
              </a:lnSpc>
            </a:pPr>
            <a:r>
              <a:rPr lang="en-US" sz="2600"/>
              <a:t>Guilt and inhibition the result of maternal embrace</a:t>
            </a:r>
          </a:p>
          <a:p>
            <a:pPr>
              <a:lnSpc>
                <a:spcPct val="90000"/>
              </a:lnSpc>
            </a:pPr>
            <a:r>
              <a:rPr lang="en-US" sz="2600"/>
              <a:t>No possibility of sublimation - compare </a:t>
            </a:r>
            <a:r>
              <a:rPr lang="en-US" sz="2600" i="1"/>
              <a:t>Mary Olivier</a:t>
            </a:r>
            <a:r>
              <a:rPr lang="en-US" sz="2600"/>
              <a:t>.</a:t>
            </a:r>
          </a:p>
          <a:p>
            <a:pPr>
              <a:lnSpc>
                <a:spcPct val="90000"/>
              </a:lnSpc>
            </a:pPr>
            <a:r>
              <a:rPr lang="en-US" sz="2600"/>
              <a:t>“Harriett exists in a morbid familial rapture, a sort of living death with no prospect of an escape into the life of the mind…”</a:t>
            </a:r>
          </a:p>
          <a:p>
            <a:pPr>
              <a:lnSpc>
                <a:spcPct val="90000"/>
              </a:lnSpc>
            </a:pPr>
            <a:r>
              <a:rPr lang="en-US" sz="2600"/>
              <a:t>(Stonebridge, L. ‘Pychoanalysis and Literature’ in Marcus, L. and Nicholls, P. (eds.) </a:t>
            </a:r>
            <a:r>
              <a:rPr lang="en-US" sz="2600" i="1"/>
              <a:t>The Cambridge History of Twentieth Century Literature. </a:t>
            </a:r>
            <a:r>
              <a:rPr lang="en-US" sz="2600"/>
              <a:t>Cambridge: Cambridge University Press, 2004)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fontAlgn="auto">
              <a:spcAft>
                <a:spcPts val="0"/>
              </a:spcAft>
              <a:defRPr/>
            </a:pPr>
            <a:r>
              <a:rPr lang="en-US" smtClean="0">
                <a:solidFill>
                  <a:schemeClr val="tx2">
                    <a:satMod val="200000"/>
                  </a:schemeClr>
                </a:solidFill>
              </a:rPr>
              <a:t>Sublimation </a:t>
            </a:r>
          </a:p>
        </p:txBody>
      </p:sp>
      <p:sp>
        <p:nvSpPr>
          <p:cNvPr id="9219" name="Rectangle 3"/>
          <p:cNvSpPr>
            <a:spLocks noGrp="1" noRot="1" noChangeArrowheads="1"/>
          </p:cNvSpPr>
          <p:nvPr>
            <p:ph idx="1"/>
          </p:nvPr>
        </p:nvSpPr>
        <p:spPr/>
        <p:txBody>
          <a:bodyPr>
            <a:normAutofit/>
          </a:bodyPr>
          <a:lstStyle/>
          <a:p>
            <a:pPr>
              <a:lnSpc>
                <a:spcPct val="70000"/>
              </a:lnSpc>
            </a:pPr>
            <a:r>
              <a:rPr lang="en-US" sz="2400"/>
              <a:t>Freudian view:</a:t>
            </a:r>
          </a:p>
          <a:p>
            <a:r>
              <a:rPr lang="en-US" sz="2400"/>
              <a:t>1. In classical psychoanalysis, the process whereby primitive libidinous impulses are redirected into new, learned, 'noninstinctive' behaviours. Typically, the term is used with the understanding that the learned behaviours are socially acceptable whereas the instinctive impulses would not be. Classical theory regarded creative and artistic tendencies as manifestations of sublimation.</a:t>
            </a:r>
          </a:p>
          <a:p>
            <a:r>
              <a:rPr lang="en-US" sz="2400">
                <a:effectLst>
                  <a:outerShdw blurRad="38100" dist="38100" dir="2700000" algn="tl">
                    <a:srgbClr val="4E5B6F"/>
                  </a:outerShdw>
                </a:effectLst>
              </a:rPr>
              <a:t>2.</a:t>
            </a:r>
            <a:r>
              <a:rPr lang="en-GB" sz="2400"/>
              <a:t> Generally, and more loosely, any redirection of energy from the socially unacceptable to the acceptable.</a:t>
            </a:r>
            <a:endParaRPr lang="en-US" sz="2400">
              <a:effectLst>
                <a:outerShdw blurRad="38100" dist="38100" dir="2700000" algn="tl">
                  <a:srgbClr val="4E5B6F"/>
                </a:outerShdw>
              </a:effectLst>
            </a:endParaRPr>
          </a:p>
          <a:p>
            <a:pPr>
              <a:lnSpc>
                <a:spcPct val="70000"/>
              </a:lnSpc>
            </a:pPr>
            <a:r>
              <a:rPr lang="en-US" sz="2200"/>
              <a:t>Reber, A. et al, </a:t>
            </a:r>
            <a:r>
              <a:rPr lang="en-US" sz="2200" i="1"/>
              <a:t>The Penguin Dictionary of Psychology</a:t>
            </a:r>
            <a:r>
              <a:rPr lang="en-US" sz="2200"/>
              <a:t>. (London: Penguin, 2002) p.721</a:t>
            </a:r>
          </a:p>
          <a:p>
            <a:pPr>
              <a:lnSpc>
                <a:spcPct val="70000"/>
              </a:lnSpc>
            </a:pPr>
            <a:endParaRPr lang="en-US" sz="2200">
              <a:solidFill>
                <a:srgbClr val="000000"/>
              </a:solidFill>
              <a:effectLst>
                <a:outerShdw blurRad="38100" dist="38100" dir="2700000" algn="tl">
                  <a:srgbClr val="FFFFFF"/>
                </a:outerShdw>
              </a:effectLst>
              <a:latin typeface="Lucida Grande" pitchFamily="1"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wrap="square" lIns="91440" tIns="45720" rIns="91440" bIns="45720" numCol="1" anchorCtr="0" compatLnSpc="1">
            <a:prstTxWarp prst="textNoShape">
              <a:avLst/>
            </a:prstTxWarp>
          </a:bodyPr>
          <a:lstStyle/>
          <a:p>
            <a:r>
              <a:rPr lang="en-US"/>
              <a:t>But…</a:t>
            </a:r>
          </a:p>
        </p:txBody>
      </p:sp>
      <p:sp>
        <p:nvSpPr>
          <p:cNvPr id="10243" name="Rectangle 3"/>
          <p:cNvSpPr>
            <a:spLocks noGrp="1" noRot="1" noChangeArrowheads="1"/>
          </p:cNvSpPr>
          <p:nvPr>
            <p:ph idx="1"/>
          </p:nvPr>
        </p:nvSpPr>
        <p:spPr/>
        <p:txBody>
          <a:bodyPr/>
          <a:lstStyle/>
          <a:p>
            <a:pPr>
              <a:lnSpc>
                <a:spcPct val="90000"/>
              </a:lnSpc>
            </a:pPr>
            <a:r>
              <a:rPr lang="en-US"/>
              <a:t>Harriett’s repression prevents sublimation into culture etc - she struggles with new ideas and retreats to childhood comforts.</a:t>
            </a:r>
          </a:p>
          <a:p>
            <a:pPr>
              <a:lnSpc>
                <a:spcPct val="90000"/>
              </a:lnSpc>
            </a:pPr>
            <a:r>
              <a:rPr lang="en-US"/>
              <a:t>“She couldn’t understand a single word of Herbert Spencer” (p.43)</a:t>
            </a:r>
          </a:p>
          <a:p>
            <a:pPr>
              <a:lnSpc>
                <a:spcPct val="90000"/>
              </a:lnSpc>
            </a:pPr>
            <a:r>
              <a:rPr lang="en-US"/>
              <a:t>“lifted off her feet and… away from her safe, happy life” (p.47)</a:t>
            </a:r>
          </a:p>
          <a:p>
            <a:pPr>
              <a:lnSpc>
                <a:spcPct val="90000"/>
              </a:lnSpc>
            </a:pPr>
            <a:r>
              <a:rPr lang="en-US"/>
              <a:t>“A novel about waste” (Stonebridge)</a:t>
            </a:r>
          </a:p>
          <a:p>
            <a:pPr>
              <a:lnSpc>
                <a:spcPct val="90000"/>
              </a:lnSpc>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254</TotalTime>
  <Words>798</Words>
  <Application>Microsoft Macintosh PowerPoint</Application>
  <PresentationFormat>On-screen Show (4:3)</PresentationFormat>
  <Paragraphs>72</Paragraphs>
  <Slides>14</Slides>
  <Notes>14</Notes>
  <HiddenSlides>0</HiddenSlides>
  <MMClips>0</MMClips>
  <ScaleCrop>false</ScaleCrop>
  <HeadingPairs>
    <vt:vector size="6" baseType="variant">
      <vt:variant>
        <vt:lpstr>Fonts Used</vt:lpstr>
      </vt:variant>
      <vt:variant>
        <vt:i4>8</vt:i4>
      </vt:variant>
      <vt:variant>
        <vt:lpstr>Design Template</vt:lpstr>
      </vt:variant>
      <vt:variant>
        <vt:i4>1</vt:i4>
      </vt:variant>
      <vt:variant>
        <vt:lpstr>Slide Titles</vt:lpstr>
      </vt:variant>
      <vt:variant>
        <vt:i4>14</vt:i4>
      </vt:variant>
    </vt:vector>
  </HeadingPairs>
  <TitlesOfParts>
    <vt:vector size="23" baseType="lpstr">
      <vt:lpstr>Times</vt:lpstr>
      <vt:lpstr>Arial</vt:lpstr>
      <vt:lpstr>Consolas</vt:lpstr>
      <vt:lpstr>Corbel</vt:lpstr>
      <vt:lpstr>Wingdings</vt:lpstr>
      <vt:lpstr>Wingdings 2</vt:lpstr>
      <vt:lpstr>Wingdings 3</vt:lpstr>
      <vt:lpstr>Lucida Grande</vt:lpstr>
      <vt:lpstr>Metro</vt:lpstr>
      <vt:lpstr>LIT 3101 Make It New</vt:lpstr>
      <vt:lpstr>Overview</vt:lpstr>
      <vt:lpstr>Psychological realism</vt:lpstr>
      <vt:lpstr>T.S. Eliot, The Waste Land (1922) </vt:lpstr>
      <vt:lpstr>Psychoanalysis</vt:lpstr>
      <vt:lpstr>Psychoanalysis</vt:lpstr>
      <vt:lpstr>Aspects of psychoanalysis in Harriett Frean</vt:lpstr>
      <vt:lpstr>Sublimation </vt:lpstr>
      <vt:lpstr>But…</vt:lpstr>
      <vt:lpstr>Sinclair’s view of sublimation</vt:lpstr>
      <vt:lpstr>T.S. Eliot’s review</vt:lpstr>
      <vt:lpstr>Symbols and Images</vt:lpstr>
      <vt:lpstr>Dreams and Symbols</vt:lpstr>
      <vt:lpstr>Psychoanalysis and feminism</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3101 Make It New</dc:title>
  <dc:creator>Rob Spence</dc:creator>
  <cp:lastModifiedBy>Rob Spence</cp:lastModifiedBy>
  <cp:revision>10</cp:revision>
  <dcterms:created xsi:type="dcterms:W3CDTF">2012-11-19T22:03:43Z</dcterms:created>
  <dcterms:modified xsi:type="dcterms:W3CDTF">2012-11-19T22:04:26Z</dcterms:modified>
</cp:coreProperties>
</file>