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15"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720" autoAdjust="0"/>
  </p:normalViewPr>
  <p:slideViewPr>
    <p:cSldViewPr>
      <p:cViewPr varScale="1">
        <p:scale>
          <a:sx n="66" d="100"/>
          <a:sy n="66" d="100"/>
        </p:scale>
        <p:origin x="-1776"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3" d="100"/>
          <a:sy n="53" d="100"/>
        </p:scale>
        <p:origin x="-3226" y="-6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charset="0"/>
              </a:defRPr>
            </a:lvl1pPr>
          </a:lstStyle>
          <a:p>
            <a:pPr>
              <a:defRPr/>
            </a:pPr>
            <a:endParaRPr lang="en-GB"/>
          </a:p>
        </p:txBody>
      </p:sp>
      <p:sp>
        <p:nvSpPr>
          <p:cNvPr id="112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charset="0"/>
              </a:defRPr>
            </a:lvl1pPr>
          </a:lstStyle>
          <a:p>
            <a:pPr>
              <a:defRPr/>
            </a:pPr>
            <a:endParaRPr lang="en-GB"/>
          </a:p>
        </p:txBody>
      </p:sp>
      <p:sp>
        <p:nvSpPr>
          <p:cNvPr id="2048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charset="0"/>
              </a:defRPr>
            </a:lvl1pPr>
          </a:lstStyle>
          <a:p>
            <a:pPr>
              <a:defRPr/>
            </a:pPr>
            <a:endParaRPr lang="en-GB"/>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charset="0"/>
              </a:defRPr>
            </a:lvl1pPr>
          </a:lstStyle>
          <a:p>
            <a:pPr>
              <a:defRPr/>
            </a:pPr>
            <a:fld id="{FFB83DC1-BA97-45C5-AD3F-D349C2A2D7DC}" type="slidenum">
              <a:rPr lang="en-GB"/>
              <a:pPr>
                <a:defRPr/>
              </a:pPr>
              <a:t>‹#›</a:t>
            </a:fld>
            <a:endParaRPr lang="en-GB"/>
          </a:p>
        </p:txBody>
      </p:sp>
    </p:spTree>
    <p:extLst>
      <p:ext uri="{BB962C8B-B14F-4D97-AF65-F5344CB8AC3E}">
        <p14:creationId xmlns:p14="http://schemas.microsoft.com/office/powerpoint/2010/main" val="31894991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n-ea"/>
        <a:cs typeface="+mn-cs"/>
      </a:defRPr>
    </a:lvl1pPr>
    <a:lvl2pPr marL="457200" algn="l" rtl="0" eaLnBrk="0" fontAlgn="base" hangingPunct="0">
      <a:spcBef>
        <a:spcPct val="30000"/>
      </a:spcBef>
      <a:spcAft>
        <a:spcPct val="0"/>
      </a:spcAft>
      <a:defRPr sz="1200" kern="1200">
        <a:solidFill>
          <a:schemeClr val="tx1"/>
        </a:solidFill>
        <a:latin typeface="Times" charset="0"/>
        <a:ea typeface="+mn-ea"/>
        <a:cs typeface="+mn-cs"/>
      </a:defRPr>
    </a:lvl2pPr>
    <a:lvl3pPr marL="914400" algn="l" rtl="0" eaLnBrk="0" fontAlgn="base" hangingPunct="0">
      <a:spcBef>
        <a:spcPct val="30000"/>
      </a:spcBef>
      <a:spcAft>
        <a:spcPct val="0"/>
      </a:spcAft>
      <a:defRPr sz="1200" kern="1200">
        <a:solidFill>
          <a:schemeClr val="tx1"/>
        </a:solidFill>
        <a:latin typeface="Times" charset="0"/>
        <a:ea typeface="+mn-ea"/>
        <a:cs typeface="+mn-cs"/>
      </a:defRPr>
    </a:lvl3pPr>
    <a:lvl4pPr marL="1371600" algn="l" rtl="0" eaLnBrk="0" fontAlgn="base" hangingPunct="0">
      <a:spcBef>
        <a:spcPct val="30000"/>
      </a:spcBef>
      <a:spcAft>
        <a:spcPct val="0"/>
      </a:spcAft>
      <a:defRPr sz="1200" kern="1200">
        <a:solidFill>
          <a:schemeClr val="tx1"/>
        </a:solidFill>
        <a:latin typeface="Times" charset="0"/>
        <a:ea typeface="+mn-ea"/>
        <a:cs typeface="+mn-cs"/>
      </a:defRPr>
    </a:lvl4pPr>
    <a:lvl5pPr marL="1828800" algn="l" rtl="0" eaLnBrk="0" fontAlgn="base" hangingPunct="0">
      <a:spcBef>
        <a:spcPct val="30000"/>
      </a:spcBef>
      <a:spcAft>
        <a:spcPct val="0"/>
      </a:spcAft>
      <a:defRPr sz="1200" kern="1200">
        <a:solidFill>
          <a:schemeClr val="tx1"/>
        </a:solidFill>
        <a:latin typeface="Times"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8118CAAC-CC11-4741-8284-88EBE56EBF61}" type="slidenum">
              <a:rPr lang="en-GB" smtClean="0">
                <a:latin typeface="Times" charset="0"/>
              </a:rPr>
              <a:pPr/>
              <a:t>1</a:t>
            </a:fld>
            <a:endParaRPr lang="en-GB" smtClean="0">
              <a:latin typeface="Times" charset="0"/>
            </a:endParaRPr>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6466F892-D309-4B49-9F85-392DD2E7C828}" type="slidenum">
              <a:rPr lang="en-GB" smtClean="0">
                <a:latin typeface="Times" charset="0"/>
              </a:rPr>
              <a:pPr/>
              <a:t>10</a:t>
            </a:fld>
            <a:endParaRPr lang="en-GB" smtClean="0">
              <a:latin typeface="Times" charset="0"/>
            </a:endParaRPr>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72164642-4F1B-471E-8B5B-D9F5C12A07CC}" type="slidenum">
              <a:rPr lang="en-GB" smtClean="0">
                <a:latin typeface="Times" charset="0"/>
              </a:rPr>
              <a:pPr/>
              <a:t>11</a:t>
            </a:fld>
            <a:endParaRPr lang="en-GB" smtClean="0">
              <a:latin typeface="Times" charset="0"/>
            </a:endParaRPr>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C9A7B95A-06DC-45E0-BAAF-B67386D36524}" type="slidenum">
              <a:rPr lang="en-GB" smtClean="0">
                <a:latin typeface="Times" charset="0"/>
              </a:rPr>
              <a:pPr/>
              <a:t>12</a:t>
            </a:fld>
            <a:endParaRPr lang="en-GB" smtClean="0">
              <a:latin typeface="Times" charset="0"/>
            </a:endParaRPr>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
        <p:nvSpPr>
          <p:cNvPr id="22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6A61F00A-01DA-4FCC-9204-628A18EDEEBC}" type="slidenum">
              <a:rPr lang="en-GB" smtClean="0">
                <a:latin typeface="Times" charset="0"/>
              </a:rPr>
              <a:pPr/>
              <a:t>2</a:t>
            </a:fld>
            <a:endParaRPr lang="en-GB" smtClean="0">
              <a:latin typeface="Times"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2F7388B1-F662-4778-B9AF-5107D95D33B5}" type="slidenum">
              <a:rPr lang="en-GB" smtClean="0">
                <a:latin typeface="Times" charset="0"/>
              </a:rPr>
              <a:pPr/>
              <a:t>3</a:t>
            </a:fld>
            <a:endParaRPr lang="en-GB" smtClean="0">
              <a:latin typeface="Times" charset="0"/>
            </a:endParaRPr>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
        <p:nvSpPr>
          <p:cNvPr id="24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2560218E-A4BC-44BA-BF63-0133BC57C0F6}" type="slidenum">
              <a:rPr lang="en-GB" smtClean="0">
                <a:latin typeface="Times" charset="0"/>
              </a:rPr>
              <a:pPr/>
              <a:t>4</a:t>
            </a:fld>
            <a:endParaRPr lang="en-GB" smtClean="0">
              <a:latin typeface="Times"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DC2C3E7E-5FD6-484E-B555-6115505F2B7A}" type="slidenum">
              <a:rPr lang="en-GB" smtClean="0">
                <a:latin typeface="Times" charset="0"/>
              </a:rPr>
              <a:pPr/>
              <a:t>5</a:t>
            </a:fld>
            <a:endParaRPr lang="en-GB" smtClean="0">
              <a:latin typeface="Times" charset="0"/>
            </a:endParaRPr>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
        <p:nvSpPr>
          <p:cNvPr id="266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CE22C7AC-B03A-4FCA-963E-2C6F41B432D5}" type="slidenum">
              <a:rPr lang="en-GB" smtClean="0">
                <a:latin typeface="Times" charset="0"/>
              </a:rPr>
              <a:pPr/>
              <a:t>6</a:t>
            </a:fld>
            <a:endParaRPr lang="en-GB" smtClean="0">
              <a:latin typeface="Times"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3496943D-D004-4E74-B1B9-C8F2384C3119}" type="slidenum">
              <a:rPr lang="en-GB" smtClean="0">
                <a:latin typeface="Times" charset="0"/>
              </a:rPr>
              <a:pPr/>
              <a:t>7</a:t>
            </a:fld>
            <a:endParaRPr lang="en-GB" smtClean="0">
              <a:latin typeface="Times"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
        <p:nvSpPr>
          <p:cNvPr id="286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9F48F0E9-BABF-41BB-A1B1-3BAE44236D0B}" type="slidenum">
              <a:rPr lang="en-GB" smtClean="0">
                <a:latin typeface="Times" charset="0"/>
              </a:rPr>
              <a:pPr/>
              <a:t>8</a:t>
            </a:fld>
            <a:endParaRPr lang="en-GB" smtClean="0">
              <a:latin typeface="Times"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420FFEC2-A3E1-4D05-B8A5-582B8ABFFCDD}" type="slidenum">
              <a:rPr lang="en-GB" smtClean="0">
                <a:latin typeface="Times" charset="0"/>
              </a:rPr>
              <a:pPr/>
              <a:t>9</a:t>
            </a:fld>
            <a:endParaRPr lang="en-GB" smtClean="0">
              <a:latin typeface="Times" charset="0"/>
            </a:endParaRPr>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endParaRPr lang="en-GB"/>
          </a:p>
        </p:txBody>
      </p:sp>
      <p:sp>
        <p:nvSpPr>
          <p:cNvPr id="7" name="Footer Placeholder 4"/>
          <p:cNvSpPr>
            <a:spLocks noGrp="1"/>
          </p:cNvSpPr>
          <p:nvPr>
            <p:ph type="ftr" sz="quarter" idx="11"/>
          </p:nvPr>
        </p:nvSpPr>
        <p:spPr/>
        <p:txBody>
          <a:bodyPr/>
          <a:lstStyle>
            <a:lvl1pPr>
              <a:defRPr/>
            </a:lvl1pPr>
          </a:lstStyle>
          <a:p>
            <a:pPr>
              <a:defRPr/>
            </a:pPr>
            <a:endParaRPr lang="en-GB"/>
          </a:p>
        </p:txBody>
      </p:sp>
      <p:sp>
        <p:nvSpPr>
          <p:cNvPr id="8" name="Slide Number Placeholder 5"/>
          <p:cNvSpPr>
            <a:spLocks noGrp="1"/>
          </p:cNvSpPr>
          <p:nvPr>
            <p:ph type="sldNum" sz="quarter" idx="12"/>
          </p:nvPr>
        </p:nvSpPr>
        <p:spPr/>
        <p:txBody>
          <a:bodyPr/>
          <a:lstStyle>
            <a:lvl1pPr>
              <a:defRPr/>
            </a:lvl1pPr>
          </a:lstStyle>
          <a:p>
            <a:pPr>
              <a:defRPr/>
            </a:pPr>
            <a:fld id="{9AFC7BA4-89DC-4CBA-A87C-089C7A7663FA}" type="slidenum">
              <a:rPr lang="en-GB"/>
              <a:pPr>
                <a:defRPr/>
              </a:pPr>
              <a:t>‹#›</a:t>
            </a:fld>
            <a:endParaRPr lang="en-GB"/>
          </a:p>
        </p:txBody>
      </p:sp>
    </p:spTree>
    <p:extLst>
      <p:ext uri="{BB962C8B-B14F-4D97-AF65-F5344CB8AC3E}">
        <p14:creationId xmlns:p14="http://schemas.microsoft.com/office/powerpoint/2010/main" val="369586549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3DCAC9E-22F3-4DAC-87C9-74B9A57E81E0}" type="slidenum">
              <a:rPr lang="en-GB"/>
              <a:pPr>
                <a:defRPr/>
              </a:pPr>
              <a:t>‹#›</a:t>
            </a:fld>
            <a:endParaRPr lang="en-GB"/>
          </a:p>
        </p:txBody>
      </p:sp>
    </p:spTree>
    <p:extLst>
      <p:ext uri="{BB962C8B-B14F-4D97-AF65-F5344CB8AC3E}">
        <p14:creationId xmlns:p14="http://schemas.microsoft.com/office/powerpoint/2010/main" val="2872743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endParaRPr lang="en-GB"/>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GB"/>
          </a:p>
        </p:txBody>
      </p:sp>
      <p:sp>
        <p:nvSpPr>
          <p:cNvPr id="8" name="Slide Number Placeholder 5"/>
          <p:cNvSpPr>
            <a:spLocks noGrp="1"/>
          </p:cNvSpPr>
          <p:nvPr>
            <p:ph type="sldNum" sz="quarter" idx="12"/>
          </p:nvPr>
        </p:nvSpPr>
        <p:spPr/>
        <p:txBody>
          <a:bodyPr/>
          <a:lstStyle>
            <a:lvl1pPr>
              <a:defRPr/>
            </a:lvl1pPr>
          </a:lstStyle>
          <a:p>
            <a:pPr>
              <a:defRPr/>
            </a:pPr>
            <a:fld id="{B3375E7E-785F-495A-9088-A8841ACF8D89}" type="slidenum">
              <a:rPr lang="en-GB"/>
              <a:pPr>
                <a:defRPr/>
              </a:pPr>
              <a:t>‹#›</a:t>
            </a:fld>
            <a:endParaRPr lang="en-GB"/>
          </a:p>
        </p:txBody>
      </p:sp>
    </p:spTree>
    <p:extLst>
      <p:ext uri="{BB962C8B-B14F-4D97-AF65-F5344CB8AC3E}">
        <p14:creationId xmlns:p14="http://schemas.microsoft.com/office/powerpoint/2010/main" val="1287513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2DE711B-4A03-4A4C-B8C4-AC4EFCB9A65B}" type="slidenum">
              <a:rPr lang="en-GB"/>
              <a:pPr>
                <a:defRPr/>
              </a:pPr>
              <a:t>‹#›</a:t>
            </a:fld>
            <a:endParaRPr lang="en-GB"/>
          </a:p>
        </p:txBody>
      </p:sp>
    </p:spTree>
    <p:extLst>
      <p:ext uri="{BB962C8B-B14F-4D97-AF65-F5344CB8AC3E}">
        <p14:creationId xmlns:p14="http://schemas.microsoft.com/office/powerpoint/2010/main" val="2836234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GB"/>
          </a:p>
        </p:txBody>
      </p:sp>
      <p:sp>
        <p:nvSpPr>
          <p:cNvPr id="7" name="Footer Placeholder 4"/>
          <p:cNvSpPr>
            <a:spLocks noGrp="1"/>
          </p:cNvSpPr>
          <p:nvPr>
            <p:ph type="ftr" sz="quarter" idx="11"/>
          </p:nvPr>
        </p:nvSpPr>
        <p:spPr/>
        <p:txBody>
          <a:bodyPr/>
          <a:lstStyle>
            <a:lvl1pPr>
              <a:defRPr/>
            </a:lvl1pPr>
          </a:lstStyle>
          <a:p>
            <a:pPr>
              <a:defRPr/>
            </a:pPr>
            <a:endParaRPr lang="en-GB"/>
          </a:p>
        </p:txBody>
      </p:sp>
      <p:sp>
        <p:nvSpPr>
          <p:cNvPr id="8" name="Slide Number Placeholder 5"/>
          <p:cNvSpPr>
            <a:spLocks noGrp="1"/>
          </p:cNvSpPr>
          <p:nvPr>
            <p:ph type="sldNum" sz="quarter" idx="12"/>
          </p:nvPr>
        </p:nvSpPr>
        <p:spPr/>
        <p:txBody>
          <a:bodyPr/>
          <a:lstStyle>
            <a:lvl1pPr>
              <a:defRPr/>
            </a:lvl1pPr>
          </a:lstStyle>
          <a:p>
            <a:pPr>
              <a:defRPr/>
            </a:pPr>
            <a:fld id="{26A68E01-5E4A-4806-A72E-935E1828A5EC}" type="slidenum">
              <a:rPr lang="en-GB"/>
              <a:pPr>
                <a:defRPr/>
              </a:pPr>
              <a:t>‹#›</a:t>
            </a:fld>
            <a:endParaRPr lang="en-GB"/>
          </a:p>
        </p:txBody>
      </p:sp>
    </p:spTree>
    <p:extLst>
      <p:ext uri="{BB962C8B-B14F-4D97-AF65-F5344CB8AC3E}">
        <p14:creationId xmlns:p14="http://schemas.microsoft.com/office/powerpoint/2010/main" val="15590310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96542C8-95C6-4026-9924-767579AA77F6}" type="slidenum">
              <a:rPr lang="en-GB"/>
              <a:pPr>
                <a:defRPr/>
              </a:pPr>
              <a:t>‹#›</a:t>
            </a:fld>
            <a:endParaRPr lang="en-GB"/>
          </a:p>
        </p:txBody>
      </p:sp>
    </p:spTree>
    <p:extLst>
      <p:ext uri="{BB962C8B-B14F-4D97-AF65-F5344CB8AC3E}">
        <p14:creationId xmlns:p14="http://schemas.microsoft.com/office/powerpoint/2010/main" val="2642454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DAEBC2E4-86C5-4489-A933-CCE9F3ED1B2C}" type="slidenum">
              <a:rPr lang="en-GB"/>
              <a:pPr>
                <a:defRPr/>
              </a:pPr>
              <a:t>‹#›</a:t>
            </a:fld>
            <a:endParaRPr lang="en-GB"/>
          </a:p>
        </p:txBody>
      </p:sp>
    </p:spTree>
    <p:extLst>
      <p:ext uri="{BB962C8B-B14F-4D97-AF65-F5344CB8AC3E}">
        <p14:creationId xmlns:p14="http://schemas.microsoft.com/office/powerpoint/2010/main" val="2300419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07DD01D7-9F84-4767-8D35-09CB9B95B022}" type="slidenum">
              <a:rPr lang="en-GB"/>
              <a:pPr>
                <a:defRPr/>
              </a:pPr>
              <a:t>‹#›</a:t>
            </a:fld>
            <a:endParaRPr lang="en-GB"/>
          </a:p>
        </p:txBody>
      </p:sp>
    </p:spTree>
    <p:extLst>
      <p:ext uri="{BB962C8B-B14F-4D97-AF65-F5344CB8AC3E}">
        <p14:creationId xmlns:p14="http://schemas.microsoft.com/office/powerpoint/2010/main" val="1316959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GB"/>
          </a:p>
        </p:txBody>
      </p:sp>
      <p:sp>
        <p:nvSpPr>
          <p:cNvPr id="3" name="Footer Placeholder 2"/>
          <p:cNvSpPr>
            <a:spLocks noGrp="1"/>
          </p:cNvSpPr>
          <p:nvPr>
            <p:ph type="ftr" sz="quarter" idx="11"/>
          </p:nvPr>
        </p:nvSpPr>
        <p:spPr/>
        <p:txBody>
          <a:bodyPr/>
          <a:lstStyle>
            <a:lvl1pPr>
              <a:defRPr/>
            </a:lvl1pPr>
          </a:lstStyle>
          <a:p>
            <a:pPr>
              <a:defRPr/>
            </a:pPr>
            <a:endParaRPr lang="en-GB"/>
          </a:p>
        </p:txBody>
      </p:sp>
      <p:sp>
        <p:nvSpPr>
          <p:cNvPr id="4" name="Slide Number Placeholder 3"/>
          <p:cNvSpPr>
            <a:spLocks noGrp="1"/>
          </p:cNvSpPr>
          <p:nvPr>
            <p:ph type="sldNum" sz="quarter" idx="12"/>
          </p:nvPr>
        </p:nvSpPr>
        <p:spPr/>
        <p:txBody>
          <a:bodyPr/>
          <a:lstStyle>
            <a:lvl1pPr>
              <a:defRPr/>
            </a:lvl1pPr>
          </a:lstStyle>
          <a:p>
            <a:pPr>
              <a:defRPr/>
            </a:pPr>
            <a:fld id="{E727C5EA-3B3F-4825-A6E1-402840372231}" type="slidenum">
              <a:rPr lang="en-GB"/>
              <a:pPr>
                <a:defRPr/>
              </a:pPr>
              <a:t>‹#›</a:t>
            </a:fld>
            <a:endParaRPr lang="en-GB"/>
          </a:p>
        </p:txBody>
      </p:sp>
    </p:spTree>
    <p:extLst>
      <p:ext uri="{BB962C8B-B14F-4D97-AF65-F5344CB8AC3E}">
        <p14:creationId xmlns:p14="http://schemas.microsoft.com/office/powerpoint/2010/main" val="1939880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endParaRPr lang="en-GB"/>
          </a:p>
        </p:txBody>
      </p:sp>
      <p:sp>
        <p:nvSpPr>
          <p:cNvPr id="8" name="Footer Placeholder 5"/>
          <p:cNvSpPr>
            <a:spLocks noGrp="1"/>
          </p:cNvSpPr>
          <p:nvPr>
            <p:ph type="ftr" sz="quarter" idx="11"/>
          </p:nvPr>
        </p:nvSpPr>
        <p:spPr/>
        <p:txBody>
          <a:bodyPr/>
          <a:lstStyle>
            <a:lvl1pPr>
              <a:defRPr/>
            </a:lvl1pPr>
          </a:lstStyle>
          <a:p>
            <a:pPr>
              <a:defRPr/>
            </a:pPr>
            <a:endParaRPr lang="en-GB"/>
          </a:p>
        </p:txBody>
      </p:sp>
      <p:sp>
        <p:nvSpPr>
          <p:cNvPr id="9" name="Slide Number Placeholder 6"/>
          <p:cNvSpPr>
            <a:spLocks noGrp="1"/>
          </p:cNvSpPr>
          <p:nvPr>
            <p:ph type="sldNum" sz="quarter" idx="12"/>
          </p:nvPr>
        </p:nvSpPr>
        <p:spPr/>
        <p:txBody>
          <a:bodyPr/>
          <a:lstStyle>
            <a:lvl1pPr>
              <a:defRPr/>
            </a:lvl1pPr>
          </a:lstStyle>
          <a:p>
            <a:pPr>
              <a:defRPr/>
            </a:pPr>
            <a:fld id="{3B7B6125-A072-4214-BC09-1E6C697F6C2D}" type="slidenum">
              <a:rPr lang="en-GB"/>
              <a:pPr>
                <a:defRPr/>
              </a:pPr>
              <a:t>‹#›</a:t>
            </a:fld>
            <a:endParaRPr lang="en-GB"/>
          </a:p>
        </p:txBody>
      </p:sp>
    </p:spTree>
    <p:extLst>
      <p:ext uri="{BB962C8B-B14F-4D97-AF65-F5344CB8AC3E}">
        <p14:creationId xmlns:p14="http://schemas.microsoft.com/office/powerpoint/2010/main" val="1053785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endParaRPr lang="en-GB"/>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GB"/>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4C66F80D-D0AA-439F-8900-19FAE5BB92AE}" type="slidenum">
              <a:rPr lang="en-GB"/>
              <a:pPr>
                <a:defRPr/>
              </a:pPr>
              <a:t>‹#›</a:t>
            </a:fld>
            <a:endParaRPr lang="en-GB"/>
          </a:p>
        </p:txBody>
      </p:sp>
    </p:spTree>
    <p:extLst>
      <p:ext uri="{BB962C8B-B14F-4D97-AF65-F5344CB8AC3E}">
        <p14:creationId xmlns:p14="http://schemas.microsoft.com/office/powerpoint/2010/main" val="423030392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3" name="Text Placeholder 2"/>
          <p:cNvSpPr>
            <a:spLocks noGrp="1"/>
          </p:cNvSpPr>
          <p:nvPr>
            <p:ph type="body" idx="1"/>
          </p:nvPr>
        </p:nvSpPr>
        <p:spPr bwMode="auto">
          <a:xfrm>
            <a:off x="457200" y="1774825"/>
            <a:ext cx="8229600" cy="462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endParaRPr lang="en-GB"/>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endParaRPr lang="en-GB"/>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latinLnBrk="0" hangingPunct="1">
              <a:defRPr kumimoji="0" sz="1200" smtClean="0">
                <a:solidFill>
                  <a:schemeClr val="tx1">
                    <a:tint val="95000"/>
                  </a:schemeClr>
                </a:solidFill>
              </a:defRPr>
            </a:lvl1pPr>
            <a:extLst/>
          </a:lstStyle>
          <a:p>
            <a:pPr>
              <a:defRPr/>
            </a:pPr>
            <a:fld id="{0F428A5C-10E3-4CA1-A1E7-C59794E9F60B}"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738" r:id="rId1"/>
    <p:sldLayoutId id="2147483733" r:id="rId2"/>
    <p:sldLayoutId id="2147483739" r:id="rId3"/>
    <p:sldLayoutId id="2147483734" r:id="rId4"/>
    <p:sldLayoutId id="2147483735" r:id="rId5"/>
    <p:sldLayoutId id="2147483736" r:id="rId6"/>
    <p:sldLayoutId id="2147483740" r:id="rId7"/>
    <p:sldLayoutId id="2147483741" r:id="rId8"/>
    <p:sldLayoutId id="2147483742" r:id="rId9"/>
    <p:sldLayoutId id="2147483737" r:id="rId10"/>
    <p:sldLayoutId id="214748374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txStyles>
    <p:titleStyle>
      <a:lvl1pPr algn="l" rtl="0" fontAlgn="base">
        <a:spcBef>
          <a:spcPct val="0"/>
        </a:spcBef>
        <a:spcAft>
          <a:spcPct val="0"/>
        </a:spcAft>
        <a:defRPr sz="4500" b="1" kern="1200">
          <a:solidFill>
            <a:srgbClr val="FFC800"/>
          </a:solidFill>
          <a:latin typeface="+mj-lt"/>
          <a:ea typeface="+mj-ea"/>
          <a:cs typeface="+mj-cs"/>
        </a:defRPr>
      </a:lvl1pPr>
      <a:lvl2pPr algn="l" rtl="0" fontAlgn="base">
        <a:spcBef>
          <a:spcPct val="0"/>
        </a:spcBef>
        <a:spcAft>
          <a:spcPct val="0"/>
        </a:spcAft>
        <a:defRPr sz="4500" b="1">
          <a:solidFill>
            <a:srgbClr val="FFC800"/>
          </a:solidFill>
          <a:latin typeface="Corbel" pitchFamily="34" charset="0"/>
        </a:defRPr>
      </a:lvl2pPr>
      <a:lvl3pPr algn="l" rtl="0" fontAlgn="base">
        <a:spcBef>
          <a:spcPct val="0"/>
        </a:spcBef>
        <a:spcAft>
          <a:spcPct val="0"/>
        </a:spcAft>
        <a:defRPr sz="4500" b="1">
          <a:solidFill>
            <a:srgbClr val="FFC800"/>
          </a:solidFill>
          <a:latin typeface="Corbel" pitchFamily="34" charset="0"/>
        </a:defRPr>
      </a:lvl3pPr>
      <a:lvl4pPr algn="l" rtl="0" fontAlgn="base">
        <a:spcBef>
          <a:spcPct val="0"/>
        </a:spcBef>
        <a:spcAft>
          <a:spcPct val="0"/>
        </a:spcAft>
        <a:defRPr sz="4500" b="1">
          <a:solidFill>
            <a:srgbClr val="FFC800"/>
          </a:solidFill>
          <a:latin typeface="Corbel" pitchFamily="34" charset="0"/>
        </a:defRPr>
      </a:lvl4pPr>
      <a:lvl5pPr algn="l" rtl="0" fontAlgn="base">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fontAlgn="base">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fontAlgn="base">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fontAlgn="base">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fontAlgn="base">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fontAlgn="base">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62000" y="1590675"/>
            <a:ext cx="7696200" cy="1595438"/>
          </a:xfrm>
        </p:spPr>
        <p:txBody>
          <a:bodyPr/>
          <a:lstStyle/>
          <a:p>
            <a:pPr fontAlgn="auto">
              <a:spcAft>
                <a:spcPts val="0"/>
              </a:spcAft>
              <a:defRPr/>
            </a:pPr>
            <a:r>
              <a:rPr lang="en-US" smtClean="0">
                <a:solidFill>
                  <a:schemeClr val="accent1">
                    <a:satMod val="150000"/>
                  </a:schemeClr>
                </a:solidFill>
              </a:rPr>
              <a:t>LIT 3101 Make it New</a:t>
            </a:r>
          </a:p>
        </p:txBody>
      </p:sp>
      <p:sp>
        <p:nvSpPr>
          <p:cNvPr id="8195" name="Rectangle 3"/>
          <p:cNvSpPr>
            <a:spLocks noGrp="1" noChangeArrowheads="1"/>
          </p:cNvSpPr>
          <p:nvPr>
            <p:ph type="subTitle" idx="1"/>
          </p:nvPr>
        </p:nvSpPr>
        <p:spPr>
          <a:xfrm>
            <a:off x="685800" y="1828800"/>
            <a:ext cx="8077200" cy="1500188"/>
          </a:xfrm>
        </p:spPr>
        <p:txBody>
          <a:bodyPr/>
          <a:lstStyle/>
          <a:p>
            <a:r>
              <a:rPr lang="en-US" smtClean="0"/>
              <a:t>May Sinclair:</a:t>
            </a:r>
          </a:p>
          <a:p>
            <a:r>
              <a:rPr lang="en-US" i="1" smtClean="0"/>
              <a:t>The Life and Death of Harriett Frean</a:t>
            </a:r>
            <a:r>
              <a:rPr lang="en-US" smtClean="0"/>
              <a:t>(1)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fontAlgn="auto">
              <a:spcAft>
                <a:spcPts val="0"/>
              </a:spcAft>
              <a:defRPr/>
            </a:pPr>
            <a:r>
              <a:rPr lang="en-GB" smtClean="0">
                <a:solidFill>
                  <a:schemeClr val="accent1">
                    <a:satMod val="150000"/>
                  </a:schemeClr>
                </a:solidFill>
              </a:rPr>
              <a:t>Free indirect</a:t>
            </a:r>
          </a:p>
        </p:txBody>
      </p:sp>
      <p:sp>
        <p:nvSpPr>
          <p:cNvPr id="17411" name="Rectangle 3"/>
          <p:cNvSpPr>
            <a:spLocks noGrp="1" noChangeArrowheads="1"/>
          </p:cNvSpPr>
          <p:nvPr>
            <p:ph idx="1"/>
          </p:nvPr>
        </p:nvSpPr>
        <p:spPr/>
        <p:txBody>
          <a:bodyPr/>
          <a:lstStyle/>
          <a:p>
            <a:pPr>
              <a:lnSpc>
                <a:spcPct val="80000"/>
              </a:lnSpc>
            </a:pPr>
            <a:r>
              <a:rPr lang="en-GB" sz="2800" smtClean="0"/>
              <a:t>"My dear, your nurse had nothing else to do. Your wife has to clean and mend for you, and cook your dinner and mow the lawn and nail the carpets down." While she said it she looked at Robin as if she adored him. All through tea time he talked about his health and about the sanitary dustbin they hadn't got. Something had happened to him. It wasn't like him to be wrapped up in himself and to talk about dustbins. He spoke to his wife as if she had been his valet. He didn't see that she was perspiring, worn out by her struggle with the carpet.  (p.107 new Virago ed.; p.126-7 old Virago 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fontAlgn="auto">
              <a:spcAft>
                <a:spcPts val="0"/>
              </a:spcAft>
              <a:defRPr/>
            </a:pPr>
            <a:r>
              <a:rPr lang="en-GB" smtClean="0">
                <a:solidFill>
                  <a:schemeClr val="accent1">
                    <a:satMod val="150000"/>
                  </a:schemeClr>
                </a:solidFill>
              </a:rPr>
              <a:t>External narrator</a:t>
            </a:r>
          </a:p>
        </p:txBody>
      </p:sp>
      <p:sp>
        <p:nvSpPr>
          <p:cNvPr id="18435" name="Rectangle 3"/>
          <p:cNvSpPr>
            <a:spLocks noGrp="1" noChangeArrowheads="1"/>
          </p:cNvSpPr>
          <p:nvPr>
            <p:ph idx="1"/>
          </p:nvPr>
        </p:nvSpPr>
        <p:spPr/>
        <p:txBody>
          <a:bodyPr/>
          <a:lstStyle/>
          <a:p>
            <a:pPr>
              <a:lnSpc>
                <a:spcPct val="80000"/>
              </a:lnSpc>
            </a:pPr>
            <a:r>
              <a:rPr lang="en-GB" sz="2800" smtClean="0"/>
              <a:t>In all her previsions of the event she had seen herself surviving as the same Harriett Frean with the addition of an overwhelming grief. She was horrified at this image of herself persisting beside her mother's place empty in space and time. But she was not there. Through her absorption in her mother, some large, essential part of herself had gone. It had not been so when her father died; what he had absorbed was given back to her, transferred to her mother. All her memories of her mother were joined to the memory of this now irrecoverable self.  (p.93 new Virago ed.; p.108 old Virago 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fontAlgn="auto">
              <a:spcAft>
                <a:spcPts val="0"/>
              </a:spcAft>
              <a:defRPr/>
            </a:pPr>
            <a:r>
              <a:rPr lang="en-GB" smtClean="0">
                <a:solidFill>
                  <a:schemeClr val="accent1">
                    <a:satMod val="150000"/>
                  </a:schemeClr>
                </a:solidFill>
              </a:rPr>
              <a:t>Stream of consciousness</a:t>
            </a:r>
          </a:p>
        </p:txBody>
      </p:sp>
      <p:sp>
        <p:nvSpPr>
          <p:cNvPr id="19459" name="Rectangle 3"/>
          <p:cNvSpPr>
            <a:spLocks noGrp="1" noChangeArrowheads="1"/>
          </p:cNvSpPr>
          <p:nvPr>
            <p:ph idx="1"/>
          </p:nvPr>
        </p:nvSpPr>
        <p:spPr/>
        <p:txBody>
          <a:bodyPr/>
          <a:lstStyle/>
          <a:p>
            <a:r>
              <a:rPr lang="en-GB" smtClean="0"/>
              <a:t>"Maggie had a baby once. She took it up the lane to the place where the man is; and they put it behind the palings. Dirty blue palings. "...Pussycat. Pussycat, what did you there? Pussy. Prissie. Prissiecat. Poor Prissie. She never goes to bed. She can't get up out of the chair." (p.158 new Virago ed.; p.183 old Virago ed.)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fontAlgn="auto">
              <a:spcAft>
                <a:spcPts val="0"/>
              </a:spcAft>
              <a:defRPr/>
            </a:pPr>
            <a:r>
              <a:rPr lang="en-US" smtClean="0">
                <a:solidFill>
                  <a:schemeClr val="accent1">
                    <a:satMod val="150000"/>
                  </a:schemeClr>
                </a:solidFill>
              </a:rPr>
              <a:t>Overview</a:t>
            </a:r>
          </a:p>
        </p:txBody>
      </p:sp>
      <p:sp>
        <p:nvSpPr>
          <p:cNvPr id="9219" name="Rectangle 3"/>
          <p:cNvSpPr>
            <a:spLocks noGrp="1" noChangeArrowheads="1"/>
          </p:cNvSpPr>
          <p:nvPr>
            <p:ph idx="1"/>
          </p:nvPr>
        </p:nvSpPr>
        <p:spPr/>
        <p:txBody>
          <a:bodyPr/>
          <a:lstStyle/>
          <a:p>
            <a:r>
              <a:rPr lang="en-US" smtClean="0"/>
              <a:t>May Sinclair as Modernist</a:t>
            </a:r>
          </a:p>
          <a:p>
            <a:r>
              <a:rPr lang="en-US" smtClean="0"/>
              <a:t>Sinclair’s career</a:t>
            </a:r>
          </a:p>
          <a:p>
            <a:r>
              <a:rPr lang="en-US" smtClean="0"/>
              <a:t>Sinclair’s interest in psychoanalysis</a:t>
            </a:r>
          </a:p>
          <a:p>
            <a:r>
              <a:rPr lang="en-US" smtClean="0"/>
              <a:t>Narrative technique in </a:t>
            </a:r>
            <a:r>
              <a:rPr lang="en-US" i="1" smtClean="0"/>
              <a:t>Harriett Frean</a:t>
            </a:r>
            <a:r>
              <a:rPr lang="en-US" smtClean="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fontAlgn="auto">
              <a:spcAft>
                <a:spcPts val="0"/>
              </a:spcAft>
              <a:defRPr/>
            </a:pPr>
            <a:r>
              <a:rPr lang="en-US" smtClean="0">
                <a:solidFill>
                  <a:schemeClr val="accent1">
                    <a:satMod val="150000"/>
                  </a:schemeClr>
                </a:solidFill>
              </a:rPr>
              <a:t>Another Victorian</a:t>
            </a:r>
          </a:p>
        </p:txBody>
      </p:sp>
      <p:sp>
        <p:nvSpPr>
          <p:cNvPr id="10243" name="Rectangle 3"/>
          <p:cNvSpPr>
            <a:spLocks noGrp="1" noChangeArrowheads="1"/>
          </p:cNvSpPr>
          <p:nvPr>
            <p:ph idx="1"/>
          </p:nvPr>
        </p:nvSpPr>
        <p:spPr/>
        <p:txBody>
          <a:bodyPr/>
          <a:lstStyle/>
          <a:p>
            <a:r>
              <a:rPr lang="en-US" smtClean="0"/>
              <a:t>Born Rock Ferry 1863 (not 62 or 65)</a:t>
            </a:r>
          </a:p>
          <a:p>
            <a:r>
              <a:rPr lang="en-US" smtClean="0"/>
              <a:t>Limited education - Cheltenham Ladies’ College</a:t>
            </a:r>
          </a:p>
          <a:p>
            <a:r>
              <a:rPr lang="en-US" smtClean="0"/>
              <a:t>Career (Life?) begins after mother’s death</a:t>
            </a:r>
          </a:p>
          <a:p>
            <a:r>
              <a:rPr lang="en-US" smtClean="0"/>
              <a:t>See </a:t>
            </a:r>
            <a:r>
              <a:rPr lang="en-US" i="1" smtClean="0"/>
              <a:t>Mary Olivier</a:t>
            </a:r>
            <a:r>
              <a:rPr lang="en-US" smtClean="0"/>
              <a:t> for fictional autobiography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fontAlgn="auto">
              <a:spcAft>
                <a:spcPts val="0"/>
              </a:spcAft>
              <a:defRPr/>
            </a:pPr>
            <a:r>
              <a:rPr lang="en-US" smtClean="0">
                <a:solidFill>
                  <a:schemeClr val="accent1">
                    <a:satMod val="150000"/>
                  </a:schemeClr>
                </a:solidFill>
              </a:rPr>
              <a:t>Career (cont’d)</a:t>
            </a:r>
          </a:p>
        </p:txBody>
      </p:sp>
      <p:sp>
        <p:nvSpPr>
          <p:cNvPr id="11267" name="Rectangle 3"/>
          <p:cNvSpPr>
            <a:spLocks noGrp="1" noChangeArrowheads="1"/>
          </p:cNvSpPr>
          <p:nvPr>
            <p:ph idx="1"/>
          </p:nvPr>
        </p:nvSpPr>
        <p:spPr/>
        <p:txBody>
          <a:bodyPr/>
          <a:lstStyle/>
          <a:p>
            <a:pPr>
              <a:lnSpc>
                <a:spcPct val="90000"/>
              </a:lnSpc>
            </a:pPr>
            <a:r>
              <a:rPr lang="en-US" sz="2800" smtClean="0"/>
              <a:t>Wrote novels from 1896 onwards</a:t>
            </a:r>
          </a:p>
          <a:p>
            <a:pPr>
              <a:lnSpc>
                <a:spcPct val="90000"/>
              </a:lnSpc>
            </a:pPr>
            <a:r>
              <a:rPr lang="en-US" sz="2800" smtClean="0"/>
              <a:t>Crosses popular / literary divide </a:t>
            </a:r>
          </a:p>
          <a:p>
            <a:pPr>
              <a:lnSpc>
                <a:spcPct val="90000"/>
              </a:lnSpc>
            </a:pPr>
            <a:r>
              <a:rPr lang="en-US" sz="2800" smtClean="0"/>
              <a:t>Edwardian novels - largely on marriage problems - very successful</a:t>
            </a:r>
          </a:p>
          <a:p>
            <a:pPr>
              <a:lnSpc>
                <a:spcPct val="90000"/>
              </a:lnSpc>
            </a:pPr>
            <a:r>
              <a:rPr lang="en-US" sz="2800" smtClean="0"/>
              <a:t>A major figure in modernist circles - knew Pound, Ford, Aldington, HD</a:t>
            </a:r>
          </a:p>
          <a:p>
            <a:pPr>
              <a:lnSpc>
                <a:spcPct val="90000"/>
              </a:lnSpc>
            </a:pPr>
            <a:r>
              <a:rPr lang="en-US" sz="2800" smtClean="0"/>
              <a:t>Early reviews of imagist poets and Dorothy Richardson</a:t>
            </a:r>
          </a:p>
          <a:p>
            <a:pPr>
              <a:lnSpc>
                <a:spcPct val="90000"/>
              </a:lnSpc>
            </a:pPr>
            <a:endParaRPr lang="en-US" sz="2800" smtClean="0"/>
          </a:p>
          <a:p>
            <a:pPr>
              <a:lnSpc>
                <a:spcPct val="90000"/>
              </a:lnSpc>
            </a:pPr>
            <a:endParaRPr lang="en-US" sz="28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fontAlgn="auto">
              <a:spcAft>
                <a:spcPts val="0"/>
              </a:spcAft>
              <a:defRPr/>
            </a:pPr>
            <a:r>
              <a:rPr lang="en-US" smtClean="0">
                <a:solidFill>
                  <a:schemeClr val="accent1">
                    <a:satMod val="150000"/>
                  </a:schemeClr>
                </a:solidFill>
              </a:rPr>
              <a:t>Modernist phase</a:t>
            </a:r>
          </a:p>
        </p:txBody>
      </p:sp>
      <p:sp>
        <p:nvSpPr>
          <p:cNvPr id="12291" name="Rectangle 3"/>
          <p:cNvSpPr>
            <a:spLocks noGrp="1" noChangeArrowheads="1"/>
          </p:cNvSpPr>
          <p:nvPr>
            <p:ph idx="1"/>
          </p:nvPr>
        </p:nvSpPr>
        <p:spPr/>
        <p:txBody>
          <a:bodyPr/>
          <a:lstStyle/>
          <a:p>
            <a:r>
              <a:rPr lang="en-US" smtClean="0"/>
              <a:t>1913: Donates to, and works at </a:t>
            </a:r>
            <a:r>
              <a:rPr lang="en-GB" b="1" smtClean="0"/>
              <a:t>Medico-Psychological Clinic of London </a:t>
            </a:r>
            <a:endParaRPr lang="en-US" smtClean="0"/>
          </a:p>
          <a:p>
            <a:r>
              <a:rPr lang="en-US" smtClean="0"/>
              <a:t>1916: Writes review of Jung’s </a:t>
            </a:r>
            <a:r>
              <a:rPr lang="en-US" i="1" smtClean="0"/>
              <a:t>Psychology of the Unconscious </a:t>
            </a:r>
            <a:r>
              <a:rPr lang="en-US" smtClean="0"/>
              <a:t>(1912)</a:t>
            </a:r>
            <a:endParaRPr lang="en-US" i="1" smtClean="0"/>
          </a:p>
          <a:p>
            <a:r>
              <a:rPr lang="en-US" smtClean="0"/>
              <a:t>1919 </a:t>
            </a:r>
            <a:r>
              <a:rPr lang="en-US" i="1" smtClean="0"/>
              <a:t>Mary Olivier</a:t>
            </a:r>
          </a:p>
          <a:p>
            <a:r>
              <a:rPr lang="en-US" smtClean="0"/>
              <a:t>1922 </a:t>
            </a:r>
            <a:r>
              <a:rPr lang="en-US" i="1" smtClean="0"/>
              <a:t>Harriett Frean</a:t>
            </a:r>
          </a:p>
          <a:p>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fontAlgn="auto">
              <a:spcAft>
                <a:spcPts val="0"/>
              </a:spcAft>
              <a:defRPr/>
            </a:pPr>
            <a:r>
              <a:rPr lang="en-US" smtClean="0">
                <a:solidFill>
                  <a:schemeClr val="accent1">
                    <a:satMod val="150000"/>
                  </a:schemeClr>
                </a:solidFill>
              </a:rPr>
              <a:t>Modernist elements in </a:t>
            </a:r>
            <a:r>
              <a:rPr lang="en-US" i="1" smtClean="0">
                <a:solidFill>
                  <a:schemeClr val="accent1">
                    <a:satMod val="150000"/>
                  </a:schemeClr>
                </a:solidFill>
              </a:rPr>
              <a:t>Harriett Frean</a:t>
            </a:r>
            <a:endParaRPr lang="en-US" smtClean="0">
              <a:solidFill>
                <a:schemeClr val="accent1">
                  <a:satMod val="150000"/>
                </a:schemeClr>
              </a:solidFill>
            </a:endParaRPr>
          </a:p>
        </p:txBody>
      </p:sp>
      <p:sp>
        <p:nvSpPr>
          <p:cNvPr id="13315" name="Rectangle 3"/>
          <p:cNvSpPr>
            <a:spLocks noGrp="1" noChangeArrowheads="1"/>
          </p:cNvSpPr>
          <p:nvPr>
            <p:ph idx="1"/>
          </p:nvPr>
        </p:nvSpPr>
        <p:spPr/>
        <p:txBody>
          <a:bodyPr/>
          <a:lstStyle/>
          <a:p>
            <a:r>
              <a:rPr lang="en-US" smtClean="0"/>
              <a:t>Heavy use of symbolism - in very short novel, symbols and motifs gain resonance through repetition - e.g. blue egg, red flowers</a:t>
            </a:r>
          </a:p>
          <a:p>
            <a:r>
              <a:rPr lang="en-US" smtClean="0"/>
              <a:t>Examination of selfhood through exploration of psyche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fontAlgn="auto">
              <a:spcAft>
                <a:spcPts val="0"/>
              </a:spcAft>
              <a:defRPr/>
            </a:pPr>
            <a:r>
              <a:rPr lang="en-US" smtClean="0">
                <a:solidFill>
                  <a:schemeClr val="accent1">
                    <a:satMod val="150000"/>
                  </a:schemeClr>
                </a:solidFill>
              </a:rPr>
              <a:t>More modernist elements</a:t>
            </a:r>
          </a:p>
        </p:txBody>
      </p:sp>
      <p:sp>
        <p:nvSpPr>
          <p:cNvPr id="14339" name="Rectangle 3"/>
          <p:cNvSpPr>
            <a:spLocks noGrp="1" noChangeArrowheads="1"/>
          </p:cNvSpPr>
          <p:nvPr>
            <p:ph idx="1"/>
          </p:nvPr>
        </p:nvSpPr>
        <p:spPr/>
        <p:txBody>
          <a:bodyPr/>
          <a:lstStyle/>
          <a:p>
            <a:pPr>
              <a:lnSpc>
                <a:spcPct val="90000"/>
              </a:lnSpc>
            </a:pPr>
            <a:r>
              <a:rPr lang="en-US" sz="2800" smtClean="0"/>
              <a:t>Self-consciously experimental - compression</a:t>
            </a:r>
          </a:p>
          <a:p>
            <a:pPr>
              <a:lnSpc>
                <a:spcPct val="90000"/>
              </a:lnSpc>
            </a:pPr>
            <a:r>
              <a:rPr lang="en-US" sz="2800" smtClean="0"/>
              <a:t>Narrative style:</a:t>
            </a:r>
          </a:p>
          <a:p>
            <a:pPr>
              <a:lnSpc>
                <a:spcPct val="90000"/>
              </a:lnSpc>
            </a:pPr>
            <a:r>
              <a:rPr lang="en-US" sz="2800" smtClean="0"/>
              <a:t>Sinclair first to use “stream of consciousness” in literary sense (in review of Dorothy Richardson’s </a:t>
            </a:r>
            <a:r>
              <a:rPr lang="en-US" sz="2800" i="1" smtClean="0"/>
              <a:t>Pilgrimage</a:t>
            </a:r>
            <a:r>
              <a:rPr lang="en-US" sz="2800" smtClean="0"/>
              <a:t>)</a:t>
            </a:r>
          </a:p>
          <a:p>
            <a:pPr>
              <a:lnSpc>
                <a:spcPct val="90000"/>
              </a:lnSpc>
            </a:pPr>
            <a:r>
              <a:rPr lang="en-US" sz="2800" i="1" smtClean="0"/>
              <a:t>HF</a:t>
            </a:r>
            <a:r>
              <a:rPr lang="en-US" sz="2800" smtClean="0"/>
              <a:t> uses omniscient third person narrative for passage of time, but</a:t>
            </a:r>
          </a:p>
          <a:p>
            <a:pPr>
              <a:lnSpc>
                <a:spcPct val="90000"/>
              </a:lnSpc>
            </a:pPr>
            <a:r>
              <a:rPr lang="en-US" sz="2800" smtClean="0"/>
              <a:t>Complex interweaving of H’s “raw” thoughts with narrative commentary.</a:t>
            </a:r>
          </a:p>
          <a:p>
            <a:pPr>
              <a:lnSpc>
                <a:spcPct val="90000"/>
              </a:lnSpc>
            </a:pPr>
            <a:endParaRPr lang="en-US" sz="28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fontAlgn="auto">
              <a:spcAft>
                <a:spcPts val="0"/>
              </a:spcAft>
              <a:defRPr/>
            </a:pPr>
            <a:r>
              <a:rPr lang="en-US" smtClean="0">
                <a:solidFill>
                  <a:schemeClr val="accent1">
                    <a:satMod val="150000"/>
                  </a:schemeClr>
                </a:solidFill>
              </a:rPr>
              <a:t>Narrative technique</a:t>
            </a:r>
          </a:p>
        </p:txBody>
      </p:sp>
      <p:sp>
        <p:nvSpPr>
          <p:cNvPr id="15363" name="Rectangle 3"/>
          <p:cNvSpPr>
            <a:spLocks noGrp="1" noChangeArrowheads="1"/>
          </p:cNvSpPr>
          <p:nvPr>
            <p:ph idx="1"/>
          </p:nvPr>
        </p:nvSpPr>
        <p:spPr/>
        <p:txBody>
          <a:bodyPr/>
          <a:lstStyle/>
          <a:p>
            <a:r>
              <a:rPr lang="en-US" smtClean="0"/>
              <a:t>“Objectivity” vs subjectivity an issue</a:t>
            </a:r>
          </a:p>
          <a:p>
            <a:r>
              <a:rPr lang="en-US" smtClean="0"/>
              <a:t>Compare Dowell in </a:t>
            </a:r>
            <a:r>
              <a:rPr lang="en-US" i="1" smtClean="0"/>
              <a:t>The Good Soldier</a:t>
            </a:r>
            <a:r>
              <a:rPr lang="en-US" smtClean="0"/>
              <a:t>.</a:t>
            </a:r>
          </a:p>
          <a:p>
            <a:r>
              <a:rPr lang="en-US" smtClean="0"/>
              <a:t>At the heart is “the pervading irony…[of] the disparity between the way things really are and the way Harriett perceives them.”</a:t>
            </a:r>
          </a:p>
          <a:p>
            <a:r>
              <a:rPr lang="en-US" smtClean="0"/>
              <a:t>Brown, </a:t>
            </a:r>
            <a:r>
              <a:rPr lang="en-US" i="1" smtClean="0"/>
              <a:t>The Poison at the Source, </a:t>
            </a:r>
            <a:r>
              <a:rPr lang="en-US" smtClean="0"/>
              <a:t>p.36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fontAlgn="auto">
              <a:spcAft>
                <a:spcPts val="0"/>
              </a:spcAft>
              <a:defRPr/>
            </a:pPr>
            <a:r>
              <a:rPr lang="en-US" smtClean="0">
                <a:solidFill>
                  <a:schemeClr val="accent1">
                    <a:satMod val="150000"/>
                  </a:schemeClr>
                </a:solidFill>
              </a:rPr>
              <a:t>An exception</a:t>
            </a:r>
          </a:p>
        </p:txBody>
      </p:sp>
      <p:sp>
        <p:nvSpPr>
          <p:cNvPr id="11267" name="Rectangle 3"/>
          <p:cNvSpPr>
            <a:spLocks noGrp="1" noChangeArrowheads="1"/>
          </p:cNvSpPr>
          <p:nvPr>
            <p:ph idx="1"/>
          </p:nvPr>
        </p:nvSpPr>
        <p:spPr/>
        <p:txBody>
          <a:bodyPr rtlCol="0">
            <a:normAutofit/>
          </a:bodyPr>
          <a:lstStyle/>
          <a:p>
            <a:pPr marL="0" indent="0" fontAlgn="auto">
              <a:spcBef>
                <a:spcPts val="0"/>
              </a:spcBef>
              <a:spcAft>
                <a:spcPts val="0"/>
              </a:spcAft>
              <a:buFont typeface="Wingdings" pitchFamily="2" charset="2"/>
              <a:buNone/>
              <a:defRPr/>
            </a:pPr>
            <a:r>
              <a:rPr lang="en-US" sz="1100" dirty="0" smtClean="0">
                <a:solidFill>
                  <a:srgbClr val="000000"/>
                </a:solidFill>
                <a:latin typeface="Lucida Grande" charset="0"/>
              </a:rPr>
              <a:t> </a:t>
            </a:r>
            <a:r>
              <a:rPr lang="en-US" sz="2400" dirty="0" smtClean="0">
                <a:solidFill>
                  <a:srgbClr val="000000"/>
                </a:solidFill>
              </a:rPr>
              <a:t>Harriett sat a long time, her hands folded on her lap, her eyes</a:t>
            </a:r>
          </a:p>
          <a:p>
            <a:pPr marL="0" indent="0" fontAlgn="auto">
              <a:spcBef>
                <a:spcPts val="0"/>
              </a:spcBef>
              <a:spcAft>
                <a:spcPts val="0"/>
              </a:spcAft>
              <a:buFont typeface="Wingdings" pitchFamily="2" charset="2"/>
              <a:buNone/>
              <a:defRPr/>
            </a:pPr>
            <a:r>
              <a:rPr lang="en-US" sz="2400" dirty="0" smtClean="0">
                <a:solidFill>
                  <a:srgbClr val="000000"/>
                </a:solidFill>
              </a:rPr>
              <a:t>staring into the room, trying to see the truth. She saw the girl, Robin's niece, in her young indignation, her tender brilliance suddenly hard, suddenly cruel, flashing out the truth. Was it true that she had sacrificed Robin and Priscilla and Beatrice to her parents' idea of moral beauty? Was it true that this idea had been all wrong? That she might have married Robin and been happy and been right?</a:t>
            </a:r>
          </a:p>
          <a:p>
            <a:pPr marL="0" indent="0" fontAlgn="auto">
              <a:spcBef>
                <a:spcPts val="0"/>
              </a:spcBef>
              <a:spcAft>
                <a:spcPts val="0"/>
              </a:spcAft>
              <a:buFont typeface="Wingdings" pitchFamily="2" charset="2"/>
              <a:buNone/>
              <a:defRPr/>
            </a:pPr>
            <a:r>
              <a:rPr lang="en-US" sz="2400" dirty="0" smtClean="0">
                <a:solidFill>
                  <a:srgbClr val="000000"/>
                </a:solidFill>
              </a:rPr>
              <a:t>"I don't care. If it was to be done again to-morrow I'd do it."</a:t>
            </a:r>
          </a:p>
          <a:p>
            <a:pPr marL="0" indent="0" fontAlgn="auto">
              <a:spcBef>
                <a:spcPts val="0"/>
              </a:spcBef>
              <a:spcAft>
                <a:spcPts val="0"/>
              </a:spcAft>
              <a:buFont typeface="Wingdings" pitchFamily="2" charset="2"/>
              <a:buNone/>
              <a:defRPr/>
            </a:pPr>
            <a:r>
              <a:rPr lang="en-US" sz="2400" dirty="0" smtClean="0">
                <a:solidFill>
                  <a:srgbClr val="000000"/>
                </a:solidFill>
              </a:rPr>
              <a:t>But the beauty of that unique act no longer appeared to her as it once was, uplifting, consoling, incorruptible. (p. 128 new Virago </a:t>
            </a:r>
            <a:r>
              <a:rPr lang="en-US" sz="2400" dirty="0" err="1" smtClean="0">
                <a:solidFill>
                  <a:srgbClr val="000000"/>
                </a:solidFill>
              </a:rPr>
              <a:t>ed</a:t>
            </a:r>
            <a:r>
              <a:rPr lang="en-US" sz="2400" dirty="0" smtClean="0">
                <a:solidFill>
                  <a:srgbClr val="000000"/>
                </a:solidFill>
              </a:rPr>
              <a:t>; p.147 old Virago ed.)</a:t>
            </a:r>
          </a:p>
          <a:p>
            <a:pPr marL="438912" indent="-320040" fontAlgn="auto">
              <a:lnSpc>
                <a:spcPct val="90000"/>
              </a:lnSpc>
              <a:spcBef>
                <a:spcPts val="0"/>
              </a:spcBef>
              <a:spcAft>
                <a:spcPts val="0"/>
              </a:spcAft>
              <a:buFont typeface="Wingdings 2"/>
              <a:buChar char=""/>
              <a:defRPr/>
            </a:pPr>
            <a:endParaRPr lang="en-US" sz="2800"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142</TotalTime>
  <Words>790</Words>
  <Application>Microsoft Office PowerPoint</Application>
  <PresentationFormat>On-screen Show (4:3)</PresentationFormat>
  <Paragraphs>61</Paragraphs>
  <Slides>12</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Times New Roman</vt:lpstr>
      <vt:lpstr>Arial</vt:lpstr>
      <vt:lpstr>Corbel</vt:lpstr>
      <vt:lpstr>Wingdings 2</vt:lpstr>
      <vt:lpstr>Wingdings</vt:lpstr>
      <vt:lpstr>Wingdings 3</vt:lpstr>
      <vt:lpstr>Times</vt:lpstr>
      <vt:lpstr>Lucida Grande</vt:lpstr>
      <vt:lpstr>Module</vt:lpstr>
      <vt:lpstr>LIT 3101 Make it New</vt:lpstr>
      <vt:lpstr>Overview</vt:lpstr>
      <vt:lpstr>Another Victorian</vt:lpstr>
      <vt:lpstr>Career (cont’d)</vt:lpstr>
      <vt:lpstr>Modernist phase</vt:lpstr>
      <vt:lpstr>Modernist elements in Harriett Frean</vt:lpstr>
      <vt:lpstr>More modernist elements</vt:lpstr>
      <vt:lpstr>Narrative technique</vt:lpstr>
      <vt:lpstr>An exception</vt:lpstr>
      <vt:lpstr>Free indirect</vt:lpstr>
      <vt:lpstr>External narrator</vt:lpstr>
      <vt:lpstr>Stream of consciousness</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 3101 Make it New</dc:title>
  <dc:creator>Rob Spence</dc:creator>
  <cp:lastModifiedBy>Rob Spence</cp:lastModifiedBy>
  <cp:revision>8</cp:revision>
  <cp:lastPrinted>2012-11-12T08:09:42Z</cp:lastPrinted>
  <dcterms:created xsi:type="dcterms:W3CDTF">2008-02-10T18:36:08Z</dcterms:created>
  <dcterms:modified xsi:type="dcterms:W3CDTF">2012-11-12T08:10:48Z</dcterms:modified>
</cp:coreProperties>
</file>