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55" r:id="rId1"/>
  </p:sldMasterIdLst>
  <p:notesMasterIdLst>
    <p:notesMasterId r:id="rId28"/>
  </p:notesMasterIdLst>
  <p:sldIdLst>
    <p:sldId id="256" r:id="rId2"/>
    <p:sldId id="257" r:id="rId3"/>
    <p:sldId id="285" r:id="rId4"/>
    <p:sldId id="284" r:id="rId5"/>
    <p:sldId id="270" r:id="rId6"/>
    <p:sldId id="260" r:id="rId7"/>
    <p:sldId id="261" r:id="rId8"/>
    <p:sldId id="283" r:id="rId9"/>
    <p:sldId id="262" r:id="rId10"/>
    <p:sldId id="263" r:id="rId11"/>
    <p:sldId id="264" r:id="rId12"/>
    <p:sldId id="275" r:id="rId13"/>
    <p:sldId id="274" r:id="rId14"/>
    <p:sldId id="265" r:id="rId15"/>
    <p:sldId id="266" r:id="rId16"/>
    <p:sldId id="267" r:id="rId17"/>
    <p:sldId id="268" r:id="rId18"/>
    <p:sldId id="282" r:id="rId19"/>
    <p:sldId id="277" r:id="rId20"/>
    <p:sldId id="278" r:id="rId21"/>
    <p:sldId id="279" r:id="rId22"/>
    <p:sldId id="269" r:id="rId23"/>
    <p:sldId id="272" r:id="rId24"/>
    <p:sldId id="281" r:id="rId25"/>
    <p:sldId id="280" r:id="rId26"/>
    <p:sldId id="273" r:id="rId2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281" autoAdjust="0"/>
    <p:restoredTop sz="90929"/>
  </p:normalViewPr>
  <p:slideViewPr>
    <p:cSldViewPr>
      <p:cViewPr varScale="1">
        <p:scale>
          <a:sx n="80" d="100"/>
          <a:sy n="80" d="100"/>
        </p:scale>
        <p:origin x="-1378"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AD55F-FBC5-40EC-9E83-FCFE4C5F76FC}" type="slidenum">
              <a:rPr lang="en-GB"/>
              <a:pPr>
                <a:defRPr/>
              </a:pPr>
              <a:t>‹#›</a:t>
            </a:fld>
            <a:endParaRPr lang="en-GB"/>
          </a:p>
        </p:txBody>
      </p:sp>
    </p:spTree>
    <p:extLst>
      <p:ext uri="{BB962C8B-B14F-4D97-AF65-F5344CB8AC3E}">
        <p14:creationId xmlns:p14="http://schemas.microsoft.com/office/powerpoint/2010/main" val="12102609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831B0F22-1FBE-4975-B480-97785D2F5088}" type="slidenum">
              <a:rPr lang="en-GB"/>
              <a:pPr/>
              <a:t>1</a:t>
            </a:fld>
            <a:endParaRPr lang="en-GB"/>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23</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7F046DC-AFC4-4F75-8D8F-DD772BEE7977}" type="slidenum">
              <a:rPr lang="en-GB" smtClean="0"/>
              <a:pPr/>
              <a:t>26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GB" dirty="0" smtClean="0"/>
              <a:t>Egoist:</a:t>
            </a:r>
            <a:r>
              <a:rPr lang="en-GB" baseline="0" dirty="0" smtClean="0"/>
              <a:t> Imagism number</a:t>
            </a:r>
          </a:p>
          <a:p>
            <a:pPr eaLnBrk="1" hangingPunct="1"/>
            <a:r>
              <a:rPr lang="en-GB" baseline="0" dirty="0" smtClean="0"/>
              <a:t>Pound, </a:t>
            </a:r>
            <a:r>
              <a:rPr lang="en-GB" i="1" baseline="0" dirty="0" smtClean="0"/>
              <a:t>Literary Essays</a:t>
            </a:r>
            <a:r>
              <a:rPr lang="en-GB" i="0" baseline="0" dirty="0" smtClean="0"/>
              <a:t>, p.11, quoted by </a:t>
            </a:r>
            <a:r>
              <a:rPr lang="en-GB" i="0" baseline="0" dirty="0" err="1" smtClean="0"/>
              <a:t>Dettmar</a:t>
            </a:r>
            <a:r>
              <a:rPr lang="en-GB" i="0" baseline="0" dirty="0" smtClean="0"/>
              <a:t>, K., ‘Introduction’ to </a:t>
            </a:r>
            <a:r>
              <a:rPr lang="en-GB" i="1" baseline="0" dirty="0" smtClean="0"/>
              <a:t>Rereading the New: A Backward Glance at Modernism</a:t>
            </a:r>
            <a:r>
              <a:rPr lang="en-GB" i="0" baseline="0" dirty="0" smtClean="0"/>
              <a:t>, ed. By Kevin </a:t>
            </a:r>
            <a:r>
              <a:rPr lang="en-GB" i="0" baseline="0" dirty="0" err="1" smtClean="0"/>
              <a:t>Dettmar</a:t>
            </a:r>
            <a:r>
              <a:rPr lang="en-GB" i="0" baseline="0" dirty="0" smtClean="0"/>
              <a:t> (Michigan: University of Michigan Press, 1992, p.9)</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4</a:t>
            </a:fld>
            <a:endParaRPr lang="en-GB"/>
          </a:p>
        </p:txBody>
      </p:sp>
    </p:spTree>
    <p:extLst>
      <p:ext uri="{BB962C8B-B14F-4D97-AF65-F5344CB8AC3E}">
        <p14:creationId xmlns:p14="http://schemas.microsoft.com/office/powerpoint/2010/main" val="555430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But connection between symbolists and imagists is</a:t>
            </a:r>
            <a:r>
              <a:rPr lang="en-GB" baseline="0" dirty="0" smtClean="0"/>
              <a:t> vague – see Wallace Martin, PMLA   Vol. 85, No. 2, Mar., 1970 </a:t>
            </a:r>
            <a:endParaRPr lang="en-GB" dirty="0"/>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Hulme’s article ‘Romanticism and Classicism’ Quoted in Faulkner, P., </a:t>
            </a:r>
            <a:r>
              <a:rPr lang="en-GB" i="1" dirty="0" smtClean="0"/>
              <a:t>A Modernist Reader</a:t>
            </a:r>
            <a:r>
              <a:rPr lang="en-GB" i="0" dirty="0" smtClean="0"/>
              <a:t> (London: </a:t>
            </a:r>
            <a:r>
              <a:rPr lang="en-GB" i="0" dirty="0" err="1" smtClean="0"/>
              <a:t>Batsford</a:t>
            </a:r>
            <a:r>
              <a:rPr lang="en-GB" i="0" dirty="0" smtClean="0"/>
              <a:t>, 1986)</a:t>
            </a:r>
            <a:r>
              <a:rPr lang="en-GB" i="0" baseline="0" dirty="0" smtClean="0"/>
              <a:t> </a:t>
            </a:r>
            <a:r>
              <a:rPr lang="en-GB" i="0" baseline="0" dirty="0" err="1" smtClean="0"/>
              <a:t>pp</a:t>
            </a:r>
            <a:r>
              <a:rPr lang="en-GB" i="0" baseline="0" dirty="0" smtClean="0"/>
              <a:t> 50-51</a:t>
            </a:r>
            <a:endParaRPr lang="en-GB" dirty="0"/>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9</a:t>
            </a:fld>
            <a:endParaRPr lang="en-GB"/>
          </a:p>
        </p:txBody>
      </p:sp>
    </p:spTree>
    <p:extLst>
      <p:ext uri="{BB962C8B-B14F-4D97-AF65-F5344CB8AC3E}">
        <p14:creationId xmlns:p14="http://schemas.microsoft.com/office/powerpoint/2010/main" val="1801030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Flint’s article in </a:t>
            </a:r>
            <a:r>
              <a:rPr lang="en-GB" i="1" dirty="0" smtClean="0"/>
              <a:t>Poetry</a:t>
            </a:r>
            <a:r>
              <a:rPr lang="en-GB" i="0" dirty="0" smtClean="0"/>
              <a:t>, March 1913</a:t>
            </a:r>
            <a:endParaRPr lang="en-GB" dirty="0"/>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10</a:t>
            </a:fld>
            <a:endParaRPr lang="en-GB"/>
          </a:p>
        </p:txBody>
      </p:sp>
    </p:spTree>
    <p:extLst>
      <p:ext uri="{BB962C8B-B14F-4D97-AF65-F5344CB8AC3E}">
        <p14:creationId xmlns:p14="http://schemas.microsoft.com/office/powerpoint/2010/main" val="2058497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7F046DC-AFC4-4F75-8D8F-DD772BEE7977}" type="slidenum">
              <a:rPr lang="en-GB" smtClean="0"/>
              <a:pPr/>
              <a:t>13</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Aldington’s introduction to </a:t>
            </a:r>
            <a:r>
              <a:rPr lang="en-US" i="1" dirty="0" smtClean="0"/>
              <a:t>The Complete Poems of Richard Aldington. </a:t>
            </a:r>
            <a:r>
              <a:rPr lang="en-US" i="0" dirty="0" smtClean="0"/>
              <a:t>(</a:t>
            </a:r>
            <a:r>
              <a:rPr lang="en-US" dirty="0" smtClean="0"/>
              <a:t>London: Wingate, 1948)</a:t>
            </a:r>
          </a:p>
          <a:p>
            <a:r>
              <a:rPr lang="en-US" dirty="0" smtClean="0"/>
              <a:t>See http://themargins.net/bib/B/BB/bb13.html</a:t>
            </a:r>
            <a:endParaRPr lang="en-GB" dirty="0"/>
          </a:p>
        </p:txBody>
      </p:sp>
      <p:sp>
        <p:nvSpPr>
          <p:cNvPr id="4" name="Slide Number Placeholder 3"/>
          <p:cNvSpPr>
            <a:spLocks noGrp="1"/>
          </p:cNvSpPr>
          <p:nvPr>
            <p:ph type="sldNum" sz="quarter" idx="10"/>
          </p:nvPr>
        </p:nvSpPr>
        <p:spPr/>
        <p:txBody>
          <a:bodyPr/>
          <a:lstStyle/>
          <a:p>
            <a:pPr>
              <a:defRPr/>
            </a:pPr>
            <a:fld id="{86DAD55F-FBC5-40EC-9E83-FCFE4C5F76FC}" type="slidenum">
              <a:rPr lang="en-GB" smtClean="0"/>
              <a:pPr>
                <a:defRPr/>
              </a:pPr>
              <a:t>15</a:t>
            </a:fld>
            <a:endParaRPr lang="en-GB"/>
          </a:p>
        </p:txBody>
      </p:sp>
    </p:spTree>
    <p:extLst>
      <p:ext uri="{BB962C8B-B14F-4D97-AF65-F5344CB8AC3E}">
        <p14:creationId xmlns:p14="http://schemas.microsoft.com/office/powerpoint/2010/main" val="567555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F14FD507-7E9E-459A-A4C2-056CFBA4D465}" type="slidenum">
              <a:rPr lang="en-US" smtClean="0"/>
              <a:pPr>
                <a:defRPr/>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transition>
    <p:check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93E88BD5-B13D-4B9C-911E-0C75666A01EE}" type="slidenum">
              <a:rPr lang="en-US" smtClean="0"/>
              <a:pPr>
                <a:defRPr/>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FEC09B6-2623-4CC4-8AFA-ACC7D32C8C35}" type="slidenum">
              <a:rPr lang="en-US" smtClean="0"/>
              <a:pPr>
                <a:defRPr/>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871538" y="533400"/>
            <a:ext cx="8162925" cy="1090613"/>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912813" y="1905000"/>
            <a:ext cx="39782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043488" y="1905000"/>
            <a:ext cx="3979862"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9BF06354-D4C9-4389-882D-C6C03D50609A}" type="slidenum">
              <a:rPr lang="en-US"/>
              <a:pPr>
                <a:defRPr/>
              </a:pPr>
              <a:t>‹#›</a:t>
            </a:fld>
            <a:endParaRPr lang="en-US"/>
          </a:p>
        </p:txBody>
      </p:sp>
    </p:spTree>
  </p:cSld>
  <p:clrMapOvr>
    <a:masterClrMapping/>
  </p:clrMapOvr>
  <p:transition>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F6AEC82-741A-4FBA-B97A-19B13501D841}" type="slidenum">
              <a:rPr lang="en-US" smtClean="0"/>
              <a:pPr>
                <a:defRPr/>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79402D1-D345-45DA-858D-D01948C3D975}" type="slidenum">
              <a:rPr lang="en-US" smtClean="0"/>
              <a:pPr>
                <a:defRPr/>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pPr>
              <a:defRPr/>
            </a:pPr>
            <a:fld id="{DED777C7-1A3D-4D53-8124-A66DB8DD8763}" type="slidenum">
              <a:rPr lang="en-US" smtClean="0"/>
              <a:pPr>
                <a:defRPr/>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heck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pPr>
              <a:defRPr/>
            </a:pPr>
            <a:fld id="{612EA77C-54F4-4671-9889-79645CFAE8B1}" type="slidenum">
              <a:rPr lang="en-US" smtClean="0"/>
              <a:pPr>
                <a:defRPr/>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E45874E0-4C2F-46AB-98E5-0B3989C046E9}" type="slidenum">
              <a:rPr lang="en-US" smtClean="0"/>
              <a:pPr>
                <a:defRPr/>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heck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D0859E33-6F7A-458E-B88E-48A23CF75812}" type="slidenum">
              <a:rPr lang="en-US" smtClean="0"/>
              <a:pPr>
                <a:defRPr/>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08BBE4C1-BF28-4F6C-8E53-FD836D65499D}" type="slidenum">
              <a:rPr lang="en-US" smtClean="0"/>
              <a:pPr>
                <a:defRPr/>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7A856BF6-3229-4396-848F-4B4F9841051C}" type="slidenum">
              <a:rPr lang="en-US" smtClean="0"/>
              <a:pPr>
                <a:defRPr/>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transition>
    <p:check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CCF7570C-98A7-4DE7-B450-4BA76EA7F69B}" type="slidenum">
              <a:rPr lang="en-US" smtClean="0"/>
              <a:pPr>
                <a:defRPr/>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transition>
    <p:checker/>
  </p:transition>
  <p:timing>
    <p:tnLst>
      <p:par>
        <p:cTn id="1" dur="indefinite" restart="never" nodeType="tmRoot"/>
      </p:par>
    </p:tn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smtClean="0"/>
              <a:t>Imagism</a:t>
            </a:r>
          </a:p>
        </p:txBody>
      </p:sp>
      <p:sp>
        <p:nvSpPr>
          <p:cNvPr id="2051" name="Rectangle 3"/>
          <p:cNvSpPr>
            <a:spLocks noGrp="1" noChangeArrowheads="1"/>
          </p:cNvSpPr>
          <p:nvPr>
            <p:ph type="subTitle" idx="1"/>
          </p:nvPr>
        </p:nvSpPr>
        <p:spPr/>
        <p:txBody>
          <a:bodyPr/>
          <a:lstStyle/>
          <a:p>
            <a:pPr eaLnBrk="1" hangingPunct="1"/>
            <a:r>
              <a:rPr lang="en-US" dirty="0" smtClean="0"/>
              <a:t>LIT </a:t>
            </a:r>
            <a:r>
              <a:rPr lang="en-US" dirty="0" smtClean="0"/>
              <a:t>3101</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Flint (1913)</a:t>
            </a:r>
          </a:p>
        </p:txBody>
      </p:sp>
      <p:sp>
        <p:nvSpPr>
          <p:cNvPr id="9219" name="Rectangle 3"/>
          <p:cNvSpPr>
            <a:spLocks noGrp="1" noChangeArrowheads="1"/>
          </p:cNvSpPr>
          <p:nvPr>
            <p:ph idx="1"/>
          </p:nvPr>
        </p:nvSpPr>
        <p:spPr/>
        <p:txBody>
          <a:bodyPr/>
          <a:lstStyle/>
          <a:p>
            <a:pPr eaLnBrk="1" hangingPunct="1">
              <a:lnSpc>
                <a:spcPct val="90000"/>
              </a:lnSpc>
            </a:pPr>
            <a:r>
              <a:rPr lang="en-US" dirty="0" smtClean="0"/>
              <a:t>1. Direct treatment of the ‘thing’, whether subjective or objective.  </a:t>
            </a:r>
          </a:p>
          <a:p>
            <a:pPr eaLnBrk="1" hangingPunct="1">
              <a:lnSpc>
                <a:spcPct val="90000"/>
              </a:lnSpc>
            </a:pPr>
            <a:r>
              <a:rPr lang="en-US" dirty="0" smtClean="0"/>
              <a:t>2. To use absolutely no word that did not contribute to the presentation.  </a:t>
            </a:r>
          </a:p>
          <a:p>
            <a:pPr eaLnBrk="1" hangingPunct="1">
              <a:lnSpc>
                <a:spcPct val="90000"/>
              </a:lnSpc>
            </a:pPr>
            <a:r>
              <a:rPr lang="en-US" dirty="0" smtClean="0"/>
              <a:t>3. As regarding rhythm: To compose in sequence of the musical phrase, not in sequence  of a metronome. </a:t>
            </a:r>
          </a:p>
          <a:p>
            <a:pPr eaLnBrk="1" hangingPunct="1">
              <a:lnSpc>
                <a:spcPct val="90000"/>
              </a:lnSpc>
            </a:pPr>
            <a:r>
              <a:rPr lang="en-US" dirty="0" smtClean="0"/>
              <a:t>(presented by Flint as from an </a:t>
            </a:r>
            <a:r>
              <a:rPr lang="en-US" i="1" dirty="0" err="1" smtClean="0"/>
              <a:t>imagiste</a:t>
            </a:r>
            <a:r>
              <a:rPr lang="en-US" dirty="0" smtClean="0"/>
              <a:t>)</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Pound’s “A Few Don’ts”</a:t>
            </a:r>
          </a:p>
        </p:txBody>
      </p:sp>
      <p:sp>
        <p:nvSpPr>
          <p:cNvPr id="10243" name="Rectangle 3"/>
          <p:cNvSpPr>
            <a:spLocks noGrp="1" noChangeArrowheads="1"/>
          </p:cNvSpPr>
          <p:nvPr>
            <p:ph idx="1"/>
          </p:nvPr>
        </p:nvSpPr>
        <p:spPr/>
        <p:txBody>
          <a:bodyPr/>
          <a:lstStyle/>
          <a:p>
            <a:pPr eaLnBrk="1" hangingPunct="1">
              <a:lnSpc>
                <a:spcPct val="90000"/>
              </a:lnSpc>
            </a:pPr>
            <a:r>
              <a:rPr lang="en-US" smtClean="0"/>
              <a:t>An ‘Image’ is that which presents an intellectual and emotional complex in an instant of  time.... It is the presentation of such a ‘complex’ instantaneously which gives  that sense of sudden liberation; that sense of freedom from time limits and space limits;  that sense of sudden growth, which we experience in the presence of the greatest works  of art. </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A Few Don’ts</a:t>
            </a:r>
          </a:p>
        </p:txBody>
      </p:sp>
      <p:sp>
        <p:nvSpPr>
          <p:cNvPr id="6147" name="Rectangle 3"/>
          <p:cNvSpPr>
            <a:spLocks noGrp="1" noChangeArrowheads="1"/>
          </p:cNvSpPr>
          <p:nvPr>
            <p:ph idx="1"/>
          </p:nvPr>
        </p:nvSpPr>
        <p:spPr/>
        <p:txBody>
          <a:bodyPr/>
          <a:lstStyle/>
          <a:p>
            <a:r>
              <a:rPr lang="en-US" sz="2800" dirty="0" smtClean="0"/>
              <a:t>“</a:t>
            </a:r>
            <a:r>
              <a:rPr lang="en-US" sz="2800" dirty="0"/>
              <a:t>Use no superfluous word, no adjective which does not reveal something. ... go in fear of  abstractions. Don't retell in mediocre verse what has already been done in good prose.  Don't think any intelligent person is going to be deceived when you try to shirk all the  difficulties of the unspeakably difficult art of good prose by chopping your composition  into line lengths.”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So…</a:t>
            </a:r>
          </a:p>
        </p:txBody>
      </p:sp>
      <p:sp>
        <p:nvSpPr>
          <p:cNvPr id="7171" name="Rectangle 3"/>
          <p:cNvSpPr>
            <a:spLocks noGrp="1" noChangeArrowheads="1"/>
          </p:cNvSpPr>
          <p:nvPr>
            <p:ph idx="1"/>
          </p:nvPr>
        </p:nvSpPr>
        <p:spPr/>
        <p:txBody>
          <a:bodyPr/>
          <a:lstStyle/>
          <a:p>
            <a:r>
              <a:rPr lang="en-US"/>
              <a:t>Intellectual origins of imagism lie in Hulme’s essays and Pound’s pronouncements</a:t>
            </a:r>
          </a:p>
          <a:p>
            <a:r>
              <a:rPr lang="en-US"/>
              <a:t>Imagists aimed at clear, concentrated representation of experience</a:t>
            </a:r>
          </a:p>
          <a:p>
            <a:r>
              <a:rPr lang="en-US"/>
              <a:t>For the concrete as opposed to the abstract</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en-US" smtClean="0"/>
              <a:t>How do these ideas translate?</a:t>
            </a:r>
          </a:p>
        </p:txBody>
      </p:sp>
      <p:sp>
        <p:nvSpPr>
          <p:cNvPr id="1027" name="Rectangle 3"/>
          <p:cNvSpPr>
            <a:spLocks noGrp="1" noChangeArrowheads="1"/>
          </p:cNvSpPr>
          <p:nvPr>
            <p:ph idx="1"/>
          </p:nvPr>
        </p:nvSpPr>
        <p:spPr/>
        <p:txBody>
          <a:bodyPr/>
          <a:lstStyle/>
          <a:p>
            <a:pPr eaLnBrk="1" hangingPunct="1"/>
            <a:r>
              <a:rPr lang="en-US" dirty="0" smtClean="0"/>
              <a:t>Crucial influence of Japanese ideas: haiku</a:t>
            </a:r>
          </a:p>
          <a:p>
            <a:pPr eaLnBrk="1" hangingPunct="1"/>
            <a:r>
              <a:rPr lang="en-US" dirty="0" smtClean="0"/>
              <a:t>Eastern influence very prevalent: Japanese admirer had written to Amy Lowell of the pleasure he had taken in the ‘descriptive power’ of her verse evocations of Japan</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Ref idx="1001">
        <a:schemeClr val="bg2"/>
      </p:bgRef>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Haiku-like poems</a:t>
            </a:r>
          </a:p>
        </p:txBody>
      </p:sp>
      <p:sp>
        <p:nvSpPr>
          <p:cNvPr id="13315" name="Rectangle 3"/>
          <p:cNvSpPr>
            <a:spLocks noGrp="1" noChangeArrowheads="1"/>
          </p:cNvSpPr>
          <p:nvPr>
            <p:ph idx="1"/>
          </p:nvPr>
        </p:nvSpPr>
        <p:spPr/>
        <p:txBody>
          <a:bodyPr/>
          <a:lstStyle/>
          <a:p>
            <a:pPr eaLnBrk="1" hangingPunct="1"/>
            <a:r>
              <a:rPr lang="en-US" dirty="0" smtClean="0"/>
              <a:t>Flint specifies “pure </a:t>
            </a:r>
            <a:r>
              <a:rPr lang="en-US" dirty="0" err="1" smtClean="0"/>
              <a:t>vers</a:t>
            </a:r>
            <a:r>
              <a:rPr lang="en-US" dirty="0" smtClean="0"/>
              <a:t> </a:t>
            </a:r>
            <a:r>
              <a:rPr lang="en-US" dirty="0" err="1" smtClean="0"/>
              <a:t>libre</a:t>
            </a:r>
            <a:r>
              <a:rPr lang="en-US" dirty="0" smtClean="0"/>
              <a:t>” and Japanese forms as the basis of the new concentration on the image.</a:t>
            </a:r>
          </a:p>
          <a:p>
            <a:pPr eaLnBrk="1" hangingPunct="1"/>
            <a:r>
              <a:rPr lang="en-US" dirty="0" smtClean="0"/>
              <a:t>Aldington argues against the ‘intellectualist poetry of our time’ and cites in contrast ‘many Japanese poems’ that ‘are almost unalloyed sense impressions’.</a:t>
            </a:r>
          </a:p>
        </p:txBody>
      </p:sp>
    </p:spTree>
  </p:cSld>
  <p:clrMapOvr>
    <a:overrideClrMapping bg1="dk1" tx1="lt1" bg2="dk2" tx2="lt2" accent1="accent1" accent2="accent2" accent3="accent3" accent4="accent4" accent5="accent5" accent6="accent6" hlink="hlink" folHlink="folHlink"/>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Ref idx="1001">
        <a:schemeClr val="bg2"/>
      </p:bgRef>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Aldington: Images</a:t>
            </a:r>
          </a:p>
        </p:txBody>
      </p:sp>
      <p:sp>
        <p:nvSpPr>
          <p:cNvPr id="14339" name="Rectangle 3"/>
          <p:cNvSpPr>
            <a:spLocks noGrp="1" noChangeArrowheads="1"/>
          </p:cNvSpPr>
          <p:nvPr>
            <p:ph idx="1"/>
          </p:nvPr>
        </p:nvSpPr>
        <p:spPr>
          <a:xfrm>
            <a:off x="323528" y="1412776"/>
            <a:ext cx="7467600" cy="4525963"/>
          </a:xfrm>
        </p:spPr>
        <p:txBody>
          <a:bodyPr>
            <a:normAutofit/>
          </a:bodyPr>
          <a:lstStyle/>
          <a:p>
            <a:pPr eaLnBrk="1" hangingPunct="1">
              <a:lnSpc>
                <a:spcPct val="90000"/>
              </a:lnSpc>
              <a:buFont typeface="Wingdings" pitchFamily="2" charset="2"/>
              <a:buNone/>
            </a:pPr>
            <a:r>
              <a:rPr lang="en-US" dirty="0" smtClean="0">
                <a:ln>
                  <a:solidFill>
                    <a:schemeClr val="tx1"/>
                  </a:solidFill>
                </a:ln>
              </a:rPr>
              <a:t>II</a:t>
            </a:r>
          </a:p>
          <a:p>
            <a:pPr eaLnBrk="1" hangingPunct="1">
              <a:lnSpc>
                <a:spcPct val="90000"/>
              </a:lnSpc>
              <a:buFont typeface="Wingdings" pitchFamily="2" charset="2"/>
              <a:buNone/>
            </a:pPr>
            <a:r>
              <a:rPr lang="en-US" dirty="0" smtClean="0">
                <a:ln>
                  <a:solidFill>
                    <a:schemeClr val="tx1"/>
                  </a:solidFill>
                </a:ln>
              </a:rPr>
              <a:t>The blue smoke leaps</a:t>
            </a:r>
          </a:p>
          <a:p>
            <a:pPr eaLnBrk="1" hangingPunct="1">
              <a:lnSpc>
                <a:spcPct val="90000"/>
              </a:lnSpc>
              <a:buFont typeface="Wingdings" pitchFamily="2" charset="2"/>
              <a:buNone/>
            </a:pPr>
            <a:r>
              <a:rPr lang="en-US" dirty="0" smtClean="0">
                <a:ln>
                  <a:solidFill>
                    <a:schemeClr val="tx1"/>
                  </a:solidFill>
                </a:ln>
              </a:rPr>
              <a:t>Like swirling clouds of birds vanishing.</a:t>
            </a:r>
          </a:p>
          <a:p>
            <a:pPr eaLnBrk="1" hangingPunct="1">
              <a:lnSpc>
                <a:spcPct val="90000"/>
              </a:lnSpc>
              <a:buFont typeface="Wingdings" pitchFamily="2" charset="2"/>
              <a:buNone/>
            </a:pPr>
            <a:r>
              <a:rPr lang="en-US" dirty="0" smtClean="0">
                <a:ln>
                  <a:solidFill>
                    <a:schemeClr val="tx1"/>
                  </a:solidFill>
                </a:ln>
              </a:rPr>
              <a:t>So my love leaps forth toward you,</a:t>
            </a:r>
          </a:p>
          <a:p>
            <a:pPr eaLnBrk="1" hangingPunct="1">
              <a:lnSpc>
                <a:spcPct val="90000"/>
              </a:lnSpc>
              <a:buFont typeface="Wingdings" pitchFamily="2" charset="2"/>
              <a:buNone/>
            </a:pPr>
            <a:r>
              <a:rPr lang="en-US" dirty="0" smtClean="0">
                <a:ln>
                  <a:solidFill>
                    <a:schemeClr val="tx1"/>
                  </a:solidFill>
                </a:ln>
              </a:rPr>
              <a:t>Vanishes and is renewed.</a:t>
            </a:r>
          </a:p>
          <a:p>
            <a:pPr eaLnBrk="1" hangingPunct="1">
              <a:lnSpc>
                <a:spcPct val="90000"/>
              </a:lnSpc>
              <a:buFont typeface="Wingdings" pitchFamily="2" charset="2"/>
              <a:buNone/>
            </a:pPr>
            <a:r>
              <a:rPr lang="en-US" dirty="0" smtClean="0">
                <a:ln>
                  <a:solidFill>
                    <a:schemeClr val="tx1"/>
                  </a:solidFill>
                </a:ln>
              </a:rPr>
              <a:t>III</a:t>
            </a:r>
          </a:p>
          <a:p>
            <a:pPr eaLnBrk="1" hangingPunct="1">
              <a:lnSpc>
                <a:spcPct val="90000"/>
              </a:lnSpc>
              <a:buFont typeface="Wingdings" pitchFamily="2" charset="2"/>
              <a:buNone/>
            </a:pPr>
            <a:r>
              <a:rPr lang="en-US" dirty="0" smtClean="0">
                <a:ln>
                  <a:solidFill>
                    <a:schemeClr val="tx1"/>
                  </a:solidFill>
                </a:ln>
              </a:rPr>
              <a:t>A rose-yellow moon in a pale sky</a:t>
            </a:r>
          </a:p>
          <a:p>
            <a:pPr eaLnBrk="1" hangingPunct="1">
              <a:lnSpc>
                <a:spcPct val="90000"/>
              </a:lnSpc>
              <a:buFont typeface="Wingdings" pitchFamily="2" charset="2"/>
              <a:buNone/>
            </a:pPr>
            <a:r>
              <a:rPr lang="en-US" dirty="0" smtClean="0">
                <a:ln>
                  <a:solidFill>
                    <a:schemeClr val="tx1"/>
                  </a:solidFill>
                </a:ln>
              </a:rPr>
              <a:t>When the sunset is faint vermilion</a:t>
            </a:r>
          </a:p>
          <a:p>
            <a:pPr eaLnBrk="1" hangingPunct="1">
              <a:lnSpc>
                <a:spcPct val="90000"/>
              </a:lnSpc>
              <a:buFont typeface="Wingdings" pitchFamily="2" charset="2"/>
              <a:buNone/>
            </a:pPr>
            <a:r>
              <a:rPr lang="en-US" dirty="0" smtClean="0">
                <a:ln>
                  <a:solidFill>
                    <a:schemeClr val="tx1"/>
                  </a:solidFill>
                </a:ln>
              </a:rPr>
              <a:t>In the mist among the tree-boughs</a:t>
            </a:r>
          </a:p>
          <a:p>
            <a:pPr eaLnBrk="1" hangingPunct="1">
              <a:lnSpc>
                <a:spcPct val="90000"/>
              </a:lnSpc>
              <a:buFont typeface="Wingdings" pitchFamily="2" charset="2"/>
              <a:buNone/>
            </a:pPr>
            <a:r>
              <a:rPr lang="en-US" dirty="0" smtClean="0">
                <a:ln>
                  <a:solidFill>
                    <a:schemeClr val="tx1"/>
                  </a:solidFill>
                </a:ln>
              </a:rPr>
              <a:t>Art thou to me, my beloved. </a:t>
            </a:r>
          </a:p>
        </p:txBody>
      </p:sp>
    </p:spTree>
  </p:cSld>
  <p:clrMapOvr>
    <a:overrideClrMapping bg1="dk1" tx1="lt1" bg2="dk2" tx2="lt2" accent1="accent1" accent2="accent2" accent3="accent3" accent4="accent4" accent5="accent5" accent6="accent6" hlink="hlink" folHlink="folHlink"/>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339">
                                            <p:txEl>
                                              <p:pRg st="5" end="5"/>
                                            </p:txEl>
                                          </p:spTgt>
                                        </p:tgtEl>
                                        <p:attrNameLst>
                                          <p:attrName>style.visibility</p:attrName>
                                        </p:attrNameLst>
                                      </p:cBhvr>
                                      <p:to>
                                        <p:strVal val="visible"/>
                                      </p:to>
                                    </p:set>
                                    <p:anim calcmode="lin" valueType="num">
                                      <p:cBhvr additive="base">
                                        <p:cTn id="37" dur="500" fill="hold"/>
                                        <p:tgtEl>
                                          <p:spTgt spid="143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4339">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4339">
                                            <p:txEl>
                                              <p:pRg st="6" end="6"/>
                                            </p:txEl>
                                          </p:spTgt>
                                        </p:tgtEl>
                                        <p:attrNameLst>
                                          <p:attrName>style.visibility</p:attrName>
                                        </p:attrNameLst>
                                      </p:cBhvr>
                                      <p:to>
                                        <p:strVal val="visible"/>
                                      </p:to>
                                    </p:set>
                                    <p:anim calcmode="lin" valueType="num">
                                      <p:cBhvr additive="base">
                                        <p:cTn id="43" dur="500" fill="hold"/>
                                        <p:tgtEl>
                                          <p:spTgt spid="1433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433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2" name="Whoosh"/>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4339">
                                            <p:txEl>
                                              <p:pRg st="7" end="7"/>
                                            </p:txEl>
                                          </p:spTgt>
                                        </p:tgtEl>
                                        <p:attrNameLst>
                                          <p:attrName>style.visibility</p:attrName>
                                        </p:attrNameLst>
                                      </p:cBhvr>
                                      <p:to>
                                        <p:strVal val="visible"/>
                                      </p:to>
                                    </p:set>
                                    <p:anim calcmode="lin" valueType="num">
                                      <p:cBhvr additive="base">
                                        <p:cTn id="49" dur="500" fill="hold"/>
                                        <p:tgtEl>
                                          <p:spTgt spid="1433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4339">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2" name="Whoosh"/>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4339">
                                            <p:txEl>
                                              <p:pRg st="8" end="8"/>
                                            </p:txEl>
                                          </p:spTgt>
                                        </p:tgtEl>
                                        <p:attrNameLst>
                                          <p:attrName>style.visibility</p:attrName>
                                        </p:attrNameLst>
                                      </p:cBhvr>
                                      <p:to>
                                        <p:strVal val="visible"/>
                                      </p:to>
                                    </p:set>
                                    <p:anim calcmode="lin" valueType="num">
                                      <p:cBhvr additive="base">
                                        <p:cTn id="55" dur="500" fill="hold"/>
                                        <p:tgtEl>
                                          <p:spTgt spid="1433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433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2" name="Whoosh"/>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4339">
                                            <p:txEl>
                                              <p:pRg st="9" end="9"/>
                                            </p:txEl>
                                          </p:spTgt>
                                        </p:tgtEl>
                                        <p:attrNameLst>
                                          <p:attrName>style.visibility</p:attrName>
                                        </p:attrNameLst>
                                      </p:cBhvr>
                                      <p:to>
                                        <p:strVal val="visible"/>
                                      </p:to>
                                    </p:set>
                                    <p:anim calcmode="lin" valueType="num">
                                      <p:cBhvr additive="base">
                                        <p:cTn id="61" dur="500" fill="hold"/>
                                        <p:tgtEl>
                                          <p:spTgt spid="14339">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433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T.E. Hulme: Images</a:t>
            </a:r>
          </a:p>
        </p:txBody>
      </p:sp>
      <p:sp>
        <p:nvSpPr>
          <p:cNvPr id="15363" name="Rectangle 3"/>
          <p:cNvSpPr>
            <a:spLocks noGrp="1" noChangeArrowheads="1"/>
          </p:cNvSpPr>
          <p:nvPr>
            <p:ph idx="1"/>
          </p:nvPr>
        </p:nvSpPr>
        <p:spPr/>
        <p:txBody>
          <a:bodyPr/>
          <a:lstStyle/>
          <a:p>
            <a:pPr eaLnBrk="1" hangingPunct="1">
              <a:buFont typeface="Wingdings" pitchFamily="2" charset="2"/>
              <a:buNone/>
            </a:pPr>
            <a:r>
              <a:rPr lang="en-US" smtClean="0"/>
              <a:t>Old houses were scaffolding once</a:t>
            </a:r>
          </a:p>
          <a:p>
            <a:pPr lvl="4" eaLnBrk="1" hangingPunct="1">
              <a:buFontTx/>
              <a:buNone/>
            </a:pPr>
            <a:r>
              <a:rPr lang="en-US" sz="3200" smtClean="0"/>
              <a:t>and workmen whistling</a:t>
            </a:r>
            <a:endParaRPr lang="en-US" smtClean="0"/>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par>
                                <p:cTn id="9" presetID="2" presetClass="entr" presetSubtype="8" fill="hold" grpId="0" nodeType="with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anim calcmode="lin" valueType="num">
                                      <p:cBhvr additive="base">
                                        <p:cTn id="11" dur="500" fill="hold"/>
                                        <p:tgtEl>
                                          <p:spTgt spid="1536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536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Hulme</a:t>
            </a:r>
            <a:r>
              <a:rPr lang="en-GB" dirty="0" smtClean="0"/>
              <a:t>: Above the Dock</a:t>
            </a:r>
            <a:endParaRPr lang="en-GB" dirty="0"/>
          </a:p>
        </p:txBody>
      </p:sp>
      <p:sp>
        <p:nvSpPr>
          <p:cNvPr id="3" name="Content Placeholder 2"/>
          <p:cNvSpPr>
            <a:spLocks noGrp="1"/>
          </p:cNvSpPr>
          <p:nvPr>
            <p:ph idx="1"/>
          </p:nvPr>
        </p:nvSpPr>
        <p:spPr/>
        <p:txBody>
          <a:bodyPr/>
          <a:lstStyle/>
          <a:p>
            <a:pPr>
              <a:buNone/>
            </a:pPr>
            <a:r>
              <a:rPr lang="en-GB" dirty="0" smtClean="0"/>
              <a:t>Above the quiet dock in midnight,</a:t>
            </a:r>
          </a:p>
          <a:p>
            <a:pPr>
              <a:buNone/>
            </a:pPr>
            <a:r>
              <a:rPr lang="en-GB" dirty="0" smtClean="0"/>
              <a:t>Tangled in the tall mast's corded height,</a:t>
            </a:r>
          </a:p>
          <a:p>
            <a:pPr>
              <a:buNone/>
            </a:pPr>
            <a:r>
              <a:rPr lang="en-GB" dirty="0" smtClean="0"/>
              <a:t>Hangs the moon. What seemed so far away</a:t>
            </a:r>
          </a:p>
          <a:p>
            <a:pPr>
              <a:buNone/>
            </a:pPr>
            <a:r>
              <a:rPr lang="en-GB" dirty="0" smtClean="0"/>
              <a:t>Is but a child's balloon, forgotten after play.</a:t>
            </a:r>
          </a:p>
          <a:p>
            <a:endParaRPr lang="en-GB" dirty="0"/>
          </a:p>
        </p:txBody>
      </p:sp>
    </p:spTree>
  </p:cSld>
  <p:clrMapOvr>
    <a:masterClrMapping/>
  </p:clrMapOvr>
  <p:transition>
    <p:checke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Close reading</a:t>
            </a:r>
          </a:p>
        </p:txBody>
      </p:sp>
      <p:sp>
        <p:nvSpPr>
          <p:cNvPr id="9219" name="Rectangle 3"/>
          <p:cNvSpPr>
            <a:spLocks noGrp="1" noChangeArrowheads="1"/>
          </p:cNvSpPr>
          <p:nvPr>
            <p:ph idx="1"/>
          </p:nvPr>
        </p:nvSpPr>
        <p:spPr/>
        <p:txBody>
          <a:bodyPr/>
          <a:lstStyle/>
          <a:p>
            <a:r>
              <a:rPr lang="en-US" dirty="0"/>
              <a:t>One image - compare Pound’s “Station”</a:t>
            </a:r>
          </a:p>
          <a:p>
            <a:r>
              <a:rPr lang="en-US" dirty="0"/>
              <a:t>But quite regular- rhymes, syllable count</a:t>
            </a:r>
          </a:p>
          <a:p>
            <a:r>
              <a:rPr lang="en-US" dirty="0"/>
              <a:t>Moon - associations? Romantic?</a:t>
            </a:r>
          </a:p>
          <a:p>
            <a:r>
              <a:rPr lang="en-US" dirty="0"/>
              <a:t>Reduction of “superfluous verbiage”</a:t>
            </a:r>
          </a:p>
          <a:p>
            <a:r>
              <a:rPr lang="en-US" dirty="0"/>
              <a:t>Seeking out the “luminous detail” (Pound, in </a:t>
            </a:r>
            <a:r>
              <a:rPr lang="en-US" i="1" dirty="0"/>
              <a:t>The New Age </a:t>
            </a:r>
            <a:r>
              <a:rPr lang="en-US" dirty="0"/>
              <a:t>X (7 Dec 1911) p.130</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Overview</a:t>
            </a:r>
          </a:p>
        </p:txBody>
      </p:sp>
      <p:sp>
        <p:nvSpPr>
          <p:cNvPr id="3075" name="Rectangle 3"/>
          <p:cNvSpPr>
            <a:spLocks noGrp="1" noChangeArrowheads="1"/>
          </p:cNvSpPr>
          <p:nvPr>
            <p:ph idx="1"/>
          </p:nvPr>
        </p:nvSpPr>
        <p:spPr/>
        <p:txBody>
          <a:bodyPr/>
          <a:lstStyle/>
          <a:p>
            <a:pPr eaLnBrk="1" hangingPunct="1"/>
            <a:r>
              <a:rPr lang="en-US" smtClean="0"/>
              <a:t>Origins</a:t>
            </a:r>
          </a:p>
          <a:p>
            <a:pPr eaLnBrk="1" hangingPunct="1"/>
            <a:r>
              <a:rPr lang="en-US" smtClean="0"/>
              <a:t>Aesthetic programme</a:t>
            </a:r>
          </a:p>
          <a:p>
            <a:pPr eaLnBrk="1" hangingPunct="1"/>
            <a:r>
              <a:rPr lang="en-US" smtClean="0"/>
              <a:t>Characteristics</a:t>
            </a:r>
          </a:p>
          <a:p>
            <a:pPr eaLnBrk="1" hangingPunct="1"/>
            <a:r>
              <a:rPr lang="en-US" smtClean="0"/>
              <a:t>Examples</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Hulme, The Embankment</a:t>
            </a:r>
          </a:p>
        </p:txBody>
      </p:sp>
      <p:sp>
        <p:nvSpPr>
          <p:cNvPr id="10243" name="Rectangle 3"/>
          <p:cNvSpPr>
            <a:spLocks noGrp="1" noChangeArrowheads="1"/>
          </p:cNvSpPr>
          <p:nvPr>
            <p:ph idx="1"/>
          </p:nvPr>
        </p:nvSpPr>
        <p:spPr/>
        <p:txBody>
          <a:bodyPr>
            <a:normAutofit/>
          </a:bodyPr>
          <a:lstStyle/>
          <a:p>
            <a:pPr>
              <a:buNone/>
            </a:pPr>
            <a:r>
              <a:rPr lang="en-US" dirty="0"/>
              <a:t>Once, in finesse of fiddles found I ecstasy,</a:t>
            </a:r>
          </a:p>
          <a:p>
            <a:pPr>
              <a:buNone/>
            </a:pPr>
            <a:r>
              <a:rPr lang="en-US" dirty="0"/>
              <a:t>In a flash of gold heels on the hard pavement.</a:t>
            </a:r>
          </a:p>
          <a:p>
            <a:pPr>
              <a:buNone/>
            </a:pPr>
            <a:r>
              <a:rPr lang="en-US" dirty="0"/>
              <a:t>Now see I</a:t>
            </a:r>
          </a:p>
          <a:p>
            <a:pPr>
              <a:buNone/>
            </a:pPr>
            <a:r>
              <a:rPr lang="en-US" dirty="0"/>
              <a:t>That warmth’s the very stuff of poesy.</a:t>
            </a:r>
          </a:p>
          <a:p>
            <a:pPr>
              <a:buNone/>
            </a:pPr>
            <a:r>
              <a:rPr lang="en-US" dirty="0"/>
              <a:t>Oh, God, make small</a:t>
            </a:r>
          </a:p>
          <a:p>
            <a:pPr>
              <a:buNone/>
            </a:pPr>
            <a:r>
              <a:rPr lang="en-US" dirty="0"/>
              <a:t>The old star-eaten blanket of the sky,</a:t>
            </a:r>
          </a:p>
          <a:p>
            <a:pPr>
              <a:buNone/>
            </a:pPr>
            <a:r>
              <a:rPr lang="en-US" dirty="0"/>
              <a:t>That I may fold it round me and in comfort lie.</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500" fill="hold"/>
                                        <p:tgtEl>
                                          <p:spTgt spid="102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4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additive="base">
                                        <p:cTn id="31" dur="500" fill="hold"/>
                                        <p:tgtEl>
                                          <p:spTgt spid="102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4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additive="base">
                                        <p:cTn id="37" dur="500" fill="hold"/>
                                        <p:tgtEl>
                                          <p:spTgt spid="102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24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additive="base">
                                        <p:cTn id="43" dur="500" fill="hold"/>
                                        <p:tgtEl>
                                          <p:spTgt spid="1024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024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Reading</a:t>
            </a:r>
          </a:p>
        </p:txBody>
      </p:sp>
      <p:sp>
        <p:nvSpPr>
          <p:cNvPr id="11267" name="Rectangle 3"/>
          <p:cNvSpPr>
            <a:spLocks noGrp="1" noChangeArrowheads="1"/>
          </p:cNvSpPr>
          <p:nvPr>
            <p:ph idx="1"/>
          </p:nvPr>
        </p:nvSpPr>
        <p:spPr/>
        <p:txBody>
          <a:bodyPr>
            <a:normAutofit/>
          </a:bodyPr>
          <a:lstStyle/>
          <a:p>
            <a:r>
              <a:rPr lang="en-US" sz="2800"/>
              <a:t>Attacks the usual Romantic tropes- think about the usual connotations of sky and heavens</a:t>
            </a:r>
          </a:p>
          <a:p>
            <a:r>
              <a:rPr lang="en-US" sz="2800"/>
              <a:t>As in “Above the Dock”, the universe is brought back to earth</a:t>
            </a:r>
          </a:p>
          <a:p>
            <a:r>
              <a:rPr lang="en-US" sz="2800"/>
              <a:t>Heavens are reduced to a blanket- this also discards the religious notions traditionally associated with the sky</a:t>
            </a:r>
          </a:p>
          <a:p>
            <a:r>
              <a:rPr lang="en-US" sz="2800"/>
              <a:t>Ironic juxtaposition of physical need and the metaphysical Romantic associations of the stars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hangingPunct="1"/>
            <a:r>
              <a:rPr lang="en-US" smtClean="0"/>
              <a:t>Key features of Imagist poetry</a:t>
            </a:r>
          </a:p>
        </p:txBody>
      </p:sp>
      <p:sp>
        <p:nvSpPr>
          <p:cNvPr id="16387" name="Rectangle 3"/>
          <p:cNvSpPr>
            <a:spLocks noGrp="1" noChangeArrowheads="1"/>
          </p:cNvSpPr>
          <p:nvPr>
            <p:ph idx="1"/>
          </p:nvPr>
        </p:nvSpPr>
        <p:spPr/>
        <p:txBody>
          <a:bodyPr/>
          <a:lstStyle/>
          <a:p>
            <a:pPr eaLnBrk="1" hangingPunct="1"/>
            <a:r>
              <a:rPr lang="en-US" smtClean="0"/>
              <a:t>Brevity</a:t>
            </a:r>
          </a:p>
          <a:p>
            <a:pPr eaLnBrk="1" hangingPunct="1"/>
            <a:r>
              <a:rPr lang="en-US" smtClean="0"/>
              <a:t>Concentration on the image, not as decoration, but as “the very essence of an intuitive language” (Hulme)</a:t>
            </a:r>
          </a:p>
          <a:p>
            <a:pPr eaLnBrk="1" hangingPunct="1"/>
            <a:r>
              <a:rPr lang="en-US" smtClean="0"/>
              <a:t>Free verse form</a:t>
            </a:r>
          </a:p>
          <a:p>
            <a:pPr eaLnBrk="1" hangingPunct="1"/>
            <a:r>
              <a:rPr lang="en-US" smtClean="0"/>
              <a:t>Haiku-like economy of language</a:t>
            </a:r>
          </a:p>
          <a:p>
            <a:pPr eaLnBrk="1" hangingPunct="1"/>
            <a:endParaRPr lang="en-US" smtClean="0"/>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May Sinclair’s view</a:t>
            </a:r>
          </a:p>
        </p:txBody>
      </p:sp>
      <p:sp>
        <p:nvSpPr>
          <p:cNvPr id="15363" name="Rectangle 3"/>
          <p:cNvSpPr>
            <a:spLocks noGrp="1" noChangeArrowheads="1"/>
          </p:cNvSpPr>
          <p:nvPr>
            <p:ph idx="1"/>
          </p:nvPr>
        </p:nvSpPr>
        <p:spPr/>
        <p:txBody>
          <a:bodyPr>
            <a:normAutofit/>
          </a:bodyPr>
          <a:lstStyle/>
          <a:p>
            <a:r>
              <a:rPr lang="en-US" sz="2800"/>
              <a:t>For all poets, old and new, the poetic act is a sacramental act with its rubric and ritual. The Victorian poets are Protestant. For them the bread and wine are symbols of Reality, the body and blood. […] The Imagists are Catholic; they believe in Trans-subtantiation.For them the bread and wine are the body and the blood. They are given. The thing is done.</a:t>
            </a:r>
          </a:p>
          <a:p>
            <a:r>
              <a:rPr lang="en-US" sz="2800"/>
              <a:t>‘Two Notes’ in </a:t>
            </a:r>
            <a:r>
              <a:rPr lang="en-US" sz="2800" i="1"/>
              <a:t>The Egoist </a:t>
            </a:r>
            <a:r>
              <a:rPr lang="en-US" sz="2800"/>
              <a:t>II, 5.1 (1 June 1915, p.89)</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Was there a legacy?</a:t>
            </a:r>
          </a:p>
        </p:txBody>
      </p:sp>
      <p:sp>
        <p:nvSpPr>
          <p:cNvPr id="14339" name="Rectangle 3"/>
          <p:cNvSpPr>
            <a:spLocks noGrp="1" noChangeArrowheads="1"/>
          </p:cNvSpPr>
          <p:nvPr>
            <p:ph idx="1"/>
          </p:nvPr>
        </p:nvSpPr>
        <p:spPr/>
        <p:txBody>
          <a:bodyPr/>
          <a:lstStyle/>
          <a:p>
            <a:r>
              <a:rPr lang="en-US"/>
              <a:t>Arguably, imagism:</a:t>
            </a:r>
          </a:p>
          <a:p>
            <a:r>
              <a:rPr lang="en-US"/>
              <a:t>Established vitality of free verse</a:t>
            </a:r>
          </a:p>
          <a:p>
            <a:r>
              <a:rPr lang="en-US"/>
              <a:t>Shifted the focus of English poetry</a:t>
            </a:r>
          </a:p>
          <a:p>
            <a:r>
              <a:rPr lang="en-US"/>
              <a:t>Broadened the scope of the poetic subject</a:t>
            </a:r>
          </a:p>
          <a:p>
            <a:r>
              <a:rPr lang="en-US"/>
              <a:t>Influenced the work of e.g. Eliot and Joyce</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The Legacy?</a:t>
            </a:r>
          </a:p>
        </p:txBody>
      </p:sp>
      <p:sp>
        <p:nvSpPr>
          <p:cNvPr id="12291" name="Rectangle 3"/>
          <p:cNvSpPr>
            <a:spLocks noGrp="1" noChangeArrowheads="1"/>
          </p:cNvSpPr>
          <p:nvPr>
            <p:ph idx="1"/>
          </p:nvPr>
        </p:nvSpPr>
        <p:spPr/>
        <p:txBody>
          <a:bodyPr>
            <a:normAutofit/>
          </a:bodyPr>
          <a:lstStyle/>
          <a:p>
            <a:pPr>
              <a:lnSpc>
                <a:spcPct val="90000"/>
              </a:lnSpc>
            </a:pPr>
            <a:r>
              <a:rPr lang="en-US" sz="2800" dirty="0" smtClean="0"/>
              <a:t>Flint: There </a:t>
            </a:r>
            <a:r>
              <a:rPr lang="en-US" sz="2800" dirty="0"/>
              <a:t>are at least three stupid things about </a:t>
            </a:r>
            <a:r>
              <a:rPr lang="en-US" sz="2800" dirty="0" err="1"/>
              <a:t>Imagisme</a:t>
            </a:r>
            <a:r>
              <a:rPr lang="en-US" sz="2800" dirty="0"/>
              <a:t>: the word itself is stupid; the tables of the law of </a:t>
            </a:r>
            <a:r>
              <a:rPr lang="en-US" sz="2800" dirty="0" err="1"/>
              <a:t>Imagisme</a:t>
            </a:r>
            <a:r>
              <a:rPr lang="en-US" sz="2800" dirty="0"/>
              <a:t> laid down by </a:t>
            </a:r>
            <a:r>
              <a:rPr lang="en-US" sz="2800" dirty="0" err="1"/>
              <a:t>Mr</a:t>
            </a:r>
            <a:r>
              <a:rPr lang="en-US" sz="2800" dirty="0"/>
              <a:t> Pound…are stupid; and the crowning stupidity of all is </a:t>
            </a:r>
            <a:r>
              <a:rPr lang="en-US" sz="2800" dirty="0" err="1"/>
              <a:t>Mr</a:t>
            </a:r>
            <a:r>
              <a:rPr lang="en-US" sz="2800" dirty="0"/>
              <a:t> Pound’s belief…that his was the dynamism that created both the </a:t>
            </a:r>
            <a:r>
              <a:rPr lang="en-US" sz="2800" dirty="0" err="1"/>
              <a:t>the</a:t>
            </a:r>
            <a:r>
              <a:rPr lang="en-US" sz="2800" dirty="0"/>
              <a:t> law and the works exemplifying the law which he managed to publish, in 1914, in a book called ungrammatically, and with the silly title of “Des </a:t>
            </a:r>
            <a:r>
              <a:rPr lang="en-US" sz="2800" dirty="0" err="1"/>
              <a:t>Imagistes</a:t>
            </a:r>
            <a:r>
              <a:rPr lang="en-US" sz="2800" dirty="0"/>
              <a:t>”…</a:t>
            </a:r>
          </a:p>
          <a:p>
            <a:pPr>
              <a:lnSpc>
                <a:spcPct val="90000"/>
              </a:lnSpc>
            </a:pPr>
            <a:r>
              <a:rPr lang="en-US" sz="2800" dirty="0"/>
              <a:t>(in Press, </a:t>
            </a:r>
            <a:r>
              <a:rPr lang="en-US" sz="2800" i="1" dirty="0"/>
              <a:t>A Map of Modern English Verse</a:t>
            </a:r>
            <a:r>
              <a:rPr lang="en-US" sz="2800" dirty="0"/>
              <a:t>, p.45)</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Pound</a:t>
            </a:r>
          </a:p>
        </p:txBody>
      </p:sp>
      <p:sp>
        <p:nvSpPr>
          <p:cNvPr id="13315" name="Rectangle 3"/>
          <p:cNvSpPr>
            <a:spLocks noGrp="1" noChangeArrowheads="1"/>
          </p:cNvSpPr>
          <p:nvPr>
            <p:ph idx="1"/>
          </p:nvPr>
        </p:nvSpPr>
        <p:spPr/>
        <p:txBody>
          <a:bodyPr/>
          <a:lstStyle/>
          <a:p>
            <a:r>
              <a:rPr lang="en-US" dirty="0"/>
              <a:t>“Imagism was a point on the curve of my development. Some people remained at that point. I moved on.”</a:t>
            </a:r>
          </a:p>
          <a:p>
            <a:r>
              <a:rPr lang="en-US" dirty="0"/>
              <a:t>Hughes, G. (1931) </a:t>
            </a:r>
            <a:r>
              <a:rPr lang="en-US" i="1" dirty="0"/>
              <a:t>Imagism and the Imagists </a:t>
            </a:r>
            <a:r>
              <a:rPr lang="en-US" dirty="0"/>
              <a:t>p.38</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Origins</a:t>
            </a:r>
            <a:endParaRPr lang="en-GB" dirty="0"/>
          </a:p>
        </p:txBody>
      </p:sp>
      <p:sp>
        <p:nvSpPr>
          <p:cNvPr id="3" name="Content Placeholder 2"/>
          <p:cNvSpPr>
            <a:spLocks noGrp="1"/>
          </p:cNvSpPr>
          <p:nvPr>
            <p:ph idx="1"/>
          </p:nvPr>
        </p:nvSpPr>
        <p:spPr/>
        <p:txBody>
          <a:bodyPr/>
          <a:lstStyle/>
          <a:p>
            <a:r>
              <a:rPr lang="en-GB" dirty="0" smtClean="0"/>
              <a:t>Poets’ Club / School of Images</a:t>
            </a:r>
          </a:p>
          <a:p>
            <a:r>
              <a:rPr lang="en-GB" dirty="0" smtClean="0"/>
              <a:t>1909</a:t>
            </a:r>
          </a:p>
          <a:p>
            <a:r>
              <a:rPr lang="en-GB" dirty="0" smtClean="0"/>
              <a:t>TE Hulme, Edward </a:t>
            </a:r>
            <a:r>
              <a:rPr lang="en-GB" dirty="0" err="1" smtClean="0"/>
              <a:t>Storer</a:t>
            </a:r>
            <a:r>
              <a:rPr lang="en-GB" dirty="0" smtClean="0"/>
              <a:t>, FW Tancred, FS Flint</a:t>
            </a:r>
          </a:p>
          <a:p>
            <a:r>
              <a:rPr lang="en-GB" dirty="0" smtClean="0"/>
              <a:t>1912: Pound’s </a:t>
            </a:r>
            <a:r>
              <a:rPr lang="en-GB" i="1" dirty="0" smtClean="0"/>
              <a:t>Ripostes</a:t>
            </a:r>
            <a:r>
              <a:rPr lang="en-GB" dirty="0" smtClean="0"/>
              <a:t> – including complete works of Hulme</a:t>
            </a:r>
          </a:p>
          <a:p>
            <a:r>
              <a:rPr lang="en-GB" dirty="0" smtClean="0"/>
              <a:t>1913: Flint’s article in </a:t>
            </a:r>
            <a:r>
              <a:rPr lang="en-GB" i="1" dirty="0" smtClean="0"/>
              <a:t>Poetry</a:t>
            </a:r>
          </a:p>
          <a:p>
            <a:r>
              <a:rPr lang="en-GB" dirty="0" smtClean="0"/>
              <a:t>1914: First anthology</a:t>
            </a:r>
            <a:endParaRPr lang="en-GB" dirty="0"/>
          </a:p>
        </p:txBody>
      </p:sp>
    </p:spTree>
    <p:extLst>
      <p:ext uri="{BB962C8B-B14F-4D97-AF65-F5344CB8AC3E}">
        <p14:creationId xmlns:p14="http://schemas.microsoft.com/office/powerpoint/2010/main" val="4125884734"/>
      </p:ext>
    </p:extLst>
  </p:cSld>
  <p:clrMapOvr>
    <a:masterClrMapping/>
  </p:clrMapOvr>
  <p:transition>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Development</a:t>
            </a:r>
            <a:endParaRPr lang="en-GB" dirty="0"/>
          </a:p>
        </p:txBody>
      </p:sp>
      <p:sp>
        <p:nvSpPr>
          <p:cNvPr id="3" name="Content Placeholder 2"/>
          <p:cNvSpPr>
            <a:spLocks noGrp="1"/>
          </p:cNvSpPr>
          <p:nvPr>
            <p:ph idx="1"/>
          </p:nvPr>
        </p:nvSpPr>
        <p:spPr/>
        <p:txBody>
          <a:bodyPr/>
          <a:lstStyle/>
          <a:p>
            <a:r>
              <a:rPr lang="en-US" i="1" dirty="0"/>
              <a:t>The Egoist</a:t>
            </a:r>
            <a:r>
              <a:rPr lang="en-US" dirty="0"/>
              <a:t>, May </a:t>
            </a:r>
            <a:r>
              <a:rPr lang="en-US" dirty="0" smtClean="0"/>
              <a:t>1915 Flint’s History of Imagism</a:t>
            </a:r>
            <a:endParaRPr lang="en-US" dirty="0"/>
          </a:p>
          <a:p>
            <a:r>
              <a:rPr lang="en-US" dirty="0"/>
              <a:t>Sense of disgust at 19</a:t>
            </a:r>
            <a:r>
              <a:rPr lang="en-US" baseline="30000" dirty="0"/>
              <a:t>th</a:t>
            </a:r>
            <a:r>
              <a:rPr lang="en-US" dirty="0"/>
              <a:t> c. poetry. Pound:</a:t>
            </a:r>
          </a:p>
          <a:p>
            <a:pPr marL="0" indent="0">
              <a:buNone/>
            </a:pPr>
            <a:r>
              <a:rPr lang="en-US" dirty="0"/>
              <a:t>“a rather blurry, messy sort of period, a rather </a:t>
            </a:r>
            <a:r>
              <a:rPr lang="en-US" dirty="0" err="1"/>
              <a:t>sentimentalistic</a:t>
            </a:r>
            <a:r>
              <a:rPr lang="en-US" dirty="0"/>
              <a:t>, </a:t>
            </a:r>
            <a:r>
              <a:rPr lang="en-US" dirty="0" err="1"/>
              <a:t>mannerish</a:t>
            </a:r>
            <a:r>
              <a:rPr lang="en-US" dirty="0"/>
              <a:t> sort of period.”</a:t>
            </a:r>
          </a:p>
          <a:p>
            <a:r>
              <a:rPr lang="en-US" dirty="0"/>
              <a:t>Saw contemporary verse as affected by Victorian legacy</a:t>
            </a:r>
          </a:p>
          <a:p>
            <a:endParaRPr lang="en-GB" dirty="0"/>
          </a:p>
        </p:txBody>
      </p:sp>
    </p:spTree>
    <p:extLst>
      <p:ext uri="{BB962C8B-B14F-4D97-AF65-F5344CB8AC3E}">
        <p14:creationId xmlns:p14="http://schemas.microsoft.com/office/powerpoint/2010/main" val="1656664996"/>
      </p:ext>
    </p:extLst>
  </p:cSld>
  <p:clrMapOvr>
    <a:masterClrMapping/>
  </p:clrMapOvr>
  <p:transition>
    <p:checke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French Symbolists</a:t>
            </a:r>
          </a:p>
        </p:txBody>
      </p:sp>
      <p:sp>
        <p:nvSpPr>
          <p:cNvPr id="17411" name="Rectangle 3"/>
          <p:cNvSpPr>
            <a:spLocks noGrp="1" noChangeArrowheads="1"/>
          </p:cNvSpPr>
          <p:nvPr>
            <p:ph idx="1"/>
          </p:nvPr>
        </p:nvSpPr>
        <p:spPr/>
        <p:txBody>
          <a:bodyPr/>
          <a:lstStyle/>
          <a:p>
            <a:pPr eaLnBrk="1" hangingPunct="1"/>
            <a:r>
              <a:rPr lang="en-US" dirty="0" smtClean="0"/>
              <a:t>Baudelaire, </a:t>
            </a:r>
            <a:r>
              <a:rPr lang="en-US" dirty="0" err="1" smtClean="0"/>
              <a:t>Mallarmé</a:t>
            </a:r>
            <a:r>
              <a:rPr lang="en-US" dirty="0" smtClean="0"/>
              <a:t>:</a:t>
            </a:r>
          </a:p>
          <a:p>
            <a:pPr eaLnBrk="1" hangingPunct="1"/>
            <a:r>
              <a:rPr lang="en-US" dirty="0" smtClean="0"/>
              <a:t>Concentration on immediate experience</a:t>
            </a:r>
          </a:p>
          <a:p>
            <a:pPr eaLnBrk="1" hangingPunct="1"/>
            <a:r>
              <a:rPr lang="en-US" dirty="0" smtClean="0"/>
              <a:t>Free verse</a:t>
            </a:r>
          </a:p>
          <a:p>
            <a:pPr eaLnBrk="1" hangingPunct="1"/>
            <a:r>
              <a:rPr lang="en-US" dirty="0" smtClean="0"/>
              <a:t>Convey impressions through suggestion</a:t>
            </a:r>
          </a:p>
          <a:p>
            <a:pPr eaLnBrk="1" hangingPunct="1">
              <a:buFont typeface="Wingdings" pitchFamily="2" charset="2"/>
              <a:buNone/>
            </a:pPr>
            <a:endParaRPr lang="en-US" dirty="0" smtClean="0">
              <a:solidFill>
                <a:srgbClr val="000000"/>
              </a:solidFill>
            </a:endParaRP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Pound</a:t>
            </a:r>
          </a:p>
        </p:txBody>
      </p:sp>
      <p:sp>
        <p:nvSpPr>
          <p:cNvPr id="6147" name="Rectangle 3"/>
          <p:cNvSpPr>
            <a:spLocks noGrp="1" noChangeArrowheads="1"/>
          </p:cNvSpPr>
          <p:nvPr>
            <p:ph idx="1"/>
          </p:nvPr>
        </p:nvSpPr>
        <p:spPr/>
        <p:txBody>
          <a:bodyPr/>
          <a:lstStyle/>
          <a:p>
            <a:pPr eaLnBrk="1" hangingPunct="1"/>
            <a:r>
              <a:rPr lang="en-US" smtClean="0"/>
              <a:t>“The common verse in Britain from 1890 was a horrible agglomerate compost…a doughy mess of third-hand Keats, Wordsworth, Heaven knows what, fourth-hand Elizabethan sonority, blunted, half-melted, lumpy…”</a:t>
            </a:r>
          </a:p>
          <a:p>
            <a:pPr eaLnBrk="1" hangingPunct="1"/>
            <a:r>
              <a:rPr lang="en-US" smtClean="0"/>
              <a:t>(Jones, </a:t>
            </a:r>
            <a:r>
              <a:rPr lang="en-US" i="1" smtClean="0"/>
              <a:t>Imagist Poetry</a:t>
            </a:r>
            <a:r>
              <a:rPr lang="en-US" smtClean="0"/>
              <a:t>, p.14)</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dirty="0" smtClean="0"/>
              <a:t>Swinburne</a:t>
            </a:r>
          </a:p>
        </p:txBody>
      </p:sp>
      <p:sp>
        <p:nvSpPr>
          <p:cNvPr id="2" name="Content Placeholder 1"/>
          <p:cNvSpPr>
            <a:spLocks noGrp="1"/>
          </p:cNvSpPr>
          <p:nvPr>
            <p:ph sz="half" idx="2"/>
          </p:nvPr>
        </p:nvSpPr>
        <p:spPr/>
        <p:txBody>
          <a:bodyPr>
            <a:normAutofit fontScale="62500" lnSpcReduction="20000"/>
          </a:bodyPr>
          <a:lstStyle/>
          <a:p>
            <a:pPr marL="0" indent="0">
              <a:buNone/>
            </a:pPr>
            <a:r>
              <a:rPr lang="en-US" dirty="0"/>
              <a:t>Ask nothing more of me, sweet; </a:t>
            </a:r>
          </a:p>
          <a:p>
            <a:pPr marL="0" indent="0">
              <a:buNone/>
            </a:pPr>
            <a:r>
              <a:rPr lang="en-US" dirty="0"/>
              <a:t>   All I can give you I give. </a:t>
            </a:r>
          </a:p>
          <a:p>
            <a:pPr marL="0" indent="0">
              <a:buNone/>
            </a:pPr>
            <a:r>
              <a:rPr lang="en-US" dirty="0"/>
              <a:t>      Heart of my heart, were it more, </a:t>
            </a:r>
          </a:p>
          <a:p>
            <a:pPr marL="0" indent="0">
              <a:buNone/>
            </a:pPr>
            <a:r>
              <a:rPr lang="en-US" dirty="0"/>
              <a:t>More would be laid at your feet— </a:t>
            </a:r>
          </a:p>
          <a:p>
            <a:pPr marL="0" indent="0">
              <a:buNone/>
            </a:pPr>
            <a:r>
              <a:rPr lang="en-US" dirty="0"/>
              <a:t>   Love that should help you to live, </a:t>
            </a:r>
          </a:p>
          <a:p>
            <a:pPr marL="0" indent="0">
              <a:buNone/>
            </a:pPr>
            <a:r>
              <a:rPr lang="en-US" dirty="0"/>
              <a:t>      Song that should spur you to soar. </a:t>
            </a:r>
          </a:p>
          <a:p>
            <a:pPr marL="0" indent="0">
              <a:buNone/>
            </a:pPr>
            <a:r>
              <a:rPr lang="en-US" dirty="0"/>
              <a:t/>
            </a:r>
            <a:br>
              <a:rPr lang="en-US" dirty="0"/>
            </a:br>
            <a:r>
              <a:rPr lang="en-US" dirty="0"/>
              <a:t>All things were nothing to give, </a:t>
            </a:r>
          </a:p>
          <a:p>
            <a:pPr marL="0" indent="0">
              <a:buNone/>
            </a:pPr>
            <a:r>
              <a:rPr lang="en-US" dirty="0"/>
              <a:t>   Once to have sense of you more, </a:t>
            </a:r>
          </a:p>
          <a:p>
            <a:pPr marL="0" indent="0">
              <a:buNone/>
            </a:pPr>
            <a:r>
              <a:rPr lang="en-US" dirty="0"/>
              <a:t>      Touch you and taste of you, sweet, </a:t>
            </a:r>
          </a:p>
          <a:p>
            <a:pPr marL="0" indent="0">
              <a:buNone/>
            </a:pPr>
            <a:r>
              <a:rPr lang="en-US" dirty="0"/>
              <a:t>Think you and breathe you and live, </a:t>
            </a:r>
          </a:p>
          <a:p>
            <a:pPr marL="0" indent="0">
              <a:buNone/>
            </a:pPr>
            <a:r>
              <a:rPr lang="en-US" dirty="0"/>
              <a:t>   Swept of your wings as they soar, </a:t>
            </a:r>
          </a:p>
          <a:p>
            <a:pPr marL="0" indent="0">
              <a:buNone/>
            </a:pPr>
            <a:r>
              <a:rPr lang="en-US" dirty="0"/>
              <a:t>      Trodden by chance of your feet. </a:t>
            </a:r>
          </a:p>
          <a:p>
            <a:pPr marL="0" indent="0">
              <a:buNone/>
            </a:pPr>
            <a:r>
              <a:rPr lang="en-US" dirty="0"/>
              <a:t/>
            </a:r>
            <a:br>
              <a:rPr lang="en-US" dirty="0"/>
            </a:br>
            <a:r>
              <a:rPr lang="en-US" dirty="0"/>
              <a:t>I that have love and no more </a:t>
            </a:r>
          </a:p>
          <a:p>
            <a:pPr marL="0" indent="0">
              <a:buNone/>
            </a:pPr>
            <a:r>
              <a:rPr lang="en-US" dirty="0"/>
              <a:t>   Give you but love of you, sweet. </a:t>
            </a:r>
          </a:p>
          <a:p>
            <a:pPr marL="0" indent="0">
              <a:buNone/>
            </a:pPr>
            <a:r>
              <a:rPr lang="en-US" dirty="0"/>
              <a:t>      He that hath more, let him give; </a:t>
            </a:r>
          </a:p>
          <a:p>
            <a:pPr marL="0" indent="0">
              <a:buNone/>
            </a:pPr>
            <a:r>
              <a:rPr lang="en-US" dirty="0"/>
              <a:t>He that hath wings, let him soar; </a:t>
            </a:r>
          </a:p>
          <a:p>
            <a:pPr marL="0" indent="0">
              <a:buNone/>
            </a:pPr>
            <a:r>
              <a:rPr lang="en-US" dirty="0"/>
              <a:t>   Mine is the heart at your feet </a:t>
            </a:r>
          </a:p>
          <a:p>
            <a:pPr marL="0" indent="0">
              <a:buNone/>
            </a:pPr>
            <a:r>
              <a:rPr lang="en-US" dirty="0"/>
              <a:t>      Here, that must love you to live. </a:t>
            </a:r>
          </a:p>
          <a:p>
            <a:endParaRPr lang="en-GB" dirty="0"/>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57200" y="2588561"/>
            <a:ext cx="4038600" cy="2641316"/>
          </a:xfrm>
        </p:spPr>
      </p:pic>
    </p:spTree>
  </p:cSld>
  <p:clrMapOvr>
    <a:masterClrMapping/>
  </p:clrMapOvr>
  <p:transition>
    <p:checker/>
    <p:sndAc>
      <p:end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a:defRPr/>
            </a:pPr>
            <a:r>
              <a:rPr lang="en-US" dirty="0" smtClean="0"/>
              <a:t>“Romanticism and Classicism”</a:t>
            </a:r>
          </a:p>
        </p:txBody>
      </p:sp>
      <p:sp>
        <p:nvSpPr>
          <p:cNvPr id="5123" name="Rectangle 3"/>
          <p:cNvSpPr>
            <a:spLocks noGrp="1" noChangeArrowheads="1"/>
          </p:cNvSpPr>
          <p:nvPr>
            <p:ph idx="1"/>
          </p:nvPr>
        </p:nvSpPr>
        <p:spPr/>
        <p:txBody>
          <a:bodyPr>
            <a:normAutofit/>
          </a:bodyPr>
          <a:lstStyle/>
          <a:p>
            <a:pPr eaLnBrk="1" hangingPunct="1">
              <a:lnSpc>
                <a:spcPct val="90000"/>
              </a:lnSpc>
              <a:defRPr/>
            </a:pPr>
            <a:r>
              <a:rPr lang="en-US" sz="2800" dirty="0" err="1" smtClean="0"/>
              <a:t>Hulme</a:t>
            </a:r>
            <a:r>
              <a:rPr lang="en-US" sz="2800" dirty="0" smtClean="0"/>
              <a:t>:</a:t>
            </a:r>
          </a:p>
          <a:p>
            <a:pPr eaLnBrk="1" hangingPunct="1">
              <a:lnSpc>
                <a:spcPct val="90000"/>
              </a:lnSpc>
              <a:defRPr/>
            </a:pPr>
            <a:r>
              <a:rPr lang="en-US" sz="2800" dirty="0" smtClean="0"/>
              <a:t> "I object even to  the best of the Romantics. I object still more to the receptive attitude. I object to the  sloppiness which doesn't consider that a poem is a poem unless it is moaning or whining  about something or other." </a:t>
            </a:r>
          </a:p>
          <a:p>
            <a:pPr eaLnBrk="1" hangingPunct="1">
              <a:lnSpc>
                <a:spcPct val="90000"/>
              </a:lnSpc>
              <a:defRPr/>
            </a:pPr>
            <a:r>
              <a:rPr lang="en-US" sz="2800" dirty="0" smtClean="0"/>
              <a:t>“Romanticism and Classicism” in Faulkner, P</a:t>
            </a:r>
            <a:r>
              <a:rPr lang="en-US" sz="2800" dirty="0" smtClean="0"/>
              <a:t>., (ed.) </a:t>
            </a:r>
            <a:r>
              <a:rPr lang="en-US" sz="2800" i="1" dirty="0" smtClean="0"/>
              <a:t>The </a:t>
            </a:r>
            <a:r>
              <a:rPr lang="en-US" sz="2800" i="1" dirty="0" smtClean="0"/>
              <a:t>English Modernist Reader 1910-1930, </a:t>
            </a:r>
            <a:r>
              <a:rPr lang="en-US" sz="2800" dirty="0" smtClean="0"/>
              <a:t>(London: </a:t>
            </a:r>
            <a:r>
              <a:rPr lang="en-US" sz="2800" dirty="0" err="1" smtClean="0"/>
              <a:t>Batsford</a:t>
            </a:r>
            <a:r>
              <a:rPr lang="en-US" sz="2800" dirty="0" smtClean="0"/>
              <a:t>, 1986) p.47</a:t>
            </a:r>
            <a:endParaRPr lang="en-US" sz="2800" dirty="0" smtClean="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Instead-</a:t>
            </a:r>
          </a:p>
        </p:txBody>
      </p:sp>
      <p:sp>
        <p:nvSpPr>
          <p:cNvPr id="8195" name="Rectangle 3"/>
          <p:cNvSpPr>
            <a:spLocks noGrp="1" noChangeArrowheads="1"/>
          </p:cNvSpPr>
          <p:nvPr>
            <p:ph idx="1"/>
          </p:nvPr>
        </p:nvSpPr>
        <p:spPr/>
        <p:txBody>
          <a:bodyPr>
            <a:normAutofit/>
          </a:bodyPr>
          <a:lstStyle/>
          <a:p>
            <a:pPr eaLnBrk="1" hangingPunct="1"/>
            <a:r>
              <a:rPr lang="en-US" dirty="0" smtClean="0"/>
              <a:t>“The great aim is accurate</a:t>
            </a:r>
            <a:r>
              <a:rPr lang="en-US" dirty="0" smtClean="0"/>
              <a:t>, precise and definite description.”</a:t>
            </a:r>
          </a:p>
          <a:p>
            <a:pPr eaLnBrk="1" hangingPunct="1"/>
            <a:r>
              <a:rPr lang="en-US" dirty="0" smtClean="0"/>
              <a:t> “the concentrated state of mind, the </a:t>
            </a:r>
            <a:r>
              <a:rPr lang="en-US" dirty="0" smtClean="0"/>
              <a:t>grip over oneself which is necessary in the </a:t>
            </a:r>
            <a:r>
              <a:rPr lang="en-US" dirty="0" err="1" smtClean="0"/>
              <a:t>acrtual</a:t>
            </a:r>
            <a:r>
              <a:rPr lang="en-US" dirty="0" smtClean="0"/>
              <a:t> expression of what one sees. To prevent one falling into the conventional curves of ingrained technique…”</a:t>
            </a:r>
          </a:p>
          <a:p>
            <a:pPr eaLnBrk="1" hangingPunct="1"/>
            <a:r>
              <a:rPr lang="en-US" dirty="0" smtClean="0"/>
              <a:t> key </a:t>
            </a:r>
            <a:r>
              <a:rPr lang="en-US" dirty="0" smtClean="0"/>
              <a:t>features: precision and concentration</a:t>
            </a:r>
          </a:p>
        </p:txBody>
      </p:sp>
    </p:spTree>
  </p:cSld>
  <p:clrMapOvr>
    <a:masterClrMapping/>
  </p:clrMapOvr>
  <p:transition>
    <p:checker/>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546</TotalTime>
  <Words>1345</Words>
  <Application>Microsoft Office PowerPoint</Application>
  <PresentationFormat>On-screen Show (4:3)</PresentationFormat>
  <Paragraphs>149</Paragraphs>
  <Slides>26</Slides>
  <Notes>11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Foundry</vt:lpstr>
      <vt:lpstr>Imagism</vt:lpstr>
      <vt:lpstr>Overview</vt:lpstr>
      <vt:lpstr>Origins</vt:lpstr>
      <vt:lpstr>Development</vt:lpstr>
      <vt:lpstr>French Symbolists</vt:lpstr>
      <vt:lpstr>Pound</vt:lpstr>
      <vt:lpstr>Swinburne</vt:lpstr>
      <vt:lpstr>“Romanticism and Classicism”</vt:lpstr>
      <vt:lpstr>Instead-</vt:lpstr>
      <vt:lpstr>Flint (1913)</vt:lpstr>
      <vt:lpstr>Pound’s “A Few Don’ts”</vt:lpstr>
      <vt:lpstr>A Few Don’ts</vt:lpstr>
      <vt:lpstr>So…</vt:lpstr>
      <vt:lpstr>How do these ideas translate?</vt:lpstr>
      <vt:lpstr>Haiku-like poems</vt:lpstr>
      <vt:lpstr>Aldington: Images</vt:lpstr>
      <vt:lpstr>T.E. Hulme: Images</vt:lpstr>
      <vt:lpstr>Hulme: Above the Dock</vt:lpstr>
      <vt:lpstr>Close reading</vt:lpstr>
      <vt:lpstr>Hulme, The Embankment</vt:lpstr>
      <vt:lpstr>Reading</vt:lpstr>
      <vt:lpstr>Key features of Imagist poetry</vt:lpstr>
      <vt:lpstr>May Sinclair’s view</vt:lpstr>
      <vt:lpstr>Was there a legacy?</vt:lpstr>
      <vt:lpstr>The Legacy?</vt:lpstr>
      <vt:lpstr>Pound</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3101</dc:title>
  <dc:creator>Rob Spence</dc:creator>
  <cp:lastModifiedBy>Rob Spence</cp:lastModifiedBy>
  <cp:revision>21</cp:revision>
  <dcterms:created xsi:type="dcterms:W3CDTF">2007-10-28T13:17:26Z</dcterms:created>
  <dcterms:modified xsi:type="dcterms:W3CDTF">2012-10-18T09:39:58Z</dcterms:modified>
</cp:coreProperties>
</file>