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9" autoAdjust="0"/>
    <p:restoredTop sz="94660" autoAdjust="0"/>
  </p:normalViewPr>
  <p:slideViewPr>
    <p:cSldViewPr>
      <p:cViewPr varScale="1">
        <p:scale>
          <a:sx n="85" d="100"/>
          <a:sy n="85" d="100"/>
        </p:scale>
        <p:origin x="-91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36EE653-6224-4A56-AC6E-566F16F859AF}" type="datetimeFigureOut">
              <a:rPr lang="en-US" smtClean="0"/>
              <a:pPr/>
              <a:t>5/21/2012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6EE653-6224-4A56-AC6E-566F16F859AF}" type="datetimeFigureOut">
              <a:rPr lang="en-US" smtClean="0"/>
              <a:pPr/>
              <a:t>5/21/2012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6EE653-6224-4A56-AC6E-566F16F859AF}" type="datetimeFigureOut">
              <a:rPr lang="en-US" smtClean="0"/>
              <a:pPr/>
              <a:t>5/21/2012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36EE653-6224-4A56-AC6E-566F16F859AF}" type="datetimeFigureOut">
              <a:rPr lang="en-US" smtClean="0"/>
              <a:pPr/>
              <a:t>5/21/2012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36EE653-6224-4A56-AC6E-566F16F859AF}" type="datetimeFigureOut">
              <a:rPr lang="en-US" smtClean="0"/>
              <a:pPr/>
              <a:t>5/21/2012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36EE653-6224-4A56-AC6E-566F16F859AF}" type="datetimeFigureOut">
              <a:rPr lang="en-US" smtClean="0"/>
              <a:pPr/>
              <a:t>5/21/2012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EE653-6224-4A56-AC6E-566F16F859AF}" type="datetimeFigureOut">
              <a:rPr lang="en-US" smtClean="0"/>
              <a:pPr/>
              <a:t>5/21/2012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6EE653-6224-4A56-AC6E-566F16F859AF}" type="datetimeFigureOut">
              <a:rPr lang="en-US" smtClean="0"/>
              <a:pPr/>
              <a:t>5/21/2012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6EE653-6224-4A56-AC6E-566F16F859AF}" type="datetimeFigureOut">
              <a:rPr lang="en-US" smtClean="0"/>
              <a:pPr/>
              <a:t>5/21/2012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6EE653-6224-4A56-AC6E-566F16F859AF}" type="datetimeFigureOut">
              <a:rPr lang="en-US" smtClean="0"/>
              <a:pPr/>
              <a:t>5/21/2012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6EE653-6224-4A56-AC6E-566F16F859AF}" type="datetimeFigureOut">
              <a:rPr lang="en-US" smtClean="0"/>
              <a:pPr/>
              <a:t>5/21/2012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D93A1B-491A-4FC0-8141-2B5D00B617D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EE653-6224-4A56-AC6E-566F16F859AF}" type="datetimeFigureOut">
              <a:rPr lang="en-US" smtClean="0"/>
              <a:pPr/>
              <a:t>5/21/2012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D93A1B-491A-4FC0-8141-2B5D00B617D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heacademy.ac.uk/assets/documents/events/academyevents/2009/Quality_enhancement_and_assurance_Report_English.pdf" TargetMode="External"/><Relationship Id="rId2" Type="http://schemas.openxmlformats.org/officeDocument/2006/relationships/hyperlink" Target="http://www.qaa.ac.uk/Partners/Employers/Documents/QualityEnhancementreport.pdf" TargetMode="External"/><Relationship Id="rId1" Type="http://schemas.openxmlformats.org/officeDocument/2006/relationships/slideLayout" Target="../slideLayouts/slideLayout2.xml"/><Relationship Id="rId4" Type="http://schemas.openxmlformats.org/officeDocument/2006/relationships/hyperlink" Target="http://www.hefce.ac.uk/media/hefce/content/pubs/2012/201211/2012-11.pdf"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qaa.ac.uk/Publications/InformationAndGuidance/Pages/quality-code-B7.aspx" TargetMode="External"/><Relationship Id="rId2" Type="http://schemas.openxmlformats.org/officeDocument/2006/relationships/hyperlink" Target="http://www.qaa.ac.uk/Publications/InformationAndGuidance/Documents/ireni-operational-d.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2009 137.jpg"/>
          <p:cNvPicPr>
            <a:picLocks noChangeAspect="1"/>
          </p:cNvPicPr>
          <p:nvPr/>
        </p:nvPicPr>
        <p:blipFill>
          <a:blip r:embed="rId2" cstate="print"/>
          <a:stretch>
            <a:fillRect/>
          </a:stretch>
        </p:blipFill>
        <p:spPr>
          <a:xfrm>
            <a:off x="5331" y="785794"/>
            <a:ext cx="9138669" cy="6072206"/>
          </a:xfrm>
          <a:prstGeom prst="rect">
            <a:avLst/>
          </a:prstGeom>
        </p:spPr>
      </p:pic>
      <p:sp>
        <p:nvSpPr>
          <p:cNvPr id="9" name="Rectangle 8"/>
          <p:cNvSpPr/>
          <p:nvPr/>
        </p:nvSpPr>
        <p:spPr>
          <a:xfrm>
            <a:off x="0" y="2357430"/>
            <a:ext cx="5429288" cy="1935666"/>
          </a:xfrm>
          <a:prstGeom prst="rect">
            <a:avLst/>
          </a:prstGeom>
          <a:solidFill>
            <a:schemeClr val="bg1">
              <a:lumMod val="6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214282" y="2500306"/>
            <a:ext cx="5072098" cy="1661993"/>
          </a:xfrm>
          <a:prstGeom prst="rect">
            <a:avLst/>
          </a:prstGeom>
          <a:noFill/>
        </p:spPr>
        <p:txBody>
          <a:bodyPr wrap="square" rtlCol="0">
            <a:spAutoFit/>
          </a:bodyPr>
          <a:lstStyle/>
          <a:p>
            <a:r>
              <a:rPr lang="en-US" sz="2400" b="1" i="1" dirty="0" smtClean="0">
                <a:solidFill>
                  <a:schemeClr val="bg1"/>
                </a:solidFill>
              </a:rPr>
              <a:t>Improving Quality: exchanging good practice in assessment</a:t>
            </a:r>
            <a:endParaRPr lang="en-GB" sz="2400" b="1" i="1" dirty="0" smtClean="0">
              <a:solidFill>
                <a:schemeClr val="bg1"/>
              </a:solidFill>
            </a:endParaRPr>
          </a:p>
          <a:p>
            <a:endParaRPr lang="en-GB" b="1" dirty="0" smtClean="0">
              <a:solidFill>
                <a:schemeClr val="bg1"/>
              </a:solidFill>
            </a:endParaRPr>
          </a:p>
          <a:p>
            <a:r>
              <a:rPr lang="en-GB" b="1" dirty="0" smtClean="0">
                <a:solidFill>
                  <a:schemeClr val="bg1"/>
                </a:solidFill>
              </a:rPr>
              <a:t>Tony </a:t>
            </a:r>
            <a:r>
              <a:rPr lang="en-GB" b="1" dirty="0" err="1" smtClean="0">
                <a:solidFill>
                  <a:schemeClr val="bg1"/>
                </a:solidFill>
              </a:rPr>
              <a:t>Turjansky</a:t>
            </a:r>
            <a:r>
              <a:rPr lang="en-GB" b="1" dirty="0" smtClean="0">
                <a:solidFill>
                  <a:schemeClr val="bg1"/>
                </a:solidFill>
              </a:rPr>
              <a:t>, </a:t>
            </a:r>
          </a:p>
          <a:p>
            <a:r>
              <a:rPr lang="en-GB" b="1" dirty="0" smtClean="0">
                <a:solidFill>
                  <a:schemeClr val="bg1"/>
                </a:solidFill>
              </a:rPr>
              <a:t>Head of Academic Quality, Edge Hill University</a:t>
            </a:r>
            <a:endParaRPr lang="en-GB" dirty="0" smtClean="0">
              <a:solidFill>
                <a:schemeClr val="bg1"/>
              </a:solidFill>
            </a:endParaRPr>
          </a:p>
        </p:txBody>
      </p:sp>
      <p:sp>
        <p:nvSpPr>
          <p:cNvPr id="10" name="TextBox 9"/>
          <p:cNvSpPr txBox="1"/>
          <p:nvPr/>
        </p:nvSpPr>
        <p:spPr>
          <a:xfrm>
            <a:off x="323528" y="692696"/>
            <a:ext cx="5544616" cy="461665"/>
          </a:xfrm>
          <a:prstGeom prst="rect">
            <a:avLst/>
          </a:prstGeom>
          <a:noFill/>
        </p:spPr>
        <p:txBody>
          <a:bodyPr wrap="square" rtlCol="0">
            <a:spAutoFit/>
          </a:bodyPr>
          <a:lstStyle/>
          <a:p>
            <a:r>
              <a:rPr lang="en-GB" sz="2400" b="1" dirty="0" smtClean="0">
                <a:latin typeface="+mj-lt"/>
                <a:cs typeface="Arial" pitchFamily="34" charset="0"/>
              </a:rPr>
              <a:t>SOLSTICE &amp; CLTR </a:t>
            </a:r>
            <a:r>
              <a:rPr lang="en-GB" sz="2400" dirty="0" smtClean="0">
                <a:latin typeface="+mj-lt"/>
                <a:cs typeface="Arial" pitchFamily="34" charset="0"/>
              </a:rPr>
              <a:t>Conference 2012</a:t>
            </a:r>
            <a:endParaRPr lang="en-GB" sz="2400" dirty="0">
              <a:latin typeface="+mj-lt"/>
              <a:cs typeface="Arial" pitchFamily="34" charset="0"/>
            </a:endParaRPr>
          </a:p>
        </p:txBody>
      </p:sp>
      <p:sp>
        <p:nvSpPr>
          <p:cNvPr id="11" name="TextBox 10"/>
          <p:cNvSpPr txBox="1"/>
          <p:nvPr/>
        </p:nvSpPr>
        <p:spPr>
          <a:xfrm>
            <a:off x="6084168" y="6237312"/>
            <a:ext cx="2880320" cy="369332"/>
          </a:xfrm>
          <a:prstGeom prst="rect">
            <a:avLst/>
          </a:prstGeom>
          <a:noFill/>
        </p:spPr>
        <p:txBody>
          <a:bodyPr wrap="square" rtlCol="0">
            <a:spAutoFit/>
          </a:bodyPr>
          <a:lstStyle/>
          <a:p>
            <a:pPr algn="r"/>
            <a:r>
              <a:rPr lang="en-GB" dirty="0" smtClean="0"/>
              <a:t>13</a:t>
            </a:r>
            <a:r>
              <a:rPr lang="en-GB" baseline="30000" dirty="0" smtClean="0"/>
              <a:t>th</a:t>
            </a:r>
            <a:r>
              <a:rPr lang="en-GB" dirty="0" smtClean="0"/>
              <a:t> &amp; 14</a:t>
            </a:r>
            <a:r>
              <a:rPr lang="en-GB" baseline="30000" dirty="0" smtClean="0"/>
              <a:t>th</a:t>
            </a:r>
            <a:r>
              <a:rPr lang="en-GB" dirty="0" smtClean="0"/>
              <a:t> June 2012</a:t>
            </a:r>
            <a:endParaRPr lang="en-GB" dirty="0"/>
          </a:p>
        </p:txBody>
      </p:sp>
      <p:pic>
        <p:nvPicPr>
          <p:cNvPr id="2" name="Picture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11412" y="-185"/>
            <a:ext cx="2885299" cy="205808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Context</a:t>
            </a:r>
            <a:endParaRPr lang="en-GB" dirty="0"/>
          </a:p>
        </p:txBody>
      </p:sp>
      <p:sp>
        <p:nvSpPr>
          <p:cNvPr id="3" name="Content Placeholder 2"/>
          <p:cNvSpPr>
            <a:spLocks noGrp="1"/>
          </p:cNvSpPr>
          <p:nvPr>
            <p:ph idx="1"/>
          </p:nvPr>
        </p:nvSpPr>
        <p:spPr>
          <a:xfrm>
            <a:off x="179512" y="1700808"/>
            <a:ext cx="8640960" cy="4425355"/>
          </a:xfrm>
        </p:spPr>
        <p:txBody>
          <a:bodyPr>
            <a:noAutofit/>
          </a:bodyPr>
          <a:lstStyle/>
          <a:p>
            <a:pPr>
              <a:buNone/>
            </a:pPr>
            <a:r>
              <a:rPr lang="en-GB" sz="2600" dirty="0" smtClean="0"/>
              <a:t>     </a:t>
            </a:r>
            <a:r>
              <a:rPr lang="en-GB" sz="2600" u="sng" dirty="0" smtClean="0"/>
              <a:t>Definition of ‘quality enhancement’ (QE)</a:t>
            </a:r>
            <a:r>
              <a:rPr lang="en-GB" sz="2600" dirty="0" smtClean="0"/>
              <a:t> </a:t>
            </a:r>
            <a:r>
              <a:rPr lang="en-GB" sz="2000" dirty="0" smtClean="0"/>
              <a:t>(QAA, 2011)</a:t>
            </a:r>
            <a:r>
              <a:rPr lang="en-GB" sz="2600" dirty="0" smtClean="0"/>
              <a:t>:</a:t>
            </a:r>
          </a:p>
          <a:p>
            <a:pPr>
              <a:buNone/>
            </a:pPr>
            <a:endParaRPr lang="en-GB" sz="2600" dirty="0" smtClean="0"/>
          </a:p>
          <a:p>
            <a:pPr>
              <a:buNone/>
            </a:pPr>
            <a:r>
              <a:rPr lang="en-US" sz="2400" i="1" dirty="0" smtClean="0">
                <a:latin typeface="Arial" pitchFamily="34" charset="0"/>
                <a:cs typeface="Arial" pitchFamily="34" charset="0"/>
              </a:rPr>
              <a:t>   “</a:t>
            </a:r>
            <a:r>
              <a:rPr lang="en-US" sz="2400" i="1" dirty="0" smtClean="0">
                <a:latin typeface="Arial" pitchFamily="34" charset="0"/>
                <a:cs typeface="Arial" pitchFamily="34" charset="0"/>
              </a:rPr>
              <a:t>Taking deliberate steps at institutional level to improve the quality of learning opportunities… </a:t>
            </a:r>
            <a:r>
              <a:rPr lang="en-US" sz="2350" dirty="0" smtClean="0">
                <a:latin typeface="Arial" pitchFamily="34" charset="0"/>
                <a:cs typeface="Arial" pitchFamily="34" charset="0"/>
              </a:rPr>
              <a:t>[This] </a:t>
            </a:r>
            <a:r>
              <a:rPr lang="en-US" sz="2400" i="1" dirty="0" smtClean="0">
                <a:latin typeface="Arial" pitchFamily="34" charset="0"/>
                <a:cs typeface="Arial" pitchFamily="34" charset="0"/>
              </a:rPr>
              <a:t>means that enhancement is more than a collection of examples of good practice which might spring up across an institution. It is about an institution being aware that it has a responsibility to improve the quality of learning opportunities where that is necessary, and to have policies, structures and processes to make sure that it can detect where improvement is necessary, and where a need to improve is detected, that something will be done about it</a:t>
            </a:r>
            <a:r>
              <a:rPr lang="en-US" sz="2400" dirty="0" smtClean="0">
                <a:latin typeface="Arial" pitchFamily="34" charset="0"/>
                <a:cs typeface="Arial" pitchFamily="34" charset="0"/>
              </a:rPr>
              <a:t>.”</a:t>
            </a:r>
            <a:endParaRPr lang="en-GB"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Context (</a:t>
            </a:r>
            <a:r>
              <a:rPr lang="en-GB" dirty="0" err="1" smtClean="0"/>
              <a:t>contd</a:t>
            </a:r>
            <a:r>
              <a:rPr lang="en-GB" dirty="0" smtClean="0"/>
              <a:t>)</a:t>
            </a:r>
            <a:endParaRPr lang="en-GB" dirty="0"/>
          </a:p>
        </p:txBody>
      </p:sp>
      <p:sp>
        <p:nvSpPr>
          <p:cNvPr id="3" name="Content Placeholder 2"/>
          <p:cNvSpPr>
            <a:spLocks noGrp="1"/>
          </p:cNvSpPr>
          <p:nvPr>
            <p:ph idx="1"/>
          </p:nvPr>
        </p:nvSpPr>
        <p:spPr>
          <a:xfrm>
            <a:off x="323528" y="1268760"/>
            <a:ext cx="8496944" cy="5112568"/>
          </a:xfrm>
        </p:spPr>
        <p:txBody>
          <a:bodyPr>
            <a:noAutofit/>
          </a:bodyPr>
          <a:lstStyle/>
          <a:p>
            <a:pPr>
              <a:buNone/>
            </a:pPr>
            <a:endParaRPr lang="en-GB" sz="2600" dirty="0" smtClean="0"/>
          </a:p>
          <a:p>
            <a:r>
              <a:rPr lang="en-GB" sz="2600" dirty="0" smtClean="0"/>
              <a:t>Enhancement now results in a standalone judgement at Institutional review </a:t>
            </a:r>
            <a:r>
              <a:rPr lang="en-GB" sz="1800" dirty="0" smtClean="0"/>
              <a:t>(QAA, 2011)</a:t>
            </a:r>
          </a:p>
          <a:p>
            <a:r>
              <a:rPr lang="en-GB" sz="2600" dirty="0" smtClean="0"/>
              <a:t>Most HEIs have systems in place to identify, capture and even disseminate good practice</a:t>
            </a:r>
          </a:p>
          <a:p>
            <a:r>
              <a:rPr lang="en-GB" sz="2600" dirty="0" smtClean="0"/>
              <a:t>However, </a:t>
            </a:r>
            <a:r>
              <a:rPr lang="en-GB" sz="2600" b="1" dirty="0" smtClean="0"/>
              <a:t>application and impact </a:t>
            </a:r>
            <a:r>
              <a:rPr lang="en-GB" sz="2600" dirty="0" smtClean="0"/>
              <a:t>are more challenging: </a:t>
            </a:r>
          </a:p>
          <a:p>
            <a:pPr lvl="1"/>
            <a:r>
              <a:rPr lang="en-US" sz="2200" i="1" dirty="0" smtClean="0">
                <a:latin typeface="Arial" pitchFamily="34" charset="0"/>
                <a:cs typeface="Arial" pitchFamily="34" charset="0"/>
              </a:rPr>
              <a:t>“Having identified good practice, institutions speak frequently of dissemination, with regard to publishing, making available, highlighting etc, but without any evidence of how adoption and impact is to be effected”</a:t>
            </a:r>
            <a:r>
              <a:rPr lang="en-US" sz="2200" dirty="0" smtClean="0">
                <a:latin typeface="Arial" pitchFamily="34" charset="0"/>
                <a:cs typeface="Arial" pitchFamily="34" charset="0"/>
              </a:rPr>
              <a:t> </a:t>
            </a:r>
            <a:r>
              <a:rPr lang="en-US" sz="1800" dirty="0" smtClean="0">
                <a:latin typeface="Arial" pitchFamily="34" charset="0"/>
                <a:cs typeface="Arial" pitchFamily="34" charset="0"/>
              </a:rPr>
              <a:t>(HEA, 2008)</a:t>
            </a:r>
            <a:r>
              <a:rPr lang="en-US" sz="2200" dirty="0" smtClean="0">
                <a:latin typeface="Arial" pitchFamily="34" charset="0"/>
                <a:cs typeface="Arial" pitchFamily="34" charset="0"/>
              </a:rPr>
              <a:t>; </a:t>
            </a:r>
            <a:endParaRPr lang="en-US" sz="2200" dirty="0" smtClean="0">
              <a:latin typeface="Arial" pitchFamily="34" charset="0"/>
              <a:cs typeface="Arial" pitchFamily="34" charset="0"/>
            </a:endParaRPr>
          </a:p>
          <a:p>
            <a:pPr lvl="1"/>
            <a:r>
              <a:rPr lang="en-US" sz="2200" i="1" dirty="0" smtClean="0">
                <a:latin typeface="Arial" pitchFamily="34" charset="0"/>
                <a:cs typeface="Arial" pitchFamily="34" charset="0"/>
              </a:rPr>
              <a:t>Good </a:t>
            </a:r>
            <a:r>
              <a:rPr lang="en-US" sz="2200" i="1" dirty="0" smtClean="0">
                <a:latin typeface="Arial" pitchFamily="34" charset="0"/>
                <a:cs typeface="Arial" pitchFamily="34" charset="0"/>
              </a:rPr>
              <a:t>practice is not evidence of enhancement – the trick is to be able to translate it” </a:t>
            </a:r>
            <a:r>
              <a:rPr lang="en-US" sz="1800" dirty="0" smtClean="0">
                <a:latin typeface="Arial" pitchFamily="34" charset="0"/>
                <a:cs typeface="Arial" pitchFamily="34" charset="0"/>
              </a:rPr>
              <a:t>(HEA, 2009)</a:t>
            </a:r>
            <a:r>
              <a:rPr lang="en-US" sz="2200" dirty="0" smtClean="0">
                <a:latin typeface="Arial" pitchFamily="34" charset="0"/>
                <a:cs typeface="Arial" pitchFamily="34" charset="0"/>
              </a:rPr>
              <a:t>.</a:t>
            </a:r>
            <a:endParaRPr lang="en-GB" sz="2200" dirty="0" smtClean="0">
              <a:latin typeface="Arial" pitchFamily="34" charset="0"/>
              <a:cs typeface="Arial" pitchFamily="34" charset="0"/>
            </a:endParaRPr>
          </a:p>
          <a:p>
            <a:pPr lvl="1"/>
            <a:endParaRPr lang="en-GB" sz="2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Identifying ‘good practice’</a:t>
            </a:r>
            <a:endParaRPr lang="en-GB" dirty="0"/>
          </a:p>
        </p:txBody>
      </p:sp>
      <p:sp>
        <p:nvSpPr>
          <p:cNvPr id="3" name="Content Placeholder 2"/>
          <p:cNvSpPr>
            <a:spLocks noGrp="1"/>
          </p:cNvSpPr>
          <p:nvPr>
            <p:ph idx="1"/>
          </p:nvPr>
        </p:nvSpPr>
        <p:spPr>
          <a:xfrm>
            <a:off x="323528" y="1412776"/>
            <a:ext cx="8496944" cy="4968552"/>
          </a:xfrm>
        </p:spPr>
        <p:txBody>
          <a:bodyPr>
            <a:noAutofit/>
          </a:bodyPr>
          <a:lstStyle/>
          <a:p>
            <a:pPr>
              <a:buNone/>
            </a:pPr>
            <a:endParaRPr lang="en-GB" sz="2600" dirty="0" smtClean="0"/>
          </a:p>
          <a:p>
            <a:r>
              <a:rPr lang="en-GB" sz="2700" dirty="0" smtClean="0">
                <a:latin typeface="Arial" pitchFamily="34" charset="0"/>
                <a:cs typeface="Arial" pitchFamily="34" charset="0"/>
              </a:rPr>
              <a:t>What are the benchmarks?</a:t>
            </a:r>
          </a:p>
          <a:p>
            <a:pPr lvl="1"/>
            <a:r>
              <a:rPr lang="en-US" sz="2200" i="1" dirty="0" smtClean="0">
                <a:latin typeface="Arial" pitchFamily="34" charset="0"/>
                <a:cs typeface="Arial" pitchFamily="34" charset="0"/>
              </a:rPr>
              <a:t>“The </a:t>
            </a:r>
            <a:r>
              <a:rPr lang="en-US" sz="2200" i="1" dirty="0" smtClean="0">
                <a:latin typeface="Arial" pitchFamily="34" charset="0"/>
                <a:cs typeface="Arial" pitchFamily="34" charset="0"/>
              </a:rPr>
              <a:t>familiar debate about good practice in one area or discipline being normal practice elsewhere with perhaps limited potential for broader application” </a:t>
            </a:r>
            <a:r>
              <a:rPr lang="en-US" sz="1800" dirty="0" smtClean="0">
                <a:latin typeface="Arial" pitchFamily="34" charset="0"/>
                <a:cs typeface="Arial" pitchFamily="34" charset="0"/>
              </a:rPr>
              <a:t>(HEA, 2009)</a:t>
            </a:r>
            <a:endParaRPr lang="en-GB" sz="1800" dirty="0" smtClean="0">
              <a:latin typeface="Arial" pitchFamily="34" charset="0"/>
              <a:cs typeface="Arial" pitchFamily="34" charset="0"/>
            </a:endParaRPr>
          </a:p>
          <a:p>
            <a:r>
              <a:rPr lang="en-GB" sz="2700" dirty="0" smtClean="0">
                <a:latin typeface="Arial" pitchFamily="34" charset="0"/>
                <a:cs typeface="Arial" pitchFamily="34" charset="0"/>
              </a:rPr>
              <a:t>What are our sources?</a:t>
            </a:r>
          </a:p>
          <a:p>
            <a:pPr lvl="1"/>
            <a:r>
              <a:rPr lang="en-GB" sz="2200" dirty="0" smtClean="0">
                <a:latin typeface="Arial" pitchFamily="34" charset="0"/>
                <a:cs typeface="Arial" pitchFamily="34" charset="0"/>
              </a:rPr>
              <a:t>Annual monitoring reports (AMRs) – but these are based on self-evaluation</a:t>
            </a:r>
          </a:p>
          <a:p>
            <a:pPr lvl="1"/>
            <a:r>
              <a:rPr lang="en-GB" sz="2200" dirty="0" smtClean="0">
                <a:latin typeface="Arial" pitchFamily="34" charset="0"/>
                <a:cs typeface="Arial" pitchFamily="34" charset="0"/>
              </a:rPr>
              <a:t>Periodic review reports – more likely to be objective</a:t>
            </a:r>
          </a:p>
          <a:p>
            <a:pPr lvl="1"/>
            <a:r>
              <a:rPr lang="en-GB" sz="2200" dirty="0" smtClean="0">
                <a:latin typeface="Arial" pitchFamily="34" charset="0"/>
                <a:cs typeface="Arial" pitchFamily="34" charset="0"/>
              </a:rPr>
              <a:t>Reports of QAA and PSRB engagements – provide independent third-party verification</a:t>
            </a:r>
          </a:p>
          <a:p>
            <a:pPr lvl="1"/>
            <a:r>
              <a:rPr lang="en-GB" sz="2200" b="1" dirty="0" smtClean="0">
                <a:solidFill>
                  <a:srgbClr val="FF0000"/>
                </a:solidFill>
                <a:latin typeface="Arial" pitchFamily="34" charset="0"/>
                <a:cs typeface="Arial" pitchFamily="34" charset="0"/>
              </a:rPr>
              <a:t>External examiner reports</a:t>
            </a:r>
            <a:endParaRPr lang="en-GB" sz="2200" b="1" dirty="0" smtClean="0">
              <a:solidFill>
                <a:srgbClr val="FF0000"/>
              </a:solidFill>
              <a:latin typeface="Arial" pitchFamily="34" charset="0"/>
              <a:cs typeface="Arial" pitchFamily="34" charset="0"/>
            </a:endParaRPr>
          </a:p>
          <a:p>
            <a:pPr lvl="1"/>
            <a:endParaRPr lang="en-GB" sz="2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External examiners</a:t>
            </a:r>
            <a:endParaRPr lang="en-GB" dirty="0"/>
          </a:p>
        </p:txBody>
      </p:sp>
      <p:sp>
        <p:nvSpPr>
          <p:cNvPr id="3" name="Content Placeholder 2"/>
          <p:cNvSpPr>
            <a:spLocks noGrp="1"/>
          </p:cNvSpPr>
          <p:nvPr>
            <p:ph idx="1"/>
          </p:nvPr>
        </p:nvSpPr>
        <p:spPr>
          <a:xfrm>
            <a:off x="323528" y="1268760"/>
            <a:ext cx="8496944" cy="5112568"/>
          </a:xfrm>
        </p:spPr>
        <p:txBody>
          <a:bodyPr>
            <a:noAutofit/>
          </a:bodyPr>
          <a:lstStyle/>
          <a:p>
            <a:pPr>
              <a:buNone/>
            </a:pPr>
            <a:endParaRPr lang="en-GB" sz="2600" dirty="0" smtClean="0"/>
          </a:p>
          <a:p>
            <a:r>
              <a:rPr lang="en-US" sz="2400" i="1" dirty="0" smtClean="0">
                <a:latin typeface="Arial" pitchFamily="34" charset="0"/>
                <a:cs typeface="Arial" pitchFamily="34" charset="0"/>
              </a:rPr>
              <a:t>“External </a:t>
            </a:r>
            <a:r>
              <a:rPr lang="en-US" sz="2400" i="1" dirty="0" smtClean="0">
                <a:latin typeface="Arial" pitchFamily="34" charset="0"/>
                <a:cs typeface="Arial" pitchFamily="34" charset="0"/>
              </a:rPr>
              <a:t>examiners’ comments are reported to be one of the main ways in which good practice is identified</a:t>
            </a:r>
            <a:r>
              <a:rPr lang="en-US" sz="2400" dirty="0" smtClean="0">
                <a:latin typeface="Arial" pitchFamily="34" charset="0"/>
                <a:cs typeface="Arial" pitchFamily="34" charset="0"/>
              </a:rPr>
              <a:t>…</a:t>
            </a:r>
            <a:r>
              <a:rPr lang="en-US" sz="2400" i="1" dirty="0" smtClean="0">
                <a:latin typeface="Arial" pitchFamily="34" charset="0"/>
                <a:cs typeface="Arial" pitchFamily="34" charset="0"/>
              </a:rPr>
              <a:t> </a:t>
            </a:r>
            <a:r>
              <a:rPr lang="en-US" sz="2350" dirty="0" smtClean="0">
                <a:latin typeface="Arial" pitchFamily="34" charset="0"/>
                <a:cs typeface="Arial" pitchFamily="34" charset="0"/>
              </a:rPr>
              <a:t>[and] </a:t>
            </a:r>
            <a:r>
              <a:rPr lang="en-US" sz="2400" i="1" dirty="0" smtClean="0">
                <a:latin typeface="Arial" pitchFamily="34" charset="0"/>
                <a:cs typeface="Arial" pitchFamily="34" charset="0"/>
              </a:rPr>
              <a:t>There is evidence that as part of deliberating about the further embedding of QE, some institutions are reviewing how external examiners’ comments can contribute most effectively”</a:t>
            </a:r>
            <a:r>
              <a:rPr lang="en-US" sz="2400" dirty="0" smtClean="0">
                <a:latin typeface="Arial" pitchFamily="34" charset="0"/>
                <a:cs typeface="Arial" pitchFamily="34" charset="0"/>
              </a:rPr>
              <a:t> </a:t>
            </a:r>
            <a:r>
              <a:rPr lang="en-US" sz="1800" dirty="0" smtClean="0">
                <a:latin typeface="Arial" pitchFamily="34" charset="0"/>
                <a:cs typeface="Arial" pitchFamily="34" charset="0"/>
              </a:rPr>
              <a:t>(HEA, 2008</a:t>
            </a:r>
            <a:r>
              <a:rPr lang="en-US" sz="1800" dirty="0" smtClean="0">
                <a:latin typeface="Arial" pitchFamily="34" charset="0"/>
                <a:cs typeface="Arial" pitchFamily="34" charset="0"/>
              </a:rPr>
              <a:t>)</a:t>
            </a:r>
          </a:p>
          <a:p>
            <a:r>
              <a:rPr lang="en-US" sz="2400" i="1" dirty="0" smtClean="0">
                <a:latin typeface="Arial" pitchFamily="34" charset="0"/>
                <a:cs typeface="Arial" pitchFamily="34" charset="0"/>
              </a:rPr>
              <a:t>“Awarding institutions expect their external examiners to provide informative comment and recommendations on good practice and innovation relating to learning, teaching and assessment observed by the external examiners</a:t>
            </a:r>
            <a:r>
              <a:rPr lang="en-US" sz="2400" dirty="0" smtClean="0">
                <a:latin typeface="Arial" pitchFamily="34" charset="0"/>
                <a:cs typeface="Arial" pitchFamily="34" charset="0"/>
              </a:rPr>
              <a:t> </a:t>
            </a:r>
            <a:r>
              <a:rPr lang="en-US" sz="2350" dirty="0" smtClean="0">
                <a:latin typeface="Arial" pitchFamily="34" charset="0"/>
                <a:cs typeface="Arial" pitchFamily="34" charset="0"/>
              </a:rPr>
              <a:t>[and] </a:t>
            </a:r>
            <a:r>
              <a:rPr lang="en-US" sz="2400" i="1" dirty="0" smtClean="0">
                <a:latin typeface="Arial" pitchFamily="34" charset="0"/>
                <a:cs typeface="Arial" pitchFamily="34" charset="0"/>
              </a:rPr>
              <a:t>opportunities to enhance the quality of the learning opportunities provided to students</a:t>
            </a:r>
            <a:r>
              <a:rPr lang="en-US" sz="2400" i="1" dirty="0" smtClean="0">
                <a:latin typeface="Arial" pitchFamily="34" charset="0"/>
                <a:cs typeface="Arial" pitchFamily="34" charset="0"/>
              </a:rPr>
              <a:t>” </a:t>
            </a:r>
            <a:r>
              <a:rPr lang="en-US" sz="1800" dirty="0" smtClean="0">
                <a:latin typeface="Arial" pitchFamily="34" charset="0"/>
                <a:cs typeface="Arial" pitchFamily="34" charset="0"/>
              </a:rPr>
              <a:t>(UK Quality Code, QAA, 2011). </a:t>
            </a:r>
            <a:endParaRPr lang="en-GB" sz="1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endParaRPr lang="en-GB"/>
          </a:p>
        </p:txBody>
      </p:sp>
      <p:pic>
        <p:nvPicPr>
          <p:cNvPr id="1027" name="Picture 3"/>
          <p:cNvPicPr>
            <a:picLocks noChangeAspect="1" noChangeArrowheads="1"/>
          </p:cNvPicPr>
          <p:nvPr/>
        </p:nvPicPr>
        <p:blipFill>
          <a:blip r:embed="rId2" cstate="print"/>
          <a:srcRect l="15350" t="23120" r="15351" b="7161"/>
          <a:stretch>
            <a:fillRect/>
          </a:stretch>
        </p:blipFill>
        <p:spPr bwMode="auto">
          <a:xfrm>
            <a:off x="0" y="476672"/>
            <a:ext cx="9144000" cy="57496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cstate="print"/>
          <a:srcRect l="16305" t="21520" r="16063" b="8761"/>
          <a:stretch>
            <a:fillRect/>
          </a:stretch>
        </p:blipFill>
        <p:spPr bwMode="auto">
          <a:xfrm>
            <a:off x="0" y="476672"/>
            <a:ext cx="9052926" cy="58326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Initial Proposal</a:t>
            </a:r>
            <a:endParaRPr lang="en-GB" dirty="0"/>
          </a:p>
        </p:txBody>
      </p:sp>
      <p:sp>
        <p:nvSpPr>
          <p:cNvPr id="3" name="Content Placeholder 2"/>
          <p:cNvSpPr>
            <a:spLocks noGrp="1"/>
          </p:cNvSpPr>
          <p:nvPr>
            <p:ph idx="1"/>
          </p:nvPr>
        </p:nvSpPr>
        <p:spPr>
          <a:xfrm>
            <a:off x="323528" y="1052736"/>
            <a:ext cx="8496944" cy="5328592"/>
          </a:xfrm>
        </p:spPr>
        <p:txBody>
          <a:bodyPr>
            <a:noAutofit/>
          </a:bodyPr>
          <a:lstStyle/>
          <a:p>
            <a:pPr>
              <a:buNone/>
            </a:pPr>
            <a:endParaRPr lang="en-GB" sz="2600" dirty="0" smtClean="0"/>
          </a:p>
          <a:p>
            <a:r>
              <a:rPr lang="en-US" sz="2400" dirty="0" smtClean="0">
                <a:latin typeface="Arial" pitchFamily="34" charset="0"/>
                <a:cs typeface="Arial" pitchFamily="34" charset="0"/>
              </a:rPr>
              <a:t>To use intelligence from external examiner reports to identify opportunities to enhance assessment practice</a:t>
            </a:r>
          </a:p>
          <a:p>
            <a:r>
              <a:rPr lang="en-US" sz="2400" dirty="0" smtClean="0">
                <a:latin typeface="Arial" pitchFamily="34" charset="0"/>
                <a:cs typeface="Arial" pitchFamily="34" charset="0"/>
              </a:rPr>
              <a:t>Based on </a:t>
            </a:r>
            <a:r>
              <a:rPr lang="en-US" sz="2400" i="1" dirty="0" smtClean="0">
                <a:latin typeface="Arial" pitchFamily="34" charset="0"/>
                <a:cs typeface="Arial" pitchFamily="34" charset="0"/>
              </a:rPr>
              <a:t>‘</a:t>
            </a:r>
            <a:r>
              <a:rPr lang="en-US" sz="2400" b="1" dirty="0" smtClean="0">
                <a:latin typeface="Arial" pitchFamily="34" charset="0"/>
                <a:cs typeface="Arial" pitchFamily="34" charset="0"/>
              </a:rPr>
              <a:t>brokerage’ </a:t>
            </a:r>
            <a:r>
              <a:rPr lang="en-US" sz="2400" dirty="0" smtClean="0">
                <a:latin typeface="Arial" pitchFamily="34" charset="0"/>
                <a:cs typeface="Arial" pitchFamily="34" charset="0"/>
              </a:rPr>
              <a:t>- </a:t>
            </a:r>
            <a:r>
              <a:rPr lang="en-US" sz="2400" i="1" dirty="0" smtClean="0">
                <a:latin typeface="Arial" pitchFamily="34" charset="0"/>
                <a:cs typeface="Arial" pitchFamily="34" charset="0"/>
              </a:rPr>
              <a:t>“an intentional act in which the broker seeks to work in collaborative and creative ways with people, ideas, knowledge and resources to develop or change something” </a:t>
            </a:r>
            <a:r>
              <a:rPr lang="en-US" sz="1800" dirty="0" smtClean="0">
                <a:latin typeface="Arial" pitchFamily="34" charset="0"/>
                <a:cs typeface="Arial" pitchFamily="34" charset="0"/>
              </a:rPr>
              <a:t>(Jackson, 2003) </a:t>
            </a:r>
            <a:r>
              <a:rPr lang="en-US" sz="1800" dirty="0" smtClean="0">
                <a:latin typeface="Arial" pitchFamily="34" charset="0"/>
                <a:cs typeface="Arial" pitchFamily="34" charset="0"/>
              </a:rPr>
              <a:t> </a:t>
            </a:r>
            <a:r>
              <a:rPr lang="en-US" sz="2400" dirty="0" smtClean="0">
                <a:latin typeface="Arial" pitchFamily="34" charset="0"/>
                <a:cs typeface="Arial" pitchFamily="34" charset="0"/>
              </a:rPr>
              <a:t>-  to  </a:t>
            </a:r>
            <a:r>
              <a:rPr lang="en-US" sz="2400" dirty="0" smtClean="0">
                <a:latin typeface="Arial" pitchFamily="34" charset="0"/>
                <a:cs typeface="Arial" pitchFamily="34" charset="0"/>
              </a:rPr>
              <a:t>pilot one or more inter-/ intra-faculty relationships between subjects/ </a:t>
            </a:r>
            <a:r>
              <a:rPr lang="en-US" sz="2400" dirty="0" smtClean="0">
                <a:latin typeface="Arial" pitchFamily="34" charset="0"/>
                <a:cs typeface="Arial" pitchFamily="34" charset="0"/>
              </a:rPr>
              <a:t>departments</a:t>
            </a:r>
          </a:p>
          <a:p>
            <a:r>
              <a:rPr lang="en-US" sz="2400" dirty="0" smtClean="0">
                <a:latin typeface="Arial" pitchFamily="34" charset="0"/>
                <a:cs typeface="Arial" pitchFamily="34" charset="0"/>
              </a:rPr>
              <a:t>Conduct research to establish:</a:t>
            </a:r>
          </a:p>
          <a:p>
            <a:pPr lvl="1"/>
            <a:r>
              <a:rPr lang="en-US" sz="2200" dirty="0" smtClean="0">
                <a:latin typeface="Arial" pitchFamily="34" charset="0"/>
                <a:cs typeface="Arial" pitchFamily="34" charset="0"/>
              </a:rPr>
              <a:t>Barriers and enablers to inter-departmental collaboration</a:t>
            </a:r>
          </a:p>
          <a:p>
            <a:pPr lvl="1"/>
            <a:r>
              <a:rPr lang="en-US" sz="2200" dirty="0" smtClean="0">
                <a:latin typeface="Arial" pitchFamily="34" charset="0"/>
                <a:cs typeface="Arial" pitchFamily="34" charset="0"/>
              </a:rPr>
              <a:t>Transferability of practice between different academic areas</a:t>
            </a:r>
          </a:p>
          <a:p>
            <a:pPr lvl="1"/>
            <a:r>
              <a:rPr lang="en-US" sz="2200" dirty="0" smtClean="0">
                <a:latin typeface="Arial" pitchFamily="34" charset="0"/>
                <a:cs typeface="Arial" pitchFamily="34" charset="0"/>
              </a:rPr>
              <a:t>Evaluation of impact on teaching (also to inform CPD)</a:t>
            </a:r>
            <a:endParaRPr lang="en-GB" sz="22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Feedback on Proposal</a:t>
            </a:r>
            <a:endParaRPr lang="en-GB" dirty="0"/>
          </a:p>
        </p:txBody>
      </p:sp>
      <p:sp>
        <p:nvSpPr>
          <p:cNvPr id="3" name="Content Placeholder 2"/>
          <p:cNvSpPr>
            <a:spLocks noGrp="1"/>
          </p:cNvSpPr>
          <p:nvPr>
            <p:ph idx="1"/>
          </p:nvPr>
        </p:nvSpPr>
        <p:spPr>
          <a:xfrm>
            <a:off x="323528" y="1268760"/>
            <a:ext cx="8496944" cy="5112568"/>
          </a:xfrm>
        </p:spPr>
        <p:txBody>
          <a:bodyPr>
            <a:noAutofit/>
          </a:bodyPr>
          <a:lstStyle/>
          <a:p>
            <a:pPr>
              <a:buNone/>
            </a:pPr>
            <a:endParaRPr lang="en-GB" sz="2600" dirty="0" smtClean="0"/>
          </a:p>
          <a:p>
            <a:r>
              <a:rPr lang="en-US" sz="2500" dirty="0" smtClean="0">
                <a:latin typeface="Arial" pitchFamily="34" charset="0"/>
                <a:cs typeface="Arial" pitchFamily="34" charset="0"/>
              </a:rPr>
              <a:t>External examiners regarded as a valid source of evidence for enhancement purposes</a:t>
            </a:r>
          </a:p>
          <a:p>
            <a:r>
              <a:rPr lang="en-US" sz="2500" b="1" dirty="0" smtClean="0">
                <a:latin typeface="Arial" pitchFamily="34" charset="0"/>
                <a:cs typeface="Arial" pitchFamily="34" charset="0"/>
              </a:rPr>
              <a:t>But</a:t>
            </a:r>
            <a:r>
              <a:rPr lang="en-US" sz="2500" dirty="0" smtClean="0">
                <a:latin typeface="Arial" pitchFamily="34" charset="0"/>
                <a:cs typeface="Arial" pitchFamily="34" charset="0"/>
              </a:rPr>
              <a:t> inter-departmental brokering could be viewed as matching ‘failing’ departments with ‘beacons of good practice’ – and not all staff within a successful department may necessarily demonstrate excellence</a:t>
            </a:r>
          </a:p>
          <a:p>
            <a:r>
              <a:rPr lang="en-US" sz="2500" dirty="0" smtClean="0">
                <a:latin typeface="Arial" pitchFamily="34" charset="0"/>
                <a:cs typeface="Arial" pitchFamily="34" charset="0"/>
              </a:rPr>
              <a:t>Examiners’ reports may lack sufficient specificity, making evaluation of good practice (and its transferability) difficult to establish</a:t>
            </a:r>
          </a:p>
          <a:p>
            <a:r>
              <a:rPr lang="en-US" sz="2500" dirty="0" smtClean="0">
                <a:latin typeface="Arial" pitchFamily="34" charset="0"/>
                <a:cs typeface="Arial" pitchFamily="34" charset="0"/>
              </a:rPr>
              <a:t>Enhancement should be reinforcing rather than remedial/ </a:t>
            </a:r>
            <a:r>
              <a:rPr lang="en-US" sz="2500" dirty="0" err="1" smtClean="0">
                <a:latin typeface="Arial" pitchFamily="34" charset="0"/>
                <a:cs typeface="Arial" pitchFamily="34" charset="0"/>
              </a:rPr>
              <a:t>judgemental</a:t>
            </a:r>
            <a:r>
              <a:rPr lang="en-US" sz="2500" dirty="0" smtClean="0">
                <a:latin typeface="Arial" pitchFamily="34" charset="0"/>
                <a:cs typeface="Arial" pitchFamily="34" charset="0"/>
              </a:rPr>
              <a:t> (cf. ‘Appreciative Inquiry’ method)</a:t>
            </a:r>
          </a:p>
          <a:p>
            <a:endParaRPr lang="en-US" sz="2400" dirty="0" smtClean="0">
              <a:latin typeface="Arial" pitchFamily="34" charset="0"/>
              <a:cs typeface="Arial" pitchFamily="34" charset="0"/>
            </a:endParaRPr>
          </a:p>
          <a:p>
            <a:endParaRPr lang="en-GB" sz="20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Developments</a:t>
            </a:r>
            <a:endParaRPr lang="en-GB" dirty="0"/>
          </a:p>
        </p:txBody>
      </p:sp>
      <p:sp>
        <p:nvSpPr>
          <p:cNvPr id="3" name="Content Placeholder 2"/>
          <p:cNvSpPr>
            <a:spLocks noGrp="1"/>
          </p:cNvSpPr>
          <p:nvPr>
            <p:ph idx="1"/>
          </p:nvPr>
        </p:nvSpPr>
        <p:spPr>
          <a:xfrm>
            <a:off x="323528" y="1268760"/>
            <a:ext cx="8496944" cy="5112568"/>
          </a:xfrm>
        </p:spPr>
        <p:txBody>
          <a:bodyPr>
            <a:noAutofit/>
          </a:bodyPr>
          <a:lstStyle/>
          <a:p>
            <a:pPr>
              <a:buNone/>
            </a:pPr>
            <a:endParaRPr lang="en-GB" sz="2600" dirty="0" smtClean="0"/>
          </a:p>
          <a:p>
            <a:r>
              <a:rPr lang="en-US" sz="2500" dirty="0" smtClean="0">
                <a:latin typeface="Arial" pitchFamily="34" charset="0"/>
                <a:cs typeface="Arial" pitchFamily="34" charset="0"/>
              </a:rPr>
              <a:t>Project now </a:t>
            </a:r>
            <a:r>
              <a:rPr lang="en-US" sz="2500" i="1" dirty="0" smtClean="0">
                <a:latin typeface="Arial" pitchFamily="34" charset="0"/>
                <a:cs typeface="Arial" pitchFamily="34" charset="0"/>
              </a:rPr>
              <a:t>re-defined</a:t>
            </a:r>
            <a:r>
              <a:rPr lang="en-US" sz="2500" dirty="0" smtClean="0">
                <a:latin typeface="Arial" pitchFamily="34" charset="0"/>
                <a:cs typeface="Arial" pitchFamily="34" charset="0"/>
              </a:rPr>
              <a:t> to collect evidence from external examiner reports to harvest departmental case studies of good practice for dissemination via –</a:t>
            </a:r>
          </a:p>
          <a:p>
            <a:pPr>
              <a:buNone/>
            </a:pPr>
            <a:endParaRPr lang="en-US" sz="2500" dirty="0" smtClean="0">
              <a:latin typeface="Arial" pitchFamily="34" charset="0"/>
              <a:cs typeface="Arial" pitchFamily="34" charset="0"/>
            </a:endParaRPr>
          </a:p>
          <a:p>
            <a:pPr lvl="1"/>
            <a:r>
              <a:rPr lang="en-US" sz="2500" dirty="0" smtClean="0">
                <a:latin typeface="Arial" pitchFamily="34" charset="0"/>
                <a:cs typeface="Arial" pitchFamily="34" charset="0"/>
              </a:rPr>
              <a:t>University Learning &amp; Teaching Fellowship</a:t>
            </a:r>
          </a:p>
          <a:p>
            <a:pPr lvl="1"/>
            <a:r>
              <a:rPr lang="en-US" sz="2500" dirty="0" smtClean="0">
                <a:latin typeface="Arial" pitchFamily="34" charset="0"/>
                <a:cs typeface="Arial" pitchFamily="34" charset="0"/>
              </a:rPr>
              <a:t>Practice-based seminars/CPD (Centre for Learning and Teaching Research)</a:t>
            </a:r>
          </a:p>
          <a:p>
            <a:pPr lvl="1"/>
            <a:r>
              <a:rPr lang="en-US" sz="2500" dirty="0" smtClean="0">
                <a:latin typeface="Arial" pitchFamily="34" charset="0"/>
                <a:cs typeface="Arial" pitchFamily="34" charset="0"/>
              </a:rPr>
              <a:t>Wiki-based repository of guidance and exemplars (Undergraduate Degree Framework handbook)</a:t>
            </a:r>
          </a:p>
          <a:p>
            <a:pPr lvl="1"/>
            <a:r>
              <a:rPr lang="en-US" sz="2500" dirty="0" smtClean="0">
                <a:latin typeface="Arial" pitchFamily="34" charset="0"/>
                <a:cs typeface="Arial" pitchFamily="34" charset="0"/>
              </a:rPr>
              <a:t>Annual University Learning and Teaching Day</a:t>
            </a:r>
          </a:p>
          <a:p>
            <a:endParaRPr lang="en-GB" sz="25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challenges (questions)</a:t>
            </a:r>
            <a:endParaRPr lang="en-GB" dirty="0"/>
          </a:p>
        </p:txBody>
      </p:sp>
      <p:sp>
        <p:nvSpPr>
          <p:cNvPr id="3" name="Content Placeholder 2"/>
          <p:cNvSpPr>
            <a:spLocks noGrp="1"/>
          </p:cNvSpPr>
          <p:nvPr>
            <p:ph idx="1"/>
          </p:nvPr>
        </p:nvSpPr>
        <p:spPr>
          <a:xfrm>
            <a:off x="323528" y="1268760"/>
            <a:ext cx="8496944" cy="5112568"/>
          </a:xfrm>
        </p:spPr>
        <p:txBody>
          <a:bodyPr>
            <a:noAutofit/>
          </a:bodyPr>
          <a:lstStyle/>
          <a:p>
            <a:pPr>
              <a:buNone/>
            </a:pPr>
            <a:endParaRPr lang="en-GB" sz="2600" dirty="0" smtClean="0"/>
          </a:p>
          <a:p>
            <a:pPr lvl="0"/>
            <a:r>
              <a:rPr lang="en-GB" sz="2200" dirty="0" smtClean="0">
                <a:latin typeface="Arial" pitchFamily="34" charset="0"/>
                <a:cs typeface="Arial" pitchFamily="34" charset="0"/>
              </a:rPr>
              <a:t>What adjustments can be made to the external examiner’s report form to generate more detail and specificity so that good practice with showcasing potential may be identified and evaluated</a:t>
            </a:r>
            <a:r>
              <a:rPr lang="en-GB" sz="2200" dirty="0" smtClean="0">
                <a:latin typeface="Arial" pitchFamily="34" charset="0"/>
                <a:cs typeface="Arial" pitchFamily="34" charset="0"/>
              </a:rPr>
              <a:t>?</a:t>
            </a:r>
          </a:p>
          <a:p>
            <a:r>
              <a:rPr lang="en-GB" sz="2200" dirty="0" smtClean="0">
                <a:latin typeface="Arial" pitchFamily="34" charset="0"/>
                <a:cs typeface="Arial" pitchFamily="34" charset="0"/>
              </a:rPr>
              <a:t>What should be the benchmarks against which good practice is evaluated </a:t>
            </a:r>
            <a:r>
              <a:rPr lang="en-GB" sz="2200" i="1" dirty="0" smtClean="0">
                <a:latin typeface="Arial" pitchFamily="34" charset="0"/>
                <a:cs typeface="Arial" pitchFamily="34" charset="0"/>
              </a:rPr>
              <a:t>– “the idea that a particular change is an enhancement is often contested </a:t>
            </a:r>
            <a:r>
              <a:rPr lang="en-GB" sz="2200" dirty="0" smtClean="0">
                <a:latin typeface="Arial" pitchFamily="34" charset="0"/>
                <a:cs typeface="Arial" pitchFamily="34" charset="0"/>
              </a:rPr>
              <a:t>[and]…</a:t>
            </a:r>
            <a:r>
              <a:rPr lang="en-GB" sz="2200" i="1" dirty="0" smtClean="0">
                <a:latin typeface="Arial" pitchFamily="34" charset="0"/>
                <a:cs typeface="Arial" pitchFamily="34" charset="0"/>
              </a:rPr>
              <a:t> creates difficulties when we come to objective evaluation”</a:t>
            </a:r>
            <a:r>
              <a:rPr lang="en-GB" sz="2200" dirty="0" smtClean="0">
                <a:latin typeface="Arial" pitchFamily="34" charset="0"/>
                <a:cs typeface="Arial" pitchFamily="34" charset="0"/>
              </a:rPr>
              <a:t> </a:t>
            </a:r>
            <a:r>
              <a:rPr lang="en-GB" sz="1800" dirty="0" smtClean="0">
                <a:latin typeface="Arial" pitchFamily="34" charset="0"/>
                <a:cs typeface="Arial" pitchFamily="34" charset="0"/>
              </a:rPr>
              <a:t>(Jackson, 2002) </a:t>
            </a:r>
            <a:r>
              <a:rPr lang="en-GB" sz="1800" dirty="0" smtClean="0">
                <a:latin typeface="Arial" pitchFamily="34" charset="0"/>
                <a:cs typeface="Arial" pitchFamily="34" charset="0"/>
              </a:rPr>
              <a:t> </a:t>
            </a:r>
            <a:r>
              <a:rPr lang="en-GB" sz="2200" dirty="0" smtClean="0">
                <a:latin typeface="Arial" pitchFamily="34" charset="0"/>
                <a:cs typeface="Arial" pitchFamily="34" charset="0"/>
              </a:rPr>
              <a:t>– </a:t>
            </a:r>
            <a:r>
              <a:rPr lang="en-GB" sz="2200" dirty="0" smtClean="0">
                <a:latin typeface="Arial" pitchFamily="34" charset="0"/>
                <a:cs typeface="Arial" pitchFamily="34" charset="0"/>
              </a:rPr>
              <a:t>and is external examiner verification sufficient without some additional point(s) of reference? </a:t>
            </a:r>
          </a:p>
          <a:p>
            <a:r>
              <a:rPr lang="en-GB" sz="2200" dirty="0" smtClean="0">
                <a:latin typeface="Arial" pitchFamily="34" charset="0"/>
                <a:cs typeface="Arial" pitchFamily="34" charset="0"/>
              </a:rPr>
              <a:t>How can the transferability of good practice from one area to another be evaluated in order to establish potential for wider dissemination/ </a:t>
            </a:r>
            <a:r>
              <a:rPr lang="en-GB" sz="2200" dirty="0" smtClean="0">
                <a:latin typeface="Arial" pitchFamily="34" charset="0"/>
                <a:cs typeface="Arial" pitchFamily="34" charset="0"/>
              </a:rPr>
              <a:t>showcasing? </a:t>
            </a:r>
            <a:endParaRPr lang="en-GB" sz="2200" dirty="0" smtClean="0">
              <a:latin typeface="Arial" pitchFamily="34" charset="0"/>
              <a:cs typeface="Arial" pitchFamily="34" charset="0"/>
            </a:endParaRPr>
          </a:p>
          <a:p>
            <a:pPr lvl="0"/>
            <a:endParaRPr lang="en-GB" sz="2000" dirty="0" smtClean="0"/>
          </a:p>
          <a:p>
            <a:endParaRPr lang="en-GB" sz="20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a:t>
            </a:r>
            <a:r>
              <a:rPr lang="en-GB" dirty="0" err="1" smtClean="0"/>
              <a:t>contd</a:t>
            </a:r>
            <a:r>
              <a:rPr lang="en-GB" dirty="0" smtClean="0"/>
              <a:t>)</a:t>
            </a:r>
            <a:endParaRPr lang="en-GB" dirty="0"/>
          </a:p>
        </p:txBody>
      </p:sp>
      <p:sp>
        <p:nvSpPr>
          <p:cNvPr id="3" name="Content Placeholder 2"/>
          <p:cNvSpPr>
            <a:spLocks noGrp="1"/>
          </p:cNvSpPr>
          <p:nvPr>
            <p:ph idx="1"/>
          </p:nvPr>
        </p:nvSpPr>
        <p:spPr>
          <a:xfrm>
            <a:off x="323528" y="1268760"/>
            <a:ext cx="8496944" cy="5256584"/>
          </a:xfrm>
        </p:spPr>
        <p:txBody>
          <a:bodyPr>
            <a:noAutofit/>
          </a:bodyPr>
          <a:lstStyle/>
          <a:p>
            <a:pPr>
              <a:buNone/>
            </a:pPr>
            <a:endParaRPr lang="en-GB" sz="2600" dirty="0" smtClean="0"/>
          </a:p>
          <a:p>
            <a:r>
              <a:rPr lang="en-GB" sz="2200" dirty="0" smtClean="0">
                <a:latin typeface="Arial" pitchFamily="34" charset="0"/>
                <a:cs typeface="Arial" pitchFamily="34" charset="0"/>
              </a:rPr>
              <a:t>What are the most effective institutional mechanisms for engaging stakeholders – </a:t>
            </a:r>
            <a:r>
              <a:rPr lang="en-GB" sz="2200" i="1" dirty="0" smtClean="0">
                <a:latin typeface="Arial" pitchFamily="34" charset="0"/>
                <a:cs typeface="Arial" pitchFamily="34" charset="0"/>
              </a:rPr>
              <a:t>“brokers need to think about the systems in which they are operating”</a:t>
            </a:r>
            <a:r>
              <a:rPr lang="en-GB" sz="2200" dirty="0" smtClean="0">
                <a:latin typeface="Arial" pitchFamily="34" charset="0"/>
                <a:cs typeface="Arial" pitchFamily="34" charset="0"/>
              </a:rPr>
              <a:t> </a:t>
            </a:r>
            <a:r>
              <a:rPr lang="en-GB" sz="1800" dirty="0" smtClean="0">
                <a:latin typeface="Arial" pitchFamily="34" charset="0"/>
                <a:cs typeface="Arial" pitchFamily="34" charset="0"/>
              </a:rPr>
              <a:t>(Jackson, 2003)</a:t>
            </a:r>
            <a:r>
              <a:rPr lang="en-GB" sz="2200" dirty="0" smtClean="0">
                <a:latin typeface="Arial" pitchFamily="34" charset="0"/>
                <a:cs typeface="Arial" pitchFamily="34" charset="0"/>
              </a:rPr>
              <a:t>, e.g. communities of practice such as deliberative committees and working groups, or would direct intervention at department level be more effective? What incentives can be offered to potential contributors - </a:t>
            </a:r>
            <a:r>
              <a:rPr lang="en-GB" sz="2200" i="1" dirty="0" smtClean="0">
                <a:latin typeface="Arial" pitchFamily="34" charset="0"/>
                <a:cs typeface="Arial" pitchFamily="34" charset="0"/>
              </a:rPr>
              <a:t>“Several institutions refer to the challenge of engaging busy academics in QE… The time of academics, already under pressure from a number of demands, is in short supply for any new initiatives”</a:t>
            </a:r>
            <a:r>
              <a:rPr lang="en-GB" sz="2200" dirty="0" smtClean="0">
                <a:latin typeface="Arial" pitchFamily="34" charset="0"/>
                <a:cs typeface="Arial" pitchFamily="34" charset="0"/>
              </a:rPr>
              <a:t> </a:t>
            </a:r>
            <a:r>
              <a:rPr lang="en-GB" sz="1800" dirty="0" smtClean="0">
                <a:latin typeface="Arial" pitchFamily="34" charset="0"/>
                <a:cs typeface="Arial" pitchFamily="34" charset="0"/>
              </a:rPr>
              <a:t>(HEA, 2008)</a:t>
            </a:r>
            <a:r>
              <a:rPr lang="en-GB" sz="2200" dirty="0" smtClean="0">
                <a:latin typeface="Arial" pitchFamily="34" charset="0"/>
                <a:cs typeface="Arial" pitchFamily="34" charset="0"/>
              </a:rPr>
              <a:t>. How might stakeholder scepticism/ resistance be overcome?</a:t>
            </a:r>
          </a:p>
          <a:p>
            <a:r>
              <a:rPr lang="en-GB" sz="2200" dirty="0" smtClean="0">
                <a:latin typeface="Arial" pitchFamily="34" charset="0"/>
                <a:cs typeface="Arial" pitchFamily="34" charset="0"/>
              </a:rPr>
              <a:t>Where and how will the impact on teaching be evaluated, either within or </a:t>
            </a:r>
            <a:r>
              <a:rPr lang="en-GB" sz="2200" dirty="0" err="1" smtClean="0">
                <a:latin typeface="Arial" pitchFamily="34" charset="0"/>
                <a:cs typeface="Arial" pitchFamily="34" charset="0"/>
              </a:rPr>
              <a:t>outwith</a:t>
            </a:r>
            <a:r>
              <a:rPr lang="en-GB" sz="2200" dirty="0" smtClean="0">
                <a:latin typeface="Arial" pitchFamily="34" charset="0"/>
                <a:cs typeface="Arial" pitchFamily="34" charset="0"/>
              </a:rPr>
              <a:t> existing processes for annual monitoring and periodic review?</a:t>
            </a:r>
          </a:p>
          <a:p>
            <a:endParaRPr lang="en-GB" sz="20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467544" y="1556792"/>
            <a:ext cx="8229600" cy="5184576"/>
          </a:xfrm>
        </p:spPr>
        <p:txBody>
          <a:bodyPr>
            <a:normAutofit fontScale="70000" lnSpcReduction="20000"/>
          </a:bodyPr>
          <a:lstStyle/>
          <a:p>
            <a:pPr>
              <a:buNone/>
            </a:pPr>
            <a:r>
              <a:rPr lang="en-US" dirty="0" smtClean="0"/>
              <a:t>HIGHER EDUCATION ACADEMY, June 2008</a:t>
            </a:r>
            <a:r>
              <a:rPr lang="en-US" i="1" dirty="0" smtClean="0"/>
              <a:t>. Quality enhancement and </a:t>
            </a:r>
            <a:endParaRPr lang="en-US" i="1" dirty="0" smtClean="0"/>
          </a:p>
          <a:p>
            <a:pPr>
              <a:buNone/>
            </a:pPr>
            <a:r>
              <a:rPr lang="en-US" i="1" dirty="0" smtClean="0"/>
              <a:t>assurance </a:t>
            </a:r>
            <a:r>
              <a:rPr lang="en-US" i="1" dirty="0" smtClean="0"/>
              <a:t>– a changing picture?</a:t>
            </a:r>
            <a:r>
              <a:rPr lang="en-US" dirty="0" smtClean="0"/>
              <a:t> pp. 28, 50, 53-54, 56</a:t>
            </a:r>
            <a:r>
              <a:rPr lang="en-US" dirty="0" smtClean="0"/>
              <a:t>.</a:t>
            </a:r>
          </a:p>
          <a:p>
            <a:pPr>
              <a:buNone/>
            </a:pPr>
            <a:r>
              <a:rPr lang="en-US" u="sng" dirty="0" smtClean="0">
                <a:hlinkClick r:id="rId2"/>
              </a:rPr>
              <a:t>http</a:t>
            </a:r>
            <a:r>
              <a:rPr lang="en-US" u="sng" dirty="0" smtClean="0">
                <a:hlinkClick r:id="rId2"/>
              </a:rPr>
              <a:t>://www.qaa.ac.uk/Partners/Employers/Documents/QualityEnhancementreport.pdf</a:t>
            </a:r>
            <a:r>
              <a:rPr lang="en-US" dirty="0" smtClean="0"/>
              <a:t>. </a:t>
            </a:r>
            <a:endParaRPr lang="en-GB" dirty="0" smtClean="0"/>
          </a:p>
          <a:p>
            <a:pPr>
              <a:buNone/>
            </a:pPr>
            <a:r>
              <a:rPr lang="en-US" dirty="0" smtClean="0"/>
              <a:t> </a:t>
            </a:r>
            <a:endParaRPr lang="en-GB" dirty="0" smtClean="0"/>
          </a:p>
          <a:p>
            <a:pPr>
              <a:buNone/>
            </a:pPr>
            <a:r>
              <a:rPr lang="en-US" dirty="0" smtClean="0"/>
              <a:t>HIGHER EDUCATION ACADEMY, September 2009. </a:t>
            </a:r>
            <a:r>
              <a:rPr lang="en-US" i="1" dirty="0" smtClean="0"/>
              <a:t>Quality </a:t>
            </a:r>
            <a:endParaRPr lang="en-US" i="1" dirty="0" smtClean="0"/>
          </a:p>
          <a:p>
            <a:pPr>
              <a:buNone/>
            </a:pPr>
            <a:r>
              <a:rPr lang="en-US" i="1" dirty="0" smtClean="0"/>
              <a:t>enhancement </a:t>
            </a:r>
            <a:r>
              <a:rPr lang="en-US" i="1" dirty="0" smtClean="0"/>
              <a:t>and assurance </a:t>
            </a:r>
            <a:r>
              <a:rPr lang="en-US" i="1" dirty="0" smtClean="0"/>
              <a:t>in </a:t>
            </a:r>
            <a:r>
              <a:rPr lang="en-US" i="1" dirty="0" smtClean="0"/>
              <a:t>Wales – a changing picture?</a:t>
            </a:r>
            <a:r>
              <a:rPr lang="en-US" dirty="0" smtClean="0"/>
              <a:t> p. 17</a:t>
            </a:r>
            <a:r>
              <a:rPr lang="en-US" dirty="0" smtClean="0"/>
              <a:t>.</a:t>
            </a:r>
            <a:endParaRPr lang="en-GB" dirty="0" smtClean="0"/>
          </a:p>
          <a:p>
            <a:pPr>
              <a:buNone/>
            </a:pPr>
            <a:r>
              <a:rPr lang="en-US" u="sng" dirty="0" smtClean="0">
                <a:hlinkClick r:id="rId3"/>
              </a:rPr>
              <a:t>http</a:t>
            </a:r>
            <a:r>
              <a:rPr lang="en-US" u="sng" dirty="0" smtClean="0">
                <a:hlinkClick r:id="rId3"/>
              </a:rPr>
              <a:t>://www.heacademy.ac.uk/assets/documents/events/academyevents/2009/Quality_enhancement_and_assurance_Report_English.pdf</a:t>
            </a:r>
            <a:r>
              <a:rPr lang="en-US" dirty="0" smtClean="0"/>
              <a:t>. </a:t>
            </a:r>
            <a:endParaRPr lang="en-GB" dirty="0" smtClean="0"/>
          </a:p>
          <a:p>
            <a:pPr>
              <a:buNone/>
            </a:pPr>
            <a:r>
              <a:rPr lang="en-US" dirty="0" smtClean="0"/>
              <a:t> </a:t>
            </a:r>
            <a:endParaRPr lang="en-GB" dirty="0" smtClean="0"/>
          </a:p>
          <a:p>
            <a:pPr>
              <a:buNone/>
            </a:pPr>
            <a:r>
              <a:rPr lang="en-US" dirty="0" smtClean="0"/>
              <a:t>HIGHER EDUCATION FUNDING COUNCIL FOR ENGLAND, May 2012. </a:t>
            </a:r>
            <a:r>
              <a:rPr lang="en-US" i="1" dirty="0" smtClean="0"/>
              <a:t>A</a:t>
            </a:r>
          </a:p>
          <a:p>
            <a:pPr>
              <a:buNone/>
            </a:pPr>
            <a:r>
              <a:rPr lang="en-US" i="1" dirty="0" smtClean="0"/>
              <a:t>risk-based </a:t>
            </a:r>
            <a:r>
              <a:rPr lang="en-US" i="1" dirty="0" smtClean="0"/>
              <a:t>approach to quality assurance (Consultation). </a:t>
            </a:r>
            <a:r>
              <a:rPr lang="en-US" dirty="0" smtClean="0"/>
              <a:t>Paragraphs 6</a:t>
            </a:r>
            <a:r>
              <a:rPr lang="en-US" dirty="0" smtClean="0"/>
              <a:t>,</a:t>
            </a:r>
          </a:p>
          <a:p>
            <a:pPr>
              <a:buNone/>
            </a:pPr>
            <a:r>
              <a:rPr lang="en-US" dirty="0" smtClean="0"/>
              <a:t>8</a:t>
            </a:r>
            <a:r>
              <a:rPr lang="en-US" dirty="0" smtClean="0"/>
              <a:t>, 26</a:t>
            </a:r>
            <a:r>
              <a:rPr lang="en-US" dirty="0" smtClean="0"/>
              <a:t>, </a:t>
            </a:r>
            <a:r>
              <a:rPr lang="en-US" dirty="0" smtClean="0"/>
              <a:t>31, 35, 43 &amp; 44.</a:t>
            </a:r>
            <a:endParaRPr lang="en-GB" dirty="0" smtClean="0"/>
          </a:p>
          <a:p>
            <a:pPr>
              <a:buNone/>
            </a:pPr>
            <a:r>
              <a:rPr lang="en-US" u="sng" dirty="0" smtClean="0">
                <a:hlinkClick r:id="rId4"/>
              </a:rPr>
              <a:t>http://www.hefce.ac.uk/media/hefce/content/pubs/2012/201211/2012-11.pdf</a:t>
            </a:r>
            <a:r>
              <a:rPr lang="en-US" dirty="0" smtClean="0"/>
              <a:t>. </a:t>
            </a:r>
            <a:endParaRPr lang="en-GB" dirty="0" smtClean="0"/>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r>
              <a:rPr lang="en-GB" dirty="0" err="1" smtClean="0"/>
              <a:t>contd</a:t>
            </a:r>
            <a:r>
              <a:rPr lang="en-GB" dirty="0" smtClean="0"/>
              <a:t>)</a:t>
            </a:r>
            <a:endParaRPr lang="en-GB" dirty="0"/>
          </a:p>
        </p:txBody>
      </p:sp>
      <p:sp>
        <p:nvSpPr>
          <p:cNvPr id="3" name="Content Placeholder 2"/>
          <p:cNvSpPr>
            <a:spLocks noGrp="1"/>
          </p:cNvSpPr>
          <p:nvPr>
            <p:ph idx="1"/>
          </p:nvPr>
        </p:nvSpPr>
        <p:spPr>
          <a:xfrm>
            <a:off x="467544" y="1556792"/>
            <a:ext cx="8229600" cy="5112568"/>
          </a:xfrm>
        </p:spPr>
        <p:txBody>
          <a:bodyPr>
            <a:normAutofit fontScale="70000" lnSpcReduction="20000"/>
          </a:bodyPr>
          <a:lstStyle/>
          <a:p>
            <a:pPr>
              <a:buNone/>
            </a:pPr>
            <a:r>
              <a:rPr lang="en-US" sz="3400" dirty="0" smtClean="0"/>
              <a:t>JACKSON, N</a:t>
            </a:r>
            <a:r>
              <a:rPr lang="en-US" sz="3400" i="1" dirty="0" smtClean="0"/>
              <a:t>., </a:t>
            </a:r>
            <a:r>
              <a:rPr lang="en-US" sz="3400" dirty="0" smtClean="0"/>
              <a:t>2002. </a:t>
            </a:r>
            <a:r>
              <a:rPr lang="en-US" sz="3400" i="1" dirty="0" smtClean="0"/>
              <a:t>“Principles to Support the Enhancement of </a:t>
            </a:r>
            <a:endParaRPr lang="en-US" sz="3400" i="1" dirty="0" smtClean="0"/>
          </a:p>
          <a:p>
            <a:pPr>
              <a:buNone/>
            </a:pPr>
            <a:r>
              <a:rPr lang="en-US" sz="3400" i="1" dirty="0" smtClean="0"/>
              <a:t>Teaching </a:t>
            </a:r>
            <a:r>
              <a:rPr lang="en-US" sz="3400" i="1" dirty="0" smtClean="0"/>
              <a:t>and Student Learning: implications for educational </a:t>
            </a:r>
            <a:endParaRPr lang="en-US" sz="3400" i="1" dirty="0" smtClean="0"/>
          </a:p>
          <a:p>
            <a:pPr>
              <a:buNone/>
            </a:pPr>
            <a:r>
              <a:rPr lang="en-US" sz="3400" i="1" dirty="0" smtClean="0"/>
              <a:t>developers</a:t>
            </a:r>
            <a:r>
              <a:rPr lang="en-US" sz="3400" i="1" dirty="0" smtClean="0"/>
              <a:t>”</a:t>
            </a:r>
            <a:r>
              <a:rPr lang="en-US" sz="3400" dirty="0" smtClean="0"/>
              <a:t> in Educational Developments, SEDA Issue 3.1 </a:t>
            </a:r>
            <a:r>
              <a:rPr lang="en-US" sz="3400" dirty="0" smtClean="0"/>
              <a:t>ISSN</a:t>
            </a:r>
          </a:p>
          <a:p>
            <a:pPr>
              <a:buNone/>
            </a:pPr>
            <a:r>
              <a:rPr lang="en-US" sz="3400" dirty="0" smtClean="0"/>
              <a:t> </a:t>
            </a:r>
            <a:r>
              <a:rPr lang="en-US" sz="3400" dirty="0" smtClean="0"/>
              <a:t>1469-3267. p.2.</a:t>
            </a:r>
            <a:endParaRPr lang="en-GB" sz="3400" dirty="0" smtClean="0"/>
          </a:p>
          <a:p>
            <a:pPr>
              <a:buNone/>
            </a:pPr>
            <a:r>
              <a:rPr lang="en-US" sz="3400" dirty="0" smtClean="0"/>
              <a:t> </a:t>
            </a:r>
            <a:endParaRPr lang="en-GB" sz="3400" dirty="0" smtClean="0"/>
          </a:p>
          <a:p>
            <a:pPr>
              <a:buNone/>
            </a:pPr>
            <a:r>
              <a:rPr lang="en-US" sz="3400" dirty="0" smtClean="0"/>
              <a:t>JACKSON, N., 2003</a:t>
            </a:r>
            <a:r>
              <a:rPr lang="en-US" sz="3400" i="1" dirty="0" smtClean="0"/>
              <a:t>. “Introduction to brokering in Higher </a:t>
            </a:r>
            <a:endParaRPr lang="en-US" sz="3400" i="1" dirty="0" smtClean="0"/>
          </a:p>
          <a:p>
            <a:pPr>
              <a:buNone/>
            </a:pPr>
            <a:r>
              <a:rPr lang="en-US" sz="3400" i="1" dirty="0" smtClean="0"/>
              <a:t>Education”</a:t>
            </a:r>
            <a:r>
              <a:rPr lang="en-US" sz="3400" dirty="0" smtClean="0"/>
              <a:t>, Chapter </a:t>
            </a:r>
            <a:r>
              <a:rPr lang="en-US" sz="3400" dirty="0" smtClean="0"/>
              <a:t>1 of ‘Engaging and Changing </a:t>
            </a:r>
            <a:r>
              <a:rPr lang="en-US" sz="3400" dirty="0" smtClean="0"/>
              <a:t>Higher</a:t>
            </a:r>
          </a:p>
          <a:p>
            <a:pPr>
              <a:buNone/>
            </a:pPr>
            <a:r>
              <a:rPr lang="en-US" sz="3400" dirty="0" smtClean="0"/>
              <a:t>Education Through Brokerage</a:t>
            </a:r>
            <a:r>
              <a:rPr lang="en-US" sz="3400" dirty="0" smtClean="0"/>
              <a:t>’ ed. Jackson, N., </a:t>
            </a:r>
            <a:r>
              <a:rPr lang="en-US" sz="3400" dirty="0" err="1" smtClean="0"/>
              <a:t>Ashgate</a:t>
            </a:r>
            <a:r>
              <a:rPr lang="en-US" sz="3400" dirty="0" smtClean="0"/>
              <a:t> </a:t>
            </a:r>
            <a:endParaRPr lang="en-US" sz="3400" dirty="0" smtClean="0"/>
          </a:p>
          <a:p>
            <a:pPr>
              <a:buNone/>
            </a:pPr>
            <a:r>
              <a:rPr lang="en-US" sz="3400" dirty="0" smtClean="0"/>
              <a:t>Publishing</a:t>
            </a:r>
            <a:r>
              <a:rPr lang="en-US" sz="3400" dirty="0" smtClean="0"/>
              <a:t>. p. 5.</a:t>
            </a:r>
            <a:endParaRPr lang="en-GB" sz="3400" dirty="0" smtClean="0"/>
          </a:p>
          <a:p>
            <a:pPr>
              <a:buNone/>
            </a:pPr>
            <a:r>
              <a:rPr lang="en-US" sz="3400" dirty="0" smtClean="0"/>
              <a:t> </a:t>
            </a:r>
            <a:endParaRPr lang="en-GB" sz="3400" dirty="0" smtClean="0"/>
          </a:p>
          <a:p>
            <a:pPr>
              <a:buNone/>
            </a:pPr>
            <a:r>
              <a:rPr lang="en-US" sz="3400" dirty="0" smtClean="0"/>
              <a:t>JACKSON, N., 2003</a:t>
            </a:r>
            <a:r>
              <a:rPr lang="en-US" sz="3400" i="1" dirty="0" smtClean="0"/>
              <a:t>. “The Art of Brokering”</a:t>
            </a:r>
            <a:r>
              <a:rPr lang="en-US" sz="3400" dirty="0" smtClean="0"/>
              <a:t>, Chapter 3 </a:t>
            </a:r>
            <a:r>
              <a:rPr lang="en-US" sz="3400" dirty="0" smtClean="0"/>
              <a:t>of</a:t>
            </a:r>
          </a:p>
          <a:p>
            <a:pPr>
              <a:buNone/>
            </a:pPr>
            <a:r>
              <a:rPr lang="en-US" sz="3400" dirty="0" smtClean="0"/>
              <a:t>‘</a:t>
            </a:r>
            <a:r>
              <a:rPr lang="en-US" sz="3400" dirty="0" smtClean="0"/>
              <a:t>Engaging and </a:t>
            </a:r>
            <a:r>
              <a:rPr lang="en-US" sz="3400" dirty="0" smtClean="0"/>
              <a:t>Changing </a:t>
            </a:r>
            <a:r>
              <a:rPr lang="en-US" sz="3400" dirty="0" smtClean="0"/>
              <a:t>Higher Education Through Brokerage</a:t>
            </a:r>
            <a:r>
              <a:rPr lang="en-US" sz="3400" dirty="0" smtClean="0"/>
              <a:t>’</a:t>
            </a:r>
          </a:p>
          <a:p>
            <a:pPr>
              <a:buNone/>
            </a:pPr>
            <a:r>
              <a:rPr lang="en-US" sz="3400" dirty="0" smtClean="0"/>
              <a:t> ed</a:t>
            </a:r>
            <a:r>
              <a:rPr lang="en-US" sz="3400" dirty="0" smtClean="0"/>
              <a:t>. Jackson, N</a:t>
            </a:r>
            <a:r>
              <a:rPr lang="en-US" sz="3400" dirty="0" smtClean="0"/>
              <a:t>., </a:t>
            </a:r>
            <a:r>
              <a:rPr lang="en-US" sz="3400" dirty="0" err="1" smtClean="0"/>
              <a:t>Ashgate</a:t>
            </a:r>
            <a:r>
              <a:rPr lang="en-US" sz="3400" dirty="0" smtClean="0"/>
              <a:t> </a:t>
            </a:r>
            <a:r>
              <a:rPr lang="en-US" sz="3400" dirty="0" smtClean="0"/>
              <a:t>Publishing. p. 66.</a:t>
            </a:r>
            <a:endParaRPr lang="en-GB" sz="3400" dirty="0" smtClean="0"/>
          </a:p>
          <a:p>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r>
              <a:rPr lang="en-GB" dirty="0" err="1" smtClean="0"/>
              <a:t>contd</a:t>
            </a:r>
            <a:r>
              <a:rPr lang="en-GB" dirty="0" smtClean="0"/>
              <a:t>)</a:t>
            </a:r>
            <a:endParaRPr lang="en-GB" dirty="0"/>
          </a:p>
        </p:txBody>
      </p:sp>
      <p:sp>
        <p:nvSpPr>
          <p:cNvPr id="3" name="Content Placeholder 2"/>
          <p:cNvSpPr>
            <a:spLocks noGrp="1"/>
          </p:cNvSpPr>
          <p:nvPr>
            <p:ph idx="1"/>
          </p:nvPr>
        </p:nvSpPr>
        <p:spPr>
          <a:xfrm>
            <a:off x="467544" y="1628800"/>
            <a:ext cx="8229600" cy="5040560"/>
          </a:xfrm>
        </p:spPr>
        <p:txBody>
          <a:bodyPr>
            <a:normAutofit fontScale="77500" lnSpcReduction="20000"/>
          </a:bodyPr>
          <a:lstStyle/>
          <a:p>
            <a:pPr>
              <a:buNone/>
            </a:pPr>
            <a:r>
              <a:rPr lang="en-US" dirty="0" smtClean="0"/>
              <a:t>QUALITY ASSURANCE AGENCY FOR HIGHER EDUCATION</a:t>
            </a:r>
            <a:r>
              <a:rPr lang="en-US" dirty="0" smtClean="0"/>
              <a:t>,</a:t>
            </a:r>
          </a:p>
          <a:p>
            <a:pPr>
              <a:buNone/>
            </a:pPr>
            <a:r>
              <a:rPr lang="en-US" dirty="0" smtClean="0"/>
              <a:t>March </a:t>
            </a:r>
            <a:r>
              <a:rPr lang="en-US" dirty="0" smtClean="0"/>
              <a:t>2011. </a:t>
            </a:r>
            <a:r>
              <a:rPr lang="en-US" i="1" dirty="0" smtClean="0"/>
              <a:t>Institutional review of higher education </a:t>
            </a:r>
            <a:endParaRPr lang="en-US" i="1" dirty="0" smtClean="0"/>
          </a:p>
          <a:p>
            <a:pPr>
              <a:buNone/>
            </a:pPr>
            <a:r>
              <a:rPr lang="en-US" i="1" dirty="0" smtClean="0"/>
              <a:t>institutions </a:t>
            </a:r>
            <a:r>
              <a:rPr lang="en-US" i="1" dirty="0" smtClean="0"/>
              <a:t>in England and Northern Ireland Operational </a:t>
            </a:r>
            <a:endParaRPr lang="en-US" i="1" dirty="0" smtClean="0"/>
          </a:p>
          <a:p>
            <a:pPr>
              <a:buNone/>
            </a:pPr>
            <a:r>
              <a:rPr lang="en-US" i="1" dirty="0" smtClean="0"/>
              <a:t>description</a:t>
            </a:r>
            <a:r>
              <a:rPr lang="en-US" i="1" dirty="0" smtClean="0"/>
              <a:t>. </a:t>
            </a:r>
            <a:r>
              <a:rPr lang="en-US" dirty="0" smtClean="0"/>
              <a:t>p. 6.</a:t>
            </a:r>
            <a:endParaRPr lang="en-GB" dirty="0" smtClean="0"/>
          </a:p>
          <a:p>
            <a:pPr>
              <a:buNone/>
            </a:pPr>
            <a:r>
              <a:rPr lang="en-US" u="sng" dirty="0" smtClean="0">
                <a:hlinkClick r:id="rId2"/>
              </a:rPr>
              <a:t>http://www.qaa.ac.uk/Publications/InformationAndGuidance/Documents/ireni-operational-d.pdf</a:t>
            </a:r>
            <a:r>
              <a:rPr lang="en-US" dirty="0" smtClean="0"/>
              <a:t>.</a:t>
            </a:r>
            <a:endParaRPr lang="en-GB" dirty="0" smtClean="0"/>
          </a:p>
          <a:p>
            <a:pPr>
              <a:buNone/>
            </a:pPr>
            <a:r>
              <a:rPr lang="en-US" dirty="0" smtClean="0"/>
              <a:t> </a:t>
            </a:r>
            <a:endParaRPr lang="en-GB" dirty="0" smtClean="0"/>
          </a:p>
          <a:p>
            <a:pPr>
              <a:buNone/>
            </a:pPr>
            <a:r>
              <a:rPr lang="en-US" dirty="0" smtClean="0"/>
              <a:t>QUALITY ASSURANCE AGENCY FOR HIGHER EDUCATION, </a:t>
            </a:r>
            <a:endParaRPr lang="en-US" dirty="0" smtClean="0"/>
          </a:p>
          <a:p>
            <a:pPr>
              <a:buNone/>
            </a:pPr>
            <a:r>
              <a:rPr lang="en-US" dirty="0" smtClean="0"/>
              <a:t>December </a:t>
            </a:r>
            <a:r>
              <a:rPr lang="en-US" dirty="0" smtClean="0"/>
              <a:t>2011. </a:t>
            </a:r>
            <a:r>
              <a:rPr lang="en-US" i="1" dirty="0" smtClean="0"/>
              <a:t>UK Quality Code for Higher Education Part B: </a:t>
            </a:r>
            <a:endParaRPr lang="en-US" i="1" dirty="0" smtClean="0"/>
          </a:p>
          <a:p>
            <a:pPr>
              <a:buNone/>
            </a:pPr>
            <a:r>
              <a:rPr lang="en-US" i="1" dirty="0" smtClean="0"/>
              <a:t>Assuring </a:t>
            </a:r>
            <a:r>
              <a:rPr lang="en-US" i="1" dirty="0" smtClean="0"/>
              <a:t>and enhancing academic quality, Chapter B7: </a:t>
            </a:r>
            <a:endParaRPr lang="en-US" i="1" dirty="0" smtClean="0"/>
          </a:p>
          <a:p>
            <a:pPr>
              <a:buNone/>
            </a:pPr>
            <a:r>
              <a:rPr lang="en-US" i="1" dirty="0" smtClean="0"/>
              <a:t>External </a:t>
            </a:r>
            <a:r>
              <a:rPr lang="en-US" i="1" dirty="0" smtClean="0"/>
              <a:t>Examining.</a:t>
            </a:r>
            <a:r>
              <a:rPr lang="en-US" dirty="0" smtClean="0"/>
              <a:t> p. 10. </a:t>
            </a:r>
            <a:r>
              <a:rPr lang="en-US" u="sng" dirty="0" smtClean="0">
                <a:hlinkClick r:id="rId3"/>
              </a:rPr>
              <a:t>http://www.qaa.ac.uk/Publications/InformationAndGuidance/Pages/quality-code-B7.aspx</a:t>
            </a:r>
            <a:r>
              <a:rPr lang="en-US" dirty="0" smtClean="0"/>
              <a:t>. </a:t>
            </a:r>
            <a:endParaRPr lang="en-GB" dirty="0" smtClean="0"/>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TotalTime>
  <Words>1057</Words>
  <Application>Microsoft Office PowerPoint</Application>
  <PresentationFormat>On-screen Show (4:3)</PresentationFormat>
  <Paragraphs>99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Slide 1</vt:lpstr>
      <vt:lpstr>Context</vt:lpstr>
      <vt:lpstr>Context (contd)</vt:lpstr>
      <vt:lpstr>Identifying ‘good practice’</vt:lpstr>
      <vt:lpstr>External examiners</vt:lpstr>
      <vt:lpstr>Slide 6</vt:lpstr>
      <vt:lpstr>Slide 7</vt:lpstr>
      <vt:lpstr>Initial Proposal</vt:lpstr>
      <vt:lpstr>Feedback on Proposal</vt:lpstr>
      <vt:lpstr>Developments</vt:lpstr>
      <vt:lpstr>Further challenges (questions)</vt:lpstr>
      <vt:lpstr>Questions (contd)</vt:lpstr>
      <vt:lpstr>References</vt:lpstr>
      <vt:lpstr>References (contd)</vt:lpstr>
      <vt:lpstr>References (contd)</vt:lpstr>
    </vt:vector>
  </TitlesOfParts>
  <Company>Edge Hill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Chattenc</dc:creator>
  <cp:lastModifiedBy>Turjana</cp:lastModifiedBy>
  <cp:revision>34</cp:revision>
  <dcterms:created xsi:type="dcterms:W3CDTF">2010-02-24T15:56:34Z</dcterms:created>
  <dcterms:modified xsi:type="dcterms:W3CDTF">2012-05-21T14:07:01Z</dcterms:modified>
</cp:coreProperties>
</file>