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58" r:id="rId4"/>
    <p:sldId id="276" r:id="rId5"/>
    <p:sldId id="275" r:id="rId6"/>
    <p:sldId id="279" r:id="rId7"/>
    <p:sldId id="277" r:id="rId8"/>
    <p:sldId id="259" r:id="rId9"/>
    <p:sldId id="282" r:id="rId10"/>
    <p:sldId id="260" r:id="rId11"/>
    <p:sldId id="266" r:id="rId12"/>
    <p:sldId id="265" r:id="rId13"/>
    <p:sldId id="264" r:id="rId14"/>
    <p:sldId id="269" r:id="rId15"/>
    <p:sldId id="272" r:id="rId16"/>
    <p:sldId id="273" r:id="rId17"/>
    <p:sldId id="271" r:id="rId18"/>
    <p:sldId id="261" r:id="rId19"/>
    <p:sldId id="270" r:id="rId20"/>
    <p:sldId id="281" r:id="rId21"/>
    <p:sldId id="262" r:id="rId22"/>
    <p:sldId id="274" r:id="rId23"/>
    <p:sldId id="280"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18289" autoAdjust="0"/>
    <p:restoredTop sz="94660" autoAdjust="0"/>
  </p:normalViewPr>
  <p:slideViewPr>
    <p:cSldViewPr>
      <p:cViewPr varScale="1">
        <p:scale>
          <a:sx n="97" d="100"/>
          <a:sy n="97" d="100"/>
        </p:scale>
        <p:origin x="-108" y="-30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33979F8-D5BD-4B67-A391-E371CC383E31}"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GB"/>
        </a:p>
      </dgm:t>
    </dgm:pt>
    <dgm:pt modelId="{DA4432A4-B4CC-41C7-A919-31AF3FE0A7A1}">
      <dgm:prSet phldrT="[Text]"/>
      <dgm:spPr/>
      <dgm:t>
        <a:bodyPr/>
        <a:lstStyle/>
        <a:p>
          <a:r>
            <a:rPr lang="en-GB" dirty="0" smtClean="0"/>
            <a:t>Phase 1</a:t>
          </a:r>
          <a:endParaRPr lang="en-GB" dirty="0"/>
        </a:p>
      </dgm:t>
    </dgm:pt>
    <dgm:pt modelId="{CE9F8664-EF1B-494D-8394-5B6318317D70}" type="parTrans" cxnId="{C8FF58AD-1461-44D4-A8E0-B6D869D6CC5D}">
      <dgm:prSet/>
      <dgm:spPr/>
      <dgm:t>
        <a:bodyPr/>
        <a:lstStyle/>
        <a:p>
          <a:endParaRPr lang="en-GB"/>
        </a:p>
      </dgm:t>
    </dgm:pt>
    <dgm:pt modelId="{F587F0EF-6AD9-4D90-9A17-DCE11EFCD46C}" type="sibTrans" cxnId="{C8FF58AD-1461-44D4-A8E0-B6D869D6CC5D}">
      <dgm:prSet/>
      <dgm:spPr/>
      <dgm:t>
        <a:bodyPr/>
        <a:lstStyle/>
        <a:p>
          <a:endParaRPr lang="en-GB"/>
        </a:p>
      </dgm:t>
    </dgm:pt>
    <dgm:pt modelId="{19F37761-0459-408E-BBC0-6B40D0F9F273}">
      <dgm:prSet phldrT="[Text]"/>
      <dgm:spPr/>
      <dgm:t>
        <a:bodyPr/>
        <a:lstStyle/>
        <a:p>
          <a:r>
            <a:rPr lang="en-GB" dirty="0" smtClean="0"/>
            <a:t>Phase 2</a:t>
          </a:r>
          <a:endParaRPr lang="en-GB" dirty="0"/>
        </a:p>
      </dgm:t>
    </dgm:pt>
    <dgm:pt modelId="{9F3EE01D-43E2-45BC-B581-1AEB3DE288DE}" type="parTrans" cxnId="{D575C7A6-147A-45C6-83A6-3C706EB3326B}">
      <dgm:prSet/>
      <dgm:spPr/>
      <dgm:t>
        <a:bodyPr/>
        <a:lstStyle/>
        <a:p>
          <a:endParaRPr lang="en-GB"/>
        </a:p>
      </dgm:t>
    </dgm:pt>
    <dgm:pt modelId="{FA329BC3-BA46-46D8-AB21-EBE7E0321DA0}" type="sibTrans" cxnId="{D575C7A6-147A-45C6-83A6-3C706EB3326B}">
      <dgm:prSet/>
      <dgm:spPr/>
      <dgm:t>
        <a:bodyPr/>
        <a:lstStyle/>
        <a:p>
          <a:endParaRPr lang="en-GB"/>
        </a:p>
      </dgm:t>
    </dgm:pt>
    <dgm:pt modelId="{38ACD46C-4C1E-42F6-AC53-C09D2718DAFB}">
      <dgm:prSet phldrT="[Text]"/>
      <dgm:spPr/>
      <dgm:t>
        <a:bodyPr/>
        <a:lstStyle/>
        <a:p>
          <a:r>
            <a:rPr lang="en-GB" dirty="0" smtClean="0"/>
            <a:t>Phase 3</a:t>
          </a:r>
          <a:endParaRPr lang="en-GB" dirty="0"/>
        </a:p>
      </dgm:t>
    </dgm:pt>
    <dgm:pt modelId="{721B37EF-3F02-4B27-8073-C292C943DE1F}" type="parTrans" cxnId="{86EE87D8-E4CB-49E8-9236-0AD99D29F0CB}">
      <dgm:prSet/>
      <dgm:spPr/>
      <dgm:t>
        <a:bodyPr/>
        <a:lstStyle/>
        <a:p>
          <a:endParaRPr lang="en-GB"/>
        </a:p>
      </dgm:t>
    </dgm:pt>
    <dgm:pt modelId="{6712909F-0E8B-47FC-943E-D85DE1640811}" type="sibTrans" cxnId="{86EE87D8-E4CB-49E8-9236-0AD99D29F0CB}">
      <dgm:prSet/>
      <dgm:spPr/>
      <dgm:t>
        <a:bodyPr/>
        <a:lstStyle/>
        <a:p>
          <a:endParaRPr lang="en-GB"/>
        </a:p>
      </dgm:t>
    </dgm:pt>
    <dgm:pt modelId="{346B3A35-8FBC-4604-9E77-F57773CE65C5}">
      <dgm:prSet/>
      <dgm:spPr/>
      <dgm:t>
        <a:bodyPr/>
        <a:lstStyle/>
        <a:p>
          <a:r>
            <a:rPr lang="en-GB" dirty="0" smtClean="0"/>
            <a:t>Pre </a:t>
          </a:r>
          <a:r>
            <a:rPr lang="en-GB" dirty="0" err="1" smtClean="0"/>
            <a:t>vs</a:t>
          </a:r>
          <a:r>
            <a:rPr lang="en-GB" dirty="0" smtClean="0"/>
            <a:t> post-fee rise on first year students’ expectations, motivations, experiences.</a:t>
          </a:r>
          <a:endParaRPr lang="en-GB" dirty="0"/>
        </a:p>
      </dgm:t>
    </dgm:pt>
    <dgm:pt modelId="{BAFC0CD5-2DB9-4916-B9B9-9639D1527CF2}" type="parTrans" cxnId="{37E0BDE3-BB21-4C59-82E3-4EB2CB789412}">
      <dgm:prSet/>
      <dgm:spPr/>
      <dgm:t>
        <a:bodyPr/>
        <a:lstStyle/>
        <a:p>
          <a:endParaRPr lang="en-GB"/>
        </a:p>
      </dgm:t>
    </dgm:pt>
    <dgm:pt modelId="{75FCEEDE-6BD3-4597-9A53-766A5413AAB1}" type="sibTrans" cxnId="{37E0BDE3-BB21-4C59-82E3-4EB2CB789412}">
      <dgm:prSet/>
      <dgm:spPr/>
      <dgm:t>
        <a:bodyPr/>
        <a:lstStyle/>
        <a:p>
          <a:endParaRPr lang="en-GB"/>
        </a:p>
      </dgm:t>
    </dgm:pt>
    <dgm:pt modelId="{B5DD03DF-E143-4CCE-8E97-58008E582E9F}">
      <dgm:prSet/>
      <dgm:spPr/>
      <dgm:t>
        <a:bodyPr/>
        <a:lstStyle/>
        <a:p>
          <a:r>
            <a:rPr lang="en-GB" dirty="0" smtClean="0"/>
            <a:t>Pre </a:t>
          </a:r>
          <a:r>
            <a:rPr lang="en-GB" dirty="0" err="1" smtClean="0"/>
            <a:t>vs</a:t>
          </a:r>
          <a:r>
            <a:rPr lang="en-GB" dirty="0" smtClean="0"/>
            <a:t> post-fee rise experiences across the degree programme</a:t>
          </a:r>
          <a:endParaRPr lang="en-GB" dirty="0"/>
        </a:p>
      </dgm:t>
    </dgm:pt>
    <dgm:pt modelId="{F029C44F-CFDF-4828-B522-C4B12BA6C4F5}" type="parTrans" cxnId="{71D2C0AD-F983-4813-88DA-3493878A34BA}">
      <dgm:prSet/>
      <dgm:spPr/>
      <dgm:t>
        <a:bodyPr/>
        <a:lstStyle/>
        <a:p>
          <a:endParaRPr lang="en-GB"/>
        </a:p>
      </dgm:t>
    </dgm:pt>
    <dgm:pt modelId="{5296D52F-1CF7-4159-AB68-7F26939FD590}" type="sibTrans" cxnId="{71D2C0AD-F983-4813-88DA-3493878A34BA}">
      <dgm:prSet/>
      <dgm:spPr/>
      <dgm:t>
        <a:bodyPr/>
        <a:lstStyle/>
        <a:p>
          <a:endParaRPr lang="en-GB"/>
        </a:p>
      </dgm:t>
    </dgm:pt>
    <dgm:pt modelId="{CB3D9AC3-67CD-498F-BE4D-0634C6654732}">
      <dgm:prSet/>
      <dgm:spPr/>
      <dgm:t>
        <a:bodyPr/>
        <a:lstStyle/>
        <a:p>
          <a:r>
            <a:rPr lang="en-GB" dirty="0" smtClean="0"/>
            <a:t>Post-fee rise staff experiences in H.E</a:t>
          </a:r>
          <a:endParaRPr lang="en-GB" dirty="0"/>
        </a:p>
      </dgm:t>
    </dgm:pt>
    <dgm:pt modelId="{CE70D31C-BA2A-4BC8-8058-F795A59017BC}" type="parTrans" cxnId="{3A16A8FC-35B3-4A5B-A0AA-6BDFE2848C52}">
      <dgm:prSet/>
      <dgm:spPr/>
      <dgm:t>
        <a:bodyPr/>
        <a:lstStyle/>
        <a:p>
          <a:endParaRPr lang="en-GB"/>
        </a:p>
      </dgm:t>
    </dgm:pt>
    <dgm:pt modelId="{2D6596D4-3734-4D2F-9694-2F5E8C074960}" type="sibTrans" cxnId="{3A16A8FC-35B3-4A5B-A0AA-6BDFE2848C52}">
      <dgm:prSet/>
      <dgm:spPr/>
      <dgm:t>
        <a:bodyPr/>
        <a:lstStyle/>
        <a:p>
          <a:endParaRPr lang="en-GB"/>
        </a:p>
      </dgm:t>
    </dgm:pt>
    <dgm:pt modelId="{17E717FD-F705-4F32-A4D6-B92157EF2DBB}" type="pres">
      <dgm:prSet presAssocID="{433979F8-D5BD-4B67-A391-E371CC383E31}" presName="linearFlow" presStyleCnt="0">
        <dgm:presLayoutVars>
          <dgm:dir/>
          <dgm:animLvl val="lvl"/>
          <dgm:resizeHandles val="exact"/>
        </dgm:presLayoutVars>
      </dgm:prSet>
      <dgm:spPr/>
      <dgm:t>
        <a:bodyPr/>
        <a:lstStyle/>
        <a:p>
          <a:endParaRPr lang="en-GB"/>
        </a:p>
      </dgm:t>
    </dgm:pt>
    <dgm:pt modelId="{1C0E2FCA-E42A-4AE4-AE14-9AD676EF1D7A}" type="pres">
      <dgm:prSet presAssocID="{DA4432A4-B4CC-41C7-A919-31AF3FE0A7A1}" presName="composite" presStyleCnt="0"/>
      <dgm:spPr/>
    </dgm:pt>
    <dgm:pt modelId="{01F5FFDF-738A-4E75-9FB8-81C9DA9946EA}" type="pres">
      <dgm:prSet presAssocID="{DA4432A4-B4CC-41C7-A919-31AF3FE0A7A1}" presName="parentText" presStyleLbl="alignNode1" presStyleIdx="0" presStyleCnt="3">
        <dgm:presLayoutVars>
          <dgm:chMax val="1"/>
          <dgm:bulletEnabled val="1"/>
        </dgm:presLayoutVars>
      </dgm:prSet>
      <dgm:spPr/>
      <dgm:t>
        <a:bodyPr/>
        <a:lstStyle/>
        <a:p>
          <a:endParaRPr lang="en-GB"/>
        </a:p>
      </dgm:t>
    </dgm:pt>
    <dgm:pt modelId="{0B72E7D4-08BB-4938-94C5-40B69D3D5B17}" type="pres">
      <dgm:prSet presAssocID="{DA4432A4-B4CC-41C7-A919-31AF3FE0A7A1}" presName="descendantText" presStyleLbl="alignAcc1" presStyleIdx="0" presStyleCnt="3" custLinFactNeighborX="-143" custLinFactNeighborY="1513">
        <dgm:presLayoutVars>
          <dgm:bulletEnabled val="1"/>
        </dgm:presLayoutVars>
      </dgm:prSet>
      <dgm:spPr/>
      <dgm:t>
        <a:bodyPr/>
        <a:lstStyle/>
        <a:p>
          <a:endParaRPr lang="en-GB"/>
        </a:p>
      </dgm:t>
    </dgm:pt>
    <dgm:pt modelId="{C40ACCA8-517B-49D9-8E69-0D65BECDFB41}" type="pres">
      <dgm:prSet presAssocID="{F587F0EF-6AD9-4D90-9A17-DCE11EFCD46C}" presName="sp" presStyleCnt="0"/>
      <dgm:spPr/>
    </dgm:pt>
    <dgm:pt modelId="{8B39293B-33AE-4105-B634-7D10727C1479}" type="pres">
      <dgm:prSet presAssocID="{19F37761-0459-408E-BBC0-6B40D0F9F273}" presName="composite" presStyleCnt="0"/>
      <dgm:spPr/>
    </dgm:pt>
    <dgm:pt modelId="{BCF68C8B-8719-4148-9D6F-B6C3AA6C4D89}" type="pres">
      <dgm:prSet presAssocID="{19F37761-0459-408E-BBC0-6B40D0F9F273}" presName="parentText" presStyleLbl="alignNode1" presStyleIdx="1" presStyleCnt="3">
        <dgm:presLayoutVars>
          <dgm:chMax val="1"/>
          <dgm:bulletEnabled val="1"/>
        </dgm:presLayoutVars>
      </dgm:prSet>
      <dgm:spPr/>
      <dgm:t>
        <a:bodyPr/>
        <a:lstStyle/>
        <a:p>
          <a:endParaRPr lang="en-GB"/>
        </a:p>
      </dgm:t>
    </dgm:pt>
    <dgm:pt modelId="{D29EBB74-9439-4505-A0DD-4CCAE5FB4D22}" type="pres">
      <dgm:prSet presAssocID="{19F37761-0459-408E-BBC0-6B40D0F9F273}" presName="descendantText" presStyleLbl="alignAcc1" presStyleIdx="1" presStyleCnt="3" custAng="0">
        <dgm:presLayoutVars>
          <dgm:bulletEnabled val="1"/>
        </dgm:presLayoutVars>
      </dgm:prSet>
      <dgm:spPr/>
      <dgm:t>
        <a:bodyPr/>
        <a:lstStyle/>
        <a:p>
          <a:endParaRPr lang="en-GB"/>
        </a:p>
      </dgm:t>
    </dgm:pt>
    <dgm:pt modelId="{6131F25D-0C3A-49AB-894D-16CACDE8CFD9}" type="pres">
      <dgm:prSet presAssocID="{FA329BC3-BA46-46D8-AB21-EBE7E0321DA0}" presName="sp" presStyleCnt="0"/>
      <dgm:spPr/>
    </dgm:pt>
    <dgm:pt modelId="{865E3BB3-52A7-4F71-8F31-B57F45B782E3}" type="pres">
      <dgm:prSet presAssocID="{38ACD46C-4C1E-42F6-AC53-C09D2718DAFB}" presName="composite" presStyleCnt="0"/>
      <dgm:spPr/>
    </dgm:pt>
    <dgm:pt modelId="{6163BF36-1219-48A8-9D9F-1358D335C07B}" type="pres">
      <dgm:prSet presAssocID="{38ACD46C-4C1E-42F6-AC53-C09D2718DAFB}" presName="parentText" presStyleLbl="alignNode1" presStyleIdx="2" presStyleCnt="3">
        <dgm:presLayoutVars>
          <dgm:chMax val="1"/>
          <dgm:bulletEnabled val="1"/>
        </dgm:presLayoutVars>
      </dgm:prSet>
      <dgm:spPr/>
      <dgm:t>
        <a:bodyPr/>
        <a:lstStyle/>
        <a:p>
          <a:endParaRPr lang="en-GB"/>
        </a:p>
      </dgm:t>
    </dgm:pt>
    <dgm:pt modelId="{FAC08939-89F7-4D3B-B37E-B4D5B4BF0A56}" type="pres">
      <dgm:prSet presAssocID="{38ACD46C-4C1E-42F6-AC53-C09D2718DAFB}" presName="descendantText" presStyleLbl="alignAcc1" presStyleIdx="2" presStyleCnt="3" custLinFactNeighborX="-70" custLinFactNeighborY="956">
        <dgm:presLayoutVars>
          <dgm:bulletEnabled val="1"/>
        </dgm:presLayoutVars>
      </dgm:prSet>
      <dgm:spPr/>
      <dgm:t>
        <a:bodyPr/>
        <a:lstStyle/>
        <a:p>
          <a:endParaRPr lang="en-GB"/>
        </a:p>
      </dgm:t>
    </dgm:pt>
  </dgm:ptLst>
  <dgm:cxnLst>
    <dgm:cxn modelId="{37E0BDE3-BB21-4C59-82E3-4EB2CB789412}" srcId="{DA4432A4-B4CC-41C7-A919-31AF3FE0A7A1}" destId="{346B3A35-8FBC-4604-9E77-F57773CE65C5}" srcOrd="0" destOrd="0" parTransId="{BAFC0CD5-2DB9-4916-B9B9-9639D1527CF2}" sibTransId="{75FCEEDE-6BD3-4597-9A53-766A5413AAB1}"/>
    <dgm:cxn modelId="{FF6F5F49-5213-4D56-9D65-F097568389A5}" type="presOf" srcId="{433979F8-D5BD-4B67-A391-E371CC383E31}" destId="{17E717FD-F705-4F32-A4D6-B92157EF2DBB}" srcOrd="0" destOrd="0" presId="urn:microsoft.com/office/officeart/2005/8/layout/chevron2"/>
    <dgm:cxn modelId="{3A16A8FC-35B3-4A5B-A0AA-6BDFE2848C52}" srcId="{38ACD46C-4C1E-42F6-AC53-C09D2718DAFB}" destId="{CB3D9AC3-67CD-498F-BE4D-0634C6654732}" srcOrd="0" destOrd="0" parTransId="{CE70D31C-BA2A-4BC8-8058-F795A59017BC}" sibTransId="{2D6596D4-3734-4D2F-9694-2F5E8C074960}"/>
    <dgm:cxn modelId="{957E1462-0116-475C-B61B-8647126823DA}" type="presOf" srcId="{CB3D9AC3-67CD-498F-BE4D-0634C6654732}" destId="{FAC08939-89F7-4D3B-B37E-B4D5B4BF0A56}" srcOrd="0" destOrd="0" presId="urn:microsoft.com/office/officeart/2005/8/layout/chevron2"/>
    <dgm:cxn modelId="{57EA1B5B-7B74-4702-B0F8-6565954DF563}" type="presOf" srcId="{346B3A35-8FBC-4604-9E77-F57773CE65C5}" destId="{0B72E7D4-08BB-4938-94C5-40B69D3D5B17}" srcOrd="0" destOrd="0" presId="urn:microsoft.com/office/officeart/2005/8/layout/chevron2"/>
    <dgm:cxn modelId="{C8FF58AD-1461-44D4-A8E0-B6D869D6CC5D}" srcId="{433979F8-D5BD-4B67-A391-E371CC383E31}" destId="{DA4432A4-B4CC-41C7-A919-31AF3FE0A7A1}" srcOrd="0" destOrd="0" parTransId="{CE9F8664-EF1B-494D-8394-5B6318317D70}" sibTransId="{F587F0EF-6AD9-4D90-9A17-DCE11EFCD46C}"/>
    <dgm:cxn modelId="{C9766779-E11D-444A-BF75-8D5FC302AFFE}" type="presOf" srcId="{DA4432A4-B4CC-41C7-A919-31AF3FE0A7A1}" destId="{01F5FFDF-738A-4E75-9FB8-81C9DA9946EA}" srcOrd="0" destOrd="0" presId="urn:microsoft.com/office/officeart/2005/8/layout/chevron2"/>
    <dgm:cxn modelId="{71D2C0AD-F983-4813-88DA-3493878A34BA}" srcId="{19F37761-0459-408E-BBC0-6B40D0F9F273}" destId="{B5DD03DF-E143-4CCE-8E97-58008E582E9F}" srcOrd="0" destOrd="0" parTransId="{F029C44F-CFDF-4828-B522-C4B12BA6C4F5}" sibTransId="{5296D52F-1CF7-4159-AB68-7F26939FD590}"/>
    <dgm:cxn modelId="{567E2F34-7263-4DE9-AE57-730A2D866938}" type="presOf" srcId="{B5DD03DF-E143-4CCE-8E97-58008E582E9F}" destId="{D29EBB74-9439-4505-A0DD-4CCAE5FB4D22}" srcOrd="0" destOrd="0" presId="urn:microsoft.com/office/officeart/2005/8/layout/chevron2"/>
    <dgm:cxn modelId="{D575C7A6-147A-45C6-83A6-3C706EB3326B}" srcId="{433979F8-D5BD-4B67-A391-E371CC383E31}" destId="{19F37761-0459-408E-BBC0-6B40D0F9F273}" srcOrd="1" destOrd="0" parTransId="{9F3EE01D-43E2-45BC-B581-1AEB3DE288DE}" sibTransId="{FA329BC3-BA46-46D8-AB21-EBE7E0321DA0}"/>
    <dgm:cxn modelId="{BCA4F5AE-547E-497D-8C76-D12C6B9BAE20}" type="presOf" srcId="{38ACD46C-4C1E-42F6-AC53-C09D2718DAFB}" destId="{6163BF36-1219-48A8-9D9F-1358D335C07B}" srcOrd="0" destOrd="0" presId="urn:microsoft.com/office/officeart/2005/8/layout/chevron2"/>
    <dgm:cxn modelId="{78861D88-0A4F-4309-8FEE-D5860C320C73}" type="presOf" srcId="{19F37761-0459-408E-BBC0-6B40D0F9F273}" destId="{BCF68C8B-8719-4148-9D6F-B6C3AA6C4D89}" srcOrd="0" destOrd="0" presId="urn:microsoft.com/office/officeart/2005/8/layout/chevron2"/>
    <dgm:cxn modelId="{86EE87D8-E4CB-49E8-9236-0AD99D29F0CB}" srcId="{433979F8-D5BD-4B67-A391-E371CC383E31}" destId="{38ACD46C-4C1E-42F6-AC53-C09D2718DAFB}" srcOrd="2" destOrd="0" parTransId="{721B37EF-3F02-4B27-8073-C292C943DE1F}" sibTransId="{6712909F-0E8B-47FC-943E-D85DE1640811}"/>
    <dgm:cxn modelId="{100E05AC-ECDF-44A6-81F8-A0B78B2BF8AF}" type="presParOf" srcId="{17E717FD-F705-4F32-A4D6-B92157EF2DBB}" destId="{1C0E2FCA-E42A-4AE4-AE14-9AD676EF1D7A}" srcOrd="0" destOrd="0" presId="urn:microsoft.com/office/officeart/2005/8/layout/chevron2"/>
    <dgm:cxn modelId="{013C19DD-2531-4A72-B58B-0D4D7B940372}" type="presParOf" srcId="{1C0E2FCA-E42A-4AE4-AE14-9AD676EF1D7A}" destId="{01F5FFDF-738A-4E75-9FB8-81C9DA9946EA}" srcOrd="0" destOrd="0" presId="urn:microsoft.com/office/officeart/2005/8/layout/chevron2"/>
    <dgm:cxn modelId="{1B8A5FEF-BB24-4C82-96BD-D1CC8E4A8F9D}" type="presParOf" srcId="{1C0E2FCA-E42A-4AE4-AE14-9AD676EF1D7A}" destId="{0B72E7D4-08BB-4938-94C5-40B69D3D5B17}" srcOrd="1" destOrd="0" presId="urn:microsoft.com/office/officeart/2005/8/layout/chevron2"/>
    <dgm:cxn modelId="{9F7088B5-AD94-4AC5-80EE-C01D8E759FC1}" type="presParOf" srcId="{17E717FD-F705-4F32-A4D6-B92157EF2DBB}" destId="{C40ACCA8-517B-49D9-8E69-0D65BECDFB41}" srcOrd="1" destOrd="0" presId="urn:microsoft.com/office/officeart/2005/8/layout/chevron2"/>
    <dgm:cxn modelId="{9EE697B0-6CB5-4103-A188-D27AC1B61D49}" type="presParOf" srcId="{17E717FD-F705-4F32-A4D6-B92157EF2DBB}" destId="{8B39293B-33AE-4105-B634-7D10727C1479}" srcOrd="2" destOrd="0" presId="urn:microsoft.com/office/officeart/2005/8/layout/chevron2"/>
    <dgm:cxn modelId="{F5BFFC82-9A84-4461-AEF3-693CD09FDF63}" type="presParOf" srcId="{8B39293B-33AE-4105-B634-7D10727C1479}" destId="{BCF68C8B-8719-4148-9D6F-B6C3AA6C4D89}" srcOrd="0" destOrd="0" presId="urn:microsoft.com/office/officeart/2005/8/layout/chevron2"/>
    <dgm:cxn modelId="{E88BECF0-2CDE-4C3A-B608-160AECA5E64A}" type="presParOf" srcId="{8B39293B-33AE-4105-B634-7D10727C1479}" destId="{D29EBB74-9439-4505-A0DD-4CCAE5FB4D22}" srcOrd="1" destOrd="0" presId="urn:microsoft.com/office/officeart/2005/8/layout/chevron2"/>
    <dgm:cxn modelId="{BDBD9EC1-5ED6-4558-84C3-807BC0015C71}" type="presParOf" srcId="{17E717FD-F705-4F32-A4D6-B92157EF2DBB}" destId="{6131F25D-0C3A-49AB-894D-16CACDE8CFD9}" srcOrd="3" destOrd="0" presId="urn:microsoft.com/office/officeart/2005/8/layout/chevron2"/>
    <dgm:cxn modelId="{1C7FD566-EC9E-45F7-BD2B-A77783EC0130}" type="presParOf" srcId="{17E717FD-F705-4F32-A4D6-B92157EF2DBB}" destId="{865E3BB3-52A7-4F71-8F31-B57F45B782E3}" srcOrd="4" destOrd="0" presId="urn:microsoft.com/office/officeart/2005/8/layout/chevron2"/>
    <dgm:cxn modelId="{DF3731EA-C519-4B8D-AF74-6DA8A02D56E3}" type="presParOf" srcId="{865E3BB3-52A7-4F71-8F31-B57F45B782E3}" destId="{6163BF36-1219-48A8-9D9F-1358D335C07B}" srcOrd="0" destOrd="0" presId="urn:microsoft.com/office/officeart/2005/8/layout/chevron2"/>
    <dgm:cxn modelId="{D7E6A43B-8288-4C11-86B1-7AEAFEBDCFF7}" type="presParOf" srcId="{865E3BB3-52A7-4F71-8F31-B57F45B782E3}" destId="{FAC08939-89F7-4D3B-B37E-B4D5B4BF0A56}"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D2712B-5781-427A-9F06-769A2AB5BB74}" type="datetimeFigureOut">
              <a:rPr lang="en-GB" smtClean="0"/>
              <a:pPr/>
              <a:t>24/05/2012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F5DE73-729E-4D4D-A148-EE12736F9C2F}" type="slidenum">
              <a:rPr lang="en-GB" smtClean="0"/>
              <a:pPr/>
              <a:t>‹#›</a:t>
            </a:fld>
            <a:endParaRPr lang="en-GB"/>
          </a:p>
        </p:txBody>
      </p:sp>
    </p:spTree>
    <p:extLst>
      <p:ext uri="{BB962C8B-B14F-4D97-AF65-F5344CB8AC3E}">
        <p14:creationId xmlns:p14="http://schemas.microsoft.com/office/powerpoint/2010/main" val="4146461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F5DE73-729E-4D4D-A148-EE12736F9C2F}"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F5DE73-729E-4D4D-A148-EE12736F9C2F}" type="slidenum">
              <a:rPr lang="en-GB" smtClean="0"/>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F5DE73-729E-4D4D-A148-EE12736F9C2F}" type="slidenum">
              <a:rPr lang="en-GB" smtClean="0"/>
              <a:pPr/>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F5DE73-729E-4D4D-A148-EE12736F9C2F}" type="slidenum">
              <a:rPr lang="en-GB" smtClean="0"/>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F5DE73-729E-4D4D-A148-EE12736F9C2F}" type="slidenum">
              <a:rPr lang="en-GB" smtClean="0"/>
              <a:pPr/>
              <a:t>13</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F5DE73-729E-4D4D-A148-EE12736F9C2F}" type="slidenum">
              <a:rPr lang="en-GB" smtClean="0"/>
              <a:pPr/>
              <a:t>14</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F5DE73-729E-4D4D-A148-EE12736F9C2F}" type="slidenum">
              <a:rPr lang="en-GB" smtClean="0"/>
              <a:pPr/>
              <a:t>15</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F5DE73-729E-4D4D-A148-EE12736F9C2F}" type="slidenum">
              <a:rPr lang="en-GB" smtClean="0"/>
              <a:pPr/>
              <a:t>16</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F5DE73-729E-4D4D-A148-EE12736F9C2F}" type="slidenum">
              <a:rPr lang="en-GB" smtClean="0"/>
              <a:pPr/>
              <a:t>17</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F5DE73-729E-4D4D-A148-EE12736F9C2F}" type="slidenum">
              <a:rPr lang="en-GB" smtClean="0"/>
              <a:pPr/>
              <a:t>18</a:t>
            </a:fld>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F5DE73-729E-4D4D-A148-EE12736F9C2F}" type="slidenum">
              <a:rPr lang="en-GB" smtClean="0"/>
              <a:pPr/>
              <a:t>19</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F5DE73-729E-4D4D-A148-EE12736F9C2F}" type="slidenum">
              <a:rPr lang="en-GB" smtClean="0"/>
              <a:pPr/>
              <a:t>2</a:t>
            </a:fld>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F5DE73-729E-4D4D-A148-EE12736F9C2F}" type="slidenum">
              <a:rPr lang="en-GB" smtClean="0"/>
              <a:pPr/>
              <a:t>20</a:t>
            </a:fld>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F5DE73-729E-4D4D-A148-EE12736F9C2F}" type="slidenum">
              <a:rPr lang="en-GB" smtClean="0"/>
              <a:pPr/>
              <a:t>21</a:t>
            </a:fld>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F5DE73-729E-4D4D-A148-EE12736F9C2F}" type="slidenum">
              <a:rPr lang="en-GB" smtClean="0"/>
              <a:pPr/>
              <a:t>22</a:t>
            </a:fld>
            <a:endParaRPr lang="en-GB"/>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F5DE73-729E-4D4D-A148-EE12736F9C2F}" type="slidenum">
              <a:rPr lang="en-GB" smtClean="0"/>
              <a:pPr/>
              <a:t>23</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F5DE73-729E-4D4D-A148-EE12736F9C2F}"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F5DE73-729E-4D4D-A148-EE12736F9C2F}"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F5DE73-729E-4D4D-A148-EE12736F9C2F}"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F5DE73-729E-4D4D-A148-EE12736F9C2F}"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F5DE73-729E-4D4D-A148-EE12736F9C2F}"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F5DE73-729E-4D4D-A148-EE12736F9C2F}"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F5DE73-729E-4D4D-A148-EE12736F9C2F}"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36EE653-6224-4A56-AC6E-566F16F859AF}" type="datetimeFigureOut">
              <a:rPr lang="en-US" smtClean="0"/>
              <a:pPr/>
              <a:t>5/24/2012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9D93A1B-491A-4FC0-8141-2B5D00B617D2}"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36EE653-6224-4A56-AC6E-566F16F859AF}" type="datetimeFigureOut">
              <a:rPr lang="en-US" smtClean="0"/>
              <a:pPr/>
              <a:t>5/24/2012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9D93A1B-491A-4FC0-8141-2B5D00B617D2}"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36EE653-6224-4A56-AC6E-566F16F859AF}" type="datetimeFigureOut">
              <a:rPr lang="en-US" smtClean="0"/>
              <a:pPr/>
              <a:t>5/24/2012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9D93A1B-491A-4FC0-8141-2B5D00B617D2}"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36EE653-6224-4A56-AC6E-566F16F859AF}" type="datetimeFigureOut">
              <a:rPr lang="en-US" smtClean="0"/>
              <a:pPr/>
              <a:t>5/24/2012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9D93A1B-491A-4FC0-8141-2B5D00B617D2}"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6EE653-6224-4A56-AC6E-566F16F859AF}" type="datetimeFigureOut">
              <a:rPr lang="en-US" smtClean="0"/>
              <a:pPr/>
              <a:t>5/24/2012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9D93A1B-491A-4FC0-8141-2B5D00B617D2}"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36EE653-6224-4A56-AC6E-566F16F859AF}" type="datetimeFigureOut">
              <a:rPr lang="en-US" smtClean="0"/>
              <a:pPr/>
              <a:t>5/24/2012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9D93A1B-491A-4FC0-8141-2B5D00B617D2}"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36EE653-6224-4A56-AC6E-566F16F859AF}" type="datetimeFigureOut">
              <a:rPr lang="en-US" smtClean="0"/>
              <a:pPr/>
              <a:t>5/24/2012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9D93A1B-491A-4FC0-8141-2B5D00B617D2}"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36EE653-6224-4A56-AC6E-566F16F859AF}" type="datetimeFigureOut">
              <a:rPr lang="en-US" smtClean="0"/>
              <a:pPr/>
              <a:t>5/24/2012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9D93A1B-491A-4FC0-8141-2B5D00B617D2}"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6EE653-6224-4A56-AC6E-566F16F859AF}" type="datetimeFigureOut">
              <a:rPr lang="en-US" smtClean="0"/>
              <a:pPr/>
              <a:t>5/24/2012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9D93A1B-491A-4FC0-8141-2B5D00B617D2}"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6EE653-6224-4A56-AC6E-566F16F859AF}" type="datetimeFigureOut">
              <a:rPr lang="en-US" smtClean="0"/>
              <a:pPr/>
              <a:t>5/24/2012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9D93A1B-491A-4FC0-8141-2B5D00B617D2}"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6EE653-6224-4A56-AC6E-566F16F859AF}" type="datetimeFigureOut">
              <a:rPr lang="en-US" smtClean="0"/>
              <a:pPr/>
              <a:t>5/24/2012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9D93A1B-491A-4FC0-8141-2B5D00B617D2}"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6EE653-6224-4A56-AC6E-566F16F859AF}" type="datetimeFigureOut">
              <a:rPr lang="en-US" smtClean="0"/>
              <a:pPr/>
              <a:t>5/24/2012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D93A1B-491A-4FC0-8141-2B5D00B617D2}"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Elizabeth.bates@cumbria.ac.uk"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hyperlink" Target="mailto:Linda.Kaye@edgehill.ac.uk"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2009 137.jpg"/>
          <p:cNvPicPr>
            <a:picLocks noChangeAspect="1"/>
          </p:cNvPicPr>
          <p:nvPr/>
        </p:nvPicPr>
        <p:blipFill>
          <a:blip r:embed="rId3" cstate="print"/>
          <a:stretch>
            <a:fillRect/>
          </a:stretch>
        </p:blipFill>
        <p:spPr>
          <a:xfrm>
            <a:off x="5331" y="785794"/>
            <a:ext cx="9138669" cy="6072206"/>
          </a:xfrm>
          <a:prstGeom prst="rect">
            <a:avLst/>
          </a:prstGeom>
        </p:spPr>
      </p:pic>
      <p:sp>
        <p:nvSpPr>
          <p:cNvPr id="9" name="Rectangle 8"/>
          <p:cNvSpPr/>
          <p:nvPr/>
        </p:nvSpPr>
        <p:spPr>
          <a:xfrm>
            <a:off x="-17703" y="2321699"/>
            <a:ext cx="5572196" cy="1500198"/>
          </a:xfrm>
          <a:prstGeom prst="rect">
            <a:avLst/>
          </a:prstGeom>
          <a:solidFill>
            <a:schemeClr val="bg1">
              <a:lumMod val="6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07504" y="2500306"/>
            <a:ext cx="5321783" cy="1200329"/>
          </a:xfrm>
          <a:prstGeom prst="rect">
            <a:avLst/>
          </a:prstGeom>
          <a:noFill/>
        </p:spPr>
        <p:txBody>
          <a:bodyPr wrap="square" rtlCol="0">
            <a:spAutoFit/>
          </a:bodyPr>
          <a:lstStyle/>
          <a:p>
            <a:r>
              <a:rPr lang="en-GB" dirty="0">
                <a:solidFill>
                  <a:schemeClr val="bg1"/>
                </a:solidFill>
              </a:rPr>
              <a:t>Addressing students’ and staffs’ expectations of </a:t>
            </a:r>
            <a:r>
              <a:rPr lang="en-GB" dirty="0" smtClean="0">
                <a:solidFill>
                  <a:schemeClr val="bg1"/>
                </a:solidFill>
              </a:rPr>
              <a:t>HE </a:t>
            </a:r>
            <a:r>
              <a:rPr lang="en-GB" dirty="0">
                <a:solidFill>
                  <a:schemeClr val="bg1"/>
                </a:solidFill>
              </a:rPr>
              <a:t>in response to the </a:t>
            </a:r>
            <a:r>
              <a:rPr lang="en-GB" dirty="0" smtClean="0">
                <a:solidFill>
                  <a:schemeClr val="bg1"/>
                </a:solidFill>
              </a:rPr>
              <a:t>Tuition Fee </a:t>
            </a:r>
            <a:r>
              <a:rPr lang="en-GB" dirty="0">
                <a:solidFill>
                  <a:schemeClr val="bg1"/>
                </a:solidFill>
              </a:rPr>
              <a:t>Rise </a:t>
            </a:r>
            <a:r>
              <a:rPr lang="en-GB" dirty="0" smtClean="0">
                <a:solidFill>
                  <a:schemeClr val="bg1"/>
                </a:solidFill>
              </a:rPr>
              <a:t>2012</a:t>
            </a:r>
          </a:p>
          <a:p>
            <a:r>
              <a:rPr lang="en-GB" b="1" i="1" dirty="0" smtClean="0">
                <a:solidFill>
                  <a:schemeClr val="bg1"/>
                </a:solidFill>
              </a:rPr>
              <a:t>Dr Elizabeth A. Bates </a:t>
            </a:r>
            <a:r>
              <a:rPr lang="en-GB" b="1" i="1" baseline="30000" dirty="0" smtClean="0">
                <a:solidFill>
                  <a:schemeClr val="bg1"/>
                </a:solidFill>
              </a:rPr>
              <a:t>a</a:t>
            </a:r>
            <a:r>
              <a:rPr lang="en-GB" b="1" i="1" dirty="0" smtClean="0">
                <a:solidFill>
                  <a:schemeClr val="bg1"/>
                </a:solidFill>
              </a:rPr>
              <a:t> &amp; Dr Linda K. Kaye </a:t>
            </a:r>
            <a:r>
              <a:rPr lang="en-GB" b="1" i="1" baseline="30000" dirty="0" smtClean="0">
                <a:solidFill>
                  <a:schemeClr val="bg1"/>
                </a:solidFill>
              </a:rPr>
              <a:t>b</a:t>
            </a:r>
          </a:p>
          <a:p>
            <a:r>
              <a:rPr lang="en-GB" b="1" i="1" baseline="30000" dirty="0">
                <a:solidFill>
                  <a:schemeClr val="bg1"/>
                </a:solidFill>
              </a:rPr>
              <a:t>a </a:t>
            </a:r>
            <a:r>
              <a:rPr lang="en-GB" b="1" i="1" dirty="0" smtClean="0">
                <a:solidFill>
                  <a:schemeClr val="bg1"/>
                </a:solidFill>
              </a:rPr>
              <a:t>University of Cumbria; </a:t>
            </a:r>
            <a:r>
              <a:rPr lang="en-GB" b="1" i="1" baseline="30000" dirty="0" smtClean="0">
                <a:solidFill>
                  <a:schemeClr val="bg1"/>
                </a:solidFill>
              </a:rPr>
              <a:t>b</a:t>
            </a:r>
            <a:r>
              <a:rPr lang="en-GB" b="1" i="1" dirty="0" smtClean="0">
                <a:solidFill>
                  <a:schemeClr val="bg1"/>
                </a:solidFill>
              </a:rPr>
              <a:t> Edge Hill University</a:t>
            </a:r>
            <a:endParaRPr lang="en-GB" b="1" i="1" dirty="0">
              <a:solidFill>
                <a:schemeClr val="bg1"/>
              </a:solidFill>
            </a:endParaRPr>
          </a:p>
        </p:txBody>
      </p:sp>
      <p:sp>
        <p:nvSpPr>
          <p:cNvPr id="10" name="TextBox 9"/>
          <p:cNvSpPr txBox="1"/>
          <p:nvPr/>
        </p:nvSpPr>
        <p:spPr>
          <a:xfrm>
            <a:off x="323528" y="692696"/>
            <a:ext cx="5544616" cy="461665"/>
          </a:xfrm>
          <a:prstGeom prst="rect">
            <a:avLst/>
          </a:prstGeom>
          <a:noFill/>
        </p:spPr>
        <p:txBody>
          <a:bodyPr wrap="square" rtlCol="0">
            <a:spAutoFit/>
          </a:bodyPr>
          <a:lstStyle/>
          <a:p>
            <a:r>
              <a:rPr lang="en-GB" sz="2400" b="1" dirty="0" smtClean="0">
                <a:latin typeface="+mj-lt"/>
                <a:cs typeface="Arial" pitchFamily="34" charset="0"/>
              </a:rPr>
              <a:t>SOLSTICE &amp; CLTR </a:t>
            </a:r>
            <a:r>
              <a:rPr lang="en-GB" sz="2400" dirty="0" smtClean="0">
                <a:latin typeface="+mj-lt"/>
                <a:cs typeface="Arial" pitchFamily="34" charset="0"/>
              </a:rPr>
              <a:t>Conference 2012</a:t>
            </a:r>
            <a:endParaRPr lang="en-GB" sz="2400" dirty="0">
              <a:latin typeface="+mj-lt"/>
              <a:cs typeface="Arial" pitchFamily="34" charset="0"/>
            </a:endParaRPr>
          </a:p>
        </p:txBody>
      </p:sp>
      <p:sp>
        <p:nvSpPr>
          <p:cNvPr id="11" name="TextBox 10"/>
          <p:cNvSpPr txBox="1"/>
          <p:nvPr/>
        </p:nvSpPr>
        <p:spPr>
          <a:xfrm>
            <a:off x="6084168" y="6237312"/>
            <a:ext cx="2880320" cy="369332"/>
          </a:xfrm>
          <a:prstGeom prst="rect">
            <a:avLst/>
          </a:prstGeom>
          <a:noFill/>
        </p:spPr>
        <p:txBody>
          <a:bodyPr wrap="square" rtlCol="0">
            <a:spAutoFit/>
          </a:bodyPr>
          <a:lstStyle/>
          <a:p>
            <a:pPr algn="r"/>
            <a:r>
              <a:rPr lang="en-GB" dirty="0" smtClean="0"/>
              <a:t>13</a:t>
            </a:r>
            <a:r>
              <a:rPr lang="en-GB" baseline="30000" dirty="0" smtClean="0"/>
              <a:t>th</a:t>
            </a:r>
            <a:r>
              <a:rPr lang="en-GB" dirty="0" smtClean="0"/>
              <a:t> &amp; 14</a:t>
            </a:r>
            <a:r>
              <a:rPr lang="en-GB" baseline="30000" dirty="0" smtClean="0"/>
              <a:t>th</a:t>
            </a:r>
            <a:r>
              <a:rPr lang="en-GB" dirty="0" smtClean="0"/>
              <a:t> June 2012</a:t>
            </a:r>
            <a:endParaRPr lang="en-GB" dirty="0"/>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11412" y="-185"/>
            <a:ext cx="2885299" cy="2058085"/>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Aims</a:t>
            </a:r>
            <a:endParaRPr lang="en-GB" dirty="0"/>
          </a:p>
        </p:txBody>
      </p:sp>
      <p:sp>
        <p:nvSpPr>
          <p:cNvPr id="3" name="Content Placeholder 2"/>
          <p:cNvSpPr>
            <a:spLocks noGrp="1"/>
          </p:cNvSpPr>
          <p:nvPr>
            <p:ph idx="1"/>
          </p:nvPr>
        </p:nvSpPr>
        <p:spPr>
          <a:xfrm>
            <a:off x="285720" y="1357298"/>
            <a:ext cx="8401080" cy="4525963"/>
          </a:xfrm>
        </p:spPr>
        <p:txBody>
          <a:bodyPr>
            <a:normAutofit fontScale="92500" lnSpcReduction="10000"/>
          </a:bodyPr>
          <a:lstStyle/>
          <a:p>
            <a:r>
              <a:rPr lang="en-GB" sz="2800" dirty="0" smtClean="0"/>
              <a:t>To assess the extent to which the new fee regime may result in changes in students’:</a:t>
            </a:r>
          </a:p>
          <a:p>
            <a:pPr lvl="1"/>
            <a:r>
              <a:rPr lang="en-GB" sz="2400" dirty="0" smtClean="0"/>
              <a:t>Expectations (contact time, support, employability)</a:t>
            </a:r>
          </a:p>
          <a:p>
            <a:pPr lvl="1"/>
            <a:r>
              <a:rPr lang="en-GB" sz="2400" dirty="0" smtClean="0"/>
              <a:t>Motivations for attending university</a:t>
            </a:r>
          </a:p>
          <a:p>
            <a:pPr lvl="1"/>
            <a:r>
              <a:rPr lang="en-GB" sz="2400" dirty="0" smtClean="0"/>
              <a:t>Criteria when choosing particular institutions/courses</a:t>
            </a:r>
          </a:p>
          <a:p>
            <a:pPr lvl="1">
              <a:buNone/>
            </a:pPr>
            <a:endParaRPr lang="en-GB" sz="2400" dirty="0" smtClean="0"/>
          </a:p>
          <a:p>
            <a:r>
              <a:rPr lang="en-GB" sz="2800" dirty="0" smtClean="0"/>
              <a:t>To access the potential disparity in students’ expectations and experiences following the new fee regime</a:t>
            </a:r>
          </a:p>
          <a:p>
            <a:pPr>
              <a:buNone/>
            </a:pPr>
            <a:endParaRPr lang="en-GB" sz="2800" dirty="0" smtClean="0"/>
          </a:p>
          <a:p>
            <a:r>
              <a:rPr lang="en-GB" sz="2800" dirty="0" smtClean="0"/>
              <a:t>To assess the extent to which the new fee regime has an impact on staff (resources, time)</a:t>
            </a:r>
          </a:p>
        </p:txBody>
      </p:sp>
    </p:spTree>
    <p:extLst>
      <p:ext uri="{BB962C8B-B14F-4D97-AF65-F5344CB8AC3E}">
        <p14:creationId xmlns:p14="http://schemas.microsoft.com/office/powerpoint/2010/main" val="40855654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Research Questions</a:t>
            </a:r>
            <a:endParaRPr lang="en-GB" dirty="0"/>
          </a:p>
        </p:txBody>
      </p:sp>
      <p:sp>
        <p:nvSpPr>
          <p:cNvPr id="3" name="Content Placeholder 2"/>
          <p:cNvSpPr>
            <a:spLocks noGrp="1"/>
          </p:cNvSpPr>
          <p:nvPr>
            <p:ph idx="1"/>
          </p:nvPr>
        </p:nvSpPr>
        <p:spPr>
          <a:xfrm>
            <a:off x="251520" y="1268760"/>
            <a:ext cx="8568952" cy="5256584"/>
          </a:xfrm>
        </p:spPr>
        <p:txBody>
          <a:bodyPr>
            <a:normAutofit fontScale="92500" lnSpcReduction="20000"/>
          </a:bodyPr>
          <a:lstStyle/>
          <a:p>
            <a:r>
              <a:rPr lang="en-GB" dirty="0" smtClean="0"/>
              <a:t>Are there changes in students’ expectations as a result of the new fee regime?</a:t>
            </a:r>
          </a:p>
          <a:p>
            <a:pPr>
              <a:buNone/>
            </a:pPr>
            <a:endParaRPr lang="en-GB" dirty="0" smtClean="0"/>
          </a:p>
          <a:p>
            <a:r>
              <a:rPr lang="en-GB" dirty="0" smtClean="0"/>
              <a:t>Is there greater disparity between students’ expectations and their derived experiences as a result of the new fee regime?</a:t>
            </a:r>
          </a:p>
          <a:p>
            <a:endParaRPr lang="en-GB" dirty="0"/>
          </a:p>
          <a:p>
            <a:r>
              <a:rPr lang="en-GB" dirty="0" smtClean="0"/>
              <a:t>How do students’ motivations for attending university change as a result of the new fee regime?</a:t>
            </a:r>
          </a:p>
          <a:p>
            <a:pPr>
              <a:buNone/>
            </a:pPr>
            <a:endParaRPr lang="en-GB" dirty="0" smtClean="0"/>
          </a:p>
          <a:p>
            <a:r>
              <a:rPr lang="en-GB" dirty="0" smtClean="0"/>
              <a:t>Does the new fee regime result in changes in students’ choices within Higher Education</a:t>
            </a:r>
          </a:p>
          <a:p>
            <a:endParaRPr lang="en-GB" dirty="0"/>
          </a:p>
        </p:txBody>
      </p:sp>
    </p:spTree>
    <p:extLst>
      <p:ext uri="{BB962C8B-B14F-4D97-AF65-F5344CB8AC3E}">
        <p14:creationId xmlns:p14="http://schemas.microsoft.com/office/powerpoint/2010/main" val="41313246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Methodology</a:t>
            </a:r>
            <a:endParaRPr lang="en-GB" dirty="0"/>
          </a:p>
        </p:txBody>
      </p:sp>
      <p:graphicFrame>
        <p:nvGraphicFramePr>
          <p:cNvPr id="3" name="Diagram 2"/>
          <p:cNvGraphicFramePr/>
          <p:nvPr>
            <p:extLst>
              <p:ext uri="{D42A27DB-BD31-4B8C-83A1-F6EECF244321}">
                <p14:modId xmlns:p14="http://schemas.microsoft.com/office/powerpoint/2010/main" val="1931371095"/>
              </p:ext>
            </p:extLst>
          </p:nvPr>
        </p:nvGraphicFramePr>
        <p:xfrm>
          <a:off x="323528" y="1412776"/>
          <a:ext cx="8496944"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51302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683568" y="1772816"/>
            <a:ext cx="3312368" cy="460851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sz="2000" b="1" dirty="0" smtClean="0"/>
              <a:t>Pre Fee Rise 2012</a:t>
            </a:r>
          </a:p>
          <a:p>
            <a:pPr algn="ctr"/>
            <a:endParaRPr lang="en-GB" sz="2000" b="1" dirty="0" smtClean="0"/>
          </a:p>
          <a:p>
            <a:pPr algn="ctr"/>
            <a:endParaRPr lang="en-GB" sz="2000" b="1" dirty="0" smtClean="0"/>
          </a:p>
          <a:p>
            <a:pPr algn="ctr"/>
            <a:endParaRPr lang="en-GB" sz="2000" b="1"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a:p>
        </p:txBody>
      </p:sp>
      <p:sp>
        <p:nvSpPr>
          <p:cNvPr id="8" name="Title 1"/>
          <p:cNvSpPr>
            <a:spLocks noGrp="1"/>
          </p:cNvSpPr>
          <p:nvPr>
            <p:ph type="title"/>
          </p:nvPr>
        </p:nvSpPr>
        <p:spPr>
          <a:xfrm>
            <a:off x="0" y="152400"/>
            <a:ext cx="9144000" cy="1251062"/>
          </a:xfrm>
        </p:spPr>
        <p:txBody>
          <a:bodyPr>
            <a:normAutofit/>
          </a:bodyPr>
          <a:lstStyle/>
          <a:p>
            <a:r>
              <a:rPr lang="en-GB" dirty="0" smtClean="0"/>
              <a:t>Methodology</a:t>
            </a:r>
            <a:endParaRPr lang="en-GB" dirty="0"/>
          </a:p>
        </p:txBody>
      </p:sp>
      <p:sp>
        <p:nvSpPr>
          <p:cNvPr id="9" name="Rounded Rectangle 8"/>
          <p:cNvSpPr/>
          <p:nvPr/>
        </p:nvSpPr>
        <p:spPr>
          <a:xfrm>
            <a:off x="1115616" y="2492896"/>
            <a:ext cx="2592288" cy="9144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u="sng" dirty="0" smtClean="0"/>
              <a:t>Current</a:t>
            </a:r>
            <a:r>
              <a:rPr lang="en-GB" dirty="0" smtClean="0"/>
              <a:t> first year students</a:t>
            </a:r>
            <a:endParaRPr lang="en-GB" dirty="0"/>
          </a:p>
        </p:txBody>
      </p:sp>
      <p:sp>
        <p:nvSpPr>
          <p:cNvPr id="10" name="Rounded Rectangle 9"/>
          <p:cNvSpPr/>
          <p:nvPr/>
        </p:nvSpPr>
        <p:spPr>
          <a:xfrm>
            <a:off x="5004048" y="1772816"/>
            <a:ext cx="3312368" cy="460851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sz="2000" b="1" dirty="0" smtClean="0"/>
              <a:t>Post Fee Rise 2012</a:t>
            </a:r>
          </a:p>
          <a:p>
            <a:pPr algn="ctr"/>
            <a:endParaRPr lang="en-GB" sz="2000" b="1" dirty="0" smtClean="0"/>
          </a:p>
          <a:p>
            <a:pPr algn="ctr"/>
            <a:endParaRPr lang="en-GB" sz="2000" b="1" dirty="0" smtClean="0"/>
          </a:p>
          <a:p>
            <a:pPr algn="ctr"/>
            <a:endParaRPr lang="en-GB" sz="2000" b="1"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smtClean="0"/>
          </a:p>
          <a:p>
            <a:pPr algn="ctr"/>
            <a:endParaRPr lang="en-GB" dirty="0"/>
          </a:p>
        </p:txBody>
      </p:sp>
      <p:sp>
        <p:nvSpPr>
          <p:cNvPr id="11" name="Rounded Rectangle 10"/>
          <p:cNvSpPr/>
          <p:nvPr/>
        </p:nvSpPr>
        <p:spPr>
          <a:xfrm>
            <a:off x="5364088" y="2492896"/>
            <a:ext cx="2592288" cy="9144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u="sng" dirty="0" smtClean="0"/>
              <a:t>New intake </a:t>
            </a:r>
            <a:r>
              <a:rPr lang="en-GB" dirty="0" smtClean="0"/>
              <a:t>first year students</a:t>
            </a:r>
            <a:endParaRPr lang="en-GB" dirty="0"/>
          </a:p>
        </p:txBody>
      </p:sp>
      <p:sp>
        <p:nvSpPr>
          <p:cNvPr id="13" name="Rounded Rectangle 12"/>
          <p:cNvSpPr/>
          <p:nvPr/>
        </p:nvSpPr>
        <p:spPr>
          <a:xfrm>
            <a:off x="5364088" y="5157192"/>
            <a:ext cx="2592288" cy="9144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dirty="0" smtClean="0"/>
              <a:t>Staff experiences</a:t>
            </a:r>
            <a:endParaRPr lang="en-GB" dirty="0"/>
          </a:p>
        </p:txBody>
      </p:sp>
      <p:sp>
        <p:nvSpPr>
          <p:cNvPr id="14" name="Rounded Rectangle 13"/>
          <p:cNvSpPr/>
          <p:nvPr/>
        </p:nvSpPr>
        <p:spPr>
          <a:xfrm>
            <a:off x="1115616" y="3789040"/>
            <a:ext cx="2592288" cy="9144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dirty="0" smtClean="0"/>
              <a:t>Undergraduates’ realities/experiences</a:t>
            </a:r>
            <a:endParaRPr lang="en-GB" dirty="0"/>
          </a:p>
        </p:txBody>
      </p:sp>
      <p:sp>
        <p:nvSpPr>
          <p:cNvPr id="15" name="Rounded Rectangle 14"/>
          <p:cNvSpPr/>
          <p:nvPr/>
        </p:nvSpPr>
        <p:spPr>
          <a:xfrm>
            <a:off x="5364088" y="3789040"/>
            <a:ext cx="2592288" cy="9144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dirty="0" smtClean="0"/>
              <a:t>Undergraduates’ realities/experiences</a:t>
            </a:r>
            <a:endParaRPr lang="en-GB" dirty="0"/>
          </a:p>
        </p:txBody>
      </p:sp>
      <p:sp>
        <p:nvSpPr>
          <p:cNvPr id="16" name="TextBox 15"/>
          <p:cNvSpPr txBox="1"/>
          <p:nvPr/>
        </p:nvSpPr>
        <p:spPr>
          <a:xfrm>
            <a:off x="4211960" y="3573016"/>
            <a:ext cx="540533" cy="584775"/>
          </a:xfrm>
          <a:prstGeom prst="rect">
            <a:avLst/>
          </a:prstGeom>
          <a:noFill/>
        </p:spPr>
        <p:txBody>
          <a:bodyPr wrap="none" rtlCol="0">
            <a:spAutoFit/>
          </a:bodyPr>
          <a:lstStyle/>
          <a:p>
            <a:r>
              <a:rPr lang="en-GB" sz="3200" dirty="0" err="1" smtClean="0"/>
              <a:t>vs</a:t>
            </a:r>
            <a:endParaRPr lang="en-GB" sz="3200" dirty="0"/>
          </a:p>
        </p:txBody>
      </p:sp>
    </p:spTree>
    <p:extLst>
      <p:ext uri="{BB962C8B-B14F-4D97-AF65-F5344CB8AC3E}">
        <p14:creationId xmlns:p14="http://schemas.microsoft.com/office/powerpoint/2010/main" val="23229645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Methodology</a:t>
            </a:r>
            <a:endParaRPr lang="en-GB" dirty="0"/>
          </a:p>
        </p:txBody>
      </p:sp>
      <p:sp>
        <p:nvSpPr>
          <p:cNvPr id="7" name="TextBox 6"/>
          <p:cNvSpPr txBox="1"/>
          <p:nvPr/>
        </p:nvSpPr>
        <p:spPr>
          <a:xfrm>
            <a:off x="0" y="5706296"/>
            <a:ext cx="841705" cy="646331"/>
          </a:xfrm>
          <a:prstGeom prst="rect">
            <a:avLst/>
          </a:prstGeom>
          <a:noFill/>
        </p:spPr>
        <p:txBody>
          <a:bodyPr wrap="none" rtlCol="0">
            <a:spAutoFit/>
          </a:bodyPr>
          <a:lstStyle/>
          <a:p>
            <a:r>
              <a:rPr lang="en-GB" dirty="0" smtClean="0"/>
              <a:t>March </a:t>
            </a:r>
          </a:p>
          <a:p>
            <a:r>
              <a:rPr lang="en-GB" dirty="0" smtClean="0"/>
              <a:t>2012</a:t>
            </a:r>
            <a:endParaRPr lang="en-GB" dirty="0"/>
          </a:p>
        </p:txBody>
      </p:sp>
      <p:sp>
        <p:nvSpPr>
          <p:cNvPr id="8" name="TextBox 7"/>
          <p:cNvSpPr txBox="1"/>
          <p:nvPr/>
        </p:nvSpPr>
        <p:spPr>
          <a:xfrm>
            <a:off x="8481257" y="5706296"/>
            <a:ext cx="656526" cy="646331"/>
          </a:xfrm>
          <a:prstGeom prst="rect">
            <a:avLst/>
          </a:prstGeom>
          <a:noFill/>
        </p:spPr>
        <p:txBody>
          <a:bodyPr wrap="none" rtlCol="0">
            <a:spAutoFit/>
          </a:bodyPr>
          <a:lstStyle/>
          <a:p>
            <a:r>
              <a:rPr lang="en-GB" dirty="0" smtClean="0"/>
              <a:t>Sept </a:t>
            </a:r>
          </a:p>
          <a:p>
            <a:r>
              <a:rPr lang="en-GB" dirty="0" smtClean="0"/>
              <a:t>2013</a:t>
            </a:r>
            <a:endParaRPr lang="en-GB" dirty="0"/>
          </a:p>
        </p:txBody>
      </p:sp>
      <p:cxnSp>
        <p:nvCxnSpPr>
          <p:cNvPr id="10" name="Straight Arrow Connector 9"/>
          <p:cNvCxnSpPr/>
          <p:nvPr/>
        </p:nvCxnSpPr>
        <p:spPr>
          <a:xfrm flipV="1">
            <a:off x="180383" y="5652131"/>
            <a:ext cx="8856113" cy="911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3" name="TextBox 12"/>
          <p:cNvSpPr txBox="1"/>
          <p:nvPr/>
        </p:nvSpPr>
        <p:spPr>
          <a:xfrm>
            <a:off x="1619672" y="5706317"/>
            <a:ext cx="592342" cy="369332"/>
          </a:xfrm>
          <a:prstGeom prst="rect">
            <a:avLst/>
          </a:prstGeom>
          <a:noFill/>
        </p:spPr>
        <p:txBody>
          <a:bodyPr wrap="none" rtlCol="0">
            <a:spAutoFit/>
          </a:bodyPr>
          <a:lstStyle/>
          <a:p>
            <a:r>
              <a:rPr lang="en-GB" dirty="0" smtClean="0"/>
              <a:t>May</a:t>
            </a:r>
            <a:endParaRPr lang="en-GB" dirty="0"/>
          </a:p>
        </p:txBody>
      </p:sp>
      <p:sp>
        <p:nvSpPr>
          <p:cNvPr id="16" name="TextBox 15"/>
          <p:cNvSpPr txBox="1"/>
          <p:nvPr/>
        </p:nvSpPr>
        <p:spPr>
          <a:xfrm>
            <a:off x="3231364" y="5660129"/>
            <a:ext cx="548548" cy="369332"/>
          </a:xfrm>
          <a:prstGeom prst="rect">
            <a:avLst/>
          </a:prstGeom>
          <a:noFill/>
        </p:spPr>
        <p:txBody>
          <a:bodyPr wrap="none" rtlCol="0">
            <a:spAutoFit/>
          </a:bodyPr>
          <a:lstStyle/>
          <a:p>
            <a:r>
              <a:rPr lang="en-GB" dirty="0" smtClean="0"/>
              <a:t>Aug</a:t>
            </a:r>
            <a:endParaRPr lang="en-GB" dirty="0"/>
          </a:p>
        </p:txBody>
      </p:sp>
      <p:sp>
        <p:nvSpPr>
          <p:cNvPr id="17" name="TextBox 16"/>
          <p:cNvSpPr txBox="1"/>
          <p:nvPr/>
        </p:nvSpPr>
        <p:spPr>
          <a:xfrm>
            <a:off x="3955946" y="5652131"/>
            <a:ext cx="603627" cy="369332"/>
          </a:xfrm>
          <a:prstGeom prst="rect">
            <a:avLst/>
          </a:prstGeom>
          <a:noFill/>
        </p:spPr>
        <p:txBody>
          <a:bodyPr wrap="none" rtlCol="0">
            <a:spAutoFit/>
          </a:bodyPr>
          <a:lstStyle/>
          <a:p>
            <a:r>
              <a:rPr lang="en-GB" dirty="0" smtClean="0"/>
              <a:t>Sept</a:t>
            </a:r>
            <a:endParaRPr lang="en-GB" dirty="0"/>
          </a:p>
        </p:txBody>
      </p:sp>
      <p:sp>
        <p:nvSpPr>
          <p:cNvPr id="20" name="TextBox 19"/>
          <p:cNvSpPr txBox="1"/>
          <p:nvPr/>
        </p:nvSpPr>
        <p:spPr>
          <a:xfrm>
            <a:off x="7087017" y="5723730"/>
            <a:ext cx="572593" cy="369332"/>
          </a:xfrm>
          <a:prstGeom prst="rect">
            <a:avLst/>
          </a:prstGeom>
          <a:noFill/>
        </p:spPr>
        <p:txBody>
          <a:bodyPr wrap="none" rtlCol="0">
            <a:spAutoFit/>
          </a:bodyPr>
          <a:lstStyle/>
          <a:p>
            <a:r>
              <a:rPr lang="en-GB" dirty="0" smtClean="0"/>
              <a:t>Mar</a:t>
            </a:r>
            <a:endParaRPr lang="en-GB" dirty="0"/>
          </a:p>
        </p:txBody>
      </p:sp>
      <p:sp>
        <p:nvSpPr>
          <p:cNvPr id="21" name="Rectangle 20"/>
          <p:cNvSpPr/>
          <p:nvPr/>
        </p:nvSpPr>
        <p:spPr>
          <a:xfrm>
            <a:off x="179512" y="4441857"/>
            <a:ext cx="1800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Phase 1a Focus groups</a:t>
            </a:r>
            <a:endParaRPr lang="en-GB" dirty="0"/>
          </a:p>
        </p:txBody>
      </p:sp>
      <p:sp>
        <p:nvSpPr>
          <p:cNvPr id="22" name="Rectangle 21"/>
          <p:cNvSpPr/>
          <p:nvPr/>
        </p:nvSpPr>
        <p:spPr>
          <a:xfrm>
            <a:off x="3955946" y="4441857"/>
            <a:ext cx="1800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Phase 1b Focus groups</a:t>
            </a:r>
            <a:endParaRPr lang="en-GB" dirty="0"/>
          </a:p>
        </p:txBody>
      </p:sp>
      <p:sp>
        <p:nvSpPr>
          <p:cNvPr id="23" name="TextBox 22"/>
          <p:cNvSpPr txBox="1"/>
          <p:nvPr/>
        </p:nvSpPr>
        <p:spPr>
          <a:xfrm>
            <a:off x="5264074" y="5698298"/>
            <a:ext cx="540533" cy="369332"/>
          </a:xfrm>
          <a:prstGeom prst="rect">
            <a:avLst/>
          </a:prstGeom>
          <a:noFill/>
        </p:spPr>
        <p:txBody>
          <a:bodyPr wrap="none" rtlCol="0">
            <a:spAutoFit/>
          </a:bodyPr>
          <a:lstStyle/>
          <a:p>
            <a:r>
              <a:rPr lang="en-GB" dirty="0" smtClean="0"/>
              <a:t>Dec</a:t>
            </a:r>
            <a:endParaRPr lang="en-GB" dirty="0"/>
          </a:p>
        </p:txBody>
      </p:sp>
      <p:sp>
        <p:nvSpPr>
          <p:cNvPr id="24" name="Rectangle 23"/>
          <p:cNvSpPr/>
          <p:nvPr/>
        </p:nvSpPr>
        <p:spPr>
          <a:xfrm>
            <a:off x="180383" y="3378696"/>
            <a:ext cx="5575763" cy="9144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smtClean="0"/>
              <a:t>Phase 2 Focus groups</a:t>
            </a:r>
            <a:endParaRPr lang="en-GB" dirty="0"/>
          </a:p>
        </p:txBody>
      </p:sp>
      <p:sp>
        <p:nvSpPr>
          <p:cNvPr id="25" name="Rectangle 24"/>
          <p:cNvSpPr/>
          <p:nvPr/>
        </p:nvSpPr>
        <p:spPr>
          <a:xfrm>
            <a:off x="2029455" y="4441857"/>
            <a:ext cx="1750457"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Phase 1a Data analysis</a:t>
            </a:r>
            <a:endParaRPr lang="en-GB" dirty="0"/>
          </a:p>
        </p:txBody>
      </p:sp>
      <p:sp>
        <p:nvSpPr>
          <p:cNvPr id="26" name="Rectangle 25"/>
          <p:cNvSpPr/>
          <p:nvPr/>
        </p:nvSpPr>
        <p:spPr>
          <a:xfrm>
            <a:off x="5804607" y="4441857"/>
            <a:ext cx="1580704"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Phase 1b Data analysis</a:t>
            </a:r>
            <a:endParaRPr lang="en-GB" dirty="0"/>
          </a:p>
        </p:txBody>
      </p:sp>
      <p:sp>
        <p:nvSpPr>
          <p:cNvPr id="27" name="TextBox 26"/>
          <p:cNvSpPr txBox="1"/>
          <p:nvPr/>
        </p:nvSpPr>
        <p:spPr>
          <a:xfrm>
            <a:off x="5804607" y="5706295"/>
            <a:ext cx="652743" cy="646331"/>
          </a:xfrm>
          <a:prstGeom prst="rect">
            <a:avLst/>
          </a:prstGeom>
          <a:noFill/>
        </p:spPr>
        <p:txBody>
          <a:bodyPr wrap="none" rtlCol="0">
            <a:spAutoFit/>
          </a:bodyPr>
          <a:lstStyle/>
          <a:p>
            <a:r>
              <a:rPr lang="en-GB" dirty="0" smtClean="0"/>
              <a:t>Jan </a:t>
            </a:r>
          </a:p>
          <a:p>
            <a:r>
              <a:rPr lang="en-GB" dirty="0" smtClean="0"/>
              <a:t>2013</a:t>
            </a:r>
            <a:endParaRPr lang="en-GB" dirty="0"/>
          </a:p>
        </p:txBody>
      </p:sp>
      <p:sp>
        <p:nvSpPr>
          <p:cNvPr id="28" name="Rectangle 27"/>
          <p:cNvSpPr/>
          <p:nvPr/>
        </p:nvSpPr>
        <p:spPr>
          <a:xfrm>
            <a:off x="5804607" y="3378696"/>
            <a:ext cx="2151769" cy="9144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dirty="0" smtClean="0"/>
              <a:t>Phase 2 data analysis</a:t>
            </a:r>
            <a:endParaRPr lang="en-GB" dirty="0"/>
          </a:p>
        </p:txBody>
      </p:sp>
      <p:sp>
        <p:nvSpPr>
          <p:cNvPr id="29" name="Rectangle 28"/>
          <p:cNvSpPr/>
          <p:nvPr/>
        </p:nvSpPr>
        <p:spPr>
          <a:xfrm>
            <a:off x="7442632" y="2364534"/>
            <a:ext cx="1695151" cy="9144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smtClean="0"/>
              <a:t>Phase 3 Interviews &amp;data analysis</a:t>
            </a:r>
            <a:endParaRPr lang="en-GB" dirty="0"/>
          </a:p>
        </p:txBody>
      </p:sp>
      <p:sp>
        <p:nvSpPr>
          <p:cNvPr id="30" name="TextBox 29"/>
          <p:cNvSpPr txBox="1"/>
          <p:nvPr/>
        </p:nvSpPr>
        <p:spPr>
          <a:xfrm>
            <a:off x="7738803" y="5730001"/>
            <a:ext cx="592342" cy="369332"/>
          </a:xfrm>
          <a:prstGeom prst="rect">
            <a:avLst/>
          </a:prstGeom>
          <a:noFill/>
        </p:spPr>
        <p:txBody>
          <a:bodyPr wrap="none" rtlCol="0">
            <a:spAutoFit/>
          </a:bodyPr>
          <a:lstStyle/>
          <a:p>
            <a:r>
              <a:rPr lang="en-GB" dirty="0" smtClean="0"/>
              <a:t>May</a:t>
            </a:r>
            <a:endParaRPr lang="en-GB" dirty="0"/>
          </a:p>
        </p:txBody>
      </p:sp>
      <p:cxnSp>
        <p:nvCxnSpPr>
          <p:cNvPr id="32" name="Straight Connector 31"/>
          <p:cNvCxnSpPr/>
          <p:nvPr/>
        </p:nvCxnSpPr>
        <p:spPr>
          <a:xfrm>
            <a:off x="171600" y="5241098"/>
            <a:ext cx="0" cy="457200"/>
          </a:xfrm>
          <a:prstGeom prst="line">
            <a:avLst/>
          </a:prstGeom>
        </p:spPr>
        <p:style>
          <a:lnRef idx="2">
            <a:schemeClr val="accent2"/>
          </a:lnRef>
          <a:fillRef idx="0">
            <a:schemeClr val="accent2"/>
          </a:fillRef>
          <a:effectRef idx="1">
            <a:schemeClr val="accent2"/>
          </a:effectRef>
          <a:fontRef idx="minor">
            <a:schemeClr val="tx1"/>
          </a:fontRef>
        </p:style>
      </p:cxnSp>
      <p:cxnSp>
        <p:nvCxnSpPr>
          <p:cNvPr id="34" name="Straight Connector 33"/>
          <p:cNvCxnSpPr/>
          <p:nvPr/>
        </p:nvCxnSpPr>
        <p:spPr>
          <a:xfrm>
            <a:off x="1979712" y="5204048"/>
            <a:ext cx="0" cy="457200"/>
          </a:xfrm>
          <a:prstGeom prst="line">
            <a:avLst/>
          </a:prstGeom>
        </p:spPr>
        <p:style>
          <a:lnRef idx="2">
            <a:schemeClr val="accent2"/>
          </a:lnRef>
          <a:fillRef idx="0">
            <a:schemeClr val="accent2"/>
          </a:fillRef>
          <a:effectRef idx="1">
            <a:schemeClr val="accent2"/>
          </a:effectRef>
          <a:fontRef idx="minor">
            <a:schemeClr val="tx1"/>
          </a:fontRef>
        </p:style>
      </p:cxnSp>
      <p:cxnSp>
        <p:nvCxnSpPr>
          <p:cNvPr id="35" name="Straight Connector 34"/>
          <p:cNvCxnSpPr/>
          <p:nvPr/>
        </p:nvCxnSpPr>
        <p:spPr>
          <a:xfrm>
            <a:off x="3780527" y="5218750"/>
            <a:ext cx="0" cy="457200"/>
          </a:xfrm>
          <a:prstGeom prst="line">
            <a:avLst/>
          </a:prstGeom>
        </p:spPr>
        <p:style>
          <a:lnRef idx="2">
            <a:schemeClr val="accent2"/>
          </a:lnRef>
          <a:fillRef idx="0">
            <a:schemeClr val="accent2"/>
          </a:fillRef>
          <a:effectRef idx="1">
            <a:schemeClr val="accent2"/>
          </a:effectRef>
          <a:fontRef idx="minor">
            <a:schemeClr val="tx1"/>
          </a:fontRef>
        </p:style>
      </p:cxnSp>
      <p:cxnSp>
        <p:nvCxnSpPr>
          <p:cNvPr id="36" name="Straight Connector 35"/>
          <p:cNvCxnSpPr/>
          <p:nvPr/>
        </p:nvCxnSpPr>
        <p:spPr>
          <a:xfrm>
            <a:off x="3955946" y="5204048"/>
            <a:ext cx="0" cy="457200"/>
          </a:xfrm>
          <a:prstGeom prst="line">
            <a:avLst/>
          </a:prstGeom>
        </p:spPr>
        <p:style>
          <a:lnRef idx="2">
            <a:schemeClr val="accent2"/>
          </a:lnRef>
          <a:fillRef idx="0">
            <a:schemeClr val="accent2"/>
          </a:fillRef>
          <a:effectRef idx="1">
            <a:schemeClr val="accent2"/>
          </a:effectRef>
          <a:fontRef idx="minor">
            <a:schemeClr val="tx1"/>
          </a:fontRef>
        </p:style>
      </p:cxnSp>
      <p:cxnSp>
        <p:nvCxnSpPr>
          <p:cNvPr id="37" name="Straight Connector 36"/>
          <p:cNvCxnSpPr/>
          <p:nvPr/>
        </p:nvCxnSpPr>
        <p:spPr>
          <a:xfrm>
            <a:off x="5756146" y="4293096"/>
            <a:ext cx="0" cy="1378550"/>
          </a:xfrm>
          <a:prstGeom prst="line">
            <a:avLst/>
          </a:prstGeom>
        </p:spPr>
        <p:style>
          <a:lnRef idx="2">
            <a:schemeClr val="accent2"/>
          </a:lnRef>
          <a:fillRef idx="0">
            <a:schemeClr val="accent2"/>
          </a:fillRef>
          <a:effectRef idx="1">
            <a:schemeClr val="accent2"/>
          </a:effectRef>
          <a:fontRef idx="minor">
            <a:schemeClr val="tx1"/>
          </a:fontRef>
        </p:style>
      </p:cxnSp>
      <p:cxnSp>
        <p:nvCxnSpPr>
          <p:cNvPr id="38" name="Straight Connector 37"/>
          <p:cNvCxnSpPr/>
          <p:nvPr/>
        </p:nvCxnSpPr>
        <p:spPr>
          <a:xfrm>
            <a:off x="5804607" y="4293096"/>
            <a:ext cx="615" cy="1378550"/>
          </a:xfrm>
          <a:prstGeom prst="line">
            <a:avLst/>
          </a:prstGeom>
        </p:spPr>
        <p:style>
          <a:lnRef idx="2">
            <a:schemeClr val="accent2"/>
          </a:lnRef>
          <a:fillRef idx="0">
            <a:schemeClr val="accent2"/>
          </a:fillRef>
          <a:effectRef idx="1">
            <a:schemeClr val="accent2"/>
          </a:effectRef>
          <a:fontRef idx="minor">
            <a:schemeClr val="tx1"/>
          </a:fontRef>
        </p:style>
      </p:cxnSp>
      <p:cxnSp>
        <p:nvCxnSpPr>
          <p:cNvPr id="39" name="Straight Connector 38"/>
          <p:cNvCxnSpPr/>
          <p:nvPr/>
        </p:nvCxnSpPr>
        <p:spPr>
          <a:xfrm>
            <a:off x="7385311" y="5194931"/>
            <a:ext cx="0" cy="457200"/>
          </a:xfrm>
          <a:prstGeom prst="line">
            <a:avLst/>
          </a:prstGeom>
        </p:spPr>
        <p:style>
          <a:lnRef idx="2">
            <a:schemeClr val="accent2"/>
          </a:lnRef>
          <a:fillRef idx="0">
            <a:schemeClr val="accent2"/>
          </a:fillRef>
          <a:effectRef idx="1">
            <a:schemeClr val="accent2"/>
          </a:effectRef>
          <a:fontRef idx="minor">
            <a:schemeClr val="tx1"/>
          </a:fontRef>
        </p:style>
      </p:cxnSp>
      <p:cxnSp>
        <p:nvCxnSpPr>
          <p:cNvPr id="42" name="Straight Connector 41"/>
          <p:cNvCxnSpPr/>
          <p:nvPr/>
        </p:nvCxnSpPr>
        <p:spPr>
          <a:xfrm>
            <a:off x="7947481" y="4297400"/>
            <a:ext cx="615" cy="1378550"/>
          </a:xfrm>
          <a:prstGeom prst="line">
            <a:avLst/>
          </a:prstGeom>
        </p:spPr>
        <p:style>
          <a:lnRef idx="2">
            <a:schemeClr val="accent2"/>
          </a:lnRef>
          <a:fillRef idx="0">
            <a:schemeClr val="accent2"/>
          </a:fillRef>
          <a:effectRef idx="1">
            <a:schemeClr val="accent2"/>
          </a:effectRef>
          <a:fontRef idx="minor">
            <a:schemeClr val="tx1"/>
          </a:fontRef>
        </p:style>
      </p:cxnSp>
      <p:cxnSp>
        <p:nvCxnSpPr>
          <p:cNvPr id="43" name="Straight Connector 42"/>
          <p:cNvCxnSpPr/>
          <p:nvPr/>
        </p:nvCxnSpPr>
        <p:spPr>
          <a:xfrm>
            <a:off x="7442632" y="3284144"/>
            <a:ext cx="615" cy="2367987"/>
          </a:xfrm>
          <a:prstGeom prst="line">
            <a:avLst/>
          </a:prstGeom>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30491702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Motivations for attending university</a:t>
            </a:r>
            <a:endParaRPr lang="en-GB" dirty="0"/>
          </a:p>
        </p:txBody>
      </p:sp>
      <p:sp>
        <p:nvSpPr>
          <p:cNvPr id="3" name="Rounded Rectangle 2"/>
          <p:cNvSpPr/>
          <p:nvPr/>
        </p:nvSpPr>
        <p:spPr>
          <a:xfrm>
            <a:off x="357158" y="1500174"/>
            <a:ext cx="2357454" cy="9144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dirty="0" smtClean="0"/>
              <a:t>Avoid full time employment</a:t>
            </a:r>
            <a:endParaRPr lang="en-GB" dirty="0"/>
          </a:p>
        </p:txBody>
      </p:sp>
      <p:sp>
        <p:nvSpPr>
          <p:cNvPr id="4" name="Rounded Rectangle 3"/>
          <p:cNvSpPr/>
          <p:nvPr/>
        </p:nvSpPr>
        <p:spPr>
          <a:xfrm>
            <a:off x="357158" y="2714620"/>
            <a:ext cx="2357454" cy="9144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dirty="0" smtClean="0"/>
              <a:t>Job prospects</a:t>
            </a:r>
            <a:endParaRPr lang="en-GB" dirty="0"/>
          </a:p>
        </p:txBody>
      </p:sp>
      <p:sp>
        <p:nvSpPr>
          <p:cNvPr id="5" name="Rounded Rectangle 4"/>
          <p:cNvSpPr/>
          <p:nvPr/>
        </p:nvSpPr>
        <p:spPr>
          <a:xfrm>
            <a:off x="357158" y="3929066"/>
            <a:ext cx="2357454" cy="9144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dirty="0" smtClean="0"/>
              <a:t>Specific career requirements</a:t>
            </a:r>
            <a:endParaRPr lang="en-GB" dirty="0"/>
          </a:p>
        </p:txBody>
      </p:sp>
      <p:sp>
        <p:nvSpPr>
          <p:cNvPr id="6" name="Rounded Rectangle 5"/>
          <p:cNvSpPr/>
          <p:nvPr/>
        </p:nvSpPr>
        <p:spPr>
          <a:xfrm>
            <a:off x="357158" y="5143512"/>
            <a:ext cx="2357454" cy="9144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dirty="0" smtClean="0"/>
              <a:t>Cultural expectations</a:t>
            </a:r>
            <a:endParaRPr lang="en-GB" dirty="0"/>
          </a:p>
        </p:txBody>
      </p:sp>
      <p:sp>
        <p:nvSpPr>
          <p:cNvPr id="7" name="Rounded Rectangle 6"/>
          <p:cNvSpPr/>
          <p:nvPr/>
        </p:nvSpPr>
        <p:spPr>
          <a:xfrm>
            <a:off x="6215074" y="1785926"/>
            <a:ext cx="2357454" cy="414340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dirty="0" smtClean="0"/>
              <a:t>Go to university</a:t>
            </a:r>
            <a:endParaRPr lang="en-GB" dirty="0"/>
          </a:p>
        </p:txBody>
      </p:sp>
      <p:sp>
        <p:nvSpPr>
          <p:cNvPr id="8" name="Rounded Rectangle 7"/>
          <p:cNvSpPr/>
          <p:nvPr/>
        </p:nvSpPr>
        <p:spPr>
          <a:xfrm>
            <a:off x="3286116" y="4000504"/>
            <a:ext cx="2357454" cy="9144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dirty="0" smtClean="0"/>
              <a:t>Specific course/university</a:t>
            </a:r>
            <a:endParaRPr lang="en-GB" dirty="0"/>
          </a:p>
        </p:txBody>
      </p:sp>
      <p:sp>
        <p:nvSpPr>
          <p:cNvPr id="10" name="Right Arrow 9"/>
          <p:cNvSpPr/>
          <p:nvPr/>
        </p:nvSpPr>
        <p:spPr>
          <a:xfrm>
            <a:off x="2786050" y="1857364"/>
            <a:ext cx="3214710" cy="484632"/>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11" name="Right Arrow 10"/>
          <p:cNvSpPr/>
          <p:nvPr/>
        </p:nvSpPr>
        <p:spPr>
          <a:xfrm>
            <a:off x="2857488" y="5429264"/>
            <a:ext cx="3214710" cy="484632"/>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12" name="Right Arrow 11"/>
          <p:cNvSpPr/>
          <p:nvPr/>
        </p:nvSpPr>
        <p:spPr>
          <a:xfrm>
            <a:off x="2857488" y="2857496"/>
            <a:ext cx="3214710" cy="484632"/>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13" name="Right Arrow 12"/>
          <p:cNvSpPr/>
          <p:nvPr/>
        </p:nvSpPr>
        <p:spPr>
          <a:xfrm>
            <a:off x="2786050" y="4143380"/>
            <a:ext cx="500066" cy="484632"/>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14" name="Right Arrow 13"/>
          <p:cNvSpPr/>
          <p:nvPr/>
        </p:nvSpPr>
        <p:spPr>
          <a:xfrm>
            <a:off x="5715008" y="4214818"/>
            <a:ext cx="500066" cy="484632"/>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mph" presetSubtype="0" fill="hold" grpId="0" nodeType="clickEffect">
                                  <p:stCondLst>
                                    <p:cond delay="0"/>
                                  </p:stCondLst>
                                  <p:childTnLst>
                                    <p:animClr clrSpc="hsl" dir="cw">
                                      <p:cBhvr override="childStyle">
                                        <p:cTn id="6" dur="500" fill="hold"/>
                                        <p:tgtEl>
                                          <p:spTgt spid="4"/>
                                        </p:tgtEl>
                                        <p:attrNameLst>
                                          <p:attrName>style.color</p:attrName>
                                        </p:attrNameLst>
                                      </p:cBhvr>
                                      <p:by>
                                        <p:hsl h="0" s="-12549" l="-25098"/>
                                      </p:by>
                                    </p:animClr>
                                    <p:animClr clrSpc="hsl" dir="cw">
                                      <p:cBhvr>
                                        <p:cTn id="7" dur="500" fill="hold"/>
                                        <p:tgtEl>
                                          <p:spTgt spid="4"/>
                                        </p:tgtEl>
                                        <p:attrNameLst>
                                          <p:attrName>fillcolor</p:attrName>
                                        </p:attrNameLst>
                                      </p:cBhvr>
                                      <p:by>
                                        <p:hsl h="0" s="-12549" l="-25098"/>
                                      </p:by>
                                    </p:animClr>
                                    <p:animClr clrSpc="hsl" dir="cw">
                                      <p:cBhvr>
                                        <p:cTn id="8" dur="500" fill="hold"/>
                                        <p:tgtEl>
                                          <p:spTgt spid="4"/>
                                        </p:tgtEl>
                                        <p:attrNameLst>
                                          <p:attrName>stroke.color</p:attrName>
                                        </p:attrNameLst>
                                      </p:cBhvr>
                                      <p:by>
                                        <p:hsl h="0" s="-12549" l="-25098"/>
                                      </p:by>
                                    </p:animClr>
                                    <p:set>
                                      <p:cBhvr>
                                        <p:cTn id="9" dur="500" fill="hold"/>
                                        <p:tgtEl>
                                          <p:spTgt spid="4"/>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4" presetClass="emph" presetSubtype="0" fill="hold" grpId="0" nodeType="clickEffect">
                                  <p:stCondLst>
                                    <p:cond delay="0"/>
                                  </p:stCondLst>
                                  <p:childTnLst>
                                    <p:animClr clrSpc="hsl" dir="cw">
                                      <p:cBhvr override="childStyle">
                                        <p:cTn id="13" dur="500" fill="hold"/>
                                        <p:tgtEl>
                                          <p:spTgt spid="5"/>
                                        </p:tgtEl>
                                        <p:attrNameLst>
                                          <p:attrName>style.color</p:attrName>
                                        </p:attrNameLst>
                                      </p:cBhvr>
                                      <p:by>
                                        <p:hsl h="0" s="-12549" l="-25098"/>
                                      </p:by>
                                    </p:animClr>
                                    <p:animClr clrSpc="hsl" dir="cw">
                                      <p:cBhvr>
                                        <p:cTn id="14" dur="500" fill="hold"/>
                                        <p:tgtEl>
                                          <p:spTgt spid="5"/>
                                        </p:tgtEl>
                                        <p:attrNameLst>
                                          <p:attrName>fillcolor</p:attrName>
                                        </p:attrNameLst>
                                      </p:cBhvr>
                                      <p:by>
                                        <p:hsl h="0" s="-12549" l="-25098"/>
                                      </p:by>
                                    </p:animClr>
                                    <p:animClr clrSpc="hsl" dir="cw">
                                      <p:cBhvr>
                                        <p:cTn id="15" dur="500" fill="hold"/>
                                        <p:tgtEl>
                                          <p:spTgt spid="5"/>
                                        </p:tgtEl>
                                        <p:attrNameLst>
                                          <p:attrName>stroke.color</p:attrName>
                                        </p:attrNameLst>
                                      </p:cBhvr>
                                      <p:by>
                                        <p:hsl h="0" s="-12549" l="-25098"/>
                                      </p:by>
                                    </p:animClr>
                                    <p:set>
                                      <p:cBhvr>
                                        <p:cTn id="16" dur="500" fill="hold"/>
                                        <p:tgtEl>
                                          <p:spTgt spid="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Motivations for attending university</a:t>
            </a:r>
            <a:endParaRPr lang="en-GB" dirty="0"/>
          </a:p>
        </p:txBody>
      </p:sp>
      <p:sp>
        <p:nvSpPr>
          <p:cNvPr id="3" name="Content Placeholder 2"/>
          <p:cNvSpPr>
            <a:spLocks noGrp="1"/>
          </p:cNvSpPr>
          <p:nvPr>
            <p:ph idx="1"/>
          </p:nvPr>
        </p:nvSpPr>
        <p:spPr>
          <a:xfrm>
            <a:off x="428596" y="1357298"/>
            <a:ext cx="8229600" cy="4525963"/>
          </a:xfrm>
        </p:spPr>
        <p:txBody>
          <a:bodyPr>
            <a:normAutofit lnSpcReduction="10000"/>
          </a:bodyPr>
          <a:lstStyle/>
          <a:p>
            <a:pPr>
              <a:buNone/>
            </a:pPr>
            <a:r>
              <a:rPr lang="en-GB" sz="2800" b="1" dirty="0" smtClean="0"/>
              <a:t>Job prospects</a:t>
            </a:r>
          </a:p>
          <a:p>
            <a:pPr>
              <a:buNone/>
            </a:pPr>
            <a:r>
              <a:rPr lang="en-GB" sz="2400" dirty="0" smtClean="0"/>
              <a:t>	“I went straight from school to college but I did a BTEC, so I’m a Nursery Nurse but I didn’t want to do that...forever.....’cause there’s no...the money isn’t very good...it’s just like the same thing over and over again. So I’ve always wanted to come to </a:t>
            </a:r>
            <a:r>
              <a:rPr lang="en-GB" sz="2400" dirty="0" err="1" smtClean="0"/>
              <a:t>uni</a:t>
            </a:r>
            <a:r>
              <a:rPr lang="en-GB" sz="2400" dirty="0" smtClean="0"/>
              <a:t>, so I just thought just to come to become a teacher or Ed Psych...” </a:t>
            </a:r>
            <a:r>
              <a:rPr lang="en-GB" sz="2000" dirty="0" smtClean="0"/>
              <a:t>(FG 1.1, P4)</a:t>
            </a:r>
          </a:p>
          <a:p>
            <a:pPr>
              <a:buNone/>
            </a:pPr>
            <a:endParaRPr lang="en-GB" sz="2400" dirty="0" smtClean="0"/>
          </a:p>
          <a:p>
            <a:pPr>
              <a:buNone/>
            </a:pPr>
            <a:r>
              <a:rPr lang="en-GB" sz="2800" b="1" dirty="0" smtClean="0"/>
              <a:t>Specific career requirements</a:t>
            </a:r>
            <a:r>
              <a:rPr lang="en-GB" sz="2800" dirty="0" smtClean="0"/>
              <a:t>	</a:t>
            </a:r>
          </a:p>
          <a:p>
            <a:pPr>
              <a:buNone/>
            </a:pPr>
            <a:r>
              <a:rPr lang="en-GB" sz="2400" dirty="0" smtClean="0"/>
              <a:t>	“...I came straight from college and then wanted to be an Ed Psych so obviously you have to do the degree and then the doctorate as well.” </a:t>
            </a:r>
            <a:r>
              <a:rPr lang="en-GB" sz="2000" dirty="0" smtClean="0"/>
              <a:t>(FG 1.1, P6) </a:t>
            </a:r>
          </a:p>
          <a:p>
            <a:pPr>
              <a:buNone/>
            </a:pPr>
            <a:endParaRPr lang="en-GB"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Expectations</a:t>
            </a:r>
            <a:endParaRPr lang="en-GB" dirty="0"/>
          </a:p>
        </p:txBody>
      </p:sp>
      <p:sp>
        <p:nvSpPr>
          <p:cNvPr id="3" name="Content Placeholder 2"/>
          <p:cNvSpPr>
            <a:spLocks noGrp="1"/>
          </p:cNvSpPr>
          <p:nvPr>
            <p:ph idx="1"/>
          </p:nvPr>
        </p:nvSpPr>
        <p:spPr>
          <a:xfrm>
            <a:off x="428596" y="1357298"/>
            <a:ext cx="8229600" cy="4525963"/>
          </a:xfrm>
        </p:spPr>
        <p:txBody>
          <a:bodyPr>
            <a:normAutofit/>
          </a:bodyPr>
          <a:lstStyle/>
          <a:p>
            <a:pPr>
              <a:buNone/>
            </a:pPr>
            <a:r>
              <a:rPr lang="en-GB" sz="2600" b="1" dirty="0" smtClean="0"/>
              <a:t>More for your money</a:t>
            </a:r>
            <a:r>
              <a:rPr lang="en-GB" sz="2600" dirty="0" smtClean="0"/>
              <a:t>	</a:t>
            </a:r>
          </a:p>
          <a:p>
            <a:pPr>
              <a:buNone/>
            </a:pPr>
            <a:r>
              <a:rPr lang="en-GB" sz="2600" dirty="0" smtClean="0"/>
              <a:t>	“I think it’s got to balance itself with the work you put in. If you’re paying the fees for this year, and the work we’re doing and work we’re putting in is fine, but if you’re paying £9000 next year and you only get two days a week, you’d want more, you’d want far more work, you’d expect more work to be put on you.” </a:t>
            </a:r>
            <a:r>
              <a:rPr lang="en-GB" sz="2400" dirty="0" smtClean="0"/>
              <a:t>(FG1.1, P1)</a:t>
            </a:r>
          </a:p>
          <a:p>
            <a:pPr>
              <a:buNone/>
            </a:pPr>
            <a:endParaRPr lang="en-GB" sz="2600" dirty="0" smtClean="0"/>
          </a:p>
          <a:p>
            <a:pPr>
              <a:buNone/>
            </a:pPr>
            <a:r>
              <a:rPr lang="en-GB" sz="2600" dirty="0" smtClean="0"/>
              <a:t>	“Yeah if you are paying more, you’d expect more back, sort of thing.”  </a:t>
            </a:r>
            <a:r>
              <a:rPr lang="en-GB" sz="2400" dirty="0" smtClean="0"/>
              <a:t>(FG 1.1, P6)</a:t>
            </a:r>
          </a:p>
          <a:p>
            <a:endParaRPr lang="en-GB"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Expectations</a:t>
            </a:r>
            <a:endParaRPr lang="en-GB" dirty="0"/>
          </a:p>
        </p:txBody>
      </p:sp>
      <p:sp>
        <p:nvSpPr>
          <p:cNvPr id="3" name="Content Placeholder 2"/>
          <p:cNvSpPr>
            <a:spLocks noGrp="1"/>
          </p:cNvSpPr>
          <p:nvPr>
            <p:ph idx="1"/>
          </p:nvPr>
        </p:nvSpPr>
        <p:spPr>
          <a:xfrm>
            <a:off x="428596" y="1285860"/>
            <a:ext cx="8229600" cy="5286412"/>
          </a:xfrm>
        </p:spPr>
        <p:txBody>
          <a:bodyPr>
            <a:normAutofit fontScale="92500"/>
          </a:bodyPr>
          <a:lstStyle/>
          <a:p>
            <a:pPr>
              <a:buNone/>
            </a:pPr>
            <a:r>
              <a:rPr lang="en-GB" sz="3000" b="1" dirty="0" smtClean="0"/>
              <a:t>Contact time</a:t>
            </a:r>
            <a:r>
              <a:rPr lang="en-GB" sz="2400" dirty="0" smtClean="0"/>
              <a:t>	</a:t>
            </a:r>
          </a:p>
          <a:p>
            <a:pPr>
              <a:buNone/>
            </a:pPr>
            <a:r>
              <a:rPr lang="en-GB" sz="2400" dirty="0" smtClean="0"/>
              <a:t>“If we was paying, is it nine grand next year, I don’t think we’d be very happy with the, like the two days a week and that sort of thing, but for what we’re paying now, it’s fine but I don’t think people paying the full fee next year would be happy with two days.” </a:t>
            </a:r>
            <a:r>
              <a:rPr lang="en-GB" sz="2200" dirty="0" smtClean="0"/>
              <a:t>(FG 1.1, P6)</a:t>
            </a:r>
          </a:p>
          <a:p>
            <a:pPr>
              <a:buNone/>
            </a:pPr>
            <a:endParaRPr lang="en-GB" sz="2400" dirty="0" smtClean="0"/>
          </a:p>
          <a:p>
            <a:pPr>
              <a:buNone/>
            </a:pPr>
            <a:r>
              <a:rPr lang="en-GB" sz="2400" dirty="0" smtClean="0"/>
              <a:t>	“Yeah ‘cause I mean, the main reason, well one of the main reasons you come is to learn the expertise of the lecturers, so the more contact time you have with lecturers, the more expertise you have to try and gain from them, ‘cause although obviously it’s your interpretations as well and developing yourself, you need to have the contact time with the lecturer to learn off them and then sort of, try and make it into your own.” </a:t>
            </a:r>
            <a:r>
              <a:rPr lang="en-GB" sz="2200" dirty="0" smtClean="0"/>
              <a:t>(FG 1.1, P2)</a:t>
            </a:r>
          </a:p>
          <a:p>
            <a:pPr>
              <a:buNone/>
            </a:pPr>
            <a:endParaRPr lang="en-GB" sz="2000" dirty="0" smtClean="0"/>
          </a:p>
          <a:p>
            <a:endParaRPr lang="en-GB" dirty="0"/>
          </a:p>
        </p:txBody>
      </p:sp>
    </p:spTree>
    <p:extLst>
      <p:ext uri="{BB962C8B-B14F-4D97-AF65-F5344CB8AC3E}">
        <p14:creationId xmlns:p14="http://schemas.microsoft.com/office/powerpoint/2010/main" val="40855654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Expectations</a:t>
            </a:r>
            <a:endParaRPr lang="en-GB" dirty="0"/>
          </a:p>
        </p:txBody>
      </p:sp>
      <p:sp>
        <p:nvSpPr>
          <p:cNvPr id="3" name="Content Placeholder 2"/>
          <p:cNvSpPr>
            <a:spLocks noGrp="1"/>
          </p:cNvSpPr>
          <p:nvPr>
            <p:ph idx="1"/>
          </p:nvPr>
        </p:nvSpPr>
        <p:spPr>
          <a:xfrm>
            <a:off x="467544" y="1556792"/>
            <a:ext cx="8229600" cy="4525963"/>
          </a:xfrm>
        </p:spPr>
        <p:txBody>
          <a:bodyPr>
            <a:normAutofit/>
          </a:bodyPr>
          <a:lstStyle/>
          <a:p>
            <a:pPr>
              <a:buNone/>
            </a:pPr>
            <a:r>
              <a:rPr lang="en-GB" sz="2800" b="1" dirty="0" smtClean="0"/>
              <a:t>Career expectations</a:t>
            </a:r>
          </a:p>
          <a:p>
            <a:pPr>
              <a:buNone/>
            </a:pPr>
            <a:r>
              <a:rPr lang="en-GB" sz="2400" dirty="0" smtClean="0"/>
              <a:t>	“Well, the course is three years, so if you’re paying £9000, that’s, let’s round it up to £30,000, that’s an unreal amount of money, well for me in a way, I’d want to jump straight into work, and try and get that paid off, and then come back and continue on. I know that in psychology you have to go on and get further education and I’d have no problem with that, but come the end of it...</a:t>
            </a:r>
            <a:r>
              <a:rPr lang="en-GB" sz="2400" dirty="0" err="1" smtClean="0"/>
              <a:t>erm</a:t>
            </a:r>
            <a:r>
              <a:rPr lang="en-GB" sz="2400" dirty="0" smtClean="0"/>
              <a:t>...I hope, and I do </a:t>
            </a:r>
            <a:r>
              <a:rPr lang="en-GB" sz="2400" dirty="0" err="1" smtClean="0"/>
              <a:t>kinda</a:t>
            </a:r>
            <a:r>
              <a:rPr lang="en-GB" sz="2400" dirty="0" smtClean="0"/>
              <a:t> expect to get a good profession to try and pay back to money.” </a:t>
            </a:r>
            <a:r>
              <a:rPr lang="en-GB" sz="2000" dirty="0" smtClean="0"/>
              <a:t>(FG 1.1, P3)</a:t>
            </a:r>
            <a:endParaRPr lang="en-GB"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Overview</a:t>
            </a:r>
            <a:endParaRPr lang="en-GB" dirty="0"/>
          </a:p>
        </p:txBody>
      </p:sp>
      <p:sp>
        <p:nvSpPr>
          <p:cNvPr id="3" name="Content Placeholder 2"/>
          <p:cNvSpPr>
            <a:spLocks noGrp="1"/>
          </p:cNvSpPr>
          <p:nvPr>
            <p:ph idx="1"/>
          </p:nvPr>
        </p:nvSpPr>
        <p:spPr/>
        <p:txBody>
          <a:bodyPr>
            <a:normAutofit fontScale="77500" lnSpcReduction="20000"/>
          </a:bodyPr>
          <a:lstStyle/>
          <a:p>
            <a:pPr marL="0" indent="0">
              <a:buNone/>
            </a:pPr>
            <a:r>
              <a:rPr lang="en-GB" dirty="0" smtClean="0"/>
              <a:t>Background </a:t>
            </a:r>
          </a:p>
          <a:p>
            <a:pPr marL="0" indent="0">
              <a:buNone/>
            </a:pPr>
            <a:endParaRPr lang="en-GB" dirty="0" smtClean="0"/>
          </a:p>
          <a:p>
            <a:pPr marL="0" indent="0">
              <a:buNone/>
            </a:pPr>
            <a:r>
              <a:rPr lang="en-GB" dirty="0" smtClean="0"/>
              <a:t>Rationale</a:t>
            </a:r>
          </a:p>
          <a:p>
            <a:pPr marL="0" indent="0">
              <a:buNone/>
            </a:pPr>
            <a:endParaRPr lang="en-GB" dirty="0"/>
          </a:p>
          <a:p>
            <a:pPr marL="0" indent="0">
              <a:buNone/>
            </a:pPr>
            <a:r>
              <a:rPr lang="en-GB" dirty="0" smtClean="0"/>
              <a:t>Aims</a:t>
            </a:r>
          </a:p>
          <a:p>
            <a:pPr marL="0" indent="0">
              <a:buNone/>
            </a:pPr>
            <a:endParaRPr lang="en-GB" dirty="0"/>
          </a:p>
          <a:p>
            <a:pPr marL="0" indent="0">
              <a:buNone/>
            </a:pPr>
            <a:r>
              <a:rPr lang="en-GB" dirty="0" smtClean="0"/>
              <a:t>Methodology</a:t>
            </a:r>
          </a:p>
          <a:p>
            <a:pPr marL="0" indent="0">
              <a:buNone/>
            </a:pPr>
            <a:endParaRPr lang="en-GB" dirty="0" smtClean="0"/>
          </a:p>
          <a:p>
            <a:pPr marL="0" indent="0">
              <a:buNone/>
            </a:pPr>
            <a:r>
              <a:rPr lang="en-GB" dirty="0" smtClean="0"/>
              <a:t>Preliminary findings</a:t>
            </a:r>
          </a:p>
          <a:p>
            <a:pPr marL="0" indent="0">
              <a:buNone/>
            </a:pPr>
            <a:endParaRPr lang="en-GB" dirty="0" smtClean="0"/>
          </a:p>
          <a:p>
            <a:pPr marL="0" indent="0">
              <a:buNone/>
            </a:pPr>
            <a:r>
              <a:rPr lang="en-GB" dirty="0" smtClean="0"/>
              <a:t>The Next Steps</a:t>
            </a:r>
            <a:endParaRPr lang="en-GB" dirty="0"/>
          </a:p>
        </p:txBody>
      </p:sp>
      <p:pic>
        <p:nvPicPr>
          <p:cNvPr id="1026" name="Picture 2" descr="http://www.natural-dog-remedies.com/science_labwork.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3968" y="3501008"/>
            <a:ext cx="4674434" cy="29215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78587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Summary</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Unique time provides exciting opportunity to explore expectations alongside fee rise</a:t>
            </a:r>
          </a:p>
          <a:p>
            <a:r>
              <a:rPr lang="en-GB" dirty="0" smtClean="0"/>
              <a:t>Methodology allows for full exploration within two similar but different HEIs</a:t>
            </a:r>
          </a:p>
          <a:p>
            <a:r>
              <a:rPr lang="en-GB" dirty="0" smtClean="0"/>
              <a:t>Existing students provide valuable insight as not paying the higher fee but knowing how much their HEI will be charging next year</a:t>
            </a:r>
          </a:p>
          <a:p>
            <a:r>
              <a:rPr lang="en-GB" dirty="0" smtClean="0"/>
              <a:t>They highlighted their expectations would be different and they expect students to </a:t>
            </a:r>
            <a:r>
              <a:rPr lang="en-GB" smtClean="0"/>
              <a:t>demand more</a:t>
            </a:r>
            <a:endParaRPr lang="en-GB" dirty="0" smtClean="0"/>
          </a:p>
          <a:p>
            <a:endParaRPr lang="en-GB" dirty="0" smtClean="0"/>
          </a:p>
          <a:p>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Next Steps</a:t>
            </a:r>
            <a:endParaRPr lang="en-GB" dirty="0"/>
          </a:p>
        </p:txBody>
      </p:sp>
      <p:sp>
        <p:nvSpPr>
          <p:cNvPr id="3" name="Content Placeholder 2"/>
          <p:cNvSpPr>
            <a:spLocks noGrp="1"/>
          </p:cNvSpPr>
          <p:nvPr>
            <p:ph idx="1"/>
          </p:nvPr>
        </p:nvSpPr>
        <p:spPr/>
        <p:txBody>
          <a:bodyPr/>
          <a:lstStyle/>
          <a:p>
            <a:r>
              <a:rPr lang="en-GB" dirty="0" smtClean="0"/>
              <a:t>Continue with pre-fee rise data collection (second and third years)</a:t>
            </a:r>
          </a:p>
          <a:p>
            <a:pPr>
              <a:buNone/>
            </a:pPr>
            <a:endParaRPr lang="en-GB" dirty="0" smtClean="0"/>
          </a:p>
          <a:p>
            <a:r>
              <a:rPr lang="en-GB" dirty="0" smtClean="0"/>
              <a:t>Sept 2012- begin phase 1b data collection for post-fee rise data</a:t>
            </a:r>
          </a:p>
          <a:p>
            <a:pPr>
              <a:buNone/>
            </a:pPr>
            <a:endParaRPr lang="en-GB" dirty="0" smtClean="0"/>
          </a:p>
          <a:p>
            <a:r>
              <a:rPr lang="en-GB" dirty="0" smtClean="0"/>
              <a:t>Next year- staff interviews on impact of fee rise</a:t>
            </a:r>
          </a:p>
          <a:p>
            <a:endParaRPr lang="en-GB" dirty="0"/>
          </a:p>
        </p:txBody>
      </p:sp>
    </p:spTree>
    <p:extLst>
      <p:ext uri="{BB962C8B-B14F-4D97-AF65-F5344CB8AC3E}">
        <p14:creationId xmlns:p14="http://schemas.microsoft.com/office/powerpoint/2010/main" val="6043550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Questions?</a:t>
            </a:r>
            <a:endParaRPr lang="en-GB" dirty="0"/>
          </a:p>
        </p:txBody>
      </p:sp>
      <p:sp>
        <p:nvSpPr>
          <p:cNvPr id="3" name="Content Placeholder 2"/>
          <p:cNvSpPr>
            <a:spLocks noGrp="1"/>
          </p:cNvSpPr>
          <p:nvPr>
            <p:ph idx="1"/>
          </p:nvPr>
        </p:nvSpPr>
        <p:spPr/>
        <p:txBody>
          <a:bodyPr/>
          <a:lstStyle/>
          <a:p>
            <a:r>
              <a:rPr lang="en-GB" dirty="0" smtClean="0"/>
              <a:t>Dr Elizabeth A. Bates, </a:t>
            </a:r>
            <a:r>
              <a:rPr lang="en-GB" i="1" dirty="0" smtClean="0"/>
              <a:t>University of Cumbria</a:t>
            </a:r>
          </a:p>
          <a:p>
            <a:pPr lvl="1"/>
            <a:r>
              <a:rPr lang="en-GB" dirty="0" smtClean="0">
                <a:hlinkClick r:id="rId3"/>
              </a:rPr>
              <a:t>Elizabeth.bates@cumbria.ac.uk</a:t>
            </a:r>
            <a:r>
              <a:rPr lang="en-GB" dirty="0" smtClean="0"/>
              <a:t> </a:t>
            </a:r>
          </a:p>
          <a:p>
            <a:endParaRPr lang="en-GB" dirty="0" smtClean="0"/>
          </a:p>
          <a:p>
            <a:r>
              <a:rPr lang="en-GB" dirty="0" smtClean="0"/>
              <a:t>Dr Linda K. Kaye, </a:t>
            </a:r>
            <a:r>
              <a:rPr lang="en-GB" i="1" dirty="0" smtClean="0"/>
              <a:t>Edge Hill University</a:t>
            </a:r>
          </a:p>
          <a:p>
            <a:pPr lvl="1"/>
            <a:r>
              <a:rPr lang="en-GB" dirty="0" smtClean="0">
                <a:hlinkClick r:id="rId4"/>
              </a:rPr>
              <a:t>Linda.Kaye@edgehill.ac.uk</a:t>
            </a:r>
            <a:r>
              <a:rPr lang="en-GB" dirty="0" smtClean="0"/>
              <a:t> </a:t>
            </a:r>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p:txBody>
          <a:bodyPr>
            <a:noAutofit/>
          </a:bodyPr>
          <a:lstStyle/>
          <a:p>
            <a:r>
              <a:rPr lang="en-GB" sz="1600" dirty="0" smtClean="0"/>
              <a:t>Byrne, M . &amp; Flood, B. (2005) A study of accounting students’ motives, expectations and preparedness for Higher Education.  </a:t>
            </a:r>
            <a:r>
              <a:rPr lang="en-GB" sz="1600" i="1" dirty="0" smtClean="0"/>
              <a:t>Journal of Further and Higher Education, 29</a:t>
            </a:r>
            <a:r>
              <a:rPr lang="en-GB" sz="1600" dirty="0" smtClean="0"/>
              <a:t> (2) 111-124</a:t>
            </a:r>
          </a:p>
          <a:p>
            <a:r>
              <a:rPr lang="en-GB" sz="1600" dirty="0" smtClean="0"/>
              <a:t>Crisp, G., Palmer, E., Turnbull, D., </a:t>
            </a:r>
            <a:r>
              <a:rPr lang="en-GB" sz="1600" dirty="0" err="1" smtClean="0"/>
              <a:t>Nettelbeck</a:t>
            </a:r>
            <a:r>
              <a:rPr lang="en-GB" sz="1600" dirty="0" smtClean="0"/>
              <a:t>, T., Ward, L., </a:t>
            </a:r>
            <a:r>
              <a:rPr lang="en-GB" sz="1600" dirty="0" err="1" smtClean="0"/>
              <a:t>LeCouter</a:t>
            </a:r>
            <a:r>
              <a:rPr lang="en-GB" sz="1600" dirty="0" smtClean="0"/>
              <a:t>, A., Sarris, A., </a:t>
            </a:r>
            <a:r>
              <a:rPr lang="en-GB" sz="1600" dirty="0" err="1" smtClean="0"/>
              <a:t>Strelan</a:t>
            </a:r>
            <a:r>
              <a:rPr lang="en-GB" sz="1600" dirty="0" smtClean="0"/>
              <a:t>, P. &amp; Schneider, L. (2009) First year student expectations: Results from a university wide student survey.  </a:t>
            </a:r>
            <a:r>
              <a:rPr lang="en-GB" sz="1600" i="1" dirty="0" smtClean="0"/>
              <a:t>Journal of University Teaching and Learning Practice. 6</a:t>
            </a:r>
            <a:r>
              <a:rPr lang="en-GB" sz="1600" dirty="0" smtClean="0"/>
              <a:t> (1) 11-16</a:t>
            </a:r>
          </a:p>
          <a:p>
            <a:r>
              <a:rPr lang="en-GB" sz="1600" dirty="0" err="1" smtClean="0"/>
              <a:t>Gedye</a:t>
            </a:r>
            <a:r>
              <a:rPr lang="en-GB" sz="1600" dirty="0" smtClean="0"/>
              <a:t>, S., Fender, E. &amp; </a:t>
            </a:r>
            <a:r>
              <a:rPr lang="en-GB" sz="1600" dirty="0" err="1" smtClean="0"/>
              <a:t>Chalkley</a:t>
            </a:r>
            <a:r>
              <a:rPr lang="en-GB" sz="1600" dirty="0" smtClean="0"/>
              <a:t>, B. (2004) Students’ undergraduate expectations and post-graduation experiences of the value of a degree.  </a:t>
            </a:r>
            <a:r>
              <a:rPr lang="en-GB" sz="1600" i="1" dirty="0" smtClean="0"/>
              <a:t>Journal of Geography in higher Education, 28</a:t>
            </a:r>
            <a:r>
              <a:rPr lang="en-GB" sz="1600" dirty="0" smtClean="0"/>
              <a:t> (3) 381-396</a:t>
            </a:r>
          </a:p>
          <a:p>
            <a:r>
              <a:rPr lang="en-GB" sz="1600" dirty="0" smtClean="0"/>
              <a:t>Jones, G. (2006) “I wish to register a complaint”: The growing complaints culture in Higher Education.  </a:t>
            </a:r>
            <a:r>
              <a:rPr lang="en-GB" sz="1600" i="1" dirty="0" smtClean="0"/>
              <a:t>Perspectives, 10</a:t>
            </a:r>
            <a:r>
              <a:rPr lang="en-GB" sz="1600" dirty="0" smtClean="0"/>
              <a:t> (3) 69-73</a:t>
            </a:r>
          </a:p>
          <a:p>
            <a:r>
              <a:rPr lang="en-GB" sz="1600" dirty="0" smtClean="0"/>
              <a:t>Jones, G. (2010) Managing student expectations: The impact </a:t>
            </a:r>
            <a:r>
              <a:rPr lang="en-GB" sz="1600" dirty="0" err="1" smtClean="0"/>
              <a:t>oftop</a:t>
            </a:r>
            <a:r>
              <a:rPr lang="en-GB" sz="1600" dirty="0" smtClean="0"/>
              <a:t>-up tuition fees.  </a:t>
            </a:r>
            <a:r>
              <a:rPr lang="en-GB" sz="1600" i="1" dirty="0" smtClean="0"/>
              <a:t>Perspectives, 14</a:t>
            </a:r>
            <a:r>
              <a:rPr lang="en-GB" sz="1600" dirty="0" smtClean="0"/>
              <a:t> (2) 44-48 </a:t>
            </a:r>
          </a:p>
          <a:p>
            <a:r>
              <a:rPr lang="en-GB" sz="1600" dirty="0" err="1" smtClean="0"/>
              <a:t>Longden</a:t>
            </a:r>
            <a:r>
              <a:rPr lang="en-GB" sz="1600" dirty="0" smtClean="0"/>
              <a:t>, B. (2006) An institutional response to changing students expectations and their impact on retention rate.  </a:t>
            </a:r>
            <a:r>
              <a:rPr lang="en-GB" sz="1600" i="1" dirty="0" smtClean="0"/>
              <a:t>Journal of Higher Education Policy and Management, 28</a:t>
            </a:r>
            <a:r>
              <a:rPr lang="en-GB" sz="1600" dirty="0" smtClean="0"/>
              <a:t> (2) 173-187.   </a:t>
            </a:r>
          </a:p>
          <a:p>
            <a:r>
              <a:rPr lang="en-GB" sz="1600" dirty="0" err="1" smtClean="0"/>
              <a:t>Maclellan</a:t>
            </a:r>
            <a:r>
              <a:rPr lang="en-GB" sz="1600" dirty="0" smtClean="0"/>
              <a:t>, E. (2001) Assessment for learning: the differing perceptions of tutors and students.  </a:t>
            </a:r>
            <a:r>
              <a:rPr lang="en-GB" sz="1600" i="1" dirty="0" smtClean="0"/>
              <a:t>Assessment &amp; Evaluation in Higher Education, 26</a:t>
            </a:r>
            <a:r>
              <a:rPr lang="en-GB" sz="1600" dirty="0" smtClean="0"/>
              <a:t> (4) 307-318</a:t>
            </a:r>
            <a:endParaRPr lang="en-GB"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Background – Fee Rise</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With rising cost of fees there is a concern rising student expectations will leave HE more directed towards a “consumer culture” </a:t>
            </a:r>
            <a:r>
              <a:rPr lang="en-GB" sz="2600" dirty="0" smtClean="0"/>
              <a:t>(Jones, 2010)</a:t>
            </a:r>
          </a:p>
          <a:p>
            <a:r>
              <a:rPr lang="en-GB" dirty="0" smtClean="0"/>
              <a:t>Forcing HEIs to become less intellectually and academically focussed and more concerned with “customer satisfaction”</a:t>
            </a:r>
          </a:p>
          <a:p>
            <a:r>
              <a:rPr lang="en-US" dirty="0" smtClean="0"/>
              <a:t>Key Information Sets come into play that will offer students a </a:t>
            </a:r>
            <a:r>
              <a:rPr lang="en-US" dirty="0" err="1" smtClean="0"/>
              <a:t>standardised</a:t>
            </a:r>
            <a:r>
              <a:rPr lang="en-US" dirty="0" smtClean="0"/>
              <a:t> set of information in areas such as student satisfaction, course information and employment and salary data could exacerbate this</a:t>
            </a:r>
            <a:endParaRPr lang="en-GB" dirty="0" smtClean="0"/>
          </a:p>
        </p:txBody>
      </p:sp>
    </p:spTree>
    <p:extLst>
      <p:ext uri="{BB962C8B-B14F-4D97-AF65-F5344CB8AC3E}">
        <p14:creationId xmlns:p14="http://schemas.microsoft.com/office/powerpoint/2010/main" val="19625641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Background – Fee Rise</a:t>
            </a:r>
            <a:endParaRPr lang="en-GB" dirty="0"/>
          </a:p>
        </p:txBody>
      </p:sp>
      <p:sp>
        <p:nvSpPr>
          <p:cNvPr id="3" name="Content Placeholder 2"/>
          <p:cNvSpPr>
            <a:spLocks noGrp="1"/>
          </p:cNvSpPr>
          <p:nvPr>
            <p:ph idx="1"/>
          </p:nvPr>
        </p:nvSpPr>
        <p:spPr>
          <a:xfrm>
            <a:off x="323528" y="1700808"/>
            <a:ext cx="8229600" cy="4525963"/>
          </a:xfrm>
        </p:spPr>
        <p:txBody>
          <a:bodyPr>
            <a:normAutofit fontScale="85000" lnSpcReduction="10000"/>
          </a:bodyPr>
          <a:lstStyle/>
          <a:p>
            <a:r>
              <a:rPr lang="en-GB" sz="3300" dirty="0" smtClean="0"/>
              <a:t>These were worries in 2006; fees rose to around £3k  </a:t>
            </a:r>
          </a:p>
          <a:p>
            <a:r>
              <a:rPr lang="en-GB" sz="3300" dirty="0" smtClean="0"/>
              <a:t>Research pre-fee rise highlighted the possibility that students would view themselves as consumers and their demands and expectations would exceed the realistic realms of academic staff </a:t>
            </a:r>
            <a:r>
              <a:rPr lang="en-GB" sz="2800" dirty="0" smtClean="0"/>
              <a:t>(Jones, 2006).  </a:t>
            </a:r>
            <a:endParaRPr lang="en-GB" sz="3300" dirty="0" smtClean="0"/>
          </a:p>
          <a:p>
            <a:r>
              <a:rPr lang="en-GB" sz="3300" dirty="0" smtClean="0"/>
              <a:t>These were worries that came to fruition as students expectations grew and became unrealistic. Jones (2010) notes the expectation of more communication and that of an “immediate response…irrespective of the time or day”</a:t>
            </a:r>
            <a:r>
              <a:rPr lang="en-GB" sz="2800" dirty="0" smtClean="0"/>
              <a:t> (p.45). </a:t>
            </a:r>
            <a:endParaRPr lang="en-GB" sz="3300" dirty="0" smtClean="0"/>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Student Expectations</a:t>
            </a:r>
            <a:endParaRPr lang="en-GB" dirty="0"/>
          </a:p>
        </p:txBody>
      </p:sp>
      <p:sp>
        <p:nvSpPr>
          <p:cNvPr id="3" name="Content Placeholder 2"/>
          <p:cNvSpPr>
            <a:spLocks noGrp="1"/>
          </p:cNvSpPr>
          <p:nvPr>
            <p:ph idx="1"/>
          </p:nvPr>
        </p:nvSpPr>
        <p:spPr>
          <a:xfrm>
            <a:off x="395536" y="1600200"/>
            <a:ext cx="8291264" cy="4525963"/>
          </a:xfrm>
        </p:spPr>
        <p:txBody>
          <a:bodyPr>
            <a:normAutofit fontScale="92500"/>
          </a:bodyPr>
          <a:lstStyle/>
          <a:p>
            <a:r>
              <a:rPr lang="en-GB" dirty="0" smtClean="0"/>
              <a:t>The study of students and their expectations is important because their dissatisfaction is often thought to arise from the mismatching of their expectations/perceptions and the reality of the undergraduate experience</a:t>
            </a:r>
          </a:p>
          <a:p>
            <a:r>
              <a:rPr lang="en-GB" dirty="0" smtClean="0"/>
              <a:t>Disparity impacts on:</a:t>
            </a:r>
          </a:p>
          <a:p>
            <a:pPr lvl="1"/>
            <a:r>
              <a:rPr lang="en-GB" dirty="0" smtClean="0"/>
              <a:t>Performance</a:t>
            </a:r>
          </a:p>
          <a:p>
            <a:pPr lvl="1"/>
            <a:r>
              <a:rPr lang="en-GB" dirty="0" smtClean="0"/>
              <a:t>Retention</a:t>
            </a:r>
          </a:p>
          <a:p>
            <a:pPr lvl="1"/>
            <a:r>
              <a:rPr lang="en-GB" dirty="0" smtClean="0"/>
              <a:t>Satisfaction – NSS results impacting on recruitment</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Student Expectations</a:t>
            </a:r>
            <a:endParaRPr lang="en-GB" dirty="0"/>
          </a:p>
        </p:txBody>
      </p:sp>
      <p:sp>
        <p:nvSpPr>
          <p:cNvPr id="3" name="Content Placeholder 2"/>
          <p:cNvSpPr>
            <a:spLocks noGrp="1"/>
          </p:cNvSpPr>
          <p:nvPr>
            <p:ph idx="1"/>
          </p:nvPr>
        </p:nvSpPr>
        <p:spPr>
          <a:xfrm>
            <a:off x="323528" y="1600200"/>
            <a:ext cx="8568952" cy="4925144"/>
          </a:xfrm>
        </p:spPr>
        <p:txBody>
          <a:bodyPr>
            <a:normAutofit fontScale="62500" lnSpcReduction="20000"/>
          </a:bodyPr>
          <a:lstStyle/>
          <a:p>
            <a:r>
              <a:rPr lang="en-GB" sz="4300" dirty="0" smtClean="0"/>
              <a:t>Several studies have examined student expectations </a:t>
            </a:r>
            <a:r>
              <a:rPr lang="en-GB" sz="3800" dirty="0" smtClean="0"/>
              <a:t>(e.g. Crisp et al., 2009; </a:t>
            </a:r>
            <a:r>
              <a:rPr lang="en-GB" sz="3800" dirty="0" err="1" smtClean="0"/>
              <a:t>Gedye</a:t>
            </a:r>
            <a:r>
              <a:rPr lang="en-GB" sz="3800" dirty="0" smtClean="0"/>
              <a:t>, Fender &amp; </a:t>
            </a:r>
            <a:r>
              <a:rPr lang="en-GB" sz="3800" dirty="0" err="1" smtClean="0"/>
              <a:t>Chalkley</a:t>
            </a:r>
            <a:r>
              <a:rPr lang="en-GB" sz="3800" dirty="0" smtClean="0"/>
              <a:t>, 2004; </a:t>
            </a:r>
            <a:r>
              <a:rPr lang="en-GB" sz="3800" dirty="0" err="1" smtClean="0"/>
              <a:t>Longden</a:t>
            </a:r>
            <a:r>
              <a:rPr lang="en-GB" sz="3800" dirty="0" smtClean="0"/>
              <a:t>, 2006; </a:t>
            </a:r>
            <a:r>
              <a:rPr lang="en-GB" sz="3800" dirty="0" err="1" smtClean="0"/>
              <a:t>Maclellan</a:t>
            </a:r>
            <a:r>
              <a:rPr lang="en-GB" sz="3800" dirty="0" smtClean="0"/>
              <a:t>, 2001).</a:t>
            </a:r>
            <a:r>
              <a:rPr lang="en-GB" sz="4300" dirty="0" smtClean="0"/>
              <a:t>   </a:t>
            </a:r>
          </a:p>
          <a:p>
            <a:r>
              <a:rPr lang="en-GB" sz="4300" dirty="0" smtClean="0"/>
              <a:t>Byrne and Flood (2005) examined motivations &amp; expectations of accounting students in Ireland</a:t>
            </a:r>
          </a:p>
          <a:p>
            <a:r>
              <a:rPr lang="en-GB" sz="4300" dirty="0" smtClean="0"/>
              <a:t>Crisp et al. (2009) undertook a university-wide study of first year student expectations within an Australian University. </a:t>
            </a:r>
          </a:p>
          <a:p>
            <a:r>
              <a:rPr lang="en-GB" sz="4300" dirty="0" smtClean="0"/>
              <a:t>The authors concluded the importance of their study in providing insights into the attitudes and expectations and the importance of better communication between staff and students in order to structure their expectations into being more manageable.  </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Employability</a:t>
            </a:r>
            <a:endParaRPr lang="en-GB" dirty="0"/>
          </a:p>
        </p:txBody>
      </p:sp>
      <p:sp>
        <p:nvSpPr>
          <p:cNvPr id="3" name="Content Placeholder 2"/>
          <p:cNvSpPr>
            <a:spLocks noGrp="1"/>
          </p:cNvSpPr>
          <p:nvPr>
            <p:ph idx="1"/>
          </p:nvPr>
        </p:nvSpPr>
        <p:spPr>
          <a:xfrm>
            <a:off x="323528" y="1600200"/>
            <a:ext cx="8640960" cy="4525963"/>
          </a:xfrm>
        </p:spPr>
        <p:txBody>
          <a:bodyPr>
            <a:normAutofit fontScale="92500" lnSpcReduction="10000"/>
          </a:bodyPr>
          <a:lstStyle/>
          <a:p>
            <a:r>
              <a:rPr lang="en-US" dirty="0" smtClean="0"/>
              <a:t>Due to this “consumer culture” </a:t>
            </a:r>
            <a:r>
              <a:rPr lang="en-US" sz="2600" dirty="0" smtClean="0"/>
              <a:t>(Jones, 2006) </a:t>
            </a:r>
            <a:r>
              <a:rPr lang="en-US" dirty="0" smtClean="0"/>
              <a:t>students are likely to expect more relating to their employment prospects following graduation</a:t>
            </a:r>
            <a:endParaRPr lang="en-GB" dirty="0" smtClean="0"/>
          </a:p>
          <a:p>
            <a:r>
              <a:rPr lang="en-GB" dirty="0" smtClean="0"/>
              <a:t>It is thought HEI and course choice will be much more motivated by the graduate chances of employment</a:t>
            </a:r>
          </a:p>
          <a:p>
            <a:r>
              <a:rPr lang="en-GB" dirty="0" smtClean="0"/>
              <a:t> Vocational vs. non-vocational courses</a:t>
            </a:r>
          </a:p>
          <a:p>
            <a:r>
              <a:rPr lang="en-GB" dirty="0" smtClean="0"/>
              <a:t>Extra employability training/certificates</a:t>
            </a:r>
          </a:p>
          <a:p>
            <a:r>
              <a:rPr lang="en-GB" dirty="0" smtClean="0"/>
              <a:t>KIS Sets</a:t>
            </a:r>
          </a:p>
          <a:p>
            <a:endParaRPr lang="en-GB" dirty="0" smtClean="0"/>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Rationale</a:t>
            </a:r>
            <a:endParaRPr lang="en-GB" dirty="0"/>
          </a:p>
        </p:txBody>
      </p:sp>
      <p:sp>
        <p:nvSpPr>
          <p:cNvPr id="3" name="Content Placeholder 2"/>
          <p:cNvSpPr>
            <a:spLocks noGrp="1"/>
          </p:cNvSpPr>
          <p:nvPr>
            <p:ph idx="1"/>
          </p:nvPr>
        </p:nvSpPr>
        <p:spPr>
          <a:xfrm>
            <a:off x="395536" y="1412776"/>
            <a:ext cx="8568952" cy="4525963"/>
          </a:xfrm>
        </p:spPr>
        <p:txBody>
          <a:bodyPr>
            <a:noAutofit/>
          </a:bodyPr>
          <a:lstStyle/>
          <a:p>
            <a:r>
              <a:rPr lang="en-GB" sz="2700" dirty="0" smtClean="0"/>
              <a:t>The current academic year provides a unique opportunity to examine student expectations and motivations before the tuition fee rise of 2012/2013</a:t>
            </a:r>
          </a:p>
          <a:p>
            <a:r>
              <a:rPr lang="en-GB" sz="2700" dirty="0" smtClean="0"/>
              <a:t>These can then be compared to those who enter in 2012/2013 to discover if higher fees mean higher expectations and more demands</a:t>
            </a:r>
          </a:p>
          <a:p>
            <a:r>
              <a:rPr lang="en-US" sz="2700" dirty="0" smtClean="0"/>
              <a:t>Understanding potential disparity between expectations and experiences can offers practical insight; e.g., finding students’ unrealistic expectations can present an opportunity for the HE to employ strategies to structure  and understand these expectations.</a:t>
            </a:r>
            <a:endParaRPr lang="en-GB" sz="2700" dirty="0"/>
          </a:p>
        </p:txBody>
      </p:sp>
    </p:spTree>
    <p:extLst>
      <p:ext uri="{BB962C8B-B14F-4D97-AF65-F5344CB8AC3E}">
        <p14:creationId xmlns:p14="http://schemas.microsoft.com/office/powerpoint/2010/main" val="40855654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Rationale</a:t>
            </a:r>
            <a:endParaRPr lang="en-GB" dirty="0"/>
          </a:p>
        </p:txBody>
      </p:sp>
      <p:sp>
        <p:nvSpPr>
          <p:cNvPr id="3" name="Content Placeholder 2"/>
          <p:cNvSpPr>
            <a:spLocks noGrp="1"/>
          </p:cNvSpPr>
          <p:nvPr>
            <p:ph idx="1"/>
          </p:nvPr>
        </p:nvSpPr>
        <p:spPr/>
        <p:txBody>
          <a:bodyPr/>
          <a:lstStyle/>
          <a:p>
            <a:r>
              <a:rPr lang="en-GB" dirty="0" smtClean="0"/>
              <a:t>Why these two institutions?</a:t>
            </a:r>
          </a:p>
          <a:p>
            <a:endParaRPr lang="en-GB" dirty="0" smtClean="0"/>
          </a:p>
          <a:p>
            <a:endParaRPr lang="en-GB" dirty="0"/>
          </a:p>
          <a:p>
            <a:r>
              <a:rPr lang="en-GB" dirty="0" smtClean="0"/>
              <a:t>Why focus the research on psychology students?</a:t>
            </a:r>
          </a:p>
          <a:p>
            <a:pPr lvl="1"/>
            <a:endParaRPr lang="en-GB" dirty="0"/>
          </a:p>
        </p:txBody>
      </p:sp>
    </p:spTree>
    <p:extLst>
      <p:ext uri="{BB962C8B-B14F-4D97-AF65-F5344CB8AC3E}">
        <p14:creationId xmlns:p14="http://schemas.microsoft.com/office/powerpoint/2010/main" val="36203948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523</TotalTime>
  <Words>1157</Words>
  <Application>Microsoft Office PowerPoint</Application>
  <PresentationFormat>On-screen Show (4:3)</PresentationFormat>
  <Paragraphs>202</Paragraphs>
  <Slides>23</Slides>
  <Notes>23</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PowerPoint Presentation</vt:lpstr>
      <vt:lpstr>Overview</vt:lpstr>
      <vt:lpstr>Background – Fee Rise</vt:lpstr>
      <vt:lpstr>Background – Fee Rise</vt:lpstr>
      <vt:lpstr>Student Expectations</vt:lpstr>
      <vt:lpstr>Student Expectations</vt:lpstr>
      <vt:lpstr>Employability</vt:lpstr>
      <vt:lpstr>Rationale</vt:lpstr>
      <vt:lpstr>Rationale</vt:lpstr>
      <vt:lpstr>Aims</vt:lpstr>
      <vt:lpstr>Research Questions</vt:lpstr>
      <vt:lpstr>Methodology</vt:lpstr>
      <vt:lpstr>Methodology</vt:lpstr>
      <vt:lpstr>Methodology</vt:lpstr>
      <vt:lpstr>Motivations for attending university</vt:lpstr>
      <vt:lpstr>Motivations for attending university</vt:lpstr>
      <vt:lpstr>Expectations</vt:lpstr>
      <vt:lpstr>Expectations</vt:lpstr>
      <vt:lpstr>Expectations</vt:lpstr>
      <vt:lpstr>Summary</vt:lpstr>
      <vt:lpstr>The Next Steps</vt:lpstr>
      <vt:lpstr>Questions?</vt:lpstr>
      <vt:lpstr>References</vt:lpstr>
    </vt:vector>
  </TitlesOfParts>
  <Company>Edge Hill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Chattenc</dc:creator>
  <cp:lastModifiedBy>IT Services</cp:lastModifiedBy>
  <cp:revision>44</cp:revision>
  <dcterms:created xsi:type="dcterms:W3CDTF">2010-02-24T15:56:34Z</dcterms:created>
  <dcterms:modified xsi:type="dcterms:W3CDTF">2012-05-24T12:37:09Z</dcterms:modified>
</cp:coreProperties>
</file>