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6858000" cy="9906000" type="A4"/>
  <p:notesSz cx="6797675" cy="9926638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6E6"/>
    <a:srgbClr val="E0E7D5"/>
    <a:srgbClr val="671E75"/>
    <a:srgbClr val="D9D9D9"/>
    <a:srgbClr val="E6E6E6"/>
    <a:srgbClr val="4B3259"/>
    <a:srgbClr val="634D70"/>
    <a:srgbClr val="3E3F79"/>
    <a:srgbClr val="EF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712" autoAdjust="0"/>
  </p:normalViewPr>
  <p:slideViewPr>
    <p:cSldViewPr snapToGrid="0">
      <p:cViewPr>
        <p:scale>
          <a:sx n="126" d="100"/>
          <a:sy n="126" d="100"/>
        </p:scale>
        <p:origin x="1061" y="-30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Beaumont" userId="dd795858-22fd-45d7-b690-90b7fb9fd359" providerId="ADAL" clId="{97F4BECD-4894-4222-8EDD-93986CB9038E}"/>
    <pc:docChg chg="undo custSel modSld">
      <pc:chgData name="Peter Beaumont" userId="dd795858-22fd-45d7-b690-90b7fb9fd359" providerId="ADAL" clId="{97F4BECD-4894-4222-8EDD-93986CB9038E}" dt="2026-08-27T14:17:32.799" v="31" actId="1076"/>
      <pc:docMkLst>
        <pc:docMk/>
      </pc:docMkLst>
      <pc:sldChg chg="addSp delSp modSp mod">
        <pc:chgData name="Peter Beaumont" userId="dd795858-22fd-45d7-b690-90b7fb9fd359" providerId="ADAL" clId="{97F4BECD-4894-4222-8EDD-93986CB9038E}" dt="2026-08-27T14:17:32.799" v="31" actId="1076"/>
        <pc:sldMkLst>
          <pc:docMk/>
          <pc:sldMk cId="2754965175" sldId="258"/>
        </pc:sldMkLst>
        <pc:spChg chg="mod">
          <ac:chgData name="Peter Beaumont" userId="dd795858-22fd-45d7-b690-90b7fb9fd359" providerId="ADAL" clId="{97F4BECD-4894-4222-8EDD-93986CB9038E}" dt="2026-08-27T14:14:08.775" v="12" actId="1035"/>
          <ac:spMkLst>
            <pc:docMk/>
            <pc:sldMk cId="2754965175" sldId="258"/>
            <ac:spMk id="22" creationId="{ABB8E518-0B42-4234-B623-CE1E9B3853FD}"/>
          </ac:spMkLst>
        </pc:spChg>
        <pc:spChg chg="del">
          <ac:chgData name="Peter Beaumont" userId="dd795858-22fd-45d7-b690-90b7fb9fd359" providerId="ADAL" clId="{97F4BECD-4894-4222-8EDD-93986CB9038E}" dt="2026-08-27T14:08:28.564" v="0" actId="478"/>
          <ac:spMkLst>
            <pc:docMk/>
            <pc:sldMk cId="2754965175" sldId="258"/>
            <ac:spMk id="28" creationId="{C4AED997-276B-42D3-969A-6F8CCFFA7185}"/>
          </ac:spMkLst>
        </pc:spChg>
        <pc:spChg chg="mod">
          <ac:chgData name="Peter Beaumont" userId="dd795858-22fd-45d7-b690-90b7fb9fd359" providerId="ADAL" clId="{97F4BECD-4894-4222-8EDD-93986CB9038E}" dt="2026-08-27T14:17:32.799" v="31" actId="1076"/>
          <ac:spMkLst>
            <pc:docMk/>
            <pc:sldMk cId="2754965175" sldId="258"/>
            <ac:spMk id="32" creationId="{E8584BA3-F5EF-4575-84BD-88EE422DB9D8}"/>
          </ac:spMkLst>
        </pc:spChg>
        <pc:spChg chg="del">
          <ac:chgData name="Peter Beaumont" userId="dd795858-22fd-45d7-b690-90b7fb9fd359" providerId="ADAL" clId="{97F4BECD-4894-4222-8EDD-93986CB9038E}" dt="2026-08-27T14:08:31.142" v="2" actId="478"/>
          <ac:spMkLst>
            <pc:docMk/>
            <pc:sldMk cId="2754965175" sldId="258"/>
            <ac:spMk id="48" creationId="{C9876DA9-8DF6-4957-A508-499634E038C4}"/>
          </ac:spMkLst>
        </pc:spChg>
        <pc:spChg chg="mod">
          <ac:chgData name="Peter Beaumont" userId="dd795858-22fd-45d7-b690-90b7fb9fd359" providerId="ADAL" clId="{97F4BECD-4894-4222-8EDD-93986CB9038E}" dt="2026-08-27T14:17:32.799" v="31" actId="1076"/>
          <ac:spMkLst>
            <pc:docMk/>
            <pc:sldMk cId="2754965175" sldId="258"/>
            <ac:spMk id="49" creationId="{7BE2042A-F875-485D-B336-B22AE8504C3F}"/>
          </ac:spMkLst>
        </pc:spChg>
        <pc:spChg chg="mod">
          <ac:chgData name="Peter Beaumont" userId="dd795858-22fd-45d7-b690-90b7fb9fd359" providerId="ADAL" clId="{97F4BECD-4894-4222-8EDD-93986CB9038E}" dt="2026-08-27T14:17:20.509" v="30" actId="1076"/>
          <ac:spMkLst>
            <pc:docMk/>
            <pc:sldMk cId="2754965175" sldId="258"/>
            <ac:spMk id="53" creationId="{FCBE9FAC-398E-403E-BAA1-80040A494C9F}"/>
          </ac:spMkLst>
        </pc:spChg>
        <pc:spChg chg="mod">
          <ac:chgData name="Peter Beaumont" userId="dd795858-22fd-45d7-b690-90b7fb9fd359" providerId="ADAL" clId="{97F4BECD-4894-4222-8EDD-93986CB9038E}" dt="2026-08-27T14:17:20.509" v="30" actId="1076"/>
          <ac:spMkLst>
            <pc:docMk/>
            <pc:sldMk cId="2754965175" sldId="258"/>
            <ac:spMk id="55" creationId="{93B3E1FF-C40C-424F-9C22-D54E0A7AD81B}"/>
          </ac:spMkLst>
        </pc:spChg>
        <pc:picChg chg="mod">
          <ac:chgData name="Peter Beaumont" userId="dd795858-22fd-45d7-b690-90b7fb9fd359" providerId="ADAL" clId="{97F4BECD-4894-4222-8EDD-93986CB9038E}" dt="2026-08-27T14:17:20.509" v="30" actId="1076"/>
          <ac:picMkLst>
            <pc:docMk/>
            <pc:sldMk cId="2754965175" sldId="258"/>
            <ac:picMk id="6" creationId="{A9B7A6B5-36D6-47F6-9D85-BE84913B5071}"/>
          </ac:picMkLst>
        </pc:picChg>
        <pc:picChg chg="add del">
          <ac:chgData name="Peter Beaumont" userId="dd795858-22fd-45d7-b690-90b7fb9fd359" providerId="ADAL" clId="{97F4BECD-4894-4222-8EDD-93986CB9038E}" dt="2026-08-27T14:15:09.738" v="29" actId="478"/>
          <ac:picMkLst>
            <pc:docMk/>
            <pc:sldMk cId="2754965175" sldId="258"/>
            <ac:picMk id="7" creationId="{763CAD79-BABC-4B00-8807-CE85CC069E36}"/>
          </ac:picMkLst>
        </pc:picChg>
        <pc:picChg chg="add mod">
          <ac:chgData name="Peter Beaumont" userId="dd795858-22fd-45d7-b690-90b7fb9fd359" providerId="ADAL" clId="{97F4BECD-4894-4222-8EDD-93986CB9038E}" dt="2026-08-27T14:13:55.630" v="11" actId="14100"/>
          <ac:picMkLst>
            <pc:docMk/>
            <pc:sldMk cId="2754965175" sldId="258"/>
            <ac:picMk id="8" creationId="{130A4DA6-264C-B668-DBD7-7EB0CCDF9891}"/>
          </ac:picMkLst>
        </pc:picChg>
        <pc:picChg chg="del">
          <ac:chgData name="Peter Beaumont" userId="dd795858-22fd-45d7-b690-90b7fb9fd359" providerId="ADAL" clId="{97F4BECD-4894-4222-8EDD-93986CB9038E}" dt="2026-08-27T14:12:54.039" v="6" actId="478"/>
          <ac:picMkLst>
            <pc:docMk/>
            <pc:sldMk cId="2754965175" sldId="258"/>
            <ac:picMk id="11" creationId="{869C323B-1368-4221-AFBA-84EB81172769}"/>
          </ac:picMkLst>
        </pc:picChg>
        <pc:picChg chg="add del mod">
          <ac:chgData name="Peter Beaumont" userId="dd795858-22fd-45d7-b690-90b7fb9fd359" providerId="ADAL" clId="{97F4BECD-4894-4222-8EDD-93986CB9038E}" dt="2026-08-27T14:15:09.288" v="28" actId="22"/>
          <ac:picMkLst>
            <pc:docMk/>
            <pc:sldMk cId="2754965175" sldId="258"/>
            <ac:picMk id="13" creationId="{031DF619-3203-8C54-0758-24288A51E24E}"/>
          </ac:picMkLst>
        </pc:picChg>
        <pc:picChg chg="mod">
          <ac:chgData name="Peter Beaumont" userId="dd795858-22fd-45d7-b690-90b7fb9fd359" providerId="ADAL" clId="{97F4BECD-4894-4222-8EDD-93986CB9038E}" dt="2026-08-27T14:17:32.799" v="31" actId="1076"/>
          <ac:picMkLst>
            <pc:docMk/>
            <pc:sldMk cId="2754965175" sldId="258"/>
            <ac:picMk id="16" creationId="{57A6B4C3-ADB6-4ACB-B35D-CD110FA19184}"/>
          </ac:picMkLst>
        </pc:picChg>
        <pc:picChg chg="del">
          <ac:chgData name="Peter Beaumont" userId="dd795858-22fd-45d7-b690-90b7fb9fd359" providerId="ADAL" clId="{97F4BECD-4894-4222-8EDD-93986CB9038E}" dt="2026-08-27T14:08:31.743" v="3" actId="478"/>
          <ac:picMkLst>
            <pc:docMk/>
            <pc:sldMk cId="2754965175" sldId="258"/>
            <ac:picMk id="17" creationId="{AC1E219B-2DA3-4367-8048-C7E4CCC1EF68}"/>
          </ac:picMkLst>
        </pc:picChg>
        <pc:picChg chg="mod">
          <ac:chgData name="Peter Beaumont" userId="dd795858-22fd-45d7-b690-90b7fb9fd359" providerId="ADAL" clId="{97F4BECD-4894-4222-8EDD-93986CB9038E}" dt="2026-08-27T14:17:32.799" v="31" actId="1076"/>
          <ac:picMkLst>
            <pc:docMk/>
            <pc:sldMk cId="2754965175" sldId="258"/>
            <ac:picMk id="35" creationId="{3B454AA5-B01E-48AA-90E1-E1848167A54C}"/>
          </ac:picMkLst>
        </pc:picChg>
        <pc:picChg chg="del">
          <ac:chgData name="Peter Beaumont" userId="dd795858-22fd-45d7-b690-90b7fb9fd359" providerId="ADAL" clId="{97F4BECD-4894-4222-8EDD-93986CB9038E}" dt="2026-08-27T14:08:30.110" v="1" actId="478"/>
          <ac:picMkLst>
            <pc:docMk/>
            <pc:sldMk cId="2754965175" sldId="258"/>
            <ac:picMk id="39" creationId="{CBBD9A9A-F6C5-49A5-9DC0-898F278E9BB8}"/>
          </ac:picMkLst>
        </pc:picChg>
        <pc:picChg chg="mod">
          <ac:chgData name="Peter Beaumont" userId="dd795858-22fd-45d7-b690-90b7fb9fd359" providerId="ADAL" clId="{97F4BECD-4894-4222-8EDD-93986CB9038E}" dt="2026-08-27T14:17:20.509" v="30" actId="1076"/>
          <ac:picMkLst>
            <pc:docMk/>
            <pc:sldMk cId="2754965175" sldId="258"/>
            <ac:picMk id="57" creationId="{4D8008B4-1A82-4446-B6F6-DA609343C2F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DA3639-F6A3-440D-893A-17D800929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E35C8C-529E-4049-8FEB-C2BD8572B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22A74-855A-410A-A318-660555524F10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5E370-B9A0-4896-BB31-A3CBB18E94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685671-7838-4926-9495-6A3B9E25A2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3BAB9-FCD6-45CA-8E47-20C88E7C123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968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38A2E-209B-44F0-B535-4751DFE65220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5C449-68C9-4856-BA23-99112AE02F2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911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3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1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6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5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2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3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3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2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8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0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1A3DD-C732-4A7E-8C4D-06B02845170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www.edgehill.ac.uk/service/linkedin-learning/" TargetMode="External"/><Relationship Id="rId18" Type="http://schemas.openxmlformats.org/officeDocument/2006/relationships/image" Target="../media/image12.png"/><Relationship Id="rId3" Type="http://schemas.openxmlformats.org/officeDocument/2006/relationships/hyperlink" Target="https://www.edgehill.ac.uk/service/learning-edge/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hyperlink" Target="https://learningonscreen.ac.uk/ondemand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edgehill.padlet.org/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edgehill.vevox.com/" TargetMode="External"/><Relationship Id="rId10" Type="http://schemas.openxmlformats.org/officeDocument/2006/relationships/image" Target="../media/image8.svg"/><Relationship Id="rId19" Type="http://schemas.openxmlformats.org/officeDocument/2006/relationships/hyperlink" Target="https://www.edgehill.ac.uk/service/eshare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Learning Edge Branding Image">
            <a:extLst>
              <a:ext uri="{FF2B5EF4-FFF2-40B4-BE49-F238E27FC236}">
                <a16:creationId xmlns:a16="http://schemas.microsoft.com/office/drawing/2014/main" id="{34F98D0B-7C02-4D7C-9656-621B8DDBA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02" y="263666"/>
            <a:ext cx="1968031" cy="349085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ED7B00C-E7B8-4883-9683-5005360A63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322804" y="134627"/>
            <a:ext cx="2028205" cy="769441"/>
          </a:xfrm>
          <a:prstGeom prst="rect">
            <a:avLst/>
          </a:prstGeom>
          <a:solidFill>
            <a:srgbClr val="E0E7D5"/>
          </a:solidFill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Learning Edge is our collection of teaching, learning, and assessment tools.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E5DF766-E417-43DF-B799-11B7AA6FCD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530606" y="139600"/>
            <a:ext cx="2030400" cy="595191"/>
          </a:xfrm>
          <a:prstGeom prst="rect">
            <a:avLst/>
          </a:prstGeom>
          <a:solidFill>
            <a:srgbClr val="E0E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  <a:latin typeface="Public Sans" pitchFamily="2" charset="0"/>
              </a:rPr>
              <a:t>For advice, support, or information email ltdsupport@edgehill.ac.uk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74F4D3-EC79-45E5-9C93-B84DC56C1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986558"/>
            <a:ext cx="4133851" cy="4384435"/>
          </a:xfrm>
          <a:prstGeom prst="rect">
            <a:avLst/>
          </a:prstGeom>
          <a:noFill/>
          <a:ln w="38100">
            <a:solidFill>
              <a:srgbClr val="671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649E52-FEFC-4E73-B495-38A3AA21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69493" y="1172766"/>
            <a:ext cx="14399" cy="4037066"/>
          </a:xfrm>
          <a:prstGeom prst="line">
            <a:avLst/>
          </a:prstGeom>
          <a:ln>
            <a:solidFill>
              <a:srgbClr val="671E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BB8E518-0B42-4234-B623-CE1E9B3853FD}"/>
              </a:ext>
            </a:extLst>
          </p:cNvPr>
          <p:cNvSpPr/>
          <p:nvPr/>
        </p:nvSpPr>
        <p:spPr>
          <a:xfrm>
            <a:off x="245809" y="1695231"/>
            <a:ext cx="190322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3"/>
              </a:rPr>
              <a:t>Blackboard</a:t>
            </a:r>
            <a:r>
              <a:rPr lang="en-US" sz="1100" dirty="0">
                <a:latin typeface="Public Sans" pitchFamily="2" charset="0"/>
              </a:rPr>
              <a:t> is the VLE at the heart of Learning Edge. It is the online home for programme or module information, learning materials, assignment submissions, communication and collaboration. </a:t>
            </a:r>
          </a:p>
        </p:txBody>
      </p:sp>
      <p:pic>
        <p:nvPicPr>
          <p:cNvPr id="7" name="Picture 6" descr="Blackboard Ally Logo">
            <a:extLst>
              <a:ext uri="{FF2B5EF4-FFF2-40B4-BE49-F238E27FC236}">
                <a16:creationId xmlns:a16="http://schemas.microsoft.com/office/drawing/2014/main" id="{763CAD79-BABC-4B00-8807-CE85CC069E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714" y="1217692"/>
            <a:ext cx="844060" cy="40434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E8B336C-946D-4FA5-B457-FC509A216242}"/>
              </a:ext>
            </a:extLst>
          </p:cNvPr>
          <p:cNvSpPr txBox="1"/>
          <p:nvPr/>
        </p:nvSpPr>
        <p:spPr>
          <a:xfrm>
            <a:off x="2283892" y="1755589"/>
            <a:ext cx="185328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Blackboard Ally</a:t>
            </a:r>
            <a:r>
              <a:rPr lang="es-ES" altLang="es-ES" sz="1100" dirty="0">
                <a:latin typeface="Public Sans" pitchFamily="2" charset="0"/>
              </a:rPr>
              <a:t> </a:t>
            </a:r>
            <a:r>
              <a:rPr lang="en-GB" altLang="es-ES" sz="1100" dirty="0">
                <a:latin typeface="Public Sans" pitchFamily="2" charset="0"/>
              </a:rPr>
              <a:t>converts course resources into a variety of formats including audio, electronic Braille for the visually impaired. Ally also gives staff advice on how to make resources more accessible.</a:t>
            </a:r>
            <a:endParaRPr lang="es-ES" altLang="es-ES" sz="1100" dirty="0">
              <a:latin typeface="Public Sans" pitchFamily="2" charset="0"/>
            </a:endParaRPr>
          </a:p>
        </p:txBody>
      </p:sp>
      <p:pic>
        <p:nvPicPr>
          <p:cNvPr id="5" name="Picture 4" descr="Blackboard Logo">
            <a:extLst>
              <a:ext uri="{FF2B5EF4-FFF2-40B4-BE49-F238E27FC236}">
                <a16:creationId xmlns:a16="http://schemas.microsoft.com/office/drawing/2014/main" id="{9738C31E-6F4E-D4D5-65E2-826DAFDA96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-2198" r="-3767" b="2198"/>
          <a:stretch/>
        </p:blipFill>
        <p:spPr>
          <a:xfrm>
            <a:off x="358826" y="3405657"/>
            <a:ext cx="562053" cy="5430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546C488-3707-46B6-A6F2-9600111FA6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67600" y="4096679"/>
            <a:ext cx="197566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Blackboard </a:t>
            </a:r>
            <a:r>
              <a:rPr lang="en-US" sz="1100" dirty="0">
                <a:latin typeface="Public Sans" pitchFamily="2" charset="0"/>
              </a:rPr>
              <a:t>is a free mobile app that makes it easier to use Blackboard on mobile devices. It is available on iOS™ and Android™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AA22557-38B1-40D9-89B4-1B69266697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528411" y="832536"/>
            <a:ext cx="2030400" cy="500622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  <a:latin typeface="Public Sans" pitchFamily="2" charset="0"/>
              </a:rPr>
              <a:t>Within Blackboard you will find the following tools.</a:t>
            </a:r>
            <a:endParaRPr lang="en-GB" sz="1100" dirty="0">
              <a:solidFill>
                <a:schemeClr val="tx1"/>
              </a:solidFill>
              <a:latin typeface="Public Sans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DF91885-0956-4F6C-AD58-2E723D4CA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0606" y="1398646"/>
            <a:ext cx="2030400" cy="1611853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2" name="Picture 11" descr="Turnitin logo">
            <a:extLst>
              <a:ext uri="{FF2B5EF4-FFF2-40B4-BE49-F238E27FC236}">
                <a16:creationId xmlns:a16="http://schemas.microsoft.com/office/drawing/2014/main" id="{739D63DA-95CE-49A7-A688-BF6040AC44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876" y="1463184"/>
            <a:ext cx="992766" cy="27273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875FDCA-2A07-4993-A0F2-C94BEA3C2930}"/>
              </a:ext>
            </a:extLst>
          </p:cNvPr>
          <p:cNvSpPr/>
          <p:nvPr/>
        </p:nvSpPr>
        <p:spPr>
          <a:xfrm>
            <a:off x="4530606" y="1733226"/>
            <a:ext cx="202820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Support the development of academic writing skills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Enable online submission, grading and feedback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Support plagiarism checking and prevention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03FD19D-688E-4042-8E1F-0E2D41466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1768" y="3084764"/>
            <a:ext cx="2030400" cy="1402895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9" name="Picture 18" descr="Panopto Logo">
            <a:extLst>
              <a:ext uri="{FF2B5EF4-FFF2-40B4-BE49-F238E27FC236}">
                <a16:creationId xmlns:a16="http://schemas.microsoft.com/office/drawing/2014/main" id="{2F8AB34F-794B-4591-97F1-8FD306DFAB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57" y="3077659"/>
            <a:ext cx="980362" cy="490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C28C4B-0E16-48A7-8C15-436444930768}"/>
              </a:ext>
            </a:extLst>
          </p:cNvPr>
          <p:cNvSpPr/>
          <p:nvPr/>
        </p:nvSpPr>
        <p:spPr>
          <a:xfrm>
            <a:off x="4607876" y="3457961"/>
            <a:ext cx="196209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Lecture capture, screencasting, video hosting, video assignment submission, and video content management.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716BA5-1223-4D2F-A79D-0B1B9692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1857" y="4578973"/>
            <a:ext cx="2008116" cy="1706727"/>
          </a:xfrm>
          <a:prstGeom prst="rect">
            <a:avLst/>
          </a:prstGeom>
          <a:noFill/>
          <a:ln w="38100">
            <a:solidFill>
              <a:srgbClr val="E3D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2470454-C616-4340-9464-DD403435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4119" y="4562272"/>
            <a:ext cx="1995854" cy="1706727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4" name="Picture 13" descr="Qwickly logo">
            <a:extLst>
              <a:ext uri="{FF2B5EF4-FFF2-40B4-BE49-F238E27FC236}">
                <a16:creationId xmlns:a16="http://schemas.microsoft.com/office/drawing/2014/main" id="{0D2D6C65-04CF-4FC8-8E49-C7BF42644B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99" y="4671236"/>
            <a:ext cx="1035825" cy="304494"/>
          </a:xfrm>
          <a:prstGeom prst="rect">
            <a:avLst/>
          </a:prstGeom>
        </p:spPr>
      </p:pic>
      <p:pic>
        <p:nvPicPr>
          <p:cNvPr id="36" name="Picture 35" descr="Staff Only Resource Indicator">
            <a:extLst>
              <a:ext uri="{FF2B5EF4-FFF2-40B4-BE49-F238E27FC236}">
                <a16:creationId xmlns:a16="http://schemas.microsoft.com/office/drawing/2014/main" id="{9F3737DE-A4C2-4023-BC49-BA82D0E57F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5696" y="4690285"/>
            <a:ext cx="227007" cy="22700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94F5E3B-51EF-47D0-8C94-32C81DC845BF}"/>
              </a:ext>
            </a:extLst>
          </p:cNvPr>
          <p:cNvSpPr/>
          <p:nvPr/>
        </p:nvSpPr>
        <p:spPr>
          <a:xfrm>
            <a:off x="4614308" y="4965614"/>
            <a:ext cx="192396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Qwickly Attendance </a:t>
            </a:r>
            <a:r>
              <a:rPr lang="en-US" sz="1100" dirty="0">
                <a:latin typeface="Public Sans" pitchFamily="2" charset="0"/>
              </a:rPr>
              <a:t>Record attendance through Blackboard.</a:t>
            </a:r>
          </a:p>
          <a:p>
            <a:endParaRPr lang="en-US" sz="1100" dirty="0">
              <a:latin typeface="Public Sans" pitchFamily="2" charset="0"/>
            </a:endParaRPr>
          </a:p>
          <a:p>
            <a:r>
              <a:rPr lang="en-US" sz="1100" b="1" dirty="0">
                <a:latin typeface="Public Sans" pitchFamily="2" charset="0"/>
              </a:rPr>
              <a:t>Qwickly Course Tools </a:t>
            </a:r>
            <a:r>
              <a:rPr lang="en-US" sz="1100" dirty="0">
                <a:latin typeface="Public Sans" pitchFamily="2" charset="0"/>
              </a:rPr>
              <a:t>Perform tasks in multiple courses at once.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7421E0B-FF2D-4053-A547-C313B2B67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5491240"/>
            <a:ext cx="2056046" cy="620008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Public Sans" pitchFamily="2" charset="0"/>
              </a:rPr>
              <a:t>v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19BD681-DD4A-43E6-93CA-BF4227B084D5}"/>
              </a:ext>
            </a:extLst>
          </p:cNvPr>
          <p:cNvSpPr/>
          <p:nvPr/>
        </p:nvSpPr>
        <p:spPr>
          <a:xfrm>
            <a:off x="240824" y="5530765"/>
            <a:ext cx="185177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These tools can be logged into outside of Blackboard.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A225EF5-FE46-480D-8988-0E7C8CDC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6173428"/>
            <a:ext cx="2053752" cy="1615826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66" name="Graphic 65" descr="Padlet Logo" title="Padlet Logo">
            <a:extLst>
              <a:ext uri="{FF2B5EF4-FFF2-40B4-BE49-F238E27FC236}">
                <a16:creationId xmlns:a16="http://schemas.microsoft.com/office/drawing/2014/main" id="{DA2AEBCE-EA9D-44F4-9963-71F3E42A9A7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543" t="-6619" r="1"/>
          <a:stretch/>
        </p:blipFill>
        <p:spPr>
          <a:xfrm>
            <a:off x="325340" y="6350513"/>
            <a:ext cx="629026" cy="177282"/>
          </a:xfrm>
          <a:prstGeom prst="rect">
            <a:avLst/>
          </a:prstGeom>
        </p:spPr>
      </p:pic>
      <p:pic>
        <p:nvPicPr>
          <p:cNvPr id="71" name="Picture 70" descr="Staff Only Resource Indicator">
            <a:extLst>
              <a:ext uri="{FF2B5EF4-FFF2-40B4-BE49-F238E27FC236}">
                <a16:creationId xmlns:a16="http://schemas.microsoft.com/office/drawing/2014/main" id="{8F08472F-24A5-4834-AE34-A22855EA0D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2028" y="6301287"/>
            <a:ext cx="227007" cy="227007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5FEB87D1-9032-4C82-AC93-30956DCE844C}"/>
              </a:ext>
            </a:extLst>
          </p:cNvPr>
          <p:cNvSpPr/>
          <p:nvPr/>
        </p:nvSpPr>
        <p:spPr>
          <a:xfrm>
            <a:off x="233852" y="6580247"/>
            <a:ext cx="18952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1"/>
              </a:rPr>
              <a:t>Padlet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enables the use of ‘digital walls’ for collaboration and interaction. You need to request an account to use this.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030BBEE-F214-446E-80A9-6AA2E5409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5343" y="5484844"/>
            <a:ext cx="2008117" cy="208567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9" name="Picture 8" descr="LinkedIn Learning Logo">
            <a:extLst>
              <a:ext uri="{FF2B5EF4-FFF2-40B4-BE49-F238E27FC236}">
                <a16:creationId xmlns:a16="http://schemas.microsoft.com/office/drawing/2014/main" id="{9833E70E-F8BF-419F-979C-E55BE954A4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42" y="5628333"/>
            <a:ext cx="1312468" cy="29165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D5AD5DD-8E69-4FD1-B482-6D6C9527F762}"/>
              </a:ext>
            </a:extLst>
          </p:cNvPr>
          <p:cNvSpPr/>
          <p:nvPr/>
        </p:nvSpPr>
        <p:spPr>
          <a:xfrm>
            <a:off x="2387854" y="5969488"/>
            <a:ext cx="183430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3"/>
              </a:rPr>
              <a:t>LinkedIn Learning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offers students and staff video tutorials on many different topics.</a:t>
            </a:r>
          </a:p>
          <a:p>
            <a:endParaRPr lang="en-US" sz="1100" dirty="0">
              <a:latin typeface="Public Sans" pitchFamily="2" charset="0"/>
            </a:endParaRPr>
          </a:p>
          <a:p>
            <a:r>
              <a:rPr lang="en-US" sz="1100" dirty="0">
                <a:latin typeface="Public Sans" pitchFamily="2" charset="0"/>
              </a:rPr>
              <a:t>Staff can embed individual videos or add links to playlists to Blackboard.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BE9FAC-398E-403E-BAA1-80040A494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69953" y="7646457"/>
            <a:ext cx="2027662" cy="1007908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6" name="Graphic 5" descr="Vevox Logo">
            <a:extLst>
              <a:ext uri="{FF2B5EF4-FFF2-40B4-BE49-F238E27FC236}">
                <a16:creationId xmlns:a16="http://schemas.microsoft.com/office/drawing/2014/main" id="{A9B7A6B5-36D6-47F6-9D85-BE84913B507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82422" y="7786750"/>
            <a:ext cx="1113075" cy="226536"/>
          </a:xfrm>
          <a:prstGeom prst="rect">
            <a:avLst/>
          </a:prstGeom>
        </p:spPr>
      </p:pic>
      <p:pic>
        <p:nvPicPr>
          <p:cNvPr id="57" name="Picture 56" descr="Staff Only Resource Indicator">
            <a:extLst>
              <a:ext uri="{FF2B5EF4-FFF2-40B4-BE49-F238E27FC236}">
                <a16:creationId xmlns:a16="http://schemas.microsoft.com/office/drawing/2014/main" id="{4D8008B4-1A82-4446-B6F6-DA609343C2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1193" y="7778754"/>
            <a:ext cx="227007" cy="22700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93B3E1FF-C40C-424F-9C22-D54E0A7AD81B}"/>
              </a:ext>
            </a:extLst>
          </p:cNvPr>
          <p:cNvSpPr/>
          <p:nvPr/>
        </p:nvSpPr>
        <p:spPr>
          <a:xfrm>
            <a:off x="2383017" y="8043806"/>
            <a:ext cx="1972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5"/>
              </a:rPr>
              <a:t>Vevox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is a live polling and quizzing interaction tool.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99BD73A-371B-488E-852B-0F30ACD78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818" y="7861365"/>
            <a:ext cx="2027662" cy="1729294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4" name="Picture 3" descr="Box of Broadcasts Logo">
            <a:extLst>
              <a:ext uri="{FF2B5EF4-FFF2-40B4-BE49-F238E27FC236}">
                <a16:creationId xmlns:a16="http://schemas.microsoft.com/office/drawing/2014/main" id="{19BA8955-CACE-4266-8DB1-0EA9C9715B7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87"/>
          <a:stretch/>
        </p:blipFill>
        <p:spPr>
          <a:xfrm>
            <a:off x="365140" y="8051370"/>
            <a:ext cx="609332" cy="35765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1DDE7D8-A89F-4E90-A791-8E24097CE7C8}"/>
              </a:ext>
            </a:extLst>
          </p:cNvPr>
          <p:cNvSpPr/>
          <p:nvPr/>
        </p:nvSpPr>
        <p:spPr>
          <a:xfrm>
            <a:off x="275453" y="8430641"/>
            <a:ext cx="19990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7"/>
              </a:rPr>
              <a:t>Box of Broadcasts</a:t>
            </a:r>
            <a:r>
              <a:rPr lang="en-US" sz="1100" dirty="0">
                <a:latin typeface="Public Sans" pitchFamily="2" charset="0"/>
              </a:rPr>
              <a:t> is an on- demand TV and radio service. Staff and students can use it to access programmes from many free-to-air channels.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BE2042A-F875-485D-B336-B22AE8504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2311" y="6377014"/>
            <a:ext cx="2027662" cy="2020145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Public Sans" pitchFamily="2" charset="0"/>
              </a:rPr>
              <a:t>v</a:t>
            </a:r>
          </a:p>
        </p:txBody>
      </p:sp>
      <p:pic>
        <p:nvPicPr>
          <p:cNvPr id="16" name="Picture 15" descr="eShare Logo">
            <a:extLst>
              <a:ext uri="{FF2B5EF4-FFF2-40B4-BE49-F238E27FC236}">
                <a16:creationId xmlns:a16="http://schemas.microsoft.com/office/drawing/2014/main" id="{57A6B4C3-ADB6-4ACB-B35D-CD110FA191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427" y="6435663"/>
            <a:ext cx="908383" cy="481626"/>
          </a:xfrm>
          <a:prstGeom prst="rect">
            <a:avLst/>
          </a:prstGeom>
        </p:spPr>
      </p:pic>
      <p:pic>
        <p:nvPicPr>
          <p:cNvPr id="35" name="Picture 34" descr="Staff Only Resource Indicator">
            <a:extLst>
              <a:ext uri="{FF2B5EF4-FFF2-40B4-BE49-F238E27FC236}">
                <a16:creationId xmlns:a16="http://schemas.microsoft.com/office/drawing/2014/main" id="{3B454AA5-B01E-48AA-90E1-E1848167A5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50257" y="6525365"/>
            <a:ext cx="227007" cy="22700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E8584BA3-F5EF-4575-84BD-88EE422DB9D8}"/>
              </a:ext>
            </a:extLst>
          </p:cNvPr>
          <p:cNvSpPr/>
          <p:nvPr/>
        </p:nvSpPr>
        <p:spPr>
          <a:xfrm>
            <a:off x="4619038" y="6843685"/>
            <a:ext cx="18517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9"/>
              </a:rPr>
              <a:t>eShare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is a content repository for hosting reusable teaching and learning content. </a:t>
            </a:r>
            <a:br>
              <a:rPr lang="en-US" sz="1100" dirty="0">
                <a:latin typeface="Public Sans" pitchFamily="2" charset="0"/>
              </a:rPr>
            </a:br>
            <a:br>
              <a:rPr lang="en-US" sz="1100" dirty="0">
                <a:latin typeface="Public Sans" pitchFamily="2" charset="0"/>
              </a:rPr>
            </a:br>
            <a:r>
              <a:rPr lang="en-US" sz="1100" dirty="0">
                <a:latin typeface="Public Sans" pitchFamily="2" charset="0"/>
              </a:rPr>
              <a:t>Files can be linked to from within Blackboard areas.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0A4DA6-264C-B668-DBD7-7EB0CCDF989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5340" y="1094922"/>
            <a:ext cx="1849407" cy="49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65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a9a37676d02a9d0eecd727e4f8fa1e29b426"/>
  <p:tag name="PRESGUID" val="ca0f56cf-78b0-4ea1-b40d-69d84a919f39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156EE15A41B44DABDFD1540401E5F8" ma:contentTypeVersion="17" ma:contentTypeDescription="Create a new document." ma:contentTypeScope="" ma:versionID="679837b6e14949d07282ea691e412ddd">
  <xsd:schema xmlns:xsd="http://www.w3.org/2001/XMLSchema" xmlns:xs="http://www.w3.org/2001/XMLSchema" xmlns:p="http://schemas.microsoft.com/office/2006/metadata/properties" xmlns:ns2="62c53392-0441-4c97-bf9c-374ae7854e81" xmlns:ns3="5ee9ba93-302f-41e9-8ef8-7bb2e5f27ae2" targetNamespace="http://schemas.microsoft.com/office/2006/metadata/properties" ma:root="true" ma:fieldsID="f09ced6fb0801abf86fde4bc1b7aae1f" ns2:_="" ns3:_="">
    <xsd:import namespace="62c53392-0441-4c97-bf9c-374ae7854e81"/>
    <xsd:import namespace="5ee9ba93-302f-41e9-8ef8-7bb2e5f27a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c53392-0441-4c97-bf9c-374ae7854e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36e2fbd-7907-4c3b-9c38-9ca127abe6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9ba93-302f-41e9-8ef8-7bb2e5f27ae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b9f6754-b27c-4db1-bc6c-5cb2c0e55789}" ma:internalName="TaxCatchAll" ma:showField="CatchAllData" ma:web="5ee9ba93-302f-41e9-8ef8-7bb2e5f27a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e9ba93-302f-41e9-8ef8-7bb2e5f27ae2" xsi:nil="true"/>
    <lcf76f155ced4ddcb4097134ff3c332f xmlns="62c53392-0441-4c97-bf9c-374ae7854e8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859D33-0EB8-4310-8967-25C9DA2A6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c53392-0441-4c97-bf9c-374ae7854e81"/>
    <ds:schemaRef ds:uri="5ee9ba93-302f-41e9-8ef8-7bb2e5f27a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AF0C79-8A10-43B0-9183-429FE76BDC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91BF5-A369-4805-9D76-AD1AAAED0D2B}">
  <ds:schemaRefs>
    <ds:schemaRef ds:uri="5ee9ba93-302f-41e9-8ef8-7bb2e5f27ae2"/>
    <ds:schemaRef ds:uri="http://schemas.microsoft.com/office/2006/documentManagement/types"/>
    <ds:schemaRef ds:uri="http://purl.org/dc/terms/"/>
    <ds:schemaRef ds:uri="http://www.w3.org/XML/1998/namespace"/>
    <ds:schemaRef ds:uri="62c53392-0441-4c97-bf9c-374ae7854e81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1900</TotalTime>
  <Words>306</Words>
  <Application>Microsoft Office PowerPoint</Application>
  <PresentationFormat>A4 Paper (210x297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Public Sans</vt:lpstr>
      <vt:lpstr>Office Theme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Edge Overview</dc:title>
  <dc:creator>Carol Chatten</dc:creator>
  <cp:lastModifiedBy>Peter Beaumont</cp:lastModifiedBy>
  <cp:revision>116</cp:revision>
  <dcterms:created xsi:type="dcterms:W3CDTF">2018-01-23T16:48:40Z</dcterms:created>
  <dcterms:modified xsi:type="dcterms:W3CDTF">2026-08-27T14:17:42Z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0x010100FB156EE15A41B44DABDFD1540401E5F8</vt:lpwstr>
  </property>
  <property fmtid="{D5CDD505-2E9C-101B-9397-08002B2CF9AE}" pid="3" name="MediaServiceImageTags">
    <vt:lpwstr/>
  </property>
</Properties>
</file>