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6858000" cy="9906000" type="A4"/>
  <p:notesSz cx="6797675" cy="9926638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D6E6"/>
    <a:srgbClr val="E0E7D5"/>
    <a:srgbClr val="671E75"/>
    <a:srgbClr val="D9D9D9"/>
    <a:srgbClr val="E6E6E6"/>
    <a:srgbClr val="4B3259"/>
    <a:srgbClr val="634D70"/>
    <a:srgbClr val="3E3F79"/>
    <a:srgbClr val="EFEE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712" autoAdjust="0"/>
  </p:normalViewPr>
  <p:slideViewPr>
    <p:cSldViewPr snapToGrid="0">
      <p:cViewPr>
        <p:scale>
          <a:sx n="98" d="100"/>
          <a:sy n="98" d="100"/>
        </p:scale>
        <p:origin x="2622" y="31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CDA3639-F6A3-440D-893A-17D8009293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E35C8C-529E-4049-8FEB-C2BD8572BC5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22A74-855A-410A-A318-660555524F10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D5E370-B9A0-4896-BB31-A3CBB18E940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685671-7838-4926-9495-6A3B9E25A22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3BAB9-FCD6-45CA-8E47-20C88E7C123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4968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38A2E-209B-44F0-B535-4751DFE65220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25C449-68C9-4856-BA23-99112AE02F2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2911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A3DD-C732-4A7E-8C4D-06B02845170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835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A3DD-C732-4A7E-8C4D-06B02845170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717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A3DD-C732-4A7E-8C4D-06B02845170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668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A3DD-C732-4A7E-8C4D-06B02845170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20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A3DD-C732-4A7E-8C4D-06B02845170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552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A3DD-C732-4A7E-8C4D-06B02845170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622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A3DD-C732-4A7E-8C4D-06B02845170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638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A3DD-C732-4A7E-8C4D-06B02845170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339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A3DD-C732-4A7E-8C4D-06B02845170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123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A3DD-C732-4A7E-8C4D-06B02845170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84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A3DD-C732-4A7E-8C4D-06B02845170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809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1A3DD-C732-4A7E-8C4D-06B02845170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5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hyperlink" Target="https://edgehill.padlet.org/" TargetMode="External"/><Relationship Id="rId18" Type="http://schemas.openxmlformats.org/officeDocument/2006/relationships/hyperlink" Target="https://edgehill.vevox.com/" TargetMode="External"/><Relationship Id="rId3" Type="http://schemas.openxmlformats.org/officeDocument/2006/relationships/image" Target="../media/image2.png"/><Relationship Id="rId21" Type="http://schemas.openxmlformats.org/officeDocument/2006/relationships/image" Target="../media/image15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3.svg"/><Relationship Id="rId2" Type="http://schemas.openxmlformats.org/officeDocument/2006/relationships/image" Target="../media/image1.png"/><Relationship Id="rId16" Type="http://schemas.openxmlformats.org/officeDocument/2006/relationships/image" Target="../media/image12.png"/><Relationship Id="rId20" Type="http://schemas.openxmlformats.org/officeDocument/2006/relationships/hyperlink" Target="https://learningonscreen.ac.uk/ondemand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hyperlink" Target="https://www.edgehill.ac.uk/service/eshare/" TargetMode="External"/><Relationship Id="rId5" Type="http://schemas.openxmlformats.org/officeDocument/2006/relationships/image" Target="../media/image3.png"/><Relationship Id="rId15" Type="http://schemas.openxmlformats.org/officeDocument/2006/relationships/hyperlink" Target="https://www.edgehill.ac.uk/service/linkedin-learning/" TargetMode="External"/><Relationship Id="rId23" Type="http://schemas.openxmlformats.org/officeDocument/2006/relationships/image" Target="../media/image16.png"/><Relationship Id="rId10" Type="http://schemas.openxmlformats.org/officeDocument/2006/relationships/image" Target="../media/image8.png"/><Relationship Id="rId19" Type="http://schemas.openxmlformats.org/officeDocument/2006/relationships/image" Target="../media/image14.png"/><Relationship Id="rId4" Type="http://schemas.openxmlformats.org/officeDocument/2006/relationships/hyperlink" Target="https://www.edgehill.ac.uk/service/learning-edge/" TargetMode="External"/><Relationship Id="rId9" Type="http://schemas.openxmlformats.org/officeDocument/2006/relationships/image" Target="../media/image7.png"/><Relationship Id="rId14" Type="http://schemas.openxmlformats.org/officeDocument/2006/relationships/image" Target="../media/image11.png"/><Relationship Id="rId22" Type="http://schemas.openxmlformats.org/officeDocument/2006/relationships/hyperlink" Target="https://www.edgehill.ac.uk/service/online-survey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icture 53" descr="Learning Edge Branding Image">
            <a:extLst>
              <a:ext uri="{FF2B5EF4-FFF2-40B4-BE49-F238E27FC236}">
                <a16:creationId xmlns:a16="http://schemas.microsoft.com/office/drawing/2014/main" id="{34F98D0B-7C02-4D7C-9656-621B8DDBA4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902" y="263666"/>
            <a:ext cx="1968031" cy="349085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1ED7B00C-E7B8-4883-9683-5005360A633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322804" y="134627"/>
            <a:ext cx="2028205" cy="769441"/>
          </a:xfrm>
          <a:prstGeom prst="rect">
            <a:avLst/>
          </a:prstGeom>
          <a:solidFill>
            <a:srgbClr val="E0E7D5"/>
          </a:solidFill>
        </p:spPr>
        <p:txBody>
          <a:bodyPr wrap="square">
            <a:spAutoFit/>
          </a:bodyPr>
          <a:lstStyle/>
          <a:p>
            <a:r>
              <a:rPr lang="en-US" sz="1100" dirty="0">
                <a:latin typeface="Public Sans" pitchFamily="2" charset="0"/>
              </a:rPr>
              <a:t>Learning Edge is our collection of teaching, learning, and assessment tools.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E5DF766-E417-43DF-B799-11B7AA6FCD4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530606" y="139600"/>
            <a:ext cx="2030400" cy="595191"/>
          </a:xfrm>
          <a:prstGeom prst="rect">
            <a:avLst/>
          </a:prstGeom>
          <a:solidFill>
            <a:srgbClr val="E0E7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tx1"/>
                </a:solidFill>
                <a:latin typeface="Public Sans" pitchFamily="2" charset="0"/>
              </a:rPr>
              <a:t>For advice, support, or information email ltdsupport@edgehill.ac.uk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74F4D3-EC79-45E5-9C93-B84DC56C1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0788" y="986558"/>
            <a:ext cx="4133851" cy="4384435"/>
          </a:xfrm>
          <a:prstGeom prst="rect">
            <a:avLst/>
          </a:prstGeom>
          <a:noFill/>
          <a:ln w="38100">
            <a:solidFill>
              <a:srgbClr val="671E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Public Sans" pitchFamily="2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E649E52-FEFC-4E73-B495-38A3AA21BA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269493" y="1172766"/>
            <a:ext cx="14399" cy="4037066"/>
          </a:xfrm>
          <a:prstGeom prst="line">
            <a:avLst/>
          </a:prstGeom>
          <a:ln>
            <a:solidFill>
              <a:srgbClr val="671E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Blackboard Learn logo">
            <a:extLst>
              <a:ext uri="{FF2B5EF4-FFF2-40B4-BE49-F238E27FC236}">
                <a16:creationId xmlns:a16="http://schemas.microsoft.com/office/drawing/2014/main" id="{869C323B-1368-4221-AFBA-84EB811727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40" y="1173044"/>
            <a:ext cx="1268064" cy="500993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ABB8E518-0B42-4234-B623-CE1E9B3853FD}"/>
              </a:ext>
            </a:extLst>
          </p:cNvPr>
          <p:cNvSpPr/>
          <p:nvPr/>
        </p:nvSpPr>
        <p:spPr>
          <a:xfrm>
            <a:off x="272781" y="1760946"/>
            <a:ext cx="1903226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Public Sans" pitchFamily="2" charset="0"/>
                <a:hlinkClick r:id="rId4"/>
              </a:rPr>
              <a:t>Blackboard</a:t>
            </a:r>
            <a:r>
              <a:rPr lang="en-US" sz="1100" dirty="0">
                <a:latin typeface="Public Sans" pitchFamily="2" charset="0"/>
              </a:rPr>
              <a:t> is the VLE at the heart of Learning Edge. It is the online home for programme or module information, learning materials, assignment submissions, communication and collaboration. </a:t>
            </a:r>
          </a:p>
        </p:txBody>
      </p:sp>
      <p:pic>
        <p:nvPicPr>
          <p:cNvPr id="7" name="Picture 6" descr="Blackboard Ally Logo">
            <a:extLst>
              <a:ext uri="{FF2B5EF4-FFF2-40B4-BE49-F238E27FC236}">
                <a16:creationId xmlns:a16="http://schemas.microsoft.com/office/drawing/2014/main" id="{763CAD79-BABC-4B00-8807-CE85CC069E3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0714" y="1217692"/>
            <a:ext cx="844060" cy="404347"/>
          </a:xfrm>
          <a:prstGeom prst="rect">
            <a:avLst/>
          </a:prstGeom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FE8B336C-946D-4FA5-B457-FC509A216242}"/>
              </a:ext>
            </a:extLst>
          </p:cNvPr>
          <p:cNvSpPr txBox="1"/>
          <p:nvPr/>
        </p:nvSpPr>
        <p:spPr>
          <a:xfrm>
            <a:off x="2283892" y="1755589"/>
            <a:ext cx="1853281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 dirty="0">
                <a:latin typeface="Public Sans" pitchFamily="2" charset="0"/>
              </a:rPr>
              <a:t>Blackboard Ally</a:t>
            </a:r>
            <a:r>
              <a:rPr lang="es-ES" altLang="es-ES" sz="1100" dirty="0">
                <a:latin typeface="Public Sans" pitchFamily="2" charset="0"/>
              </a:rPr>
              <a:t> </a:t>
            </a:r>
            <a:r>
              <a:rPr lang="en-GB" altLang="es-ES" sz="1100" dirty="0">
                <a:latin typeface="Public Sans" pitchFamily="2" charset="0"/>
              </a:rPr>
              <a:t>converts course resources into a variety of formats including audio, electronic Braille for the visually impaired. Ally also gives staff advice on how to make resources more accessible.</a:t>
            </a:r>
            <a:endParaRPr lang="es-ES" altLang="es-ES" sz="1100" dirty="0">
              <a:latin typeface="Public Sans" pitchFamily="2" charset="0"/>
            </a:endParaRPr>
          </a:p>
        </p:txBody>
      </p:sp>
      <p:pic>
        <p:nvPicPr>
          <p:cNvPr id="5" name="Picture 4" descr="Blackboard Logo">
            <a:extLst>
              <a:ext uri="{FF2B5EF4-FFF2-40B4-BE49-F238E27FC236}">
                <a16:creationId xmlns:a16="http://schemas.microsoft.com/office/drawing/2014/main" id="{9738C31E-6F4E-D4D5-65E2-826DAFDA967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7" t="-2198" r="-3767" b="2198"/>
          <a:stretch/>
        </p:blipFill>
        <p:spPr>
          <a:xfrm>
            <a:off x="358826" y="3405657"/>
            <a:ext cx="562053" cy="543001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8546C488-3707-46B6-A6F2-9600111FA6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67600" y="4096679"/>
            <a:ext cx="197566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Public Sans" pitchFamily="2" charset="0"/>
              </a:rPr>
              <a:t>Blackboard </a:t>
            </a:r>
            <a:r>
              <a:rPr lang="en-US" sz="1100" dirty="0">
                <a:latin typeface="Public Sans" pitchFamily="2" charset="0"/>
              </a:rPr>
              <a:t>is a free mobile app that makes it easier to use Blackboard on mobile devices. It is available on iOS™ and Android™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AA22557-38B1-40D9-89B4-1B692666978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528411" y="832536"/>
            <a:ext cx="2030400" cy="500622"/>
          </a:xfrm>
          <a:prstGeom prst="rect">
            <a:avLst/>
          </a:prstGeom>
          <a:solidFill>
            <a:srgbClr val="E3D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>
                <a:solidFill>
                  <a:schemeClr val="tx1"/>
                </a:solidFill>
                <a:latin typeface="Public Sans" pitchFamily="2" charset="0"/>
              </a:rPr>
              <a:t>Within Blackboard you will find the following tools.</a:t>
            </a:r>
            <a:endParaRPr lang="en-GB" sz="1100" dirty="0">
              <a:solidFill>
                <a:schemeClr val="tx1"/>
              </a:solidFill>
              <a:latin typeface="Public Sans" pitchFamily="2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DF91885-0956-4F6C-AD58-2E723D4CA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30606" y="1398646"/>
            <a:ext cx="2030400" cy="1611853"/>
          </a:xfrm>
          <a:prstGeom prst="rect">
            <a:avLst/>
          </a:prstGeom>
          <a:solidFill>
            <a:srgbClr val="E3D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Public Sans" pitchFamily="2" charset="0"/>
            </a:endParaRPr>
          </a:p>
        </p:txBody>
      </p:sp>
      <p:pic>
        <p:nvPicPr>
          <p:cNvPr id="12" name="Picture 11" descr="Turnitin logo">
            <a:extLst>
              <a:ext uri="{FF2B5EF4-FFF2-40B4-BE49-F238E27FC236}">
                <a16:creationId xmlns:a16="http://schemas.microsoft.com/office/drawing/2014/main" id="{739D63DA-95CE-49A7-A688-BF6040AC44E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7876" y="1463184"/>
            <a:ext cx="992766" cy="272738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9875FDCA-2A07-4993-A0F2-C94BEA3C2930}"/>
              </a:ext>
            </a:extLst>
          </p:cNvPr>
          <p:cNvSpPr/>
          <p:nvPr/>
        </p:nvSpPr>
        <p:spPr>
          <a:xfrm>
            <a:off x="4530606" y="1733226"/>
            <a:ext cx="2028205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Public Sans" pitchFamily="2" charset="0"/>
              </a:rPr>
              <a:t>Support the development of academic writing skills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Public Sans" pitchFamily="2" charset="0"/>
              </a:rPr>
              <a:t>Enable online submission, grading and feedback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Public Sans" pitchFamily="2" charset="0"/>
              </a:rPr>
              <a:t>Support plagiarism checking and prevention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03FD19D-688E-4042-8E1F-0E2D41466F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41768" y="3084764"/>
            <a:ext cx="2030400" cy="1402895"/>
          </a:xfrm>
          <a:prstGeom prst="rect">
            <a:avLst/>
          </a:prstGeom>
          <a:solidFill>
            <a:srgbClr val="E3D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Public Sans" pitchFamily="2" charset="0"/>
            </a:endParaRPr>
          </a:p>
        </p:txBody>
      </p:sp>
      <p:pic>
        <p:nvPicPr>
          <p:cNvPr id="19" name="Picture 18" descr="Panopto Logo">
            <a:extLst>
              <a:ext uri="{FF2B5EF4-FFF2-40B4-BE49-F238E27FC236}">
                <a16:creationId xmlns:a16="http://schemas.microsoft.com/office/drawing/2014/main" id="{2F8AB34F-794B-4591-97F1-8FD306DFAB9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957" y="3077659"/>
            <a:ext cx="980362" cy="49018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51C28C4B-0E16-48A7-8C15-436444930768}"/>
              </a:ext>
            </a:extLst>
          </p:cNvPr>
          <p:cNvSpPr/>
          <p:nvPr/>
        </p:nvSpPr>
        <p:spPr>
          <a:xfrm>
            <a:off x="4607876" y="3457961"/>
            <a:ext cx="1962097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latin typeface="Public Sans" pitchFamily="2" charset="0"/>
              </a:rPr>
              <a:t>Lecture capture, screencasting, video hosting, video assignment submission, and video content management.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B716BA5-1223-4D2F-A79D-0B1B96926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61857" y="4578973"/>
            <a:ext cx="2008116" cy="1706727"/>
          </a:xfrm>
          <a:prstGeom prst="rect">
            <a:avLst/>
          </a:prstGeom>
          <a:noFill/>
          <a:ln w="38100">
            <a:solidFill>
              <a:srgbClr val="E3D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Public Sans" pitchFamily="2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2470454-C616-4340-9464-DD40343535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4119" y="4562272"/>
            <a:ext cx="1995854" cy="1706727"/>
          </a:xfrm>
          <a:prstGeom prst="rect">
            <a:avLst/>
          </a:prstGeom>
          <a:solidFill>
            <a:srgbClr val="E3D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Public Sans" pitchFamily="2" charset="0"/>
            </a:endParaRPr>
          </a:p>
        </p:txBody>
      </p:sp>
      <p:pic>
        <p:nvPicPr>
          <p:cNvPr id="14" name="Picture 13" descr="Qwickly logo">
            <a:extLst>
              <a:ext uri="{FF2B5EF4-FFF2-40B4-BE49-F238E27FC236}">
                <a16:creationId xmlns:a16="http://schemas.microsoft.com/office/drawing/2014/main" id="{0D2D6C65-04CF-4FC8-8E49-C7BF42644BE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99" y="4671236"/>
            <a:ext cx="1035825" cy="304494"/>
          </a:xfrm>
          <a:prstGeom prst="rect">
            <a:avLst/>
          </a:prstGeom>
        </p:spPr>
      </p:pic>
      <p:pic>
        <p:nvPicPr>
          <p:cNvPr id="36" name="Picture 35" descr="Staff Only Resource Indicator">
            <a:extLst>
              <a:ext uri="{FF2B5EF4-FFF2-40B4-BE49-F238E27FC236}">
                <a16:creationId xmlns:a16="http://schemas.microsoft.com/office/drawing/2014/main" id="{9F3737DE-A4C2-4023-BC49-BA82D0E57F4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35696" y="4690285"/>
            <a:ext cx="227007" cy="227007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D94F5E3B-51EF-47D0-8C94-32C81DC845BF}"/>
              </a:ext>
            </a:extLst>
          </p:cNvPr>
          <p:cNvSpPr/>
          <p:nvPr/>
        </p:nvSpPr>
        <p:spPr>
          <a:xfrm>
            <a:off x="4614308" y="4965614"/>
            <a:ext cx="1923965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Public Sans" pitchFamily="2" charset="0"/>
              </a:rPr>
              <a:t>Qwickly Attendance </a:t>
            </a:r>
            <a:r>
              <a:rPr lang="en-US" sz="1100" dirty="0">
                <a:latin typeface="Public Sans" pitchFamily="2" charset="0"/>
              </a:rPr>
              <a:t>Record attendance through Blackboard.</a:t>
            </a:r>
          </a:p>
          <a:p>
            <a:endParaRPr lang="en-US" sz="1100" dirty="0">
              <a:latin typeface="Public Sans" pitchFamily="2" charset="0"/>
            </a:endParaRPr>
          </a:p>
          <a:p>
            <a:r>
              <a:rPr lang="en-US" sz="1100" b="1" dirty="0">
                <a:latin typeface="Public Sans" pitchFamily="2" charset="0"/>
              </a:rPr>
              <a:t>Qwickly Course Tools </a:t>
            </a:r>
            <a:r>
              <a:rPr lang="en-US" sz="1100" dirty="0">
                <a:latin typeface="Public Sans" pitchFamily="2" charset="0"/>
              </a:rPr>
              <a:t>Perform tasks in multiple courses at once.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7421E0B-FF2D-4053-A547-C313B2B67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0788" y="5491240"/>
            <a:ext cx="2056046" cy="620008"/>
          </a:xfrm>
          <a:prstGeom prst="rect">
            <a:avLst/>
          </a:prstGeom>
          <a:noFill/>
          <a:ln w="38100"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Public Sans" pitchFamily="2" charset="0"/>
              </a:rPr>
              <a:t>v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119BD681-DD4A-43E6-93CA-BF4227B084D5}"/>
              </a:ext>
            </a:extLst>
          </p:cNvPr>
          <p:cNvSpPr/>
          <p:nvPr/>
        </p:nvSpPr>
        <p:spPr>
          <a:xfrm>
            <a:off x="240824" y="5530765"/>
            <a:ext cx="1851775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latin typeface="Public Sans" pitchFamily="2" charset="0"/>
              </a:rPr>
              <a:t>These tools can be logged into outside of Blackboard.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1A225EF5-FE46-480D-8988-0E7C8CDC6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0788" y="6173428"/>
            <a:ext cx="2053752" cy="1615826"/>
          </a:xfrm>
          <a:prstGeom prst="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Public Sans" pitchFamily="2" charset="0"/>
            </a:endParaRPr>
          </a:p>
        </p:txBody>
      </p:sp>
      <p:pic>
        <p:nvPicPr>
          <p:cNvPr id="66" name="Graphic 65" descr="Padlet Logo" title="Padlet Logo">
            <a:extLst>
              <a:ext uri="{FF2B5EF4-FFF2-40B4-BE49-F238E27FC236}">
                <a16:creationId xmlns:a16="http://schemas.microsoft.com/office/drawing/2014/main" id="{DA2AEBCE-EA9D-44F4-9963-71F3E42A9A74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 l="8543" t="-6619" r="1"/>
          <a:stretch/>
        </p:blipFill>
        <p:spPr>
          <a:xfrm>
            <a:off x="325340" y="6350513"/>
            <a:ext cx="629026" cy="177282"/>
          </a:xfrm>
          <a:prstGeom prst="rect">
            <a:avLst/>
          </a:prstGeom>
        </p:spPr>
      </p:pic>
      <p:pic>
        <p:nvPicPr>
          <p:cNvPr id="71" name="Picture 70" descr="Staff Only Resource Indicator">
            <a:extLst>
              <a:ext uri="{FF2B5EF4-FFF2-40B4-BE49-F238E27FC236}">
                <a16:creationId xmlns:a16="http://schemas.microsoft.com/office/drawing/2014/main" id="{8F08472F-24A5-4834-AE34-A22855EA0DC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22028" y="6301287"/>
            <a:ext cx="227007" cy="227007"/>
          </a:xfrm>
          <a:prstGeom prst="rect">
            <a:avLst/>
          </a:prstGeom>
        </p:spPr>
      </p:pic>
      <p:sp>
        <p:nvSpPr>
          <p:cNvPr id="69" name="Rectangle 68">
            <a:extLst>
              <a:ext uri="{FF2B5EF4-FFF2-40B4-BE49-F238E27FC236}">
                <a16:creationId xmlns:a16="http://schemas.microsoft.com/office/drawing/2014/main" id="{5FEB87D1-9032-4C82-AC93-30956DCE844C}"/>
              </a:ext>
            </a:extLst>
          </p:cNvPr>
          <p:cNvSpPr/>
          <p:nvPr/>
        </p:nvSpPr>
        <p:spPr>
          <a:xfrm>
            <a:off x="233852" y="6580247"/>
            <a:ext cx="189527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Public Sans" pitchFamily="2" charset="0"/>
                <a:hlinkClick r:id="rId13"/>
              </a:rPr>
              <a:t>Padlet</a:t>
            </a:r>
            <a:r>
              <a:rPr lang="en-US" sz="1100" b="1" dirty="0">
                <a:latin typeface="Public Sans" pitchFamily="2" charset="0"/>
              </a:rPr>
              <a:t> </a:t>
            </a:r>
            <a:r>
              <a:rPr lang="en-US" sz="1100" dirty="0">
                <a:latin typeface="Public Sans" pitchFamily="2" charset="0"/>
              </a:rPr>
              <a:t>enables the use of ‘digital walls’ for collaboration and interaction. You need to request an account to use this.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C030BBEE-F214-446E-80A9-6AA2E54096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85343" y="5484844"/>
            <a:ext cx="2008117" cy="2085670"/>
          </a:xfrm>
          <a:prstGeom prst="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Public Sans" pitchFamily="2" charset="0"/>
            </a:endParaRPr>
          </a:p>
        </p:txBody>
      </p:sp>
      <p:pic>
        <p:nvPicPr>
          <p:cNvPr id="9" name="Picture 8" descr="LinkedIn Learning Logo">
            <a:extLst>
              <a:ext uri="{FF2B5EF4-FFF2-40B4-BE49-F238E27FC236}">
                <a16:creationId xmlns:a16="http://schemas.microsoft.com/office/drawing/2014/main" id="{9833E70E-F8BF-419F-979C-E55BE954A437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3742" y="5628333"/>
            <a:ext cx="1312468" cy="291659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BD5AD5DD-8E69-4FD1-B482-6D6C9527F762}"/>
              </a:ext>
            </a:extLst>
          </p:cNvPr>
          <p:cNvSpPr/>
          <p:nvPr/>
        </p:nvSpPr>
        <p:spPr>
          <a:xfrm>
            <a:off x="2387854" y="5969488"/>
            <a:ext cx="1834309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Public Sans" pitchFamily="2" charset="0"/>
                <a:hlinkClick r:id="rId15"/>
              </a:rPr>
              <a:t>LinkedIn Learning</a:t>
            </a:r>
            <a:r>
              <a:rPr lang="en-US" sz="1100" b="1" dirty="0">
                <a:latin typeface="Public Sans" pitchFamily="2" charset="0"/>
              </a:rPr>
              <a:t> </a:t>
            </a:r>
            <a:r>
              <a:rPr lang="en-US" sz="1100" dirty="0">
                <a:latin typeface="Public Sans" pitchFamily="2" charset="0"/>
              </a:rPr>
              <a:t>offers students and staff video tutorials on many different topics.</a:t>
            </a:r>
          </a:p>
          <a:p>
            <a:endParaRPr lang="en-US" sz="1100" dirty="0">
              <a:latin typeface="Public Sans" pitchFamily="2" charset="0"/>
            </a:endParaRPr>
          </a:p>
          <a:p>
            <a:r>
              <a:rPr lang="en-US" sz="1100" dirty="0">
                <a:latin typeface="Public Sans" pitchFamily="2" charset="0"/>
              </a:rPr>
              <a:t>Staff can embed individual videos or add links to playlists to Blackboard. 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CBE9FAC-398E-403E-BAA1-80040A494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28411" y="6447221"/>
            <a:ext cx="2027662" cy="1007908"/>
          </a:xfrm>
          <a:prstGeom prst="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Public Sans" pitchFamily="2" charset="0"/>
            </a:endParaRPr>
          </a:p>
        </p:txBody>
      </p:sp>
      <p:pic>
        <p:nvPicPr>
          <p:cNvPr id="6" name="Graphic 5" descr="Vevox Logo">
            <a:extLst>
              <a:ext uri="{FF2B5EF4-FFF2-40B4-BE49-F238E27FC236}">
                <a16:creationId xmlns:a16="http://schemas.microsoft.com/office/drawing/2014/main" id="{A9B7A6B5-36D6-47F6-9D85-BE84913B5071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4640880" y="6587514"/>
            <a:ext cx="1113075" cy="226536"/>
          </a:xfrm>
          <a:prstGeom prst="rect">
            <a:avLst/>
          </a:prstGeom>
        </p:spPr>
      </p:pic>
      <p:pic>
        <p:nvPicPr>
          <p:cNvPr id="57" name="Picture 56" descr="Staff Only Resource Indicator">
            <a:extLst>
              <a:ext uri="{FF2B5EF4-FFF2-40B4-BE49-F238E27FC236}">
                <a16:creationId xmlns:a16="http://schemas.microsoft.com/office/drawing/2014/main" id="{4D8008B4-1A82-4446-B6F6-DA609343C2F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29651" y="6579518"/>
            <a:ext cx="227007" cy="227007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93B3E1FF-C40C-424F-9C22-D54E0A7AD81B}"/>
              </a:ext>
            </a:extLst>
          </p:cNvPr>
          <p:cNvSpPr/>
          <p:nvPr/>
        </p:nvSpPr>
        <p:spPr>
          <a:xfrm>
            <a:off x="4541475" y="6844570"/>
            <a:ext cx="197262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Public Sans" pitchFamily="2" charset="0"/>
                <a:hlinkClick r:id="rId18"/>
              </a:rPr>
              <a:t>Vevox</a:t>
            </a:r>
            <a:r>
              <a:rPr lang="en-US" sz="1100" b="1" dirty="0">
                <a:latin typeface="Public Sans" pitchFamily="2" charset="0"/>
              </a:rPr>
              <a:t> </a:t>
            </a:r>
            <a:r>
              <a:rPr lang="en-US" sz="1100" dirty="0">
                <a:latin typeface="Public Sans" pitchFamily="2" charset="0"/>
              </a:rPr>
              <a:t>is a live polling and quizzing interaction tool.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99BD73A-371B-488E-852B-0F30ACD78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7818" y="7861365"/>
            <a:ext cx="2027662" cy="1729294"/>
          </a:xfrm>
          <a:prstGeom prst="rect">
            <a:avLst/>
          </a:prstGeom>
          <a:noFill/>
          <a:ln w="38100"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Public Sans" pitchFamily="2" charset="0"/>
            </a:endParaRPr>
          </a:p>
        </p:txBody>
      </p:sp>
      <p:pic>
        <p:nvPicPr>
          <p:cNvPr id="4" name="Picture 3" descr="Box of Broadcasts Logo">
            <a:extLst>
              <a:ext uri="{FF2B5EF4-FFF2-40B4-BE49-F238E27FC236}">
                <a16:creationId xmlns:a16="http://schemas.microsoft.com/office/drawing/2014/main" id="{19BA8955-CACE-4266-8DB1-0EA9C9715B76}"/>
              </a:ext>
            </a:extLst>
          </p:cNvPr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387"/>
          <a:stretch/>
        </p:blipFill>
        <p:spPr>
          <a:xfrm>
            <a:off x="365140" y="8051370"/>
            <a:ext cx="609332" cy="357652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C1DDE7D8-A89F-4E90-A791-8E24097CE7C8}"/>
              </a:ext>
            </a:extLst>
          </p:cNvPr>
          <p:cNvSpPr/>
          <p:nvPr/>
        </p:nvSpPr>
        <p:spPr>
          <a:xfrm>
            <a:off x="275453" y="8430641"/>
            <a:ext cx="199908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Public Sans" pitchFamily="2" charset="0"/>
                <a:hlinkClick r:id="rId20"/>
              </a:rPr>
              <a:t>Box of Broadcasts</a:t>
            </a:r>
            <a:r>
              <a:rPr lang="en-US" sz="1100" dirty="0">
                <a:latin typeface="Public Sans" pitchFamily="2" charset="0"/>
              </a:rPr>
              <a:t> is an on- demand TV and radio service. Staff and students can use it to access programmes from many free-to-air channels. 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9876DA9-8DF6-4957-A508-499634E038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79484" y="7634811"/>
            <a:ext cx="2027662" cy="1955848"/>
          </a:xfrm>
          <a:prstGeom prst="rect">
            <a:avLst/>
          </a:prstGeom>
          <a:noFill/>
          <a:ln w="38100"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Public Sans" pitchFamily="2" charset="0"/>
            </a:endParaRPr>
          </a:p>
        </p:txBody>
      </p:sp>
      <p:pic>
        <p:nvPicPr>
          <p:cNvPr id="17" name="Picture 16" descr="Online Surveys Logo">
            <a:extLst>
              <a:ext uri="{FF2B5EF4-FFF2-40B4-BE49-F238E27FC236}">
                <a16:creationId xmlns:a16="http://schemas.microsoft.com/office/drawing/2014/main" id="{AC1E219B-2DA3-4367-8048-C7E4CCC1EF68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098" y="7740080"/>
            <a:ext cx="1119532" cy="285967"/>
          </a:xfrm>
          <a:prstGeom prst="rect">
            <a:avLst/>
          </a:prstGeom>
        </p:spPr>
      </p:pic>
      <p:pic>
        <p:nvPicPr>
          <p:cNvPr id="39" name="Picture 38" descr="Staff Only Resource Indicator">
            <a:extLst>
              <a:ext uri="{FF2B5EF4-FFF2-40B4-BE49-F238E27FC236}">
                <a16:creationId xmlns:a16="http://schemas.microsoft.com/office/drawing/2014/main" id="{CBBD9A9A-F6C5-49A5-9DC0-898F278E9BB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88538" y="7752684"/>
            <a:ext cx="227007" cy="227007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C4AED997-276B-42D3-969A-6F8CCFFA7185}"/>
              </a:ext>
            </a:extLst>
          </p:cNvPr>
          <p:cNvSpPr/>
          <p:nvPr/>
        </p:nvSpPr>
        <p:spPr>
          <a:xfrm>
            <a:off x="2428515" y="8143820"/>
            <a:ext cx="1851775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Public Sans" pitchFamily="2" charset="0"/>
                <a:hlinkClick r:id="rId22"/>
              </a:rPr>
              <a:t>Online Surveys</a:t>
            </a:r>
            <a:r>
              <a:rPr lang="en-US" sz="1100" b="1" dirty="0">
                <a:latin typeface="Public Sans" pitchFamily="2" charset="0"/>
              </a:rPr>
              <a:t> </a:t>
            </a:r>
            <a:r>
              <a:rPr lang="en-US" sz="1100" dirty="0">
                <a:latin typeface="Public Sans" pitchFamily="2" charset="0"/>
              </a:rPr>
              <a:t>is a tool staff can use to collect feedback electronically, or to facilitate module evaluations and research. You need to request an account to use this.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7BE2042A-F875-485D-B336-B22AE8504C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31149" y="7570514"/>
            <a:ext cx="2027662" cy="2020145"/>
          </a:xfrm>
          <a:prstGeom prst="rect">
            <a:avLst/>
          </a:prstGeom>
          <a:noFill/>
          <a:ln w="38100"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Public Sans" pitchFamily="2" charset="0"/>
              </a:rPr>
              <a:t>v</a:t>
            </a:r>
          </a:p>
        </p:txBody>
      </p:sp>
      <p:pic>
        <p:nvPicPr>
          <p:cNvPr id="16" name="Picture 15" descr="eShare Logo">
            <a:extLst>
              <a:ext uri="{FF2B5EF4-FFF2-40B4-BE49-F238E27FC236}">
                <a16:creationId xmlns:a16="http://schemas.microsoft.com/office/drawing/2014/main" id="{57A6B4C3-ADB6-4ACB-B35D-CD110FA19184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8265" y="7629163"/>
            <a:ext cx="908383" cy="481626"/>
          </a:xfrm>
          <a:prstGeom prst="rect">
            <a:avLst/>
          </a:prstGeom>
        </p:spPr>
      </p:pic>
      <p:pic>
        <p:nvPicPr>
          <p:cNvPr id="35" name="Picture 34" descr="Staff Only Resource Indicator">
            <a:extLst>
              <a:ext uri="{FF2B5EF4-FFF2-40B4-BE49-F238E27FC236}">
                <a16:creationId xmlns:a16="http://schemas.microsoft.com/office/drawing/2014/main" id="{3B454AA5-B01E-48AA-90E1-E1848167A54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39095" y="7718865"/>
            <a:ext cx="227007" cy="227007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E8584BA3-F5EF-4575-84BD-88EE422DB9D8}"/>
              </a:ext>
            </a:extLst>
          </p:cNvPr>
          <p:cNvSpPr/>
          <p:nvPr/>
        </p:nvSpPr>
        <p:spPr>
          <a:xfrm>
            <a:off x="4607876" y="8037185"/>
            <a:ext cx="185177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Public Sans" pitchFamily="2" charset="0"/>
                <a:hlinkClick r:id="rId24"/>
              </a:rPr>
              <a:t>eShare</a:t>
            </a:r>
            <a:r>
              <a:rPr lang="en-US" sz="1100" b="1" dirty="0">
                <a:latin typeface="Public Sans" pitchFamily="2" charset="0"/>
              </a:rPr>
              <a:t> </a:t>
            </a:r>
            <a:r>
              <a:rPr lang="en-US" sz="1100" dirty="0">
                <a:latin typeface="Public Sans" pitchFamily="2" charset="0"/>
              </a:rPr>
              <a:t>is a content repository for hosting reusable teaching and learning content. </a:t>
            </a:r>
            <a:br>
              <a:rPr lang="en-US" sz="1100" dirty="0">
                <a:latin typeface="Public Sans" pitchFamily="2" charset="0"/>
              </a:rPr>
            </a:br>
            <a:br>
              <a:rPr lang="en-US" sz="1100" dirty="0">
                <a:latin typeface="Public Sans" pitchFamily="2" charset="0"/>
              </a:rPr>
            </a:br>
            <a:r>
              <a:rPr lang="en-US" sz="1100" dirty="0">
                <a:latin typeface="Public Sans" pitchFamily="2" charset="0"/>
              </a:rPr>
              <a:t>Files can be linked to from within Blackboard areas.</a:t>
            </a:r>
          </a:p>
        </p:txBody>
      </p:sp>
    </p:spTree>
    <p:extLst>
      <p:ext uri="{BB962C8B-B14F-4D97-AF65-F5344CB8AC3E}">
        <p14:creationId xmlns:p14="http://schemas.microsoft.com/office/powerpoint/2010/main" val="27549651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8a9a37676d02a9d0eecd727e4f8fa1e29b426"/>
  <p:tag name="PRESGUID" val="ca0f56cf-78b0-4ea1-b40d-69d84a919f39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e9ba93-302f-41e9-8ef8-7bb2e5f27ae2" xsi:nil="true"/>
    <lcf76f155ced4ddcb4097134ff3c332f xmlns="62c53392-0441-4c97-bf9c-374ae7854e8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156EE15A41B44DABDFD1540401E5F8" ma:contentTypeVersion="17" ma:contentTypeDescription="Create a new document." ma:contentTypeScope="" ma:versionID="679837b6e14949d07282ea691e412ddd">
  <xsd:schema xmlns:xsd="http://www.w3.org/2001/XMLSchema" xmlns:xs="http://www.w3.org/2001/XMLSchema" xmlns:p="http://schemas.microsoft.com/office/2006/metadata/properties" xmlns:ns2="62c53392-0441-4c97-bf9c-374ae7854e81" xmlns:ns3="5ee9ba93-302f-41e9-8ef8-7bb2e5f27ae2" targetNamespace="http://schemas.microsoft.com/office/2006/metadata/properties" ma:root="true" ma:fieldsID="f09ced6fb0801abf86fde4bc1b7aae1f" ns2:_="" ns3:_="">
    <xsd:import namespace="62c53392-0441-4c97-bf9c-374ae7854e81"/>
    <xsd:import namespace="5ee9ba93-302f-41e9-8ef8-7bb2e5f27a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c53392-0441-4c97-bf9c-374ae7854e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336e2fbd-7907-4c3b-9c38-9ca127abe6c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e9ba93-302f-41e9-8ef8-7bb2e5f27ae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b9f6754-b27c-4db1-bc6c-5cb2c0e55789}" ma:internalName="TaxCatchAll" ma:showField="CatchAllData" ma:web="5ee9ba93-302f-41e9-8ef8-7bb2e5f27a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091BF5-A369-4805-9D76-AD1AAAED0D2B}">
  <ds:schemaRefs>
    <ds:schemaRef ds:uri="http://schemas.microsoft.com/office/2006/metadata/properties"/>
    <ds:schemaRef ds:uri="http://schemas.microsoft.com/office/infopath/2007/PartnerControls"/>
    <ds:schemaRef ds:uri="5ee9ba93-302f-41e9-8ef8-7bb2e5f27ae2"/>
    <ds:schemaRef ds:uri="62c53392-0441-4c97-bf9c-374ae7854e81"/>
  </ds:schemaRefs>
</ds:datastoreItem>
</file>

<file path=customXml/itemProps2.xml><?xml version="1.0" encoding="utf-8"?>
<ds:datastoreItem xmlns:ds="http://schemas.openxmlformats.org/officeDocument/2006/customXml" ds:itemID="{64AF0C79-8A10-43B0-9183-429FE76BDCA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2859D33-0EB8-4310-8967-25C9DA2A61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2c53392-0441-4c97-bf9c-374ae7854e81"/>
    <ds:schemaRef ds:uri="5ee9ba93-302f-41e9-8ef8-7bb2e5f27a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1891</TotalTime>
  <Words>337</Words>
  <Application>Microsoft Office PowerPoint</Application>
  <PresentationFormat>A4 Paper (210x297 mm)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Public Sans</vt:lpstr>
      <vt:lpstr>Office Theme</vt:lpstr>
      <vt:lpstr>PowerPoint Presentation</vt:lpstr>
    </vt:vector>
  </TitlesOfParts>
  <Company>Edge Hill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Edge Overview</dc:title>
  <dc:creator>Carol Chatten</dc:creator>
  <cp:lastModifiedBy>Peter Beaumont</cp:lastModifiedBy>
  <cp:revision>116</cp:revision>
  <dcterms:created xsi:type="dcterms:W3CDTF">2018-01-23T16:48:40Z</dcterms:created>
  <dcterms:modified xsi:type="dcterms:W3CDTF">2026-03-20T13:02:51Z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0x010100FB156EE15A41B44DABDFD1540401E5F8</vt:lpwstr>
  </property>
</Properties>
</file>