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Lst>
  <p:notesMasterIdLst>
    <p:notesMasterId r:id="rId16"/>
  </p:notesMasterIdLst>
  <p:handoutMasterIdLst>
    <p:handoutMasterId r:id="rId17"/>
  </p:handoutMasterIdLst>
  <p:sldIdLst>
    <p:sldId id="295" r:id="rId3"/>
    <p:sldId id="316" r:id="rId4"/>
    <p:sldId id="317" r:id="rId5"/>
    <p:sldId id="318" r:id="rId6"/>
    <p:sldId id="319" r:id="rId7"/>
    <p:sldId id="320" r:id="rId8"/>
    <p:sldId id="321" r:id="rId9"/>
    <p:sldId id="322" r:id="rId10"/>
    <p:sldId id="323" r:id="rId11"/>
    <p:sldId id="324" r:id="rId12"/>
    <p:sldId id="325" r:id="rId13"/>
    <p:sldId id="326" r:id="rId14"/>
    <p:sldId id="327" r:id="rId15"/>
  </p:sldIdLst>
  <p:sldSz cx="9144000" cy="6858000" type="screen4x3"/>
  <p:notesSz cx="7315200" cy="9601200"/>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E4E06"/>
    <a:srgbClr val="964305"/>
    <a:srgbClr val="E8D7B0"/>
    <a:srgbClr val="FDF0DB"/>
    <a:srgbClr val="F1D9A9"/>
    <a:srgbClr val="FEF7EC"/>
    <a:srgbClr val="FDEED7"/>
    <a:srgbClr val="68D5C8"/>
    <a:srgbClr val="FAD2E0"/>
    <a:srgbClr val="FF05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85" autoAdjust="0"/>
    <p:restoredTop sz="95823" autoAdjust="0"/>
  </p:normalViewPr>
  <p:slideViewPr>
    <p:cSldViewPr snapToGrid="0">
      <p:cViewPr varScale="1">
        <p:scale>
          <a:sx n="109" d="100"/>
          <a:sy n="109" d="100"/>
        </p:scale>
        <p:origin x="1014"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65" d="100"/>
          <a:sy n="65" d="100"/>
        </p:scale>
        <p:origin x="3082" y="3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tags" Target="../tags/tag11.xml"/><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888935" cy="481727"/>
          </a:xfrm>
          <a:prstGeom prst="rect">
            <a:avLst/>
          </a:prstGeom>
        </p:spPr>
        <p:txBody>
          <a:bodyPr vert="horz" lIns="96661" tIns="48331" rIns="96661" bIns="48331" rtlCol="0"/>
          <a:lstStyle>
            <a:lvl1pPr algn="l">
              <a:defRPr sz="1300"/>
            </a:lvl1pPr>
          </a:lstStyle>
          <a:p>
            <a:r>
              <a:rPr lang="el-GR"/>
              <a:t>Workshop 2 - Πιλοτικές εφαρμογές (24/04/2018)</a:t>
            </a:r>
            <a:endParaRPr lang="en-GB" dirty="0"/>
          </a:p>
        </p:txBody>
      </p:sp>
      <p:sp>
        <p:nvSpPr>
          <p:cNvPr id="3" name="Date Placeholder 2"/>
          <p:cNvSpPr>
            <a:spLocks noGrp="1"/>
          </p:cNvSpPr>
          <p:nvPr>
            <p:ph type="dt" sz="quarter" idx="1"/>
          </p:nvPr>
        </p:nvSpPr>
        <p:spPr>
          <a:xfrm>
            <a:off x="6077242" y="0"/>
            <a:ext cx="1236265" cy="481727"/>
          </a:xfrm>
          <a:prstGeom prst="rect">
            <a:avLst/>
          </a:prstGeom>
        </p:spPr>
        <p:txBody>
          <a:bodyPr vert="horz" lIns="96661" tIns="48331" rIns="96661" bIns="48331" rtlCol="0"/>
          <a:lstStyle>
            <a:lvl1pPr algn="r">
              <a:defRPr sz="1300"/>
            </a:lvl1pPr>
          </a:lstStyle>
          <a:p>
            <a:endParaRPr lang="en-GB"/>
          </a:p>
        </p:txBody>
      </p:sp>
      <p:sp>
        <p:nvSpPr>
          <p:cNvPr id="4" name="Footer Placeholder 3"/>
          <p:cNvSpPr>
            <a:spLocks noGrp="1"/>
          </p:cNvSpPr>
          <p:nvPr>
            <p:ph type="ftr" sz="quarter" idx="2"/>
          </p:nvPr>
        </p:nvSpPr>
        <p:spPr>
          <a:xfrm>
            <a:off x="0" y="9119474"/>
            <a:ext cx="4038991" cy="481726"/>
          </a:xfrm>
          <a:prstGeom prst="rect">
            <a:avLst/>
          </a:prstGeom>
        </p:spPr>
        <p:txBody>
          <a:bodyPr vert="horz" lIns="96661" tIns="48331" rIns="96661" bIns="48331" rtlCol="0" anchor="b"/>
          <a:lstStyle>
            <a:lvl1pPr algn="l">
              <a:defRPr sz="1300"/>
            </a:lvl1pPr>
          </a:lstStyle>
          <a:p>
            <a:r>
              <a:rPr lang="el-GR" dirty="0"/>
              <a:t>Εργαστήριο Εκπαιδευτικού Υλικού και Μεθοδολογίας</a:t>
            </a:r>
            <a:endParaRPr lang="en-GB" dirty="0"/>
          </a:p>
        </p:txBody>
      </p:sp>
      <p:sp>
        <p:nvSpPr>
          <p:cNvPr id="5" name="Slide Number Placeholder 4"/>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698315AD-6791-4D15-989C-7EF29CCA1FD3}" type="slidenum">
              <a:rPr lang="en-GB" smtClean="0"/>
              <a:pPr/>
              <a:t>‹#›</a:t>
            </a:fld>
            <a:endParaRPr lang="en-GB"/>
          </a:p>
        </p:txBody>
      </p:sp>
    </p:spTree>
    <p:custDataLst>
      <p:tags r:id="rId2"/>
    </p:custDataLst>
    <p:extLst>
      <p:ext uri="{BB962C8B-B14F-4D97-AF65-F5344CB8AC3E}">
        <p14:creationId xmlns:p14="http://schemas.microsoft.com/office/powerpoint/2010/main" val="3681635237"/>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l-GR"/>
              <a:t>Workshop 2 - Πιλοτικές εφαρμογές (24/04/2018)</a:t>
            </a:r>
            <a:endParaRPr lang="en-GB" dirty="0"/>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endParaRPr lang="en-GB" dirty="0"/>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GB"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l-GR"/>
              <a:t>Εργαστήριο Εκπαιδευτικού Υλικού και Μεθοδολογίας</a:t>
            </a:r>
            <a:endParaRPr lang="en-GB" dirty="0"/>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5041248A-2F8C-4EEC-B296-08E00FEC4556}" type="slidenum">
              <a:rPr lang="en-GB" smtClean="0"/>
              <a:pPr/>
              <a:t>‹#›</a:t>
            </a:fld>
            <a:endParaRPr lang="en-GB" dirty="0"/>
          </a:p>
        </p:txBody>
      </p:sp>
    </p:spTree>
    <p:extLst>
      <p:ext uri="{BB962C8B-B14F-4D97-AF65-F5344CB8AC3E}">
        <p14:creationId xmlns:p14="http://schemas.microsoft.com/office/powerpoint/2010/main" val="394070643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041248A-2F8C-4EEC-B296-08E00FEC4556}" type="slidenum">
              <a:rPr lang="en-GB" smtClean="0"/>
              <a:pPr/>
              <a:t>1</a:t>
            </a:fld>
            <a:endParaRPr lang="en-GB" dirty="0"/>
          </a:p>
        </p:txBody>
      </p:sp>
      <p:sp>
        <p:nvSpPr>
          <p:cNvPr id="5" name="Date Placeholder 4"/>
          <p:cNvSpPr>
            <a:spLocks noGrp="1"/>
          </p:cNvSpPr>
          <p:nvPr>
            <p:ph type="dt" idx="11"/>
          </p:nvPr>
        </p:nvSpPr>
        <p:spPr/>
        <p:txBody>
          <a:bodyPr/>
          <a:lstStyle/>
          <a:p>
            <a:endParaRPr lang="en-GB" dirty="0"/>
          </a:p>
        </p:txBody>
      </p:sp>
      <p:sp>
        <p:nvSpPr>
          <p:cNvPr id="6" name="Header Placeholder 5"/>
          <p:cNvSpPr>
            <a:spLocks noGrp="1"/>
          </p:cNvSpPr>
          <p:nvPr>
            <p:ph type="hdr" sz="quarter" idx="12"/>
          </p:nvPr>
        </p:nvSpPr>
        <p:spPr/>
        <p:txBody>
          <a:bodyPr/>
          <a:lstStyle/>
          <a:p>
            <a:r>
              <a:rPr lang="el-GR"/>
              <a:t>Workshop 2 - Πιλοτικές εφαρμογές (24/04/2018)</a:t>
            </a:r>
            <a:endParaRPr lang="en-GB" dirty="0"/>
          </a:p>
        </p:txBody>
      </p:sp>
      <p:sp>
        <p:nvSpPr>
          <p:cNvPr id="7" name="Footer Placeholder 6"/>
          <p:cNvSpPr>
            <a:spLocks noGrp="1"/>
          </p:cNvSpPr>
          <p:nvPr>
            <p:ph type="ftr" sz="quarter" idx="13"/>
          </p:nvPr>
        </p:nvSpPr>
        <p:spPr/>
        <p:txBody>
          <a:bodyPr/>
          <a:lstStyle/>
          <a:p>
            <a:r>
              <a:rPr lang="el-GR"/>
              <a:t>Εργαστήριο Εκπαιδευτικού Υλικού και Μεθοδολογίας</a:t>
            </a:r>
            <a:endParaRPr lang="en-GB" dirty="0"/>
          </a:p>
        </p:txBody>
      </p:sp>
    </p:spTree>
    <p:extLst>
      <p:ext uri="{BB962C8B-B14F-4D97-AF65-F5344CB8AC3E}">
        <p14:creationId xmlns:p14="http://schemas.microsoft.com/office/powerpoint/2010/main" val="29873885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9.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7620000" cy="1143000"/>
          </a:xfrm>
        </p:spPr>
        <p:txBody>
          <a:bodyPr/>
          <a:lstStyle/>
          <a:p>
            <a:r>
              <a:rPr lang="en-US" dirty="0"/>
              <a:t>Click to edit Master title style</a:t>
            </a:r>
          </a:p>
        </p:txBody>
      </p:sp>
      <p:sp>
        <p:nvSpPr>
          <p:cNvPr id="3" name="Content Placeholder 2"/>
          <p:cNvSpPr>
            <a:spLocks noGrp="1"/>
          </p:cNvSpPr>
          <p:nvPr>
            <p:ph idx="1"/>
          </p:nvPr>
        </p:nvSpPr>
        <p:spPr>
          <a:xfrm>
            <a:off x="457200" y="1268760"/>
            <a:ext cx="7620000"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CDAC1F-D8C8-4518-B62C-CAC64FF49B68}" type="datetime1">
              <a:rPr lang="en-GB" smtClean="0"/>
              <a:pPr/>
              <a:t>08/08/2024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a:xfrm>
            <a:off x="8531788" y="5648960"/>
            <a:ext cx="548640" cy="396240"/>
          </a:xfrm>
          <a:prstGeom prst="bracketPair">
            <a:avLst>
              <a:gd name="adj" fmla="val 17949"/>
            </a:avLst>
          </a:prstGeom>
        </p:spPr>
        <p:txBody>
          <a:bodyPr/>
          <a:lstStyle/>
          <a:p>
            <a:fld id="{FFF3C72D-F81C-4F83-B76E-C869675D1FF5}" type="slidenum">
              <a:rPr lang="en-GB" smtClean="0"/>
              <a:pPr/>
              <a:t>‹#›</a:t>
            </a:fld>
            <a:endParaRPr lang="en-GB" dirty="0"/>
          </a:p>
        </p:txBody>
      </p:sp>
    </p:spTree>
    <p:custDataLst>
      <p:tags r:id="rId1"/>
    </p:custDataLst>
    <p:extLst>
      <p:ext uri="{BB962C8B-B14F-4D97-AF65-F5344CB8AC3E}">
        <p14:creationId xmlns:p14="http://schemas.microsoft.com/office/powerpoint/2010/main" val="4181441061"/>
      </p:ext>
    </p:extLst>
  </p:cSld>
  <p:clrMapOvr>
    <a:masterClrMapping/>
  </p:clrMapOvr>
  <p:transition spd="slow">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9D15B7F-A70C-493B-AF86-E7ECFEFBA1D7}" type="datetime1">
              <a:rPr lang="en-GB" smtClean="0"/>
              <a:pPr/>
              <a:t>08/08/2024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a:xfrm>
            <a:off x="8531788" y="5648960"/>
            <a:ext cx="548640" cy="396240"/>
          </a:xfrm>
          <a:prstGeom prst="bracketPair">
            <a:avLst>
              <a:gd name="adj" fmla="val 17949"/>
            </a:avLst>
          </a:prstGeom>
        </p:spPr>
        <p:txBody>
          <a:bodyPr/>
          <a:lstStyle/>
          <a:p>
            <a:fld id="{FFF3C72D-F81C-4F83-B76E-C869675D1FF5}" type="slidenum">
              <a:rPr lang="en-GB" smtClean="0"/>
              <a:pPr/>
              <a:t>‹#›</a:t>
            </a:fld>
            <a:endParaRPr lang="en-GB" dirty="0"/>
          </a:p>
        </p:txBody>
      </p:sp>
    </p:spTree>
    <p:custDataLst>
      <p:tags r:id="rId1"/>
    </p:custDataLst>
    <p:extLst>
      <p:ext uri="{BB962C8B-B14F-4D97-AF65-F5344CB8AC3E}">
        <p14:creationId xmlns:p14="http://schemas.microsoft.com/office/powerpoint/2010/main" val="425059476"/>
      </p:ext>
    </p:extLst>
  </p:cSld>
  <p:clrMapOvr>
    <a:masterClrMapping/>
  </p:clrMapOvr>
  <p:transition spd="slow">
    <p:pul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6C27A92-1843-4205-B3AE-2A8D169F6C63}" type="datetime1">
              <a:rPr lang="en-GB" smtClean="0"/>
              <a:pPr/>
              <a:t>08/08/2024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a:xfrm>
            <a:off x="8531788" y="5648960"/>
            <a:ext cx="548640" cy="396240"/>
          </a:xfrm>
          <a:prstGeom prst="bracketPair">
            <a:avLst>
              <a:gd name="adj" fmla="val 17949"/>
            </a:avLst>
          </a:prstGeom>
        </p:spPr>
        <p:txBody>
          <a:bodyPr/>
          <a:lstStyle/>
          <a:p>
            <a:fld id="{FFF3C72D-F81C-4F83-B76E-C869675D1FF5}" type="slidenum">
              <a:rPr lang="en-GB" smtClean="0"/>
              <a:pPr/>
              <a:t>‹#›</a:t>
            </a:fld>
            <a:endParaRPr lang="en-GB" dirty="0"/>
          </a:p>
        </p:txBody>
      </p:sp>
    </p:spTree>
    <p:custDataLst>
      <p:tags r:id="rId1"/>
    </p:custDataLst>
    <p:extLst>
      <p:ext uri="{BB962C8B-B14F-4D97-AF65-F5344CB8AC3E}">
        <p14:creationId xmlns:p14="http://schemas.microsoft.com/office/powerpoint/2010/main" val="2252851182"/>
      </p:ext>
    </p:extLst>
  </p:cSld>
  <p:clrMapOvr>
    <a:masterClrMapping/>
  </p:clrMapOvr>
  <p:transition spd="slow">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6BA3AE-63B8-4D51-994E-7396D6E00A54}" type="datetime1">
              <a:rPr lang="en-GB" smtClean="0"/>
              <a:pPr/>
              <a:t>08/08/2024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a:xfrm>
            <a:off x="8531788" y="5648960"/>
            <a:ext cx="548640" cy="396240"/>
          </a:xfrm>
          <a:prstGeom prst="bracketPair">
            <a:avLst>
              <a:gd name="adj" fmla="val 17949"/>
            </a:avLst>
          </a:prstGeom>
        </p:spPr>
        <p:txBody>
          <a:bodyPr/>
          <a:lstStyle/>
          <a:p>
            <a:fld id="{FFF3C72D-F81C-4F83-B76E-C869675D1FF5}" type="slidenum">
              <a:rPr lang="en-GB" smtClean="0"/>
              <a:pPr/>
              <a:t>‹#›</a:t>
            </a:fld>
            <a:endParaRPr lang="en-GB" dirty="0"/>
          </a:p>
        </p:txBody>
      </p:sp>
    </p:spTree>
    <p:custDataLst>
      <p:tags r:id="rId1"/>
    </p:custDataLst>
    <p:extLst>
      <p:ext uri="{BB962C8B-B14F-4D97-AF65-F5344CB8AC3E}">
        <p14:creationId xmlns:p14="http://schemas.microsoft.com/office/powerpoint/2010/main" val="2308018367"/>
      </p:ext>
    </p:extLst>
  </p:cSld>
  <p:clrMapOvr>
    <a:masterClrMapping/>
  </p:clrMapOvr>
  <p:transition spd="slow">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C024EBB9-9B8D-4506-A4E8-E8533782D861}" type="datetime1">
              <a:rPr lang="en-GB" smtClean="0"/>
              <a:pPr/>
              <a:t>08/08/2024</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a:xfrm>
            <a:off x="8531788" y="5648960"/>
            <a:ext cx="548640" cy="396240"/>
          </a:xfrm>
          <a:prstGeom prst="bracketPair">
            <a:avLst>
              <a:gd name="adj" fmla="val 17949"/>
            </a:avLst>
          </a:prstGeom>
        </p:spPr>
        <p:txBody>
          <a:bodyPr/>
          <a:lstStyle/>
          <a:p>
            <a:fld id="{BBF59BB7-FEE7-4528-BB18-F0DE3D64E18A}"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ustDataLst>
      <p:tags r:id="rId1"/>
    </p:custDataLst>
    <p:extLst>
      <p:ext uri="{BB962C8B-B14F-4D97-AF65-F5344CB8AC3E}">
        <p14:creationId xmlns:p14="http://schemas.microsoft.com/office/powerpoint/2010/main" val="875663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2"/>
            <a:ext cx="7543800" cy="2593975"/>
          </a:xfrm>
        </p:spPr>
        <p:txBody>
          <a:bodyPr anchor="b"/>
          <a:lstStyle>
            <a:lvl1pPr>
              <a:defRPr sz="4950">
                <a:ln>
                  <a:noFill/>
                </a:ln>
                <a:solidFill>
                  <a:srgbClr val="964305"/>
                </a:solidFill>
              </a:defRPr>
            </a:lvl1pPr>
          </a:lstStyle>
          <a:p>
            <a:r>
              <a:rPr lang="en-US" dirty="0"/>
              <a:t>Click to edit Master title style</a:t>
            </a:r>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1500">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B5E6745-0817-4528-B095-CEF2BF79FF2D}" type="datetime1">
              <a:rPr lang="en-GB" smtClean="0">
                <a:solidFill>
                  <a:srgbClr val="C9C2D1"/>
                </a:solidFill>
              </a:rPr>
              <a:pPr/>
              <a:t>08/08/2024</a:t>
            </a:fld>
            <a:endParaRPr lang="en-GB">
              <a:solidFill>
                <a:srgbClr val="C9C2D1"/>
              </a:solidFill>
            </a:endParaRPr>
          </a:p>
        </p:txBody>
      </p:sp>
      <p:sp>
        <p:nvSpPr>
          <p:cNvPr id="5" name="Footer Placeholder 4"/>
          <p:cNvSpPr>
            <a:spLocks noGrp="1"/>
          </p:cNvSpPr>
          <p:nvPr>
            <p:ph type="ftr" sz="quarter" idx="11"/>
          </p:nvPr>
        </p:nvSpPr>
        <p:spPr/>
        <p:txBody>
          <a:bodyPr/>
          <a:lstStyle/>
          <a:p>
            <a:endParaRPr lang="en-GB">
              <a:solidFill>
                <a:srgbClr val="C9C2D1"/>
              </a:solidFill>
            </a:endParaRPr>
          </a:p>
        </p:txBody>
      </p:sp>
    </p:spTree>
    <p:custDataLst>
      <p:tags r:id="rId1"/>
    </p:custDataLst>
    <p:extLst>
      <p:ext uri="{BB962C8B-B14F-4D97-AF65-F5344CB8AC3E}">
        <p14:creationId xmlns:p14="http://schemas.microsoft.com/office/powerpoint/2010/main" val="287308277"/>
      </p:ext>
    </p:extLst>
  </p:cSld>
  <p:clrMapOvr>
    <a:masterClrMapping/>
  </p:clrMapOvr>
  <p:transition spd="slow">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2"/>
            <a:ext cx="7543800" cy="2593975"/>
          </a:xfrm>
        </p:spPr>
        <p:txBody>
          <a:bodyPr anchor="b"/>
          <a:lstStyle>
            <a:lvl1pPr>
              <a:defRPr sz="4950">
                <a:ln>
                  <a:noFill/>
                </a:ln>
                <a:solidFill>
                  <a:srgbClr val="964305"/>
                </a:solidFill>
              </a:defRPr>
            </a:lvl1pPr>
          </a:lstStyle>
          <a:p>
            <a:r>
              <a:rPr lang="en-US" dirty="0"/>
              <a:t>Click to edit Master title style</a:t>
            </a:r>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1500">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64224F6-B9A8-44CF-8E2D-6AEF2BE5978A}" type="datetime1">
              <a:rPr lang="en-GB" smtClean="0">
                <a:solidFill>
                  <a:srgbClr val="C9C2D1"/>
                </a:solidFill>
              </a:rPr>
              <a:pPr/>
              <a:t>08/08/2024</a:t>
            </a:fld>
            <a:endParaRPr lang="en-GB">
              <a:solidFill>
                <a:srgbClr val="C9C2D1"/>
              </a:solidFill>
            </a:endParaRPr>
          </a:p>
        </p:txBody>
      </p:sp>
      <p:sp>
        <p:nvSpPr>
          <p:cNvPr id="5" name="Footer Placeholder 4"/>
          <p:cNvSpPr>
            <a:spLocks noGrp="1"/>
          </p:cNvSpPr>
          <p:nvPr>
            <p:ph type="ftr" sz="quarter" idx="11"/>
          </p:nvPr>
        </p:nvSpPr>
        <p:spPr/>
        <p:txBody>
          <a:bodyPr/>
          <a:lstStyle/>
          <a:p>
            <a:endParaRPr lang="en-GB">
              <a:solidFill>
                <a:srgbClr val="C9C2D1"/>
              </a:solidFill>
            </a:endParaRPr>
          </a:p>
        </p:txBody>
      </p:sp>
    </p:spTree>
    <p:custDataLst>
      <p:tags r:id="rId1"/>
    </p:custDataLst>
    <p:extLst>
      <p:ext uri="{BB962C8B-B14F-4D97-AF65-F5344CB8AC3E}">
        <p14:creationId xmlns:p14="http://schemas.microsoft.com/office/powerpoint/2010/main" val="856422760"/>
      </p:ext>
    </p:extLst>
  </p:cSld>
  <p:clrMapOvr>
    <a:masterClrMapping/>
  </p:clrMapOvr>
  <p:transition spd="slow">
    <p:pull/>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4" Type="http://schemas.openxmlformats.org/officeDocument/2006/relationships/tags" Target="../tags/tag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4624"/>
            <a:ext cx="7620000" cy="11430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457200" y="126876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rgbClr val="E8D7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Rectangle 7"/>
          <p:cNvSpPr/>
          <p:nvPr/>
        </p:nvSpPr>
        <p:spPr>
          <a:xfrm>
            <a:off x="8458200" y="5486400"/>
            <a:ext cx="685800" cy="685800"/>
          </a:xfrm>
          <a:prstGeom prst="rect">
            <a:avLst/>
          </a:prstGeom>
          <a:solidFill>
            <a:srgbClr val="9643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Footer Placeholder 4"/>
          <p:cNvSpPr>
            <a:spLocks noGrp="1"/>
          </p:cNvSpPr>
          <p:nvPr>
            <p:ph type="ftr" sz="quarter" idx="3"/>
          </p:nvPr>
        </p:nvSpPr>
        <p:spPr>
          <a:xfrm rot="16200000">
            <a:off x="7586911" y="4048760"/>
            <a:ext cx="2367281" cy="365760"/>
          </a:xfrm>
          <a:prstGeom prst="rect">
            <a:avLst/>
          </a:prstGeom>
        </p:spPr>
        <p:txBody>
          <a:bodyPr vert="horz" lIns="91440" tIns="45720" rIns="91440" bIns="45720" rtlCol="0" anchor="ctr"/>
          <a:lstStyle>
            <a:lvl1pPr algn="r">
              <a:defRPr sz="900">
                <a:solidFill>
                  <a:schemeClr val="bg2"/>
                </a:solidFill>
              </a:defRPr>
            </a:lvl1pPr>
          </a:lstStyle>
          <a:p>
            <a:endParaRPr lang="en-GB" dirty="0"/>
          </a:p>
        </p:txBody>
      </p:sp>
      <p:sp>
        <p:nvSpPr>
          <p:cNvPr id="4" name="Date Placeholder 3"/>
          <p:cNvSpPr>
            <a:spLocks noGrp="1"/>
          </p:cNvSpPr>
          <p:nvPr>
            <p:ph type="dt" sz="half" idx="2"/>
          </p:nvPr>
        </p:nvSpPr>
        <p:spPr>
          <a:xfrm rot="16200000">
            <a:off x="7551352" y="1645920"/>
            <a:ext cx="2438399" cy="365760"/>
          </a:xfrm>
          <a:prstGeom prst="rect">
            <a:avLst/>
          </a:prstGeom>
        </p:spPr>
        <p:txBody>
          <a:bodyPr vert="horz" lIns="91440" tIns="45720" rIns="91440" bIns="45720" rtlCol="0" anchor="ctr"/>
          <a:lstStyle>
            <a:lvl1pPr algn="l">
              <a:defRPr sz="900">
                <a:solidFill>
                  <a:schemeClr val="bg2"/>
                </a:solidFill>
              </a:defRPr>
            </a:lvl1pPr>
          </a:lstStyle>
          <a:p>
            <a:fld id="{AC2715E6-9677-4606-BF84-583486713A8F}" type="datetime1">
              <a:rPr lang="en-GB" smtClean="0"/>
              <a:pPr/>
              <a:t>08/08/2024</a:t>
            </a:fld>
            <a:endParaRPr lang="en-GB" dirty="0"/>
          </a:p>
        </p:txBody>
      </p:sp>
      <p:pic>
        <p:nvPicPr>
          <p:cNvPr id="10" name="Picture 9" descr="cid:image001.png@01CF299B.DC942600"/>
          <p:cNvPicPr>
            <a:picLocks noChangeAspect="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6911673" y="6172200"/>
            <a:ext cx="1440000" cy="583707"/>
          </a:xfrm>
          <a:prstGeom prst="rect">
            <a:avLst/>
          </a:prstGeom>
          <a:noFill/>
          <a:ln>
            <a:noFill/>
          </a:ln>
        </p:spPr>
      </p:pic>
    </p:spTree>
    <p:custDataLst>
      <p:tags r:id="rId7"/>
    </p:custDataLst>
    <p:extLst>
      <p:ext uri="{BB962C8B-B14F-4D97-AF65-F5344CB8AC3E}">
        <p14:creationId xmlns:p14="http://schemas.microsoft.com/office/powerpoint/2010/main" val="3818506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9" r:id="rId5"/>
  </p:sldLayoutIdLst>
  <p:transition spd="slow">
    <p:pull/>
  </p:transition>
  <p:hf sldNum="0" hdr="0" ftr="0" dt="0"/>
  <p:txStyles>
    <p:titleStyle>
      <a:lvl1pPr algn="l" defTabSz="685800" rtl="0" eaLnBrk="1" latinLnBrk="0" hangingPunct="1">
        <a:spcBef>
          <a:spcPct val="0"/>
        </a:spcBef>
        <a:buNone/>
        <a:defRPr sz="3450" b="0" kern="1200" cap="none" spc="-75" baseline="0">
          <a:ln>
            <a:noFill/>
          </a:ln>
          <a:solidFill>
            <a:srgbClr val="964305"/>
          </a:solidFill>
          <a:effectLst/>
          <a:latin typeface="+mj-lt"/>
          <a:ea typeface="+mj-ea"/>
          <a:cs typeface="+mj-cs"/>
        </a:defRPr>
      </a:lvl1pPr>
    </p:titleStyle>
    <p:bodyStyle>
      <a:lvl1pPr marL="257175" indent="-171450" algn="l" defTabSz="685800" rtl="0" eaLnBrk="1" latinLnBrk="0" hangingPunct="1">
        <a:spcBef>
          <a:spcPct val="20000"/>
        </a:spcBef>
        <a:buClr>
          <a:schemeClr val="accent1"/>
        </a:buClr>
        <a:buFont typeface="Arial" pitchFamily="34" charset="0"/>
        <a:buChar char="•"/>
        <a:defRPr sz="1650" kern="1200">
          <a:solidFill>
            <a:schemeClr val="tx1"/>
          </a:solidFill>
          <a:latin typeface="+mn-lt"/>
          <a:ea typeface="+mn-ea"/>
          <a:cs typeface="+mn-cs"/>
        </a:defRPr>
      </a:lvl1pPr>
      <a:lvl2pPr marL="480060" indent="-171450" algn="l" defTabSz="685800" rtl="0" eaLnBrk="1" latinLnBrk="0" hangingPunct="1">
        <a:spcBef>
          <a:spcPct val="20000"/>
        </a:spcBef>
        <a:buClr>
          <a:schemeClr val="accent2"/>
        </a:buClr>
        <a:buFont typeface="Arial" pitchFamily="34" charset="0"/>
        <a:buChar char="•"/>
        <a:defRPr sz="1500" kern="1200">
          <a:solidFill>
            <a:schemeClr val="tx1"/>
          </a:solidFill>
          <a:latin typeface="+mn-lt"/>
          <a:ea typeface="+mn-ea"/>
          <a:cs typeface="+mn-cs"/>
        </a:defRPr>
      </a:lvl2pPr>
      <a:lvl3pPr marL="754380" indent="-171450" algn="l" defTabSz="685800" rtl="0" eaLnBrk="1" latinLnBrk="0" hangingPunct="1">
        <a:spcBef>
          <a:spcPct val="20000"/>
        </a:spcBef>
        <a:buClr>
          <a:schemeClr val="accent3"/>
        </a:buClr>
        <a:buFont typeface="Arial" pitchFamily="34" charset="0"/>
        <a:buChar char="•"/>
        <a:defRPr sz="1350" kern="1200">
          <a:solidFill>
            <a:schemeClr val="tx1"/>
          </a:solidFill>
          <a:latin typeface="+mn-lt"/>
          <a:ea typeface="+mn-ea"/>
          <a:cs typeface="+mn-cs"/>
        </a:defRPr>
      </a:lvl3pPr>
      <a:lvl4pPr marL="960120" indent="-171450" algn="l" defTabSz="685800" rtl="0" eaLnBrk="1" latinLnBrk="0" hangingPunct="1">
        <a:spcBef>
          <a:spcPct val="20000"/>
        </a:spcBef>
        <a:buClr>
          <a:schemeClr val="accent4"/>
        </a:buClr>
        <a:buFont typeface="Arial" pitchFamily="34" charset="0"/>
        <a:buChar char="•"/>
        <a:defRPr sz="1200" kern="1200">
          <a:solidFill>
            <a:schemeClr val="tx1"/>
          </a:solidFill>
          <a:latin typeface="+mn-lt"/>
          <a:ea typeface="+mn-ea"/>
          <a:cs typeface="+mn-cs"/>
        </a:defRPr>
      </a:lvl4pPr>
      <a:lvl5pPr marL="1165860" indent="-171450" algn="l" defTabSz="685800" rtl="0" eaLnBrk="1" latinLnBrk="0" hangingPunct="1">
        <a:spcBef>
          <a:spcPct val="20000"/>
        </a:spcBef>
        <a:buClr>
          <a:schemeClr val="accent5"/>
        </a:buClr>
        <a:buFont typeface="Arial" pitchFamily="34" charset="0"/>
        <a:buChar char="•"/>
        <a:defRPr sz="1050" kern="1200" baseline="0">
          <a:solidFill>
            <a:schemeClr val="tx1"/>
          </a:solidFill>
          <a:latin typeface="+mn-lt"/>
          <a:ea typeface="+mn-ea"/>
          <a:cs typeface="+mn-cs"/>
        </a:defRPr>
      </a:lvl5pPr>
      <a:lvl6pPr marL="1303020" indent="-137160" algn="l" defTabSz="685800" rtl="0" eaLnBrk="1" latinLnBrk="0" hangingPunct="1">
        <a:spcBef>
          <a:spcPct val="20000"/>
        </a:spcBef>
        <a:buClr>
          <a:schemeClr val="accent1"/>
        </a:buClr>
        <a:buFont typeface="Arial" pitchFamily="34" charset="0"/>
        <a:buChar char="•"/>
        <a:defRPr sz="1050" kern="1200" baseline="0">
          <a:solidFill>
            <a:schemeClr val="tx1"/>
          </a:solidFill>
          <a:latin typeface="+mn-lt"/>
          <a:ea typeface="+mn-ea"/>
          <a:cs typeface="+mn-cs"/>
        </a:defRPr>
      </a:lvl6pPr>
      <a:lvl7pPr marL="1440180" indent="-137160" algn="l" defTabSz="685800" rtl="0" eaLnBrk="1" latinLnBrk="0" hangingPunct="1">
        <a:spcBef>
          <a:spcPct val="20000"/>
        </a:spcBef>
        <a:buClr>
          <a:schemeClr val="accent2"/>
        </a:buClr>
        <a:buFont typeface="Arial" pitchFamily="34" charset="0"/>
        <a:buChar char="•"/>
        <a:defRPr sz="1050" kern="1200">
          <a:solidFill>
            <a:schemeClr val="tx1"/>
          </a:solidFill>
          <a:latin typeface="+mn-lt"/>
          <a:ea typeface="+mn-ea"/>
          <a:cs typeface="+mn-cs"/>
        </a:defRPr>
      </a:lvl7pPr>
      <a:lvl8pPr marL="1577340" indent="-137160" algn="l" defTabSz="685800" rtl="0" eaLnBrk="1" latinLnBrk="0" hangingPunct="1">
        <a:spcBef>
          <a:spcPct val="20000"/>
        </a:spcBef>
        <a:buClr>
          <a:schemeClr val="accent3"/>
        </a:buClr>
        <a:buFont typeface="Arial" pitchFamily="34" charset="0"/>
        <a:buChar char="•"/>
        <a:defRPr sz="1050" kern="1200">
          <a:solidFill>
            <a:schemeClr val="tx1"/>
          </a:solidFill>
          <a:latin typeface="+mn-lt"/>
          <a:ea typeface="+mn-ea"/>
          <a:cs typeface="+mn-cs"/>
        </a:defRPr>
      </a:lvl8pPr>
      <a:lvl9pPr marL="1714500" indent="-137160" algn="l" defTabSz="685800" rtl="0" eaLnBrk="1" latinLnBrk="0" hangingPunct="1">
        <a:spcBef>
          <a:spcPct val="20000"/>
        </a:spcBef>
        <a:buClr>
          <a:schemeClr val="accent4"/>
        </a:buClr>
        <a:buFont typeface="Arial" pitchFamily="34" charset="0"/>
        <a:buChar char="•"/>
        <a:defRPr sz="10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457200" y="1600200"/>
            <a:ext cx="7620000" cy="45720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rgbClr val="E8D7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prstClr val="white"/>
              </a:solidFill>
            </a:endParaRPr>
          </a:p>
        </p:txBody>
      </p:sp>
      <p:sp>
        <p:nvSpPr>
          <p:cNvPr id="8" name="Rectangle 7"/>
          <p:cNvSpPr/>
          <p:nvPr/>
        </p:nvSpPr>
        <p:spPr>
          <a:xfrm>
            <a:off x="8458200" y="5486400"/>
            <a:ext cx="685800" cy="685800"/>
          </a:xfrm>
          <a:prstGeom prst="rect">
            <a:avLst/>
          </a:prstGeom>
          <a:solidFill>
            <a:srgbClr val="9643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prstClr val="white"/>
              </a:solidFill>
            </a:endParaRPr>
          </a:p>
        </p:txBody>
      </p:sp>
      <p:sp>
        <p:nvSpPr>
          <p:cNvPr id="5" name="Footer Placeholder 4"/>
          <p:cNvSpPr>
            <a:spLocks noGrp="1"/>
          </p:cNvSpPr>
          <p:nvPr>
            <p:ph type="ftr" sz="quarter" idx="3"/>
          </p:nvPr>
        </p:nvSpPr>
        <p:spPr>
          <a:xfrm rot="16200000">
            <a:off x="7586911" y="4048760"/>
            <a:ext cx="2367281" cy="365760"/>
          </a:xfrm>
          <a:prstGeom prst="rect">
            <a:avLst/>
          </a:prstGeom>
        </p:spPr>
        <p:txBody>
          <a:bodyPr vert="horz" lIns="91440" tIns="45720" rIns="91440" bIns="45720" rtlCol="0" anchor="ctr"/>
          <a:lstStyle>
            <a:lvl1pPr algn="r">
              <a:defRPr sz="900">
                <a:solidFill>
                  <a:schemeClr val="bg2"/>
                </a:solidFill>
              </a:defRPr>
            </a:lvl1pPr>
          </a:lstStyle>
          <a:p>
            <a:endParaRPr lang="en-GB">
              <a:solidFill>
                <a:srgbClr val="C9C2D1"/>
              </a:solidFill>
            </a:endParaRPr>
          </a:p>
        </p:txBody>
      </p:sp>
      <p:sp>
        <p:nvSpPr>
          <p:cNvPr id="4" name="Date Placeholder 3"/>
          <p:cNvSpPr>
            <a:spLocks noGrp="1"/>
          </p:cNvSpPr>
          <p:nvPr>
            <p:ph type="dt" sz="half" idx="2"/>
          </p:nvPr>
        </p:nvSpPr>
        <p:spPr>
          <a:xfrm rot="16200000">
            <a:off x="7551352" y="1645920"/>
            <a:ext cx="2438399" cy="365760"/>
          </a:xfrm>
          <a:prstGeom prst="rect">
            <a:avLst/>
          </a:prstGeom>
        </p:spPr>
        <p:txBody>
          <a:bodyPr vert="horz" lIns="91440" tIns="45720" rIns="91440" bIns="45720" rtlCol="0" anchor="ctr"/>
          <a:lstStyle>
            <a:lvl1pPr algn="l">
              <a:defRPr sz="900">
                <a:solidFill>
                  <a:schemeClr val="bg2"/>
                </a:solidFill>
              </a:defRPr>
            </a:lvl1pPr>
          </a:lstStyle>
          <a:p>
            <a:fld id="{A37E10B1-262A-4C6E-A509-B3AC63FA75F5}" type="datetime1">
              <a:rPr lang="en-GB" smtClean="0">
                <a:solidFill>
                  <a:srgbClr val="C9C2D1"/>
                </a:solidFill>
              </a:rPr>
              <a:pPr/>
              <a:t>08/08/2024</a:t>
            </a:fld>
            <a:endParaRPr lang="en-GB">
              <a:solidFill>
                <a:srgbClr val="C9C2D1"/>
              </a:solidFill>
            </a:endParaRPr>
          </a:p>
        </p:txBody>
      </p:sp>
    </p:spTree>
    <p:custDataLst>
      <p:tags r:id="rId4"/>
    </p:custDataLst>
    <p:extLst>
      <p:ext uri="{BB962C8B-B14F-4D97-AF65-F5344CB8AC3E}">
        <p14:creationId xmlns:p14="http://schemas.microsoft.com/office/powerpoint/2010/main" val="4032723709"/>
      </p:ext>
    </p:extLst>
  </p:cSld>
  <p:clrMap bg1="lt1" tx1="dk1" bg2="lt2" tx2="dk2" accent1="accent1" accent2="accent2" accent3="accent3" accent4="accent4" accent5="accent5" accent6="accent6" hlink="hlink" folHlink="folHlink"/>
  <p:sldLayoutIdLst>
    <p:sldLayoutId id="2147483667" r:id="rId1"/>
    <p:sldLayoutId id="2147483668" r:id="rId2"/>
  </p:sldLayoutIdLst>
  <p:transition spd="slow">
    <p:pull/>
  </p:transition>
  <p:hf sldNum="0" hdr="0" ftr="0" dt="0"/>
  <p:txStyles>
    <p:titleStyle>
      <a:lvl1pPr algn="l" defTabSz="685800" rtl="0" eaLnBrk="1" latinLnBrk="0" hangingPunct="1">
        <a:spcBef>
          <a:spcPct val="0"/>
        </a:spcBef>
        <a:buNone/>
        <a:defRPr sz="3450" kern="1200" cap="none" spc="-75" baseline="0">
          <a:ln>
            <a:noFill/>
          </a:ln>
          <a:solidFill>
            <a:srgbClr val="964305"/>
          </a:solidFill>
          <a:effectLst/>
          <a:latin typeface="+mj-lt"/>
          <a:ea typeface="+mj-ea"/>
          <a:cs typeface="+mj-cs"/>
        </a:defRPr>
      </a:lvl1pPr>
    </p:titleStyle>
    <p:bodyStyle>
      <a:lvl1pPr marL="257175" indent="-171450" algn="l" defTabSz="685800" rtl="0" eaLnBrk="1" latinLnBrk="0" hangingPunct="1">
        <a:spcBef>
          <a:spcPct val="20000"/>
        </a:spcBef>
        <a:buClr>
          <a:schemeClr val="accent1"/>
        </a:buClr>
        <a:buFont typeface="Arial" pitchFamily="34" charset="0"/>
        <a:buChar char="•"/>
        <a:defRPr sz="1650" kern="1200">
          <a:solidFill>
            <a:schemeClr val="tx1"/>
          </a:solidFill>
          <a:latin typeface="+mn-lt"/>
          <a:ea typeface="+mn-ea"/>
          <a:cs typeface="+mn-cs"/>
        </a:defRPr>
      </a:lvl1pPr>
      <a:lvl2pPr marL="480060" indent="-171450" algn="l" defTabSz="685800" rtl="0" eaLnBrk="1" latinLnBrk="0" hangingPunct="1">
        <a:spcBef>
          <a:spcPct val="20000"/>
        </a:spcBef>
        <a:buClr>
          <a:schemeClr val="accent2"/>
        </a:buClr>
        <a:buFont typeface="Arial" pitchFamily="34" charset="0"/>
        <a:buChar char="•"/>
        <a:defRPr sz="1500" kern="1200">
          <a:solidFill>
            <a:schemeClr val="tx1"/>
          </a:solidFill>
          <a:latin typeface="+mn-lt"/>
          <a:ea typeface="+mn-ea"/>
          <a:cs typeface="+mn-cs"/>
        </a:defRPr>
      </a:lvl2pPr>
      <a:lvl3pPr marL="754380" indent="-171450" algn="l" defTabSz="685800" rtl="0" eaLnBrk="1" latinLnBrk="0" hangingPunct="1">
        <a:spcBef>
          <a:spcPct val="20000"/>
        </a:spcBef>
        <a:buClr>
          <a:schemeClr val="accent3"/>
        </a:buClr>
        <a:buFont typeface="Arial" pitchFamily="34" charset="0"/>
        <a:buChar char="•"/>
        <a:defRPr sz="1350" kern="1200">
          <a:solidFill>
            <a:schemeClr val="tx1"/>
          </a:solidFill>
          <a:latin typeface="+mn-lt"/>
          <a:ea typeface="+mn-ea"/>
          <a:cs typeface="+mn-cs"/>
        </a:defRPr>
      </a:lvl3pPr>
      <a:lvl4pPr marL="960120" indent="-171450" algn="l" defTabSz="685800" rtl="0" eaLnBrk="1" latinLnBrk="0" hangingPunct="1">
        <a:spcBef>
          <a:spcPct val="20000"/>
        </a:spcBef>
        <a:buClr>
          <a:schemeClr val="accent4"/>
        </a:buClr>
        <a:buFont typeface="Arial" pitchFamily="34" charset="0"/>
        <a:buChar char="•"/>
        <a:defRPr sz="1200" kern="1200">
          <a:solidFill>
            <a:schemeClr val="tx1"/>
          </a:solidFill>
          <a:latin typeface="+mn-lt"/>
          <a:ea typeface="+mn-ea"/>
          <a:cs typeface="+mn-cs"/>
        </a:defRPr>
      </a:lvl4pPr>
      <a:lvl5pPr marL="1165860" indent="-171450" algn="l" defTabSz="685800" rtl="0" eaLnBrk="1" latinLnBrk="0" hangingPunct="1">
        <a:spcBef>
          <a:spcPct val="20000"/>
        </a:spcBef>
        <a:buClr>
          <a:schemeClr val="accent5"/>
        </a:buClr>
        <a:buFont typeface="Arial" pitchFamily="34" charset="0"/>
        <a:buChar char="•"/>
        <a:defRPr sz="1050" kern="1200" baseline="0">
          <a:solidFill>
            <a:schemeClr val="tx1"/>
          </a:solidFill>
          <a:latin typeface="+mn-lt"/>
          <a:ea typeface="+mn-ea"/>
          <a:cs typeface="+mn-cs"/>
        </a:defRPr>
      </a:lvl5pPr>
      <a:lvl6pPr marL="1303020" indent="-137160" algn="l" defTabSz="685800" rtl="0" eaLnBrk="1" latinLnBrk="0" hangingPunct="1">
        <a:spcBef>
          <a:spcPct val="20000"/>
        </a:spcBef>
        <a:buClr>
          <a:schemeClr val="accent1"/>
        </a:buClr>
        <a:buFont typeface="Arial" pitchFamily="34" charset="0"/>
        <a:buChar char="•"/>
        <a:defRPr sz="1050" kern="1200" baseline="0">
          <a:solidFill>
            <a:schemeClr val="tx1"/>
          </a:solidFill>
          <a:latin typeface="+mn-lt"/>
          <a:ea typeface="+mn-ea"/>
          <a:cs typeface="+mn-cs"/>
        </a:defRPr>
      </a:lvl6pPr>
      <a:lvl7pPr marL="1440180" indent="-137160" algn="l" defTabSz="685800" rtl="0" eaLnBrk="1" latinLnBrk="0" hangingPunct="1">
        <a:spcBef>
          <a:spcPct val="20000"/>
        </a:spcBef>
        <a:buClr>
          <a:schemeClr val="accent2"/>
        </a:buClr>
        <a:buFont typeface="Arial" pitchFamily="34" charset="0"/>
        <a:buChar char="•"/>
        <a:defRPr sz="1050" kern="1200">
          <a:solidFill>
            <a:schemeClr val="tx1"/>
          </a:solidFill>
          <a:latin typeface="+mn-lt"/>
          <a:ea typeface="+mn-ea"/>
          <a:cs typeface="+mn-cs"/>
        </a:defRPr>
      </a:lvl7pPr>
      <a:lvl8pPr marL="1577340" indent="-137160" algn="l" defTabSz="685800" rtl="0" eaLnBrk="1" latinLnBrk="0" hangingPunct="1">
        <a:spcBef>
          <a:spcPct val="20000"/>
        </a:spcBef>
        <a:buClr>
          <a:schemeClr val="accent3"/>
        </a:buClr>
        <a:buFont typeface="Arial" pitchFamily="34" charset="0"/>
        <a:buChar char="•"/>
        <a:defRPr sz="1050" kern="1200">
          <a:solidFill>
            <a:schemeClr val="tx1"/>
          </a:solidFill>
          <a:latin typeface="+mn-lt"/>
          <a:ea typeface="+mn-ea"/>
          <a:cs typeface="+mn-cs"/>
        </a:defRPr>
      </a:lvl8pPr>
      <a:lvl9pPr marL="1714500" indent="-137160" algn="l" defTabSz="685800" rtl="0" eaLnBrk="1" latinLnBrk="0" hangingPunct="1">
        <a:spcBef>
          <a:spcPct val="20000"/>
        </a:spcBef>
        <a:buClr>
          <a:schemeClr val="accent4"/>
        </a:buClr>
        <a:buFont typeface="Arial" pitchFamily="34" charset="0"/>
        <a:buChar char="•"/>
        <a:defRPr sz="10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ags" Target="../tags/tag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2047" y="2313991"/>
            <a:ext cx="8325889" cy="2625561"/>
          </a:xfrm>
        </p:spPr>
        <p:txBody>
          <a:bodyPr/>
          <a:lstStyle/>
          <a:p>
            <a:pPr algn="ctr"/>
            <a:r>
              <a:rPr lang="en-US" sz="4400" b="1" dirty="0"/>
              <a:t>Recovering Anticolonialism as an Intellectual and Political Project in Philosophy of Education</a:t>
            </a:r>
            <a:endParaRPr lang="en-US" sz="4400" dirty="0"/>
          </a:p>
        </p:txBody>
      </p:sp>
      <p:sp>
        <p:nvSpPr>
          <p:cNvPr id="4" name="Rectangle 3"/>
          <p:cNvSpPr/>
          <p:nvPr/>
        </p:nvSpPr>
        <p:spPr>
          <a:xfrm>
            <a:off x="0" y="5487886"/>
            <a:ext cx="8567936" cy="684000"/>
          </a:xfrm>
          <a:prstGeom prst="rect">
            <a:avLst/>
          </a:prstGeom>
          <a:solidFill>
            <a:srgbClr val="964305"/>
          </a:solidFill>
        </p:spPr>
        <p:txBody>
          <a:bodyPr wrap="square">
            <a:spAutoFit/>
          </a:bodyPr>
          <a:lstStyle/>
          <a:p>
            <a:pPr algn="ctr"/>
            <a:endParaRPr lang="en-GB" dirty="0">
              <a:solidFill>
                <a:prstClr val="black"/>
              </a:solidFill>
            </a:endParaRPr>
          </a:p>
        </p:txBody>
      </p:sp>
      <p:sp>
        <p:nvSpPr>
          <p:cNvPr id="3" name="Subtitle 2"/>
          <p:cNvSpPr>
            <a:spLocks noGrp="1"/>
          </p:cNvSpPr>
          <p:nvPr>
            <p:ph type="subTitle" idx="1"/>
          </p:nvPr>
        </p:nvSpPr>
        <p:spPr>
          <a:xfrm>
            <a:off x="711200" y="5487886"/>
            <a:ext cx="7197646" cy="659292"/>
          </a:xfrm>
        </p:spPr>
        <p:txBody>
          <a:bodyPr>
            <a:noAutofit/>
          </a:bodyPr>
          <a:lstStyle/>
          <a:p>
            <a:pPr algn="ctr"/>
            <a:r>
              <a:rPr lang="en-US" sz="1800" b="1" dirty="0">
                <a:solidFill>
                  <a:schemeClr val="bg1"/>
                </a:solidFill>
              </a:rPr>
              <a:t>Michalinos Zembylas</a:t>
            </a:r>
          </a:p>
          <a:p>
            <a:pPr algn="ctr"/>
            <a:r>
              <a:rPr lang="en-US" sz="1800" b="1" dirty="0">
                <a:solidFill>
                  <a:schemeClr val="bg1"/>
                </a:solidFill>
              </a:rPr>
              <a:t>Open University of Cyprus</a:t>
            </a:r>
          </a:p>
        </p:txBody>
      </p:sp>
      <p:pic>
        <p:nvPicPr>
          <p:cNvPr id="6" name="Picture 5" descr="cid:image001.png@01CF299B.DC942600"/>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223" y="202349"/>
            <a:ext cx="3187700" cy="1401026"/>
          </a:xfrm>
          <a:prstGeom prst="rect">
            <a:avLst/>
          </a:prstGeom>
          <a:noFill/>
          <a:ln>
            <a:noFill/>
          </a:ln>
        </p:spPr>
      </p:pic>
    </p:spTree>
    <p:custDataLst>
      <p:tags r:id="rId1"/>
    </p:custDataLst>
    <p:extLst>
      <p:ext uri="{BB962C8B-B14F-4D97-AF65-F5344CB8AC3E}">
        <p14:creationId xmlns:p14="http://schemas.microsoft.com/office/powerpoint/2010/main" val="3692017956"/>
      </p:ext>
    </p:extLst>
  </p:cSld>
  <p:clrMapOvr>
    <a:masterClrMapping/>
  </p:clrMapOvr>
  <p:transition spd="med">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Broad View of colonial injustice</a:t>
            </a:r>
          </a:p>
        </p:txBody>
      </p:sp>
      <p:sp>
        <p:nvSpPr>
          <p:cNvPr id="3" name="Content Placeholder 2"/>
          <p:cNvSpPr>
            <a:spLocks noGrp="1"/>
          </p:cNvSpPr>
          <p:nvPr>
            <p:ph idx="1"/>
          </p:nvPr>
        </p:nvSpPr>
        <p:spPr>
          <a:xfrm>
            <a:off x="457200" y="1465530"/>
            <a:ext cx="7620000" cy="4881736"/>
          </a:xfrm>
        </p:spPr>
        <p:txBody>
          <a:bodyPr>
            <a:normAutofit lnSpcReduction="10000"/>
          </a:bodyPr>
          <a:lstStyle/>
          <a:p>
            <a:r>
              <a:rPr lang="en-US" sz="2000" dirty="0"/>
              <a:t>Desiree Lim, “Colonial Injustice and Racial Exploitation” (2022)</a:t>
            </a:r>
          </a:p>
          <a:p>
            <a:r>
              <a:rPr lang="en-US" sz="2000" dirty="0"/>
              <a:t>Lea </a:t>
            </a:r>
            <a:r>
              <a:rPr lang="en-US" sz="2000" dirty="0" err="1"/>
              <a:t>Ypi’s</a:t>
            </a:r>
            <a:r>
              <a:rPr lang="en-US" sz="2000" dirty="0"/>
              <a:t> definition of colonialism: a “practice that involves both the subjugation of one people to another and the political and economic control of a dependent territory (or parts of it)” (2013, 162)</a:t>
            </a:r>
          </a:p>
          <a:p>
            <a:r>
              <a:rPr lang="en-US" sz="2000" dirty="0"/>
              <a:t>Three wrong-making features of colonialism: economic exploitation; cultural imposition and epistemic injustice; and political domination.</a:t>
            </a:r>
          </a:p>
          <a:p>
            <a:r>
              <a:rPr lang="en-US" sz="2000" dirty="0"/>
              <a:t>Margaret Moore: Indigenous people had an entitlement to land that was lacking in the case of the newly arrived settlers</a:t>
            </a:r>
          </a:p>
          <a:p>
            <a:r>
              <a:rPr lang="en-US" sz="2000" dirty="0"/>
              <a:t>The Broad View of colonial injustice: there is an underlying form of exploitation that permeates all of these injustices, that is, </a:t>
            </a:r>
            <a:r>
              <a:rPr lang="en-US" sz="2000" i="1" dirty="0"/>
              <a:t>racial exploitation.</a:t>
            </a:r>
          </a:p>
          <a:p>
            <a:r>
              <a:rPr lang="en-US" sz="2000" dirty="0"/>
              <a:t>A Broad View orientation offers something even more important: it entails “coalition possibilities” between different anticolonial political movements and scholarship (Kelsey </a:t>
            </a:r>
            <a:r>
              <a:rPr lang="en-US" sz="2000" dirty="0" err="1"/>
              <a:t>Dayle</a:t>
            </a:r>
            <a:r>
              <a:rPr lang="en-US" sz="2000" dirty="0"/>
              <a:t> John and Kimberley Williams Brown, 2019)</a:t>
            </a:r>
            <a:endParaRPr lang="en-US" sz="2000" i="1" dirty="0"/>
          </a:p>
          <a:p>
            <a:endParaRPr lang="en-US" dirty="0"/>
          </a:p>
        </p:txBody>
      </p:sp>
    </p:spTree>
    <p:extLst>
      <p:ext uri="{BB962C8B-B14F-4D97-AF65-F5344CB8AC3E}">
        <p14:creationId xmlns:p14="http://schemas.microsoft.com/office/powerpoint/2010/main" val="2479235341"/>
      </p:ext>
    </p:extLst>
  </p:cSld>
  <p:clrMapOvr>
    <a:masterClrMapping/>
  </p:clrMapOvr>
  <p:transition spd="slow">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Anticolonialism and an intellectual and political project</a:t>
            </a:r>
          </a:p>
        </p:txBody>
      </p:sp>
      <p:sp>
        <p:nvSpPr>
          <p:cNvPr id="3" name="Content Placeholder 2"/>
          <p:cNvSpPr>
            <a:spLocks noGrp="1"/>
          </p:cNvSpPr>
          <p:nvPr>
            <p:ph idx="1"/>
          </p:nvPr>
        </p:nvSpPr>
        <p:spPr>
          <a:xfrm>
            <a:off x="457200" y="1281952"/>
            <a:ext cx="7871012" cy="4912659"/>
          </a:xfrm>
        </p:spPr>
        <p:txBody>
          <a:bodyPr>
            <a:noAutofit/>
          </a:bodyPr>
          <a:lstStyle/>
          <a:p>
            <a:r>
              <a:rPr lang="en-US" sz="2200" dirty="0"/>
              <a:t>Anticolonial thought and praxis offers a unique intellectual and political standpoint (Davies, 2019)</a:t>
            </a:r>
          </a:p>
          <a:p>
            <a:r>
              <a:rPr lang="en-US" sz="2200" i="1" dirty="0"/>
              <a:t>What are the alternative concepts or theories that anticolonialism offers us—educators, scholars, activists—in the field of philosophy of education? Is there anything more to this than just critique of colonial injustice? And, eventually, how does an anticolonial form of education look like, especially in relation to addressing issues of resistance, solidarity and land return? </a:t>
            </a:r>
          </a:p>
          <a:p>
            <a:r>
              <a:rPr lang="en-US" sz="2200" dirty="0"/>
              <a:t>Anticolonialism is, by its very nature, a mode of political resistance that seeks to challenge the framings and practices of colonial rule.</a:t>
            </a:r>
          </a:p>
          <a:p>
            <a:r>
              <a:rPr lang="en-US" sz="2200" dirty="0"/>
              <a:t>Anticolonial thought and praxis that brings “into focus a different set of frames and repertoires that operate alongside” (Davies, 2019, 36).</a:t>
            </a:r>
          </a:p>
        </p:txBody>
      </p:sp>
    </p:spTree>
    <p:extLst>
      <p:ext uri="{BB962C8B-B14F-4D97-AF65-F5344CB8AC3E}">
        <p14:creationId xmlns:p14="http://schemas.microsoft.com/office/powerpoint/2010/main" val="3094913650"/>
      </p:ext>
    </p:extLst>
  </p:cSld>
  <p:clrMapOvr>
    <a:masterClrMapping/>
  </p:clrMapOvr>
  <p:transition spd="slow">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Implications of centering anticolonialism in philosophy of education</a:t>
            </a:r>
          </a:p>
        </p:txBody>
      </p:sp>
      <p:sp>
        <p:nvSpPr>
          <p:cNvPr id="3" name="Content Placeholder 2"/>
          <p:cNvSpPr>
            <a:spLocks noGrp="1"/>
          </p:cNvSpPr>
          <p:nvPr>
            <p:ph idx="1"/>
          </p:nvPr>
        </p:nvSpPr>
        <p:spPr>
          <a:xfrm>
            <a:off x="457200" y="1425387"/>
            <a:ext cx="8005482" cy="4912659"/>
          </a:xfrm>
        </p:spPr>
        <p:txBody>
          <a:bodyPr>
            <a:noAutofit/>
          </a:bodyPr>
          <a:lstStyle/>
          <a:p>
            <a:r>
              <a:rPr lang="en-US" sz="1900" dirty="0"/>
              <a:t>How to </a:t>
            </a:r>
            <a:r>
              <a:rPr lang="en-US" sz="1900" i="1" dirty="0"/>
              <a:t>unlearn</a:t>
            </a:r>
            <a:r>
              <a:rPr lang="en-US" sz="1900" dirty="0"/>
              <a:t> imperialism and </a:t>
            </a:r>
            <a:r>
              <a:rPr lang="en-US" sz="1900" i="1" dirty="0"/>
              <a:t>learn</a:t>
            </a:r>
            <a:r>
              <a:rPr lang="en-US" sz="1900" dirty="0"/>
              <a:t> to live in dignity with other species (both human and non-human alike)</a:t>
            </a:r>
          </a:p>
          <a:p>
            <a:pPr marL="538163" indent="0"/>
            <a:r>
              <a:rPr lang="en-US" sz="1900" i="1" dirty="0"/>
              <a:t>If the strategic goal is the repatriation of land and life, what sort of scholarship and activism is needed to cultivate forms of knowledge that advance this goal without alienating others who also struggle against other forms of colonial injustice? </a:t>
            </a:r>
          </a:p>
          <a:p>
            <a:pPr marL="538163" indent="0"/>
            <a:r>
              <a:rPr lang="en-US" sz="1900" i="1" dirty="0"/>
              <a:t>How do other social justice projects contribute to this goal? What can anticolonial intellectual and political coalitions that spring from racial injustices offer to struggles against colonialism in different spaces/places? </a:t>
            </a:r>
          </a:p>
          <a:p>
            <a:pPr marL="538163" indent="0"/>
            <a:r>
              <a:rPr lang="en-US" sz="1900" i="1" dirty="0"/>
              <a:t>In what ways might a particular decolonial strategy (e.g. land return) create knowledges and practices that could reproduce Manichaean dualisms?</a:t>
            </a:r>
          </a:p>
          <a:p>
            <a:r>
              <a:rPr lang="en-US" sz="1900" dirty="0"/>
              <a:t>Franz Fanon: (1) the awareness of the global contours of colonial oppression and colonial injustice; and (2) the necessity for a global anticolonial vision and praxis at several levels (e.g. scholarship, activism).</a:t>
            </a:r>
          </a:p>
          <a:p>
            <a:r>
              <a:rPr lang="en-US" sz="1900" dirty="0"/>
              <a:t>Various modalities of solidarity; limits and pitfalls</a:t>
            </a:r>
            <a:endParaRPr lang="en-US" sz="1900" i="1" dirty="0"/>
          </a:p>
        </p:txBody>
      </p:sp>
    </p:spTree>
    <p:extLst>
      <p:ext uri="{BB962C8B-B14F-4D97-AF65-F5344CB8AC3E}">
        <p14:creationId xmlns:p14="http://schemas.microsoft.com/office/powerpoint/2010/main" val="3876267227"/>
      </p:ext>
    </p:extLst>
  </p:cSld>
  <p:clrMapOvr>
    <a:masterClrMapping/>
  </p:clrMapOvr>
  <p:transition spd="slow">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Concluding remarks</a:t>
            </a:r>
          </a:p>
        </p:txBody>
      </p:sp>
      <p:sp>
        <p:nvSpPr>
          <p:cNvPr id="3" name="Content Placeholder 2"/>
          <p:cNvSpPr>
            <a:spLocks noGrp="1"/>
          </p:cNvSpPr>
          <p:nvPr>
            <p:ph idx="1"/>
          </p:nvPr>
        </p:nvSpPr>
        <p:spPr>
          <a:xfrm>
            <a:off x="457200" y="1470212"/>
            <a:ext cx="7620000" cy="4599148"/>
          </a:xfrm>
        </p:spPr>
        <p:txBody>
          <a:bodyPr>
            <a:normAutofit/>
          </a:bodyPr>
          <a:lstStyle/>
          <a:p>
            <a:r>
              <a:rPr lang="en-US" sz="2800" dirty="0"/>
              <a:t>No decolonial or social justice approach is ‘pure’</a:t>
            </a:r>
          </a:p>
          <a:p>
            <a:r>
              <a:rPr lang="en-US" sz="2800" dirty="0"/>
              <a:t>Anticolonialism brings together the experiences of subjugated peoples to teach us that we may have different priorities, but strategically and politically we have more to gain by disrupting and subverting the structures of our institutions through acts of anticolonial solidarity like community building between fields, approaches, and geographical regions.</a:t>
            </a:r>
          </a:p>
        </p:txBody>
      </p:sp>
    </p:spTree>
    <p:extLst>
      <p:ext uri="{BB962C8B-B14F-4D97-AF65-F5344CB8AC3E}">
        <p14:creationId xmlns:p14="http://schemas.microsoft.com/office/powerpoint/2010/main" val="1913064004"/>
      </p:ext>
    </p:extLst>
  </p:cSld>
  <p:clrMapOvr>
    <a:masterClrMapping/>
  </p:clrMapOvr>
  <p:transition spd="slow">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7620000" cy="780129"/>
          </a:xfrm>
        </p:spPr>
        <p:txBody>
          <a:bodyPr/>
          <a:lstStyle/>
          <a:p>
            <a:r>
              <a:rPr lang="en-US" dirty="0"/>
              <a:t>Introduction</a:t>
            </a:r>
          </a:p>
        </p:txBody>
      </p:sp>
      <p:sp>
        <p:nvSpPr>
          <p:cNvPr id="3" name="Content Placeholder 2"/>
          <p:cNvSpPr>
            <a:spLocks noGrp="1"/>
          </p:cNvSpPr>
          <p:nvPr>
            <p:ph idx="1"/>
          </p:nvPr>
        </p:nvSpPr>
        <p:spPr>
          <a:xfrm>
            <a:off x="457199" y="1201271"/>
            <a:ext cx="7835153" cy="5154705"/>
          </a:xfrm>
        </p:spPr>
        <p:txBody>
          <a:bodyPr>
            <a:noAutofit/>
          </a:bodyPr>
          <a:lstStyle/>
          <a:p>
            <a:r>
              <a:rPr lang="en-US" sz="2000" dirty="0"/>
              <a:t>Terence H. McLaughlin (2004): “Education, Philosophy and the Comparative Perspective”</a:t>
            </a:r>
          </a:p>
          <a:p>
            <a:r>
              <a:rPr lang="en-US" sz="2000" dirty="0"/>
              <a:t>A ‘decolonial’ moment in academia</a:t>
            </a:r>
          </a:p>
          <a:p>
            <a:r>
              <a:rPr lang="en-US" sz="2000" dirty="0"/>
              <a:t>One of the tensions in recent education scholarship: the relation between decolonization and other social justice projects such as abolition, human rights, critical pedagogy and so on.</a:t>
            </a:r>
          </a:p>
          <a:p>
            <a:r>
              <a:rPr lang="en-US" sz="2000" dirty="0"/>
              <a:t>Eve Tuck and K. Wayne Yang’s landmark essay “Decolonization is Not a Metaphor” (2012)</a:t>
            </a:r>
          </a:p>
          <a:p>
            <a:r>
              <a:rPr lang="en-US" sz="2000" dirty="0"/>
              <a:t>Numerous reactions : e.g. see </a:t>
            </a:r>
            <a:r>
              <a:rPr lang="en-US" sz="2000" dirty="0" err="1"/>
              <a:t>Tapji</a:t>
            </a:r>
            <a:r>
              <a:rPr lang="en-US" sz="2000" dirty="0"/>
              <a:t> </a:t>
            </a:r>
            <a:r>
              <a:rPr lang="en-US" sz="2000" dirty="0" err="1"/>
              <a:t>Garba</a:t>
            </a:r>
            <a:r>
              <a:rPr lang="en-US" sz="2000" dirty="0"/>
              <a:t> &amp; Sara-Maria </a:t>
            </a:r>
            <a:r>
              <a:rPr lang="en-US" sz="2000" dirty="0" err="1"/>
              <a:t>Sorentino</a:t>
            </a:r>
            <a:r>
              <a:rPr lang="en-US" sz="2000" dirty="0"/>
              <a:t> (2020); Andrew Curley et al. (2022)</a:t>
            </a:r>
          </a:p>
          <a:p>
            <a:r>
              <a:rPr lang="en-US" sz="2000" dirty="0"/>
              <a:t>Two large camps: 1) the loss of Native land and relations to land; 2) the Broad View (racial exploitation)</a:t>
            </a:r>
          </a:p>
          <a:p>
            <a:r>
              <a:rPr lang="en-US" sz="2000" i="1" dirty="0"/>
              <a:t>Anticolonialism</a:t>
            </a:r>
            <a:r>
              <a:rPr lang="en-US" sz="2000" dirty="0"/>
              <a:t> as a </a:t>
            </a:r>
            <a:r>
              <a:rPr lang="en-US" sz="2000" i="1" dirty="0"/>
              <a:t>shared</a:t>
            </a:r>
            <a:r>
              <a:rPr lang="en-US" sz="2000" dirty="0"/>
              <a:t> intellectual and political project</a:t>
            </a:r>
          </a:p>
          <a:p>
            <a:r>
              <a:rPr lang="en-US" sz="2000" dirty="0"/>
              <a:t>Anticolonial solidarity (Franz Fanon)</a:t>
            </a:r>
          </a:p>
        </p:txBody>
      </p:sp>
    </p:spTree>
    <p:extLst>
      <p:ext uri="{BB962C8B-B14F-4D97-AF65-F5344CB8AC3E}">
        <p14:creationId xmlns:p14="http://schemas.microsoft.com/office/powerpoint/2010/main" val="555855465"/>
      </p:ext>
    </p:extLst>
  </p:cSld>
  <p:clrMapOvr>
    <a:masterClrMapping/>
  </p:clrMapOvr>
  <p:transition spd="slow">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 main point</a:t>
            </a:r>
          </a:p>
        </p:txBody>
      </p:sp>
      <p:sp>
        <p:nvSpPr>
          <p:cNvPr id="3" name="Content Placeholder 2"/>
          <p:cNvSpPr>
            <a:spLocks noGrp="1"/>
          </p:cNvSpPr>
          <p:nvPr>
            <p:ph idx="1"/>
          </p:nvPr>
        </p:nvSpPr>
        <p:spPr/>
        <p:txBody>
          <a:bodyPr/>
          <a:lstStyle/>
          <a:p>
            <a:endParaRPr lang="en-US" dirty="0"/>
          </a:p>
          <a:p>
            <a:pPr marL="85725" indent="0">
              <a:buNone/>
            </a:pPr>
            <a:endParaRPr lang="en-US" dirty="0"/>
          </a:p>
          <a:p>
            <a:pPr marL="85725" indent="0" algn="ctr">
              <a:buNone/>
            </a:pPr>
            <a:r>
              <a:rPr lang="en-US" sz="2800" i="1" dirty="0"/>
              <a:t>Privileging an approach that puts decolonization and social justice projects into antagonism—e.g. Native against Black futures—not only impedes meaningful and constructive scholarly dialogue that threatens to divide the education field, but also undermines the broader intellectual and political project of anticolonialism. </a:t>
            </a:r>
          </a:p>
        </p:txBody>
      </p:sp>
    </p:spTree>
    <p:extLst>
      <p:ext uri="{BB962C8B-B14F-4D97-AF65-F5344CB8AC3E}">
        <p14:creationId xmlns:p14="http://schemas.microsoft.com/office/powerpoint/2010/main" val="4185555753"/>
      </p:ext>
    </p:extLst>
  </p:cSld>
  <p:clrMapOvr>
    <a:masterClrMapping/>
  </p:clrMapOvr>
  <p:transition spd="slow">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 of talk</a:t>
            </a:r>
          </a:p>
        </p:txBody>
      </p:sp>
      <p:sp>
        <p:nvSpPr>
          <p:cNvPr id="3" name="Content Placeholder 2"/>
          <p:cNvSpPr>
            <a:spLocks noGrp="1"/>
          </p:cNvSpPr>
          <p:nvPr>
            <p:ph idx="1"/>
          </p:nvPr>
        </p:nvSpPr>
        <p:spPr/>
        <p:txBody>
          <a:bodyPr>
            <a:normAutofit/>
          </a:bodyPr>
          <a:lstStyle/>
          <a:p>
            <a:pPr marL="428625" indent="-342900">
              <a:buFont typeface="+mj-lt"/>
              <a:buAutoNum type="arabicPeriod"/>
            </a:pPr>
            <a:r>
              <a:rPr lang="en-US" sz="2400" dirty="0"/>
              <a:t>Revisit the recent tension between decolonization and other social justice projects in education scholarship</a:t>
            </a:r>
          </a:p>
          <a:p>
            <a:pPr marL="428625" indent="-342900">
              <a:buFont typeface="+mj-lt"/>
              <a:buAutoNum type="arabicPeriod"/>
            </a:pPr>
            <a:r>
              <a:rPr lang="en-US" sz="2400" dirty="0"/>
              <a:t>Emphasize how </a:t>
            </a:r>
            <a:r>
              <a:rPr lang="en-US" sz="2400" b="1" i="1" dirty="0"/>
              <a:t>racial exploitation </a:t>
            </a:r>
            <a:r>
              <a:rPr lang="en-US" sz="2400" dirty="0"/>
              <a:t>constitutes a primary mode of colonial injustice that unites all anticolonial struggles</a:t>
            </a:r>
          </a:p>
          <a:p>
            <a:pPr marL="428625" indent="-342900">
              <a:buFont typeface="+mj-lt"/>
              <a:buAutoNum type="arabicPeriod"/>
            </a:pPr>
            <a:r>
              <a:rPr lang="en-US" sz="2400" dirty="0"/>
              <a:t>Theorize </a:t>
            </a:r>
            <a:r>
              <a:rPr lang="en-US" sz="2400" b="1" dirty="0"/>
              <a:t>anticolonialism as an intellectual and political project</a:t>
            </a:r>
            <a:r>
              <a:rPr lang="en-US" sz="2400" dirty="0"/>
              <a:t> that can bridge the tension between decolonization and other social justice projects</a:t>
            </a:r>
          </a:p>
          <a:p>
            <a:pPr marL="428625" indent="-342900">
              <a:buFont typeface="+mj-lt"/>
              <a:buAutoNum type="arabicPeriod"/>
            </a:pPr>
            <a:r>
              <a:rPr lang="en-US" sz="2400" dirty="0"/>
              <a:t>Discuss the epistemic, methodological and political implications of centering anticolonialism in philosophy of education</a:t>
            </a:r>
          </a:p>
        </p:txBody>
      </p:sp>
    </p:spTree>
    <p:extLst>
      <p:ext uri="{BB962C8B-B14F-4D97-AF65-F5344CB8AC3E}">
        <p14:creationId xmlns:p14="http://schemas.microsoft.com/office/powerpoint/2010/main" val="1508836752"/>
      </p:ext>
    </p:extLst>
  </p:cSld>
  <p:clrMapOvr>
    <a:masterClrMapping/>
  </p:clrMapOvr>
  <p:transition spd="slow">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 Positionality</a:t>
            </a:r>
          </a:p>
        </p:txBody>
      </p:sp>
      <p:sp>
        <p:nvSpPr>
          <p:cNvPr id="3" name="Content Placeholder 2"/>
          <p:cNvSpPr>
            <a:spLocks noGrp="1"/>
          </p:cNvSpPr>
          <p:nvPr>
            <p:ph idx="1"/>
          </p:nvPr>
        </p:nvSpPr>
        <p:spPr/>
        <p:txBody>
          <a:bodyPr>
            <a:normAutofit/>
          </a:bodyPr>
          <a:lstStyle/>
          <a:p>
            <a:r>
              <a:rPr lang="en-US" sz="2200" dirty="0"/>
              <a:t>Ambivalent positionality</a:t>
            </a:r>
          </a:p>
          <a:p>
            <a:r>
              <a:rPr lang="en-US" sz="2200" dirty="0"/>
              <a:t>The biography or autobiography of those who write about decolonization is important (</a:t>
            </a:r>
            <a:r>
              <a:rPr lang="en-US" sz="2200" dirty="0" err="1"/>
              <a:t>Silova</a:t>
            </a:r>
            <a:r>
              <a:rPr lang="en-US" sz="2200" dirty="0"/>
              <a:t>, Millei and Piattoeva, 2017)</a:t>
            </a:r>
          </a:p>
          <a:p>
            <a:r>
              <a:rPr lang="en-US" sz="2200" dirty="0"/>
              <a:t>“There is an important line to be drawn between one’s biography (or autobiography) as a research tool or resource, and the biographical statement as a certificate of victimhood, granting its holders a privileged voice in particular conversations” (Vickers, 2020, 172)</a:t>
            </a:r>
          </a:p>
          <a:p>
            <a:r>
              <a:rPr lang="en-US" sz="2200" dirty="0"/>
              <a:t>Anticolonialism is not reducible to a particular moment in history </a:t>
            </a:r>
          </a:p>
          <a:p>
            <a:r>
              <a:rPr lang="en-US" sz="2200" dirty="0"/>
              <a:t>Rather it is the act of </a:t>
            </a:r>
            <a:r>
              <a:rPr lang="en-US" sz="2200" b="1" i="1" dirty="0"/>
              <a:t>resisting</a:t>
            </a:r>
            <a:r>
              <a:rPr lang="en-US" sz="2200" dirty="0"/>
              <a:t> and </a:t>
            </a:r>
            <a:r>
              <a:rPr lang="en-US" sz="2200" b="1" i="1" dirty="0"/>
              <a:t>refusing</a:t>
            </a:r>
            <a:r>
              <a:rPr lang="en-US" sz="2200" dirty="0"/>
              <a:t> colonialism that enables us to articulate radical ways of being in the world in which there are consequences that are still unexplored </a:t>
            </a:r>
          </a:p>
        </p:txBody>
      </p:sp>
    </p:spTree>
    <p:extLst>
      <p:ext uri="{BB962C8B-B14F-4D97-AF65-F5344CB8AC3E}">
        <p14:creationId xmlns:p14="http://schemas.microsoft.com/office/powerpoint/2010/main" val="1026183922"/>
      </p:ext>
    </p:extLst>
  </p:cSld>
  <p:clrMapOvr>
    <a:masterClrMapping/>
  </p:clrMapOvr>
  <p:transition spd="slow">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tension between decolonization and other social justice projects</a:t>
            </a:r>
          </a:p>
        </p:txBody>
      </p:sp>
      <p:sp>
        <p:nvSpPr>
          <p:cNvPr id="3" name="Content Placeholder 2"/>
          <p:cNvSpPr>
            <a:spLocks noGrp="1"/>
          </p:cNvSpPr>
          <p:nvPr>
            <p:ph idx="1"/>
          </p:nvPr>
        </p:nvSpPr>
        <p:spPr>
          <a:xfrm>
            <a:off x="457200" y="1416424"/>
            <a:ext cx="7620000" cy="4652936"/>
          </a:xfrm>
        </p:spPr>
        <p:txBody>
          <a:bodyPr>
            <a:normAutofit/>
          </a:bodyPr>
          <a:lstStyle/>
          <a:p>
            <a:r>
              <a:rPr lang="en-US" sz="2400" dirty="0"/>
              <a:t>Decolonization is about the material “repatriation of Indigenous land and life” (Tuck and Yang, 2012, 1)</a:t>
            </a:r>
          </a:p>
          <a:p>
            <a:r>
              <a:rPr lang="en-US" sz="2400" dirty="0"/>
              <a:t>Decolonization: “a distinct project from other civil and human rights-based social justice projects” (ibid., 12)</a:t>
            </a:r>
          </a:p>
          <a:p>
            <a:r>
              <a:rPr lang="en-US" sz="2400" dirty="0"/>
              <a:t>Social justice projects, according to Tuck and Yang—namely, transnational decolonizations, abolition, critical space-place pedagogies and other approaches—“decenter settler perspectives”, and “have objectives that may be incommensurable with decolonization” (ibid., 1)</a:t>
            </a:r>
          </a:p>
          <a:p>
            <a:r>
              <a:rPr lang="en-US" sz="2400" dirty="0"/>
              <a:t>“lasting solidarities” with social justice projects “may be elusive, even undesirable” (ibid).</a:t>
            </a:r>
          </a:p>
          <a:p>
            <a:endParaRPr lang="en-US" dirty="0"/>
          </a:p>
        </p:txBody>
      </p:sp>
    </p:spTree>
    <p:extLst>
      <p:ext uri="{BB962C8B-B14F-4D97-AF65-F5344CB8AC3E}">
        <p14:creationId xmlns:p14="http://schemas.microsoft.com/office/powerpoint/2010/main" val="2966155380"/>
      </p:ext>
    </p:extLst>
  </p:cSld>
  <p:clrMapOvr>
    <a:masterClrMapping/>
  </p:clrMapOvr>
  <p:transition spd="slow">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Three issues of contention</a:t>
            </a:r>
          </a:p>
        </p:txBody>
      </p:sp>
      <p:sp>
        <p:nvSpPr>
          <p:cNvPr id="3" name="Content Placeholder 2"/>
          <p:cNvSpPr>
            <a:spLocks noGrp="1"/>
          </p:cNvSpPr>
          <p:nvPr>
            <p:ph idx="1"/>
          </p:nvPr>
        </p:nvSpPr>
        <p:spPr>
          <a:xfrm>
            <a:off x="457200" y="1398494"/>
            <a:ext cx="7620000" cy="4670866"/>
          </a:xfrm>
        </p:spPr>
        <p:txBody>
          <a:bodyPr>
            <a:normAutofit/>
          </a:bodyPr>
          <a:lstStyle/>
          <a:p>
            <a:pPr marL="428625" indent="-342900">
              <a:buFont typeface="+mj-lt"/>
              <a:buAutoNum type="arabicPeriod"/>
            </a:pPr>
            <a:r>
              <a:rPr lang="en-US" sz="3200" dirty="0"/>
              <a:t>The prioritization of Native sovereignty and land return;</a:t>
            </a:r>
          </a:p>
          <a:p>
            <a:pPr marL="428625" indent="-342900">
              <a:buFont typeface="+mj-lt"/>
              <a:buAutoNum type="arabicPeriod"/>
            </a:pPr>
            <a:r>
              <a:rPr lang="en-US" sz="3200" dirty="0"/>
              <a:t> The perceived incommensurability between decolonization and other social justice issues; </a:t>
            </a:r>
          </a:p>
          <a:p>
            <a:pPr marL="428625" indent="-342900">
              <a:buFont typeface="+mj-lt"/>
              <a:buAutoNum type="arabicPeriod"/>
            </a:pPr>
            <a:r>
              <a:rPr lang="en-US" sz="3200" dirty="0"/>
              <a:t> The issue of “elusive, even undesirable” solidarity between these different political projects.</a:t>
            </a:r>
          </a:p>
        </p:txBody>
      </p:sp>
    </p:spTree>
    <p:extLst>
      <p:ext uri="{BB962C8B-B14F-4D97-AF65-F5344CB8AC3E}">
        <p14:creationId xmlns:p14="http://schemas.microsoft.com/office/powerpoint/2010/main" val="2905364408"/>
      </p:ext>
    </p:extLst>
  </p:cSld>
  <p:clrMapOvr>
    <a:masterClrMapping/>
  </p:clrMapOvr>
  <p:transition spd="slow">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Nandita</a:t>
            </a:r>
            <a:r>
              <a:rPr lang="en-US" dirty="0"/>
              <a:t> Sharma (2015, 173)</a:t>
            </a:r>
          </a:p>
        </p:txBody>
      </p:sp>
      <p:sp>
        <p:nvSpPr>
          <p:cNvPr id="3" name="Content Placeholder 2"/>
          <p:cNvSpPr>
            <a:spLocks noGrp="1"/>
          </p:cNvSpPr>
          <p:nvPr>
            <p:ph idx="1"/>
          </p:nvPr>
        </p:nvSpPr>
        <p:spPr/>
        <p:txBody>
          <a:bodyPr>
            <a:normAutofit/>
          </a:bodyPr>
          <a:lstStyle/>
          <a:p>
            <a:pPr marL="85725" indent="0" algn="ctr">
              <a:buNone/>
            </a:pPr>
            <a:endParaRPr lang="en-US" sz="2400" dirty="0"/>
          </a:p>
          <a:p>
            <a:pPr marL="358775" indent="0">
              <a:buNone/>
            </a:pPr>
            <a:r>
              <a:rPr lang="en-US" sz="3200" dirty="0"/>
              <a:t>In this logic, indigeneity is racialized/ </a:t>
            </a:r>
            <a:r>
              <a:rPr lang="en-US" sz="3200" dirty="0" err="1"/>
              <a:t>ethnicized</a:t>
            </a:r>
            <a:r>
              <a:rPr lang="en-US" sz="3200" dirty="0"/>
              <a:t>, and in the process, </a:t>
            </a:r>
            <a:r>
              <a:rPr lang="en-US" sz="3200" i="1" dirty="0"/>
              <a:t>land</a:t>
            </a:r>
            <a:r>
              <a:rPr lang="en-US" sz="3200" dirty="0"/>
              <a:t>—or more accurately, </a:t>
            </a:r>
            <a:r>
              <a:rPr lang="en-US" sz="3200" i="1" dirty="0"/>
              <a:t>territory</a:t>
            </a:r>
            <a:r>
              <a:rPr lang="en-US" sz="3200" dirty="0"/>
              <a:t>—is as well. Natives, it is assumed, belong to “their” native land and </a:t>
            </a:r>
            <a:r>
              <a:rPr lang="en-US" sz="3200" i="1" dirty="0"/>
              <a:t>only</a:t>
            </a:r>
            <a:r>
              <a:rPr lang="en-US" sz="3200" dirty="0"/>
              <a:t> there. Further, who can be recognized as native is dependent upon ancestry, thereby adding blood to the discourse of soil.</a:t>
            </a:r>
          </a:p>
        </p:txBody>
      </p:sp>
    </p:spTree>
    <p:extLst>
      <p:ext uri="{BB962C8B-B14F-4D97-AF65-F5344CB8AC3E}">
        <p14:creationId xmlns:p14="http://schemas.microsoft.com/office/powerpoint/2010/main" val="1379161462"/>
      </p:ext>
    </p:extLst>
  </p:cSld>
  <p:clrMapOvr>
    <a:masterClrMapping/>
  </p:clrMapOvr>
  <p:transition spd="slow">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summary</a:t>
            </a:r>
            <a:r>
              <a:rPr lang="en-CY" dirty="0"/>
              <a:t>…</a:t>
            </a:r>
            <a:endParaRPr lang="en-US" dirty="0"/>
          </a:p>
        </p:txBody>
      </p:sp>
      <p:sp>
        <p:nvSpPr>
          <p:cNvPr id="3" name="Content Placeholder 2"/>
          <p:cNvSpPr>
            <a:spLocks noGrp="1"/>
          </p:cNvSpPr>
          <p:nvPr>
            <p:ph idx="1"/>
          </p:nvPr>
        </p:nvSpPr>
        <p:spPr>
          <a:xfrm>
            <a:off x="457200" y="1550894"/>
            <a:ext cx="7620000" cy="4652682"/>
          </a:xfrm>
        </p:spPr>
        <p:txBody>
          <a:bodyPr>
            <a:normAutofit/>
          </a:bodyPr>
          <a:lstStyle/>
          <a:p>
            <a:r>
              <a:rPr lang="en-US" sz="2400" dirty="0"/>
              <a:t>It is important to not fall into the trap of equating decolonization with other projects (e.g. efforts to reform the curriculum by making it more inclusive).</a:t>
            </a:r>
          </a:p>
          <a:p>
            <a:r>
              <a:rPr lang="en-US" sz="2400" dirty="0"/>
              <a:t>At the same time, in insisting to draw a sharp distinction between decolonization and other social justice projects, this approach orients the decolonial project </a:t>
            </a:r>
            <a:r>
              <a:rPr lang="en-US" sz="2400" i="1" dirty="0"/>
              <a:t>inwards</a:t>
            </a:r>
            <a:endParaRPr lang="en-US" sz="2400" dirty="0"/>
          </a:p>
          <a:p>
            <a:r>
              <a:rPr lang="en-US" sz="2400" dirty="0" err="1"/>
              <a:t>Mahvish</a:t>
            </a:r>
            <a:r>
              <a:rPr lang="en-US" sz="2400" dirty="0"/>
              <a:t> Ahmad: An inward approach “requires no connection or conversation with political collectives targeted in colonial violence, and no engagement with the knowledges they produce” (2023, 58)</a:t>
            </a:r>
          </a:p>
        </p:txBody>
      </p:sp>
    </p:spTree>
    <p:extLst>
      <p:ext uri="{BB962C8B-B14F-4D97-AF65-F5344CB8AC3E}">
        <p14:creationId xmlns:p14="http://schemas.microsoft.com/office/powerpoint/2010/main" val="1520170257"/>
      </p:ext>
    </p:extLst>
  </p:cSld>
  <p:clrMapOvr>
    <a:masterClrMapping/>
  </p:clrMapOvr>
  <p:transition spd="slow">
    <p:pull/>
  </p:transition>
</p:sld>
</file>

<file path=ppt/tags/tag1.xml><?xml version="1.0" encoding="utf-8"?>
<p:tagLst xmlns:a="http://schemas.openxmlformats.org/drawingml/2006/main" xmlns:r="http://schemas.openxmlformats.org/officeDocument/2006/relationships" xmlns:p="http://schemas.openxmlformats.org/presentationml/2006/main">
  <p:tag name="ARTICULATE_DESIGN_ID_THEME1" val="2ySa5qzn"/>
  <p:tag name="ARTICULATE_PROJECT_OPEN" val="0"/>
  <p:tag name="ARTICULATE_DESIGN_ID_4_ADJACENCY" val="QiUfPIS3"/>
  <p:tag name="ARTICULATE_DESIGN_ID_3_ADJACENCY" val="2BkQyc18"/>
  <p:tag name="ARTICULATE_SLIDE_COUNT" val="38"/>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19">
      <a:dk1>
        <a:sysClr val="windowText" lastClr="000000"/>
      </a:dk1>
      <a:lt1>
        <a:sysClr val="window" lastClr="FFFFFF"/>
      </a:lt1>
      <a:dk2>
        <a:srgbClr val="268C8E"/>
      </a:dk2>
      <a:lt2>
        <a:srgbClr val="C9C2D1"/>
      </a:lt2>
      <a:accent1>
        <a:srgbClr val="F9D07C"/>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Theme1" id="{8B79CD37-E579-4442-8E4A-B59C0E2D38E9}" vid="{2EAAC415-06EF-4D1B-B1B6-C1DA8D4CC381}"/>
    </a:ext>
  </a:extLst>
</a:theme>
</file>

<file path=ppt/theme/theme2.xml><?xml version="1.0" encoding="utf-8"?>
<a:theme xmlns:a="http://schemas.openxmlformats.org/drawingml/2006/main" name="3_Adjacency">
  <a:themeElements>
    <a:clrScheme name="Custom 19">
      <a:dk1>
        <a:sysClr val="windowText" lastClr="000000"/>
      </a:dk1>
      <a:lt1>
        <a:sysClr val="window" lastClr="FFFFFF"/>
      </a:lt1>
      <a:dk2>
        <a:srgbClr val="268C8E"/>
      </a:dk2>
      <a:lt2>
        <a:srgbClr val="C9C2D1"/>
      </a:lt2>
      <a:accent1>
        <a:srgbClr val="F9D07C"/>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9792</TotalTime>
  <Words>1280</Words>
  <Application>Microsoft Office PowerPoint</Application>
  <PresentationFormat>On-screen Show (4:3)</PresentationFormat>
  <Paragraphs>68</Paragraphs>
  <Slides>13</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13</vt:i4>
      </vt:variant>
    </vt:vector>
  </HeadingPairs>
  <TitlesOfParts>
    <vt:vector size="18" baseType="lpstr">
      <vt:lpstr>Arial</vt:lpstr>
      <vt:lpstr>Calibri</vt:lpstr>
      <vt:lpstr>Cambria</vt:lpstr>
      <vt:lpstr>Theme1</vt:lpstr>
      <vt:lpstr>3_Adjacency</vt:lpstr>
      <vt:lpstr>Recovering Anticolonialism as an Intellectual and Political Project in Philosophy of Education</vt:lpstr>
      <vt:lpstr>Introduction</vt:lpstr>
      <vt:lpstr>My main point</vt:lpstr>
      <vt:lpstr>Structure of talk</vt:lpstr>
      <vt:lpstr>My Positionality</vt:lpstr>
      <vt:lpstr>The tension between decolonization and other social justice projects</vt:lpstr>
      <vt:lpstr>Three issues of contention</vt:lpstr>
      <vt:lpstr>Nandita Sharma (2015, 173)</vt:lpstr>
      <vt:lpstr>In summary…</vt:lpstr>
      <vt:lpstr>A Broad View of colonial injustice</vt:lpstr>
      <vt:lpstr>Anticolonialism and an intellectual and political project</vt:lpstr>
      <vt:lpstr>Implications of centering anticolonialism in philosophy of education</vt:lpstr>
      <vt:lpstr>Concluding remarks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Stella Lambis</dc:creator>
  <cp:lastModifiedBy>Charlotte Hastings</cp:lastModifiedBy>
  <cp:revision>575</cp:revision>
  <cp:lastPrinted>2018-04-24T12:19:17Z</cp:lastPrinted>
  <dcterms:created xsi:type="dcterms:W3CDTF">2018-03-15T09:40:51Z</dcterms:created>
  <dcterms:modified xsi:type="dcterms:W3CDTF">2024-08-08T07:31:27Z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5371ED60-D89C-42FC-AD6E-2B5AA90F12E0</vt:lpwstr>
  </property>
  <property fmtid="{D5CDD505-2E9C-101B-9397-08002B2CF9AE}" pid="3" name="ArticulatePath">
    <vt:lpwstr>Presentation1</vt:lpwstr>
  </property>
</Properties>
</file>