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9"/>
  </p:notesMasterIdLst>
  <p:handoutMasterIdLst>
    <p:handoutMasterId r:id="rId30"/>
  </p:handoutMasterIdLst>
  <p:sldIdLst>
    <p:sldId id="750" r:id="rId5"/>
    <p:sldId id="703" r:id="rId6"/>
    <p:sldId id="654" r:id="rId7"/>
    <p:sldId id="763" r:id="rId8"/>
    <p:sldId id="765" r:id="rId9"/>
    <p:sldId id="747" r:id="rId10"/>
    <p:sldId id="748" r:id="rId11"/>
    <p:sldId id="653" r:id="rId12"/>
    <p:sldId id="486" r:id="rId13"/>
    <p:sldId id="482" r:id="rId14"/>
    <p:sldId id="483" r:id="rId15"/>
    <p:sldId id="752" r:id="rId16"/>
    <p:sldId id="749" r:id="rId17"/>
    <p:sldId id="706" r:id="rId18"/>
    <p:sldId id="492" r:id="rId19"/>
    <p:sldId id="491" r:id="rId20"/>
    <p:sldId id="688" r:id="rId21"/>
    <p:sldId id="735" r:id="rId22"/>
    <p:sldId id="736" r:id="rId23"/>
    <p:sldId id="495" r:id="rId24"/>
    <p:sldId id="490" r:id="rId25"/>
    <p:sldId id="493" r:id="rId26"/>
    <p:sldId id="494" r:id="rId27"/>
    <p:sldId id="496"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979" autoAdjust="0"/>
  </p:normalViewPr>
  <p:slideViewPr>
    <p:cSldViewPr>
      <p:cViewPr varScale="1">
        <p:scale>
          <a:sx n="57" d="100"/>
          <a:sy n="57" d="100"/>
        </p:scale>
        <p:origin x="1492" y="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2" d="100"/>
          <a:sy n="62" d="100"/>
        </p:scale>
        <p:origin x="-288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4BBF4F-6689-47DD-90F1-9E489B5E1F38}" type="doc">
      <dgm:prSet loTypeId="urn:microsoft.com/office/officeart/2005/8/layout/arrow1" loCatId="process" qsTypeId="urn:microsoft.com/office/officeart/2005/8/quickstyle/simple1" qsCatId="simple" csTypeId="urn:microsoft.com/office/officeart/2005/8/colors/accent2_2" csCatId="accent2" phldr="1"/>
      <dgm:spPr/>
      <dgm:t>
        <a:bodyPr/>
        <a:lstStyle/>
        <a:p>
          <a:endParaRPr lang="en-GB"/>
        </a:p>
      </dgm:t>
    </dgm:pt>
    <dgm:pt modelId="{D2FFD2D2-6620-4737-9698-F64E1FF838F0}">
      <dgm:prSet/>
      <dgm:spPr>
        <a:solidFill>
          <a:schemeClr val="tx2"/>
        </a:solidFill>
      </dgm:spPr>
      <dgm:t>
        <a:bodyPr/>
        <a:lstStyle/>
        <a:p>
          <a:r>
            <a:rPr lang="en-GB" i="1" dirty="0"/>
            <a:t>HE is about developing employable students</a:t>
          </a:r>
        </a:p>
      </dgm:t>
    </dgm:pt>
    <dgm:pt modelId="{50BAC814-9776-40E7-ACAB-ABE202574C1C}" type="parTrans" cxnId="{BA2F9389-562F-44C4-9804-735E89F96225}">
      <dgm:prSet/>
      <dgm:spPr/>
      <dgm:t>
        <a:bodyPr/>
        <a:lstStyle/>
        <a:p>
          <a:endParaRPr lang="en-US"/>
        </a:p>
      </dgm:t>
    </dgm:pt>
    <dgm:pt modelId="{4E4691F6-C751-481B-9831-09117ABA642A}" type="sibTrans" cxnId="{BA2F9389-562F-44C4-9804-735E89F96225}">
      <dgm:prSet/>
      <dgm:spPr/>
      <dgm:t>
        <a:bodyPr/>
        <a:lstStyle/>
        <a:p>
          <a:endParaRPr lang="en-US"/>
        </a:p>
      </dgm:t>
    </dgm:pt>
    <dgm:pt modelId="{3C6EF046-46F7-4B52-BB79-24CA7B3D0CE1}">
      <dgm:prSet phldrT="[Text]"/>
      <dgm:spPr>
        <a:solidFill>
          <a:srgbClr val="C00000"/>
        </a:solidFill>
      </dgm:spPr>
      <dgm:t>
        <a:bodyPr/>
        <a:lstStyle/>
        <a:p>
          <a:r>
            <a:rPr lang="en-GB" i="1" dirty="0"/>
            <a:t>HE is about students engaging with knowledge that changes what they can do in the world</a:t>
          </a:r>
        </a:p>
      </dgm:t>
    </dgm:pt>
    <dgm:pt modelId="{CCDA5D01-7B63-4733-9D81-5719AE81C4F3}" type="parTrans" cxnId="{57FA07E1-8721-4924-A23A-30D65ABA8C08}">
      <dgm:prSet/>
      <dgm:spPr/>
      <dgm:t>
        <a:bodyPr/>
        <a:lstStyle/>
        <a:p>
          <a:endParaRPr lang="en-US"/>
        </a:p>
      </dgm:t>
    </dgm:pt>
    <dgm:pt modelId="{FE639173-7D78-4B6B-A716-9515BBCFA3B5}" type="sibTrans" cxnId="{57FA07E1-8721-4924-A23A-30D65ABA8C08}">
      <dgm:prSet/>
      <dgm:spPr/>
      <dgm:t>
        <a:bodyPr/>
        <a:lstStyle/>
        <a:p>
          <a:endParaRPr lang="en-US"/>
        </a:p>
      </dgm:t>
    </dgm:pt>
    <dgm:pt modelId="{D79980D8-3608-441F-A4F1-388AA55B5407}" type="pres">
      <dgm:prSet presAssocID="{E64BBF4F-6689-47DD-90F1-9E489B5E1F38}" presName="cycle" presStyleCnt="0">
        <dgm:presLayoutVars>
          <dgm:dir/>
          <dgm:resizeHandles val="exact"/>
        </dgm:presLayoutVars>
      </dgm:prSet>
      <dgm:spPr/>
    </dgm:pt>
    <dgm:pt modelId="{770203C3-DB6A-4083-BD40-4D5E441768F0}" type="pres">
      <dgm:prSet presAssocID="{D2FFD2D2-6620-4737-9698-F64E1FF838F0}" presName="arrow" presStyleLbl="node1" presStyleIdx="0" presStyleCnt="2" custRadScaleRad="102877">
        <dgm:presLayoutVars>
          <dgm:bulletEnabled val="1"/>
        </dgm:presLayoutVars>
      </dgm:prSet>
      <dgm:spPr/>
    </dgm:pt>
    <dgm:pt modelId="{18CBF4DB-6AE9-4476-8D5A-1A5CBD9069AF}" type="pres">
      <dgm:prSet presAssocID="{3C6EF046-46F7-4B52-BB79-24CA7B3D0CE1}" presName="arrow" presStyleLbl="node1" presStyleIdx="1" presStyleCnt="2">
        <dgm:presLayoutVars>
          <dgm:bulletEnabled val="1"/>
        </dgm:presLayoutVars>
      </dgm:prSet>
      <dgm:spPr/>
    </dgm:pt>
  </dgm:ptLst>
  <dgm:cxnLst>
    <dgm:cxn modelId="{84A0EB1C-813F-434E-BDD1-628CEDEF4F48}" type="presOf" srcId="{E64BBF4F-6689-47DD-90F1-9E489B5E1F38}" destId="{D79980D8-3608-441F-A4F1-388AA55B5407}" srcOrd="0" destOrd="0" presId="urn:microsoft.com/office/officeart/2005/8/layout/arrow1"/>
    <dgm:cxn modelId="{BA2F9389-562F-44C4-9804-735E89F96225}" srcId="{E64BBF4F-6689-47DD-90F1-9E489B5E1F38}" destId="{D2FFD2D2-6620-4737-9698-F64E1FF838F0}" srcOrd="0" destOrd="0" parTransId="{50BAC814-9776-40E7-ACAB-ABE202574C1C}" sibTransId="{4E4691F6-C751-481B-9831-09117ABA642A}"/>
    <dgm:cxn modelId="{C09FD193-BB50-40BA-A15F-957C592BCE0E}" type="presOf" srcId="{3C6EF046-46F7-4B52-BB79-24CA7B3D0CE1}" destId="{18CBF4DB-6AE9-4476-8D5A-1A5CBD9069AF}" srcOrd="0" destOrd="0" presId="urn:microsoft.com/office/officeart/2005/8/layout/arrow1"/>
    <dgm:cxn modelId="{57FA07E1-8721-4924-A23A-30D65ABA8C08}" srcId="{E64BBF4F-6689-47DD-90F1-9E489B5E1F38}" destId="{3C6EF046-46F7-4B52-BB79-24CA7B3D0CE1}" srcOrd="1" destOrd="0" parTransId="{CCDA5D01-7B63-4733-9D81-5719AE81C4F3}" sibTransId="{FE639173-7D78-4B6B-A716-9515BBCFA3B5}"/>
    <dgm:cxn modelId="{2C3F8BF4-38AC-4011-8E53-9A4CDC7CAAA1}" type="presOf" srcId="{D2FFD2D2-6620-4737-9698-F64E1FF838F0}" destId="{770203C3-DB6A-4083-BD40-4D5E441768F0}" srcOrd="0" destOrd="0" presId="urn:microsoft.com/office/officeart/2005/8/layout/arrow1"/>
    <dgm:cxn modelId="{BA1ED389-3094-41B3-965A-12430012BE73}" type="presParOf" srcId="{D79980D8-3608-441F-A4F1-388AA55B5407}" destId="{770203C3-DB6A-4083-BD40-4D5E441768F0}" srcOrd="0" destOrd="0" presId="urn:microsoft.com/office/officeart/2005/8/layout/arrow1"/>
    <dgm:cxn modelId="{D4BCF0CD-F36C-4D5D-8A54-4E6AE969E4F1}" type="presParOf" srcId="{D79980D8-3608-441F-A4F1-388AA55B5407}" destId="{18CBF4DB-6AE9-4476-8D5A-1A5CBD9069AF}"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EAD380-8939-474D-81A7-80472E3FC2F5}" type="doc">
      <dgm:prSet loTypeId="urn:microsoft.com/office/officeart/2005/8/layout/cycle7" loCatId="cycle" qsTypeId="urn:microsoft.com/office/officeart/2005/8/quickstyle/3d2" qsCatId="3D" csTypeId="urn:microsoft.com/office/officeart/2005/8/colors/accent2_2" csCatId="accent2" phldr="1"/>
      <dgm:spPr/>
      <dgm:t>
        <a:bodyPr/>
        <a:lstStyle/>
        <a:p>
          <a:endParaRPr lang="en-GB"/>
        </a:p>
      </dgm:t>
    </dgm:pt>
    <dgm:pt modelId="{447757FD-6DE4-4F80-A68D-75934D0ACA18}">
      <dgm:prSet phldrT="[Text]"/>
      <dgm:spPr>
        <a:solidFill>
          <a:srgbClr val="C00000"/>
        </a:solidFill>
      </dgm:spPr>
      <dgm:t>
        <a:bodyPr/>
        <a:lstStyle/>
        <a:p>
          <a:r>
            <a:rPr lang="en-GB" b="1" i="1" dirty="0"/>
            <a:t>Generic competencies</a:t>
          </a:r>
        </a:p>
      </dgm:t>
    </dgm:pt>
    <dgm:pt modelId="{00FAE1E8-246C-4CFF-8910-0A0D0691A48F}" type="parTrans" cxnId="{7665857D-AA80-4674-A03E-C742489CD858}">
      <dgm:prSet/>
      <dgm:spPr/>
      <dgm:t>
        <a:bodyPr/>
        <a:lstStyle/>
        <a:p>
          <a:endParaRPr lang="en-GB"/>
        </a:p>
      </dgm:t>
    </dgm:pt>
    <dgm:pt modelId="{6658BAA0-1F8F-4DBF-815E-556D73E09F02}" type="sibTrans" cxnId="{7665857D-AA80-4674-A03E-C742489CD858}">
      <dgm:prSet/>
      <dgm:spPr>
        <a:solidFill>
          <a:srgbClr val="C00000"/>
        </a:solidFill>
      </dgm:spPr>
      <dgm:t>
        <a:bodyPr/>
        <a:lstStyle/>
        <a:p>
          <a:endParaRPr lang="en-GB" dirty="0"/>
        </a:p>
      </dgm:t>
    </dgm:pt>
    <dgm:pt modelId="{E3398AC0-C376-4D19-858F-5F47D182BA42}">
      <dgm:prSet phldrT="[Text]"/>
      <dgm:spPr>
        <a:solidFill>
          <a:srgbClr val="C00000"/>
        </a:solidFill>
      </dgm:spPr>
      <dgm:t>
        <a:bodyPr/>
        <a:lstStyle/>
        <a:p>
          <a:r>
            <a:rPr lang="en-GB" b="1" i="1" dirty="0"/>
            <a:t>Work</a:t>
          </a:r>
        </a:p>
      </dgm:t>
    </dgm:pt>
    <dgm:pt modelId="{FEC8C563-8C97-4B97-B80E-46D9F2E0F282}" type="parTrans" cxnId="{CC198169-920D-4F80-BF55-7749371BC571}">
      <dgm:prSet/>
      <dgm:spPr/>
      <dgm:t>
        <a:bodyPr/>
        <a:lstStyle/>
        <a:p>
          <a:endParaRPr lang="en-GB"/>
        </a:p>
      </dgm:t>
    </dgm:pt>
    <dgm:pt modelId="{C45B3A64-27AE-46AB-BEA5-9CA6362A8403}" type="sibTrans" cxnId="{CC198169-920D-4F80-BF55-7749371BC571}">
      <dgm:prSet/>
      <dgm:spPr>
        <a:solidFill>
          <a:srgbClr val="C00000"/>
        </a:solidFill>
      </dgm:spPr>
      <dgm:t>
        <a:bodyPr/>
        <a:lstStyle/>
        <a:p>
          <a:endParaRPr lang="en-GB" dirty="0"/>
        </a:p>
      </dgm:t>
    </dgm:pt>
    <dgm:pt modelId="{F0D758FC-2663-414D-89D8-4108B672C784}">
      <dgm:prSet phldrT="[Text]"/>
      <dgm:spPr>
        <a:solidFill>
          <a:srgbClr val="C00000"/>
        </a:solidFill>
      </dgm:spPr>
      <dgm:t>
        <a:bodyPr/>
        <a:lstStyle/>
        <a:p>
          <a:r>
            <a:rPr lang="en-GB" b="1" i="1" dirty="0"/>
            <a:t>Students</a:t>
          </a:r>
        </a:p>
      </dgm:t>
    </dgm:pt>
    <dgm:pt modelId="{A4DB8D3D-2303-4F60-BC9B-7FD333B9866C}" type="parTrans" cxnId="{46404398-EF38-4EA2-B253-91AF03212EDE}">
      <dgm:prSet/>
      <dgm:spPr/>
      <dgm:t>
        <a:bodyPr/>
        <a:lstStyle/>
        <a:p>
          <a:endParaRPr lang="en-GB"/>
        </a:p>
      </dgm:t>
    </dgm:pt>
    <dgm:pt modelId="{2F5B97C6-604B-4609-933A-05FCF5B3163B}" type="sibTrans" cxnId="{46404398-EF38-4EA2-B253-91AF03212EDE}">
      <dgm:prSet/>
      <dgm:spPr>
        <a:solidFill>
          <a:srgbClr val="C00000"/>
        </a:solidFill>
      </dgm:spPr>
      <dgm:t>
        <a:bodyPr/>
        <a:lstStyle/>
        <a:p>
          <a:endParaRPr lang="en-GB" dirty="0"/>
        </a:p>
      </dgm:t>
    </dgm:pt>
    <dgm:pt modelId="{E59E6DE2-5267-4F07-9E2E-0F8AC7E3F862}" type="pres">
      <dgm:prSet presAssocID="{73EAD380-8939-474D-81A7-80472E3FC2F5}" presName="Name0" presStyleCnt="0">
        <dgm:presLayoutVars>
          <dgm:dir/>
          <dgm:resizeHandles val="exact"/>
        </dgm:presLayoutVars>
      </dgm:prSet>
      <dgm:spPr/>
    </dgm:pt>
    <dgm:pt modelId="{8E934CBA-0258-4BD1-8385-9A5A0C2137B6}" type="pres">
      <dgm:prSet presAssocID="{447757FD-6DE4-4F80-A68D-75934D0ACA18}" presName="node" presStyleLbl="node1" presStyleIdx="0" presStyleCnt="3">
        <dgm:presLayoutVars>
          <dgm:bulletEnabled val="1"/>
        </dgm:presLayoutVars>
      </dgm:prSet>
      <dgm:spPr/>
    </dgm:pt>
    <dgm:pt modelId="{E70B9ECF-198B-4FE5-80A8-F4CC4CB2CD11}" type="pres">
      <dgm:prSet presAssocID="{6658BAA0-1F8F-4DBF-815E-556D73E09F02}" presName="sibTrans" presStyleLbl="sibTrans2D1" presStyleIdx="0" presStyleCnt="3"/>
      <dgm:spPr/>
    </dgm:pt>
    <dgm:pt modelId="{70C6AE7A-9CA8-4A36-BDD1-5B3D5AC7D582}" type="pres">
      <dgm:prSet presAssocID="{6658BAA0-1F8F-4DBF-815E-556D73E09F02}" presName="connectorText" presStyleLbl="sibTrans2D1" presStyleIdx="0" presStyleCnt="3"/>
      <dgm:spPr/>
    </dgm:pt>
    <dgm:pt modelId="{7E1D2F8F-16C5-4A21-9DAB-A3FC3CC4BB39}" type="pres">
      <dgm:prSet presAssocID="{E3398AC0-C376-4D19-858F-5F47D182BA42}" presName="node" presStyleLbl="node1" presStyleIdx="1" presStyleCnt="3">
        <dgm:presLayoutVars>
          <dgm:bulletEnabled val="1"/>
        </dgm:presLayoutVars>
      </dgm:prSet>
      <dgm:spPr/>
    </dgm:pt>
    <dgm:pt modelId="{4CDD9293-9DC9-4EFB-A9CC-C06345A5D7F1}" type="pres">
      <dgm:prSet presAssocID="{C45B3A64-27AE-46AB-BEA5-9CA6362A8403}" presName="sibTrans" presStyleLbl="sibTrans2D1" presStyleIdx="1" presStyleCnt="3"/>
      <dgm:spPr/>
    </dgm:pt>
    <dgm:pt modelId="{EA8F0152-9320-4DF2-B848-F94494088EAA}" type="pres">
      <dgm:prSet presAssocID="{C45B3A64-27AE-46AB-BEA5-9CA6362A8403}" presName="connectorText" presStyleLbl="sibTrans2D1" presStyleIdx="1" presStyleCnt="3"/>
      <dgm:spPr/>
    </dgm:pt>
    <dgm:pt modelId="{CD4012F3-8A24-4BA8-B674-D92AF9C03820}" type="pres">
      <dgm:prSet presAssocID="{F0D758FC-2663-414D-89D8-4108B672C784}" presName="node" presStyleLbl="node1" presStyleIdx="2" presStyleCnt="3" custRadScaleRad="102725" custRadScaleInc="2932">
        <dgm:presLayoutVars>
          <dgm:bulletEnabled val="1"/>
        </dgm:presLayoutVars>
      </dgm:prSet>
      <dgm:spPr/>
    </dgm:pt>
    <dgm:pt modelId="{0DB205FC-AEC1-42F7-B2D8-A0ECF88D9C4B}" type="pres">
      <dgm:prSet presAssocID="{2F5B97C6-604B-4609-933A-05FCF5B3163B}" presName="sibTrans" presStyleLbl="sibTrans2D1" presStyleIdx="2" presStyleCnt="3"/>
      <dgm:spPr/>
    </dgm:pt>
    <dgm:pt modelId="{3F6FD8A4-220E-4A14-9888-BB8D515C2C8D}" type="pres">
      <dgm:prSet presAssocID="{2F5B97C6-604B-4609-933A-05FCF5B3163B}" presName="connectorText" presStyleLbl="sibTrans2D1" presStyleIdx="2" presStyleCnt="3"/>
      <dgm:spPr/>
    </dgm:pt>
  </dgm:ptLst>
  <dgm:cxnLst>
    <dgm:cxn modelId="{3B858003-C68F-4CB1-A236-BE4754AFCE3D}" type="presOf" srcId="{2F5B97C6-604B-4609-933A-05FCF5B3163B}" destId="{3F6FD8A4-220E-4A14-9888-BB8D515C2C8D}" srcOrd="1" destOrd="0" presId="urn:microsoft.com/office/officeart/2005/8/layout/cycle7"/>
    <dgm:cxn modelId="{1FC09207-006B-4B80-881C-A1004B6FB6D8}" type="presOf" srcId="{73EAD380-8939-474D-81A7-80472E3FC2F5}" destId="{E59E6DE2-5267-4F07-9E2E-0F8AC7E3F862}" srcOrd="0" destOrd="0" presId="urn:microsoft.com/office/officeart/2005/8/layout/cycle7"/>
    <dgm:cxn modelId="{2E903B0C-4EF6-4327-AB2A-6ADC7145FCA7}" type="presOf" srcId="{C45B3A64-27AE-46AB-BEA5-9CA6362A8403}" destId="{EA8F0152-9320-4DF2-B848-F94494088EAA}" srcOrd="1" destOrd="0" presId="urn:microsoft.com/office/officeart/2005/8/layout/cycle7"/>
    <dgm:cxn modelId="{B0E69618-BF86-4E86-9FAF-30F9C5395BFF}" type="presOf" srcId="{F0D758FC-2663-414D-89D8-4108B672C784}" destId="{CD4012F3-8A24-4BA8-B674-D92AF9C03820}" srcOrd="0" destOrd="0" presId="urn:microsoft.com/office/officeart/2005/8/layout/cycle7"/>
    <dgm:cxn modelId="{40DBB228-3406-4494-B242-F0439A289FBF}" type="presOf" srcId="{2F5B97C6-604B-4609-933A-05FCF5B3163B}" destId="{0DB205FC-AEC1-42F7-B2D8-A0ECF88D9C4B}" srcOrd="0" destOrd="0" presId="urn:microsoft.com/office/officeart/2005/8/layout/cycle7"/>
    <dgm:cxn modelId="{F2E1472B-D1E2-4616-8EAF-C7D749EB30FA}" type="presOf" srcId="{E3398AC0-C376-4D19-858F-5F47D182BA42}" destId="{7E1D2F8F-16C5-4A21-9DAB-A3FC3CC4BB39}" srcOrd="0" destOrd="0" presId="urn:microsoft.com/office/officeart/2005/8/layout/cycle7"/>
    <dgm:cxn modelId="{CC198169-920D-4F80-BF55-7749371BC571}" srcId="{73EAD380-8939-474D-81A7-80472E3FC2F5}" destId="{E3398AC0-C376-4D19-858F-5F47D182BA42}" srcOrd="1" destOrd="0" parTransId="{FEC8C563-8C97-4B97-B80E-46D9F2E0F282}" sibTransId="{C45B3A64-27AE-46AB-BEA5-9CA6362A8403}"/>
    <dgm:cxn modelId="{7665857D-AA80-4674-A03E-C742489CD858}" srcId="{73EAD380-8939-474D-81A7-80472E3FC2F5}" destId="{447757FD-6DE4-4F80-A68D-75934D0ACA18}" srcOrd="0" destOrd="0" parTransId="{00FAE1E8-246C-4CFF-8910-0A0D0691A48F}" sibTransId="{6658BAA0-1F8F-4DBF-815E-556D73E09F02}"/>
    <dgm:cxn modelId="{46404398-EF38-4EA2-B253-91AF03212EDE}" srcId="{73EAD380-8939-474D-81A7-80472E3FC2F5}" destId="{F0D758FC-2663-414D-89D8-4108B672C784}" srcOrd="2" destOrd="0" parTransId="{A4DB8D3D-2303-4F60-BC9B-7FD333B9866C}" sibTransId="{2F5B97C6-604B-4609-933A-05FCF5B3163B}"/>
    <dgm:cxn modelId="{04DEC4A3-96D1-4E5D-BF28-28128DCD5D71}" type="presOf" srcId="{6658BAA0-1F8F-4DBF-815E-556D73E09F02}" destId="{70C6AE7A-9CA8-4A36-BDD1-5B3D5AC7D582}" srcOrd="1" destOrd="0" presId="urn:microsoft.com/office/officeart/2005/8/layout/cycle7"/>
    <dgm:cxn modelId="{9B4329A7-DC30-4B52-9DB8-978F4E6375BF}" type="presOf" srcId="{6658BAA0-1F8F-4DBF-815E-556D73E09F02}" destId="{E70B9ECF-198B-4FE5-80A8-F4CC4CB2CD11}" srcOrd="0" destOrd="0" presId="urn:microsoft.com/office/officeart/2005/8/layout/cycle7"/>
    <dgm:cxn modelId="{90E1D9C7-8CE7-42F0-9487-385854EB8240}" type="presOf" srcId="{447757FD-6DE4-4F80-A68D-75934D0ACA18}" destId="{8E934CBA-0258-4BD1-8385-9A5A0C2137B6}" srcOrd="0" destOrd="0" presId="urn:microsoft.com/office/officeart/2005/8/layout/cycle7"/>
    <dgm:cxn modelId="{7802FAE2-4751-4B7B-9CCC-CF19E46ED463}" type="presOf" srcId="{C45B3A64-27AE-46AB-BEA5-9CA6362A8403}" destId="{4CDD9293-9DC9-4EFB-A9CC-C06345A5D7F1}" srcOrd="0" destOrd="0" presId="urn:microsoft.com/office/officeart/2005/8/layout/cycle7"/>
    <dgm:cxn modelId="{CDF6EB42-A459-4142-B138-5E37853CD402}" type="presParOf" srcId="{E59E6DE2-5267-4F07-9E2E-0F8AC7E3F862}" destId="{8E934CBA-0258-4BD1-8385-9A5A0C2137B6}" srcOrd="0" destOrd="0" presId="urn:microsoft.com/office/officeart/2005/8/layout/cycle7"/>
    <dgm:cxn modelId="{8592B7CF-0DAB-46B8-8193-EFA4AED6AD29}" type="presParOf" srcId="{E59E6DE2-5267-4F07-9E2E-0F8AC7E3F862}" destId="{E70B9ECF-198B-4FE5-80A8-F4CC4CB2CD11}" srcOrd="1" destOrd="0" presId="urn:microsoft.com/office/officeart/2005/8/layout/cycle7"/>
    <dgm:cxn modelId="{6363D662-37E8-4267-A2D5-7C588B47A66E}" type="presParOf" srcId="{E70B9ECF-198B-4FE5-80A8-F4CC4CB2CD11}" destId="{70C6AE7A-9CA8-4A36-BDD1-5B3D5AC7D582}" srcOrd="0" destOrd="0" presId="urn:microsoft.com/office/officeart/2005/8/layout/cycle7"/>
    <dgm:cxn modelId="{D83839CB-C101-4ACC-B71B-5D963D872F0B}" type="presParOf" srcId="{E59E6DE2-5267-4F07-9E2E-0F8AC7E3F862}" destId="{7E1D2F8F-16C5-4A21-9DAB-A3FC3CC4BB39}" srcOrd="2" destOrd="0" presId="urn:microsoft.com/office/officeart/2005/8/layout/cycle7"/>
    <dgm:cxn modelId="{8A3780CA-607E-4002-BF29-5A1BBC76B687}" type="presParOf" srcId="{E59E6DE2-5267-4F07-9E2E-0F8AC7E3F862}" destId="{4CDD9293-9DC9-4EFB-A9CC-C06345A5D7F1}" srcOrd="3" destOrd="0" presId="urn:microsoft.com/office/officeart/2005/8/layout/cycle7"/>
    <dgm:cxn modelId="{AD1EC42F-CDAD-45D3-BA6E-4C28F8EE08E0}" type="presParOf" srcId="{4CDD9293-9DC9-4EFB-A9CC-C06345A5D7F1}" destId="{EA8F0152-9320-4DF2-B848-F94494088EAA}" srcOrd="0" destOrd="0" presId="urn:microsoft.com/office/officeart/2005/8/layout/cycle7"/>
    <dgm:cxn modelId="{A50641D2-82C5-4D88-ADED-B983C47899D5}" type="presParOf" srcId="{E59E6DE2-5267-4F07-9E2E-0F8AC7E3F862}" destId="{CD4012F3-8A24-4BA8-B674-D92AF9C03820}" srcOrd="4" destOrd="0" presId="urn:microsoft.com/office/officeart/2005/8/layout/cycle7"/>
    <dgm:cxn modelId="{32A943E1-8DF1-479B-8D32-6364B4EA0F2C}" type="presParOf" srcId="{E59E6DE2-5267-4F07-9E2E-0F8AC7E3F862}" destId="{0DB205FC-AEC1-42F7-B2D8-A0ECF88D9C4B}" srcOrd="5" destOrd="0" presId="urn:microsoft.com/office/officeart/2005/8/layout/cycle7"/>
    <dgm:cxn modelId="{DF3FBD9F-97D6-4CE1-A9B0-F204F31F7DC8}" type="presParOf" srcId="{0DB205FC-AEC1-42F7-B2D8-A0ECF88D9C4B}" destId="{3F6FD8A4-220E-4A14-9888-BB8D515C2C8D}"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4BBF4F-6689-47DD-90F1-9E489B5E1F38}" type="doc">
      <dgm:prSet loTypeId="urn:microsoft.com/office/officeart/2005/8/layout/arrow1" loCatId="process" qsTypeId="urn:microsoft.com/office/officeart/2005/8/quickstyle/simple1" qsCatId="simple" csTypeId="urn:microsoft.com/office/officeart/2005/8/colors/accent2_2" csCatId="accent2" phldr="1"/>
      <dgm:spPr/>
      <dgm:t>
        <a:bodyPr/>
        <a:lstStyle/>
        <a:p>
          <a:endParaRPr lang="en-GB"/>
        </a:p>
      </dgm:t>
    </dgm:pt>
    <dgm:pt modelId="{D2FFD2D2-6620-4737-9698-F64E1FF838F0}">
      <dgm:prSet/>
      <dgm:spPr>
        <a:solidFill>
          <a:schemeClr val="tx2"/>
        </a:solidFill>
      </dgm:spPr>
      <dgm:t>
        <a:bodyPr/>
        <a:lstStyle/>
        <a:p>
          <a:r>
            <a:rPr lang="en-GB" i="1" dirty="0"/>
            <a:t>HE is about developing employable students</a:t>
          </a:r>
        </a:p>
      </dgm:t>
    </dgm:pt>
    <dgm:pt modelId="{50BAC814-9776-40E7-ACAB-ABE202574C1C}" type="parTrans" cxnId="{BA2F9389-562F-44C4-9804-735E89F96225}">
      <dgm:prSet/>
      <dgm:spPr/>
      <dgm:t>
        <a:bodyPr/>
        <a:lstStyle/>
        <a:p>
          <a:endParaRPr lang="en-US"/>
        </a:p>
      </dgm:t>
    </dgm:pt>
    <dgm:pt modelId="{4E4691F6-C751-481B-9831-09117ABA642A}" type="sibTrans" cxnId="{BA2F9389-562F-44C4-9804-735E89F96225}">
      <dgm:prSet/>
      <dgm:spPr/>
      <dgm:t>
        <a:bodyPr/>
        <a:lstStyle/>
        <a:p>
          <a:endParaRPr lang="en-US"/>
        </a:p>
      </dgm:t>
    </dgm:pt>
    <dgm:pt modelId="{3C6EF046-46F7-4B52-BB79-24CA7B3D0CE1}">
      <dgm:prSet phldrT="[Text]"/>
      <dgm:spPr>
        <a:solidFill>
          <a:srgbClr val="C00000"/>
        </a:solidFill>
      </dgm:spPr>
      <dgm:t>
        <a:bodyPr/>
        <a:lstStyle/>
        <a:p>
          <a:r>
            <a:rPr lang="en-GB" i="1" dirty="0"/>
            <a:t>HE is about students engaging with knowledge that changes what they can do in the world</a:t>
          </a:r>
        </a:p>
      </dgm:t>
    </dgm:pt>
    <dgm:pt modelId="{CCDA5D01-7B63-4733-9D81-5719AE81C4F3}" type="parTrans" cxnId="{57FA07E1-8721-4924-A23A-30D65ABA8C08}">
      <dgm:prSet/>
      <dgm:spPr/>
      <dgm:t>
        <a:bodyPr/>
        <a:lstStyle/>
        <a:p>
          <a:endParaRPr lang="en-US"/>
        </a:p>
      </dgm:t>
    </dgm:pt>
    <dgm:pt modelId="{FE639173-7D78-4B6B-A716-9515BBCFA3B5}" type="sibTrans" cxnId="{57FA07E1-8721-4924-A23A-30D65ABA8C08}">
      <dgm:prSet/>
      <dgm:spPr/>
      <dgm:t>
        <a:bodyPr/>
        <a:lstStyle/>
        <a:p>
          <a:endParaRPr lang="en-US"/>
        </a:p>
      </dgm:t>
    </dgm:pt>
    <dgm:pt modelId="{D79980D8-3608-441F-A4F1-388AA55B5407}" type="pres">
      <dgm:prSet presAssocID="{E64BBF4F-6689-47DD-90F1-9E489B5E1F38}" presName="cycle" presStyleCnt="0">
        <dgm:presLayoutVars>
          <dgm:dir/>
          <dgm:resizeHandles val="exact"/>
        </dgm:presLayoutVars>
      </dgm:prSet>
      <dgm:spPr/>
    </dgm:pt>
    <dgm:pt modelId="{770203C3-DB6A-4083-BD40-4D5E441768F0}" type="pres">
      <dgm:prSet presAssocID="{D2FFD2D2-6620-4737-9698-F64E1FF838F0}" presName="arrow" presStyleLbl="node1" presStyleIdx="0" presStyleCnt="2" custRadScaleRad="102877">
        <dgm:presLayoutVars>
          <dgm:bulletEnabled val="1"/>
        </dgm:presLayoutVars>
      </dgm:prSet>
      <dgm:spPr/>
    </dgm:pt>
    <dgm:pt modelId="{18CBF4DB-6AE9-4476-8D5A-1A5CBD9069AF}" type="pres">
      <dgm:prSet presAssocID="{3C6EF046-46F7-4B52-BB79-24CA7B3D0CE1}" presName="arrow" presStyleLbl="node1" presStyleIdx="1" presStyleCnt="2">
        <dgm:presLayoutVars>
          <dgm:bulletEnabled val="1"/>
        </dgm:presLayoutVars>
      </dgm:prSet>
      <dgm:spPr/>
    </dgm:pt>
  </dgm:ptLst>
  <dgm:cxnLst>
    <dgm:cxn modelId="{84A0EB1C-813F-434E-BDD1-628CEDEF4F48}" type="presOf" srcId="{E64BBF4F-6689-47DD-90F1-9E489B5E1F38}" destId="{D79980D8-3608-441F-A4F1-388AA55B5407}" srcOrd="0" destOrd="0" presId="urn:microsoft.com/office/officeart/2005/8/layout/arrow1"/>
    <dgm:cxn modelId="{BA2F9389-562F-44C4-9804-735E89F96225}" srcId="{E64BBF4F-6689-47DD-90F1-9E489B5E1F38}" destId="{D2FFD2D2-6620-4737-9698-F64E1FF838F0}" srcOrd="0" destOrd="0" parTransId="{50BAC814-9776-40E7-ACAB-ABE202574C1C}" sibTransId="{4E4691F6-C751-481B-9831-09117ABA642A}"/>
    <dgm:cxn modelId="{C09FD193-BB50-40BA-A15F-957C592BCE0E}" type="presOf" srcId="{3C6EF046-46F7-4B52-BB79-24CA7B3D0CE1}" destId="{18CBF4DB-6AE9-4476-8D5A-1A5CBD9069AF}" srcOrd="0" destOrd="0" presId="urn:microsoft.com/office/officeart/2005/8/layout/arrow1"/>
    <dgm:cxn modelId="{57FA07E1-8721-4924-A23A-30D65ABA8C08}" srcId="{E64BBF4F-6689-47DD-90F1-9E489B5E1F38}" destId="{3C6EF046-46F7-4B52-BB79-24CA7B3D0CE1}" srcOrd="1" destOrd="0" parTransId="{CCDA5D01-7B63-4733-9D81-5719AE81C4F3}" sibTransId="{FE639173-7D78-4B6B-A716-9515BBCFA3B5}"/>
    <dgm:cxn modelId="{2C3F8BF4-38AC-4011-8E53-9A4CDC7CAAA1}" type="presOf" srcId="{D2FFD2D2-6620-4737-9698-F64E1FF838F0}" destId="{770203C3-DB6A-4083-BD40-4D5E441768F0}" srcOrd="0" destOrd="0" presId="urn:microsoft.com/office/officeart/2005/8/layout/arrow1"/>
    <dgm:cxn modelId="{BA1ED389-3094-41B3-965A-12430012BE73}" type="presParOf" srcId="{D79980D8-3608-441F-A4F1-388AA55B5407}" destId="{770203C3-DB6A-4083-BD40-4D5E441768F0}" srcOrd="0" destOrd="0" presId="urn:microsoft.com/office/officeart/2005/8/layout/arrow1"/>
    <dgm:cxn modelId="{D4BCF0CD-F36C-4D5D-8A54-4E6AE969E4F1}" type="presParOf" srcId="{D79980D8-3608-441F-A4F1-388AA55B5407}" destId="{18CBF4DB-6AE9-4476-8D5A-1A5CBD9069AF}"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EAD380-8939-474D-81A7-80472E3FC2F5}" type="doc">
      <dgm:prSet loTypeId="urn:microsoft.com/office/officeart/2005/8/layout/cycle7" loCatId="cycle" qsTypeId="urn:microsoft.com/office/officeart/2005/8/quickstyle/3d2" qsCatId="3D" csTypeId="urn:microsoft.com/office/officeart/2005/8/colors/accent2_2" csCatId="accent2" phldr="1"/>
      <dgm:spPr/>
      <dgm:t>
        <a:bodyPr/>
        <a:lstStyle/>
        <a:p>
          <a:endParaRPr lang="en-GB"/>
        </a:p>
      </dgm:t>
    </dgm:pt>
    <dgm:pt modelId="{447757FD-6DE4-4F80-A68D-75934D0ACA18}">
      <dgm:prSet phldrT="[Text]"/>
      <dgm:spPr>
        <a:solidFill>
          <a:srgbClr val="C00000"/>
        </a:solidFill>
      </dgm:spPr>
      <dgm:t>
        <a:bodyPr/>
        <a:lstStyle/>
        <a:p>
          <a:r>
            <a:rPr lang="en-GB" b="1" i="1" dirty="0"/>
            <a:t>Generic competencies</a:t>
          </a:r>
        </a:p>
      </dgm:t>
    </dgm:pt>
    <dgm:pt modelId="{00FAE1E8-246C-4CFF-8910-0A0D0691A48F}" type="parTrans" cxnId="{7665857D-AA80-4674-A03E-C742489CD858}">
      <dgm:prSet/>
      <dgm:spPr/>
      <dgm:t>
        <a:bodyPr/>
        <a:lstStyle/>
        <a:p>
          <a:endParaRPr lang="en-GB"/>
        </a:p>
      </dgm:t>
    </dgm:pt>
    <dgm:pt modelId="{6658BAA0-1F8F-4DBF-815E-556D73E09F02}" type="sibTrans" cxnId="{7665857D-AA80-4674-A03E-C742489CD858}">
      <dgm:prSet/>
      <dgm:spPr>
        <a:solidFill>
          <a:srgbClr val="C00000"/>
        </a:solidFill>
      </dgm:spPr>
      <dgm:t>
        <a:bodyPr/>
        <a:lstStyle/>
        <a:p>
          <a:endParaRPr lang="en-GB" dirty="0"/>
        </a:p>
      </dgm:t>
    </dgm:pt>
    <dgm:pt modelId="{E3398AC0-C376-4D19-858F-5F47D182BA42}">
      <dgm:prSet phldrT="[Text]"/>
      <dgm:spPr>
        <a:solidFill>
          <a:srgbClr val="C00000"/>
        </a:solidFill>
      </dgm:spPr>
      <dgm:t>
        <a:bodyPr/>
        <a:lstStyle/>
        <a:p>
          <a:r>
            <a:rPr lang="en-GB" b="1" i="1" dirty="0"/>
            <a:t>Work</a:t>
          </a:r>
        </a:p>
      </dgm:t>
    </dgm:pt>
    <dgm:pt modelId="{FEC8C563-8C97-4B97-B80E-46D9F2E0F282}" type="parTrans" cxnId="{CC198169-920D-4F80-BF55-7749371BC571}">
      <dgm:prSet/>
      <dgm:spPr/>
      <dgm:t>
        <a:bodyPr/>
        <a:lstStyle/>
        <a:p>
          <a:endParaRPr lang="en-GB"/>
        </a:p>
      </dgm:t>
    </dgm:pt>
    <dgm:pt modelId="{C45B3A64-27AE-46AB-BEA5-9CA6362A8403}" type="sibTrans" cxnId="{CC198169-920D-4F80-BF55-7749371BC571}">
      <dgm:prSet/>
      <dgm:spPr>
        <a:solidFill>
          <a:srgbClr val="C00000"/>
        </a:solidFill>
      </dgm:spPr>
      <dgm:t>
        <a:bodyPr/>
        <a:lstStyle/>
        <a:p>
          <a:endParaRPr lang="en-GB" dirty="0"/>
        </a:p>
      </dgm:t>
    </dgm:pt>
    <dgm:pt modelId="{F0D758FC-2663-414D-89D8-4108B672C784}">
      <dgm:prSet phldrT="[Text]"/>
      <dgm:spPr>
        <a:solidFill>
          <a:srgbClr val="C00000"/>
        </a:solidFill>
      </dgm:spPr>
      <dgm:t>
        <a:bodyPr/>
        <a:lstStyle/>
        <a:p>
          <a:r>
            <a:rPr lang="en-GB" b="1" i="1" dirty="0"/>
            <a:t>Students</a:t>
          </a:r>
        </a:p>
      </dgm:t>
    </dgm:pt>
    <dgm:pt modelId="{A4DB8D3D-2303-4F60-BC9B-7FD333B9866C}" type="parTrans" cxnId="{46404398-EF38-4EA2-B253-91AF03212EDE}">
      <dgm:prSet/>
      <dgm:spPr/>
      <dgm:t>
        <a:bodyPr/>
        <a:lstStyle/>
        <a:p>
          <a:endParaRPr lang="en-GB"/>
        </a:p>
      </dgm:t>
    </dgm:pt>
    <dgm:pt modelId="{2F5B97C6-604B-4609-933A-05FCF5B3163B}" type="sibTrans" cxnId="{46404398-EF38-4EA2-B253-91AF03212EDE}">
      <dgm:prSet/>
      <dgm:spPr>
        <a:solidFill>
          <a:srgbClr val="C00000"/>
        </a:solidFill>
      </dgm:spPr>
      <dgm:t>
        <a:bodyPr/>
        <a:lstStyle/>
        <a:p>
          <a:endParaRPr lang="en-GB" dirty="0"/>
        </a:p>
      </dgm:t>
    </dgm:pt>
    <dgm:pt modelId="{E59E6DE2-5267-4F07-9E2E-0F8AC7E3F862}" type="pres">
      <dgm:prSet presAssocID="{73EAD380-8939-474D-81A7-80472E3FC2F5}" presName="Name0" presStyleCnt="0">
        <dgm:presLayoutVars>
          <dgm:dir/>
          <dgm:resizeHandles val="exact"/>
        </dgm:presLayoutVars>
      </dgm:prSet>
      <dgm:spPr/>
    </dgm:pt>
    <dgm:pt modelId="{8E934CBA-0258-4BD1-8385-9A5A0C2137B6}" type="pres">
      <dgm:prSet presAssocID="{447757FD-6DE4-4F80-A68D-75934D0ACA18}" presName="node" presStyleLbl="node1" presStyleIdx="0" presStyleCnt="3">
        <dgm:presLayoutVars>
          <dgm:bulletEnabled val="1"/>
        </dgm:presLayoutVars>
      </dgm:prSet>
      <dgm:spPr/>
    </dgm:pt>
    <dgm:pt modelId="{E70B9ECF-198B-4FE5-80A8-F4CC4CB2CD11}" type="pres">
      <dgm:prSet presAssocID="{6658BAA0-1F8F-4DBF-815E-556D73E09F02}" presName="sibTrans" presStyleLbl="sibTrans2D1" presStyleIdx="0" presStyleCnt="3"/>
      <dgm:spPr/>
    </dgm:pt>
    <dgm:pt modelId="{70C6AE7A-9CA8-4A36-BDD1-5B3D5AC7D582}" type="pres">
      <dgm:prSet presAssocID="{6658BAA0-1F8F-4DBF-815E-556D73E09F02}" presName="connectorText" presStyleLbl="sibTrans2D1" presStyleIdx="0" presStyleCnt="3"/>
      <dgm:spPr/>
    </dgm:pt>
    <dgm:pt modelId="{7E1D2F8F-16C5-4A21-9DAB-A3FC3CC4BB39}" type="pres">
      <dgm:prSet presAssocID="{E3398AC0-C376-4D19-858F-5F47D182BA42}" presName="node" presStyleLbl="node1" presStyleIdx="1" presStyleCnt="3">
        <dgm:presLayoutVars>
          <dgm:bulletEnabled val="1"/>
        </dgm:presLayoutVars>
      </dgm:prSet>
      <dgm:spPr/>
    </dgm:pt>
    <dgm:pt modelId="{4CDD9293-9DC9-4EFB-A9CC-C06345A5D7F1}" type="pres">
      <dgm:prSet presAssocID="{C45B3A64-27AE-46AB-BEA5-9CA6362A8403}" presName="sibTrans" presStyleLbl="sibTrans2D1" presStyleIdx="1" presStyleCnt="3"/>
      <dgm:spPr/>
    </dgm:pt>
    <dgm:pt modelId="{EA8F0152-9320-4DF2-B848-F94494088EAA}" type="pres">
      <dgm:prSet presAssocID="{C45B3A64-27AE-46AB-BEA5-9CA6362A8403}" presName="connectorText" presStyleLbl="sibTrans2D1" presStyleIdx="1" presStyleCnt="3"/>
      <dgm:spPr/>
    </dgm:pt>
    <dgm:pt modelId="{CD4012F3-8A24-4BA8-B674-D92AF9C03820}" type="pres">
      <dgm:prSet presAssocID="{F0D758FC-2663-414D-89D8-4108B672C784}" presName="node" presStyleLbl="node1" presStyleIdx="2" presStyleCnt="3" custRadScaleRad="102725" custRadScaleInc="2932">
        <dgm:presLayoutVars>
          <dgm:bulletEnabled val="1"/>
        </dgm:presLayoutVars>
      </dgm:prSet>
      <dgm:spPr/>
    </dgm:pt>
    <dgm:pt modelId="{0DB205FC-AEC1-42F7-B2D8-A0ECF88D9C4B}" type="pres">
      <dgm:prSet presAssocID="{2F5B97C6-604B-4609-933A-05FCF5B3163B}" presName="sibTrans" presStyleLbl="sibTrans2D1" presStyleIdx="2" presStyleCnt="3"/>
      <dgm:spPr/>
    </dgm:pt>
    <dgm:pt modelId="{3F6FD8A4-220E-4A14-9888-BB8D515C2C8D}" type="pres">
      <dgm:prSet presAssocID="{2F5B97C6-604B-4609-933A-05FCF5B3163B}" presName="connectorText" presStyleLbl="sibTrans2D1" presStyleIdx="2" presStyleCnt="3"/>
      <dgm:spPr/>
    </dgm:pt>
  </dgm:ptLst>
  <dgm:cxnLst>
    <dgm:cxn modelId="{3B858003-C68F-4CB1-A236-BE4754AFCE3D}" type="presOf" srcId="{2F5B97C6-604B-4609-933A-05FCF5B3163B}" destId="{3F6FD8A4-220E-4A14-9888-BB8D515C2C8D}" srcOrd="1" destOrd="0" presId="urn:microsoft.com/office/officeart/2005/8/layout/cycle7"/>
    <dgm:cxn modelId="{1FC09207-006B-4B80-881C-A1004B6FB6D8}" type="presOf" srcId="{73EAD380-8939-474D-81A7-80472E3FC2F5}" destId="{E59E6DE2-5267-4F07-9E2E-0F8AC7E3F862}" srcOrd="0" destOrd="0" presId="urn:microsoft.com/office/officeart/2005/8/layout/cycle7"/>
    <dgm:cxn modelId="{2E903B0C-4EF6-4327-AB2A-6ADC7145FCA7}" type="presOf" srcId="{C45B3A64-27AE-46AB-BEA5-9CA6362A8403}" destId="{EA8F0152-9320-4DF2-B848-F94494088EAA}" srcOrd="1" destOrd="0" presId="urn:microsoft.com/office/officeart/2005/8/layout/cycle7"/>
    <dgm:cxn modelId="{B0E69618-BF86-4E86-9FAF-30F9C5395BFF}" type="presOf" srcId="{F0D758FC-2663-414D-89D8-4108B672C784}" destId="{CD4012F3-8A24-4BA8-B674-D92AF9C03820}" srcOrd="0" destOrd="0" presId="urn:microsoft.com/office/officeart/2005/8/layout/cycle7"/>
    <dgm:cxn modelId="{40DBB228-3406-4494-B242-F0439A289FBF}" type="presOf" srcId="{2F5B97C6-604B-4609-933A-05FCF5B3163B}" destId="{0DB205FC-AEC1-42F7-B2D8-A0ECF88D9C4B}" srcOrd="0" destOrd="0" presId="urn:microsoft.com/office/officeart/2005/8/layout/cycle7"/>
    <dgm:cxn modelId="{F2E1472B-D1E2-4616-8EAF-C7D749EB30FA}" type="presOf" srcId="{E3398AC0-C376-4D19-858F-5F47D182BA42}" destId="{7E1D2F8F-16C5-4A21-9DAB-A3FC3CC4BB39}" srcOrd="0" destOrd="0" presId="urn:microsoft.com/office/officeart/2005/8/layout/cycle7"/>
    <dgm:cxn modelId="{CC198169-920D-4F80-BF55-7749371BC571}" srcId="{73EAD380-8939-474D-81A7-80472E3FC2F5}" destId="{E3398AC0-C376-4D19-858F-5F47D182BA42}" srcOrd="1" destOrd="0" parTransId="{FEC8C563-8C97-4B97-B80E-46D9F2E0F282}" sibTransId="{C45B3A64-27AE-46AB-BEA5-9CA6362A8403}"/>
    <dgm:cxn modelId="{7665857D-AA80-4674-A03E-C742489CD858}" srcId="{73EAD380-8939-474D-81A7-80472E3FC2F5}" destId="{447757FD-6DE4-4F80-A68D-75934D0ACA18}" srcOrd="0" destOrd="0" parTransId="{00FAE1E8-246C-4CFF-8910-0A0D0691A48F}" sibTransId="{6658BAA0-1F8F-4DBF-815E-556D73E09F02}"/>
    <dgm:cxn modelId="{46404398-EF38-4EA2-B253-91AF03212EDE}" srcId="{73EAD380-8939-474D-81A7-80472E3FC2F5}" destId="{F0D758FC-2663-414D-89D8-4108B672C784}" srcOrd="2" destOrd="0" parTransId="{A4DB8D3D-2303-4F60-BC9B-7FD333B9866C}" sibTransId="{2F5B97C6-604B-4609-933A-05FCF5B3163B}"/>
    <dgm:cxn modelId="{04DEC4A3-96D1-4E5D-BF28-28128DCD5D71}" type="presOf" srcId="{6658BAA0-1F8F-4DBF-815E-556D73E09F02}" destId="{70C6AE7A-9CA8-4A36-BDD1-5B3D5AC7D582}" srcOrd="1" destOrd="0" presId="urn:microsoft.com/office/officeart/2005/8/layout/cycle7"/>
    <dgm:cxn modelId="{9B4329A7-DC30-4B52-9DB8-978F4E6375BF}" type="presOf" srcId="{6658BAA0-1F8F-4DBF-815E-556D73E09F02}" destId="{E70B9ECF-198B-4FE5-80A8-F4CC4CB2CD11}" srcOrd="0" destOrd="0" presId="urn:microsoft.com/office/officeart/2005/8/layout/cycle7"/>
    <dgm:cxn modelId="{90E1D9C7-8CE7-42F0-9487-385854EB8240}" type="presOf" srcId="{447757FD-6DE4-4F80-A68D-75934D0ACA18}" destId="{8E934CBA-0258-4BD1-8385-9A5A0C2137B6}" srcOrd="0" destOrd="0" presId="urn:microsoft.com/office/officeart/2005/8/layout/cycle7"/>
    <dgm:cxn modelId="{7802FAE2-4751-4B7B-9CCC-CF19E46ED463}" type="presOf" srcId="{C45B3A64-27AE-46AB-BEA5-9CA6362A8403}" destId="{4CDD9293-9DC9-4EFB-A9CC-C06345A5D7F1}" srcOrd="0" destOrd="0" presId="urn:microsoft.com/office/officeart/2005/8/layout/cycle7"/>
    <dgm:cxn modelId="{CDF6EB42-A459-4142-B138-5E37853CD402}" type="presParOf" srcId="{E59E6DE2-5267-4F07-9E2E-0F8AC7E3F862}" destId="{8E934CBA-0258-4BD1-8385-9A5A0C2137B6}" srcOrd="0" destOrd="0" presId="urn:microsoft.com/office/officeart/2005/8/layout/cycle7"/>
    <dgm:cxn modelId="{8592B7CF-0DAB-46B8-8193-EFA4AED6AD29}" type="presParOf" srcId="{E59E6DE2-5267-4F07-9E2E-0F8AC7E3F862}" destId="{E70B9ECF-198B-4FE5-80A8-F4CC4CB2CD11}" srcOrd="1" destOrd="0" presId="urn:microsoft.com/office/officeart/2005/8/layout/cycle7"/>
    <dgm:cxn modelId="{6363D662-37E8-4267-A2D5-7C588B47A66E}" type="presParOf" srcId="{E70B9ECF-198B-4FE5-80A8-F4CC4CB2CD11}" destId="{70C6AE7A-9CA8-4A36-BDD1-5B3D5AC7D582}" srcOrd="0" destOrd="0" presId="urn:microsoft.com/office/officeart/2005/8/layout/cycle7"/>
    <dgm:cxn modelId="{D83839CB-C101-4ACC-B71B-5D963D872F0B}" type="presParOf" srcId="{E59E6DE2-5267-4F07-9E2E-0F8AC7E3F862}" destId="{7E1D2F8F-16C5-4A21-9DAB-A3FC3CC4BB39}" srcOrd="2" destOrd="0" presId="urn:microsoft.com/office/officeart/2005/8/layout/cycle7"/>
    <dgm:cxn modelId="{8A3780CA-607E-4002-BF29-5A1BBC76B687}" type="presParOf" srcId="{E59E6DE2-5267-4F07-9E2E-0F8AC7E3F862}" destId="{4CDD9293-9DC9-4EFB-A9CC-C06345A5D7F1}" srcOrd="3" destOrd="0" presId="urn:microsoft.com/office/officeart/2005/8/layout/cycle7"/>
    <dgm:cxn modelId="{AD1EC42F-CDAD-45D3-BA6E-4C28F8EE08E0}" type="presParOf" srcId="{4CDD9293-9DC9-4EFB-A9CC-C06345A5D7F1}" destId="{EA8F0152-9320-4DF2-B848-F94494088EAA}" srcOrd="0" destOrd="0" presId="urn:microsoft.com/office/officeart/2005/8/layout/cycle7"/>
    <dgm:cxn modelId="{A50641D2-82C5-4D88-ADED-B983C47899D5}" type="presParOf" srcId="{E59E6DE2-5267-4F07-9E2E-0F8AC7E3F862}" destId="{CD4012F3-8A24-4BA8-B674-D92AF9C03820}" srcOrd="4" destOrd="0" presId="urn:microsoft.com/office/officeart/2005/8/layout/cycle7"/>
    <dgm:cxn modelId="{32A943E1-8DF1-479B-8D32-6364B4EA0F2C}" type="presParOf" srcId="{E59E6DE2-5267-4F07-9E2E-0F8AC7E3F862}" destId="{0DB205FC-AEC1-42F7-B2D8-A0ECF88D9C4B}" srcOrd="5" destOrd="0" presId="urn:microsoft.com/office/officeart/2005/8/layout/cycle7"/>
    <dgm:cxn modelId="{DF3FBD9F-97D6-4CE1-A9B0-F204F31F7DC8}" type="presParOf" srcId="{0DB205FC-AEC1-42F7-B2D8-A0ECF88D9C4B}" destId="{3F6FD8A4-220E-4A14-9888-BB8D515C2C8D}"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EAD380-8939-474D-81A7-80472E3FC2F5}" type="doc">
      <dgm:prSet loTypeId="urn:microsoft.com/office/officeart/2005/8/layout/cycle7" loCatId="cycle" qsTypeId="urn:microsoft.com/office/officeart/2005/8/quickstyle/3d2" qsCatId="3D" csTypeId="urn:microsoft.com/office/officeart/2005/8/colors/accent2_2" csCatId="accent2" phldr="1"/>
      <dgm:spPr/>
      <dgm:t>
        <a:bodyPr/>
        <a:lstStyle/>
        <a:p>
          <a:endParaRPr lang="en-GB"/>
        </a:p>
      </dgm:t>
    </dgm:pt>
    <dgm:pt modelId="{447757FD-6DE4-4F80-A68D-75934D0ACA18}">
      <dgm:prSet phldrT="[Text]"/>
      <dgm:spPr>
        <a:solidFill>
          <a:srgbClr val="C00000"/>
        </a:solidFill>
      </dgm:spPr>
      <dgm:t>
        <a:bodyPr/>
        <a:lstStyle/>
        <a:p>
          <a:r>
            <a:rPr lang="en-GB" b="1" i="1" dirty="0"/>
            <a:t>Structured &amp; Collective Bodies of Knowledge</a:t>
          </a:r>
        </a:p>
      </dgm:t>
    </dgm:pt>
    <dgm:pt modelId="{00FAE1E8-246C-4CFF-8910-0A0D0691A48F}" type="parTrans" cxnId="{7665857D-AA80-4674-A03E-C742489CD858}">
      <dgm:prSet/>
      <dgm:spPr/>
      <dgm:t>
        <a:bodyPr/>
        <a:lstStyle/>
        <a:p>
          <a:endParaRPr lang="en-GB"/>
        </a:p>
      </dgm:t>
    </dgm:pt>
    <dgm:pt modelId="{6658BAA0-1F8F-4DBF-815E-556D73E09F02}" type="sibTrans" cxnId="{7665857D-AA80-4674-A03E-C742489CD858}">
      <dgm:prSet/>
      <dgm:spPr>
        <a:solidFill>
          <a:srgbClr val="C00000"/>
        </a:solidFill>
      </dgm:spPr>
      <dgm:t>
        <a:bodyPr/>
        <a:lstStyle/>
        <a:p>
          <a:endParaRPr lang="en-GB" dirty="0"/>
        </a:p>
      </dgm:t>
    </dgm:pt>
    <dgm:pt modelId="{E3398AC0-C376-4D19-858F-5F47D182BA42}">
      <dgm:prSet phldrT="[Text]"/>
      <dgm:spPr>
        <a:solidFill>
          <a:srgbClr val="C00000"/>
        </a:solidFill>
      </dgm:spPr>
      <dgm:t>
        <a:bodyPr/>
        <a:lstStyle/>
        <a:p>
          <a:r>
            <a:rPr lang="en-GB" b="1" i="1" dirty="0"/>
            <a:t>World</a:t>
          </a:r>
        </a:p>
      </dgm:t>
    </dgm:pt>
    <dgm:pt modelId="{FEC8C563-8C97-4B97-B80E-46D9F2E0F282}" type="parTrans" cxnId="{CC198169-920D-4F80-BF55-7749371BC571}">
      <dgm:prSet/>
      <dgm:spPr/>
      <dgm:t>
        <a:bodyPr/>
        <a:lstStyle/>
        <a:p>
          <a:endParaRPr lang="en-GB"/>
        </a:p>
      </dgm:t>
    </dgm:pt>
    <dgm:pt modelId="{C45B3A64-27AE-46AB-BEA5-9CA6362A8403}" type="sibTrans" cxnId="{CC198169-920D-4F80-BF55-7749371BC571}">
      <dgm:prSet/>
      <dgm:spPr>
        <a:solidFill>
          <a:srgbClr val="C00000"/>
        </a:solidFill>
      </dgm:spPr>
      <dgm:t>
        <a:bodyPr/>
        <a:lstStyle/>
        <a:p>
          <a:endParaRPr lang="en-GB" dirty="0"/>
        </a:p>
      </dgm:t>
    </dgm:pt>
    <dgm:pt modelId="{F0D758FC-2663-414D-89D8-4108B672C784}">
      <dgm:prSet phldrT="[Text]"/>
      <dgm:spPr>
        <a:solidFill>
          <a:srgbClr val="C00000"/>
        </a:solidFill>
      </dgm:spPr>
      <dgm:t>
        <a:bodyPr/>
        <a:lstStyle/>
        <a:p>
          <a:r>
            <a:rPr lang="en-GB" b="1" i="1" dirty="0"/>
            <a:t>Students</a:t>
          </a:r>
        </a:p>
      </dgm:t>
    </dgm:pt>
    <dgm:pt modelId="{A4DB8D3D-2303-4F60-BC9B-7FD333B9866C}" type="parTrans" cxnId="{46404398-EF38-4EA2-B253-91AF03212EDE}">
      <dgm:prSet/>
      <dgm:spPr/>
      <dgm:t>
        <a:bodyPr/>
        <a:lstStyle/>
        <a:p>
          <a:endParaRPr lang="en-GB"/>
        </a:p>
      </dgm:t>
    </dgm:pt>
    <dgm:pt modelId="{2F5B97C6-604B-4609-933A-05FCF5B3163B}" type="sibTrans" cxnId="{46404398-EF38-4EA2-B253-91AF03212EDE}">
      <dgm:prSet/>
      <dgm:spPr>
        <a:solidFill>
          <a:srgbClr val="C00000"/>
        </a:solidFill>
      </dgm:spPr>
      <dgm:t>
        <a:bodyPr/>
        <a:lstStyle/>
        <a:p>
          <a:endParaRPr lang="en-GB" dirty="0"/>
        </a:p>
      </dgm:t>
    </dgm:pt>
    <dgm:pt modelId="{E59E6DE2-5267-4F07-9E2E-0F8AC7E3F862}" type="pres">
      <dgm:prSet presAssocID="{73EAD380-8939-474D-81A7-80472E3FC2F5}" presName="Name0" presStyleCnt="0">
        <dgm:presLayoutVars>
          <dgm:dir/>
          <dgm:resizeHandles val="exact"/>
        </dgm:presLayoutVars>
      </dgm:prSet>
      <dgm:spPr/>
    </dgm:pt>
    <dgm:pt modelId="{8E934CBA-0258-4BD1-8385-9A5A0C2137B6}" type="pres">
      <dgm:prSet presAssocID="{447757FD-6DE4-4F80-A68D-75934D0ACA18}" presName="node" presStyleLbl="node1" presStyleIdx="0" presStyleCnt="3">
        <dgm:presLayoutVars>
          <dgm:bulletEnabled val="1"/>
        </dgm:presLayoutVars>
      </dgm:prSet>
      <dgm:spPr/>
    </dgm:pt>
    <dgm:pt modelId="{E70B9ECF-198B-4FE5-80A8-F4CC4CB2CD11}" type="pres">
      <dgm:prSet presAssocID="{6658BAA0-1F8F-4DBF-815E-556D73E09F02}" presName="sibTrans" presStyleLbl="sibTrans2D1" presStyleIdx="0" presStyleCnt="3"/>
      <dgm:spPr/>
    </dgm:pt>
    <dgm:pt modelId="{70C6AE7A-9CA8-4A36-BDD1-5B3D5AC7D582}" type="pres">
      <dgm:prSet presAssocID="{6658BAA0-1F8F-4DBF-815E-556D73E09F02}" presName="connectorText" presStyleLbl="sibTrans2D1" presStyleIdx="0" presStyleCnt="3"/>
      <dgm:spPr/>
    </dgm:pt>
    <dgm:pt modelId="{7E1D2F8F-16C5-4A21-9DAB-A3FC3CC4BB39}" type="pres">
      <dgm:prSet presAssocID="{E3398AC0-C376-4D19-858F-5F47D182BA42}" presName="node" presStyleLbl="node1" presStyleIdx="1" presStyleCnt="3">
        <dgm:presLayoutVars>
          <dgm:bulletEnabled val="1"/>
        </dgm:presLayoutVars>
      </dgm:prSet>
      <dgm:spPr/>
    </dgm:pt>
    <dgm:pt modelId="{4CDD9293-9DC9-4EFB-A9CC-C06345A5D7F1}" type="pres">
      <dgm:prSet presAssocID="{C45B3A64-27AE-46AB-BEA5-9CA6362A8403}" presName="sibTrans" presStyleLbl="sibTrans2D1" presStyleIdx="1" presStyleCnt="3"/>
      <dgm:spPr/>
    </dgm:pt>
    <dgm:pt modelId="{EA8F0152-9320-4DF2-B848-F94494088EAA}" type="pres">
      <dgm:prSet presAssocID="{C45B3A64-27AE-46AB-BEA5-9CA6362A8403}" presName="connectorText" presStyleLbl="sibTrans2D1" presStyleIdx="1" presStyleCnt="3"/>
      <dgm:spPr/>
    </dgm:pt>
    <dgm:pt modelId="{CD4012F3-8A24-4BA8-B674-D92AF9C03820}" type="pres">
      <dgm:prSet presAssocID="{F0D758FC-2663-414D-89D8-4108B672C784}" presName="node" presStyleLbl="node1" presStyleIdx="2" presStyleCnt="3" custRadScaleRad="102725" custRadScaleInc="2932">
        <dgm:presLayoutVars>
          <dgm:bulletEnabled val="1"/>
        </dgm:presLayoutVars>
      </dgm:prSet>
      <dgm:spPr/>
    </dgm:pt>
    <dgm:pt modelId="{0DB205FC-AEC1-42F7-B2D8-A0ECF88D9C4B}" type="pres">
      <dgm:prSet presAssocID="{2F5B97C6-604B-4609-933A-05FCF5B3163B}" presName="sibTrans" presStyleLbl="sibTrans2D1" presStyleIdx="2" presStyleCnt="3"/>
      <dgm:spPr/>
    </dgm:pt>
    <dgm:pt modelId="{3F6FD8A4-220E-4A14-9888-BB8D515C2C8D}" type="pres">
      <dgm:prSet presAssocID="{2F5B97C6-604B-4609-933A-05FCF5B3163B}" presName="connectorText" presStyleLbl="sibTrans2D1" presStyleIdx="2" presStyleCnt="3"/>
      <dgm:spPr/>
    </dgm:pt>
  </dgm:ptLst>
  <dgm:cxnLst>
    <dgm:cxn modelId="{3B858003-C68F-4CB1-A236-BE4754AFCE3D}" type="presOf" srcId="{2F5B97C6-604B-4609-933A-05FCF5B3163B}" destId="{3F6FD8A4-220E-4A14-9888-BB8D515C2C8D}" srcOrd="1" destOrd="0" presId="urn:microsoft.com/office/officeart/2005/8/layout/cycle7"/>
    <dgm:cxn modelId="{1FC09207-006B-4B80-881C-A1004B6FB6D8}" type="presOf" srcId="{73EAD380-8939-474D-81A7-80472E3FC2F5}" destId="{E59E6DE2-5267-4F07-9E2E-0F8AC7E3F862}" srcOrd="0" destOrd="0" presId="urn:microsoft.com/office/officeart/2005/8/layout/cycle7"/>
    <dgm:cxn modelId="{2E903B0C-4EF6-4327-AB2A-6ADC7145FCA7}" type="presOf" srcId="{C45B3A64-27AE-46AB-BEA5-9CA6362A8403}" destId="{EA8F0152-9320-4DF2-B848-F94494088EAA}" srcOrd="1" destOrd="0" presId="urn:microsoft.com/office/officeart/2005/8/layout/cycle7"/>
    <dgm:cxn modelId="{B0E69618-BF86-4E86-9FAF-30F9C5395BFF}" type="presOf" srcId="{F0D758FC-2663-414D-89D8-4108B672C784}" destId="{CD4012F3-8A24-4BA8-B674-D92AF9C03820}" srcOrd="0" destOrd="0" presId="urn:microsoft.com/office/officeart/2005/8/layout/cycle7"/>
    <dgm:cxn modelId="{40DBB228-3406-4494-B242-F0439A289FBF}" type="presOf" srcId="{2F5B97C6-604B-4609-933A-05FCF5B3163B}" destId="{0DB205FC-AEC1-42F7-B2D8-A0ECF88D9C4B}" srcOrd="0" destOrd="0" presId="urn:microsoft.com/office/officeart/2005/8/layout/cycle7"/>
    <dgm:cxn modelId="{F2E1472B-D1E2-4616-8EAF-C7D749EB30FA}" type="presOf" srcId="{E3398AC0-C376-4D19-858F-5F47D182BA42}" destId="{7E1D2F8F-16C5-4A21-9DAB-A3FC3CC4BB39}" srcOrd="0" destOrd="0" presId="urn:microsoft.com/office/officeart/2005/8/layout/cycle7"/>
    <dgm:cxn modelId="{CC198169-920D-4F80-BF55-7749371BC571}" srcId="{73EAD380-8939-474D-81A7-80472E3FC2F5}" destId="{E3398AC0-C376-4D19-858F-5F47D182BA42}" srcOrd="1" destOrd="0" parTransId="{FEC8C563-8C97-4B97-B80E-46D9F2E0F282}" sibTransId="{C45B3A64-27AE-46AB-BEA5-9CA6362A8403}"/>
    <dgm:cxn modelId="{7665857D-AA80-4674-A03E-C742489CD858}" srcId="{73EAD380-8939-474D-81A7-80472E3FC2F5}" destId="{447757FD-6DE4-4F80-A68D-75934D0ACA18}" srcOrd="0" destOrd="0" parTransId="{00FAE1E8-246C-4CFF-8910-0A0D0691A48F}" sibTransId="{6658BAA0-1F8F-4DBF-815E-556D73E09F02}"/>
    <dgm:cxn modelId="{46404398-EF38-4EA2-B253-91AF03212EDE}" srcId="{73EAD380-8939-474D-81A7-80472E3FC2F5}" destId="{F0D758FC-2663-414D-89D8-4108B672C784}" srcOrd="2" destOrd="0" parTransId="{A4DB8D3D-2303-4F60-BC9B-7FD333B9866C}" sibTransId="{2F5B97C6-604B-4609-933A-05FCF5B3163B}"/>
    <dgm:cxn modelId="{04DEC4A3-96D1-4E5D-BF28-28128DCD5D71}" type="presOf" srcId="{6658BAA0-1F8F-4DBF-815E-556D73E09F02}" destId="{70C6AE7A-9CA8-4A36-BDD1-5B3D5AC7D582}" srcOrd="1" destOrd="0" presId="urn:microsoft.com/office/officeart/2005/8/layout/cycle7"/>
    <dgm:cxn modelId="{9B4329A7-DC30-4B52-9DB8-978F4E6375BF}" type="presOf" srcId="{6658BAA0-1F8F-4DBF-815E-556D73E09F02}" destId="{E70B9ECF-198B-4FE5-80A8-F4CC4CB2CD11}" srcOrd="0" destOrd="0" presId="urn:microsoft.com/office/officeart/2005/8/layout/cycle7"/>
    <dgm:cxn modelId="{90E1D9C7-8CE7-42F0-9487-385854EB8240}" type="presOf" srcId="{447757FD-6DE4-4F80-A68D-75934D0ACA18}" destId="{8E934CBA-0258-4BD1-8385-9A5A0C2137B6}" srcOrd="0" destOrd="0" presId="urn:microsoft.com/office/officeart/2005/8/layout/cycle7"/>
    <dgm:cxn modelId="{7802FAE2-4751-4B7B-9CCC-CF19E46ED463}" type="presOf" srcId="{C45B3A64-27AE-46AB-BEA5-9CA6362A8403}" destId="{4CDD9293-9DC9-4EFB-A9CC-C06345A5D7F1}" srcOrd="0" destOrd="0" presId="urn:microsoft.com/office/officeart/2005/8/layout/cycle7"/>
    <dgm:cxn modelId="{CDF6EB42-A459-4142-B138-5E37853CD402}" type="presParOf" srcId="{E59E6DE2-5267-4F07-9E2E-0F8AC7E3F862}" destId="{8E934CBA-0258-4BD1-8385-9A5A0C2137B6}" srcOrd="0" destOrd="0" presId="urn:microsoft.com/office/officeart/2005/8/layout/cycle7"/>
    <dgm:cxn modelId="{8592B7CF-0DAB-46B8-8193-EFA4AED6AD29}" type="presParOf" srcId="{E59E6DE2-5267-4F07-9E2E-0F8AC7E3F862}" destId="{E70B9ECF-198B-4FE5-80A8-F4CC4CB2CD11}" srcOrd="1" destOrd="0" presId="urn:microsoft.com/office/officeart/2005/8/layout/cycle7"/>
    <dgm:cxn modelId="{6363D662-37E8-4267-A2D5-7C588B47A66E}" type="presParOf" srcId="{E70B9ECF-198B-4FE5-80A8-F4CC4CB2CD11}" destId="{70C6AE7A-9CA8-4A36-BDD1-5B3D5AC7D582}" srcOrd="0" destOrd="0" presId="urn:microsoft.com/office/officeart/2005/8/layout/cycle7"/>
    <dgm:cxn modelId="{D83839CB-C101-4ACC-B71B-5D963D872F0B}" type="presParOf" srcId="{E59E6DE2-5267-4F07-9E2E-0F8AC7E3F862}" destId="{7E1D2F8F-16C5-4A21-9DAB-A3FC3CC4BB39}" srcOrd="2" destOrd="0" presId="urn:microsoft.com/office/officeart/2005/8/layout/cycle7"/>
    <dgm:cxn modelId="{8A3780CA-607E-4002-BF29-5A1BBC76B687}" type="presParOf" srcId="{E59E6DE2-5267-4F07-9E2E-0F8AC7E3F862}" destId="{4CDD9293-9DC9-4EFB-A9CC-C06345A5D7F1}" srcOrd="3" destOrd="0" presId="urn:microsoft.com/office/officeart/2005/8/layout/cycle7"/>
    <dgm:cxn modelId="{AD1EC42F-CDAD-45D3-BA6E-4C28F8EE08E0}" type="presParOf" srcId="{4CDD9293-9DC9-4EFB-A9CC-C06345A5D7F1}" destId="{EA8F0152-9320-4DF2-B848-F94494088EAA}" srcOrd="0" destOrd="0" presId="urn:microsoft.com/office/officeart/2005/8/layout/cycle7"/>
    <dgm:cxn modelId="{A50641D2-82C5-4D88-ADED-B983C47899D5}" type="presParOf" srcId="{E59E6DE2-5267-4F07-9E2E-0F8AC7E3F862}" destId="{CD4012F3-8A24-4BA8-B674-D92AF9C03820}" srcOrd="4" destOrd="0" presId="urn:microsoft.com/office/officeart/2005/8/layout/cycle7"/>
    <dgm:cxn modelId="{32A943E1-8DF1-479B-8D32-6364B4EA0F2C}" type="presParOf" srcId="{E59E6DE2-5267-4F07-9E2E-0F8AC7E3F862}" destId="{0DB205FC-AEC1-42F7-B2D8-A0ECF88D9C4B}" srcOrd="5" destOrd="0" presId="urn:microsoft.com/office/officeart/2005/8/layout/cycle7"/>
    <dgm:cxn modelId="{DF3FBD9F-97D6-4CE1-A9B0-F204F31F7DC8}" type="presParOf" srcId="{0DB205FC-AEC1-42F7-B2D8-A0ECF88D9C4B}" destId="{3F6FD8A4-220E-4A14-9888-BB8D515C2C8D}"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0203C3-DB6A-4083-BD40-4D5E441768F0}">
      <dsp:nvSpPr>
        <dsp:cNvPr id="0" name=""/>
        <dsp:cNvSpPr/>
      </dsp:nvSpPr>
      <dsp:spPr>
        <a:xfrm rot="16200000">
          <a:off x="0" y="304031"/>
          <a:ext cx="3917900" cy="3917900"/>
        </a:xfrm>
        <a:prstGeom prst="upArrow">
          <a:avLst>
            <a:gd name="adj1" fmla="val 50000"/>
            <a:gd name="adj2" fmla="val 35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GB" sz="2300" i="1" kern="1200" dirty="0"/>
            <a:t>HE is about developing employable students</a:t>
          </a:r>
        </a:p>
      </dsp:txBody>
      <dsp:txXfrm rot="5400000">
        <a:off x="685634" y="1283506"/>
        <a:ext cx="3232267" cy="1958950"/>
      </dsp:txXfrm>
    </dsp:sp>
    <dsp:sp modelId="{18CBF4DB-6AE9-4476-8D5A-1A5CBD9069AF}">
      <dsp:nvSpPr>
        <dsp:cNvPr id="0" name=""/>
        <dsp:cNvSpPr/>
      </dsp:nvSpPr>
      <dsp:spPr>
        <a:xfrm rot="5400000">
          <a:off x="4311357" y="304031"/>
          <a:ext cx="3917900" cy="3917900"/>
        </a:xfrm>
        <a:prstGeom prst="upArrow">
          <a:avLst>
            <a:gd name="adj1" fmla="val 50000"/>
            <a:gd name="adj2" fmla="val 35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GB" sz="2300" i="1" kern="1200" dirty="0"/>
            <a:t>HE is about students engaging with knowledge that changes what they can do in the world</a:t>
          </a:r>
        </a:p>
      </dsp:txBody>
      <dsp:txXfrm rot="-5400000">
        <a:off x="4311358" y="1283506"/>
        <a:ext cx="3232267" cy="1958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34CBA-0258-4BD1-8385-9A5A0C2137B6}">
      <dsp:nvSpPr>
        <dsp:cNvPr id="0" name=""/>
        <dsp:cNvSpPr/>
      </dsp:nvSpPr>
      <dsp:spPr>
        <a:xfrm>
          <a:off x="3324076" y="1961"/>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1" kern="1200" dirty="0"/>
            <a:t>Generic competencies</a:t>
          </a:r>
        </a:p>
      </dsp:txBody>
      <dsp:txXfrm>
        <a:off x="3360626" y="38511"/>
        <a:ext cx="2422747" cy="1174823"/>
      </dsp:txXfrm>
    </dsp:sp>
    <dsp:sp modelId="{E70B9ECF-198B-4FE5-80A8-F4CC4CB2CD11}">
      <dsp:nvSpPr>
        <dsp:cNvPr id="0" name=""/>
        <dsp:cNvSpPr/>
      </dsp:nvSpPr>
      <dsp:spPr>
        <a:xfrm rot="3600000">
          <a:off x="4914403" y="2193881"/>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5045435" y="2281236"/>
        <a:ext cx="1115821" cy="262063"/>
      </dsp:txXfrm>
    </dsp:sp>
    <dsp:sp modelId="{7E1D2F8F-16C5-4A21-9DAB-A3FC3CC4BB39}">
      <dsp:nvSpPr>
        <dsp:cNvPr id="0" name=""/>
        <dsp:cNvSpPr/>
      </dsp:nvSpPr>
      <dsp:spPr>
        <a:xfrm>
          <a:off x="5386769" y="3574650"/>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1" kern="1200" dirty="0"/>
            <a:t>Work</a:t>
          </a:r>
        </a:p>
      </dsp:txBody>
      <dsp:txXfrm>
        <a:off x="5423319" y="3611200"/>
        <a:ext cx="2422747" cy="1174823"/>
      </dsp:txXfrm>
    </dsp:sp>
    <dsp:sp modelId="{4CDD9293-9DC9-4EFB-A9CC-C06345A5D7F1}">
      <dsp:nvSpPr>
        <dsp:cNvPr id="0" name=""/>
        <dsp:cNvSpPr/>
      </dsp:nvSpPr>
      <dsp:spPr>
        <a:xfrm rot="10827035">
          <a:off x="3836674" y="3963639"/>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rot="10800000">
        <a:off x="3967706" y="4050994"/>
        <a:ext cx="1115821" cy="262063"/>
      </dsp:txXfrm>
    </dsp:sp>
    <dsp:sp modelId="{CD4012F3-8A24-4BA8-B674-D92AF9C03820}">
      <dsp:nvSpPr>
        <dsp:cNvPr id="0" name=""/>
        <dsp:cNvSpPr/>
      </dsp:nvSpPr>
      <dsp:spPr>
        <a:xfrm>
          <a:off x="1168617" y="3541477"/>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1" kern="1200" dirty="0"/>
            <a:t>Students</a:t>
          </a:r>
        </a:p>
      </dsp:txBody>
      <dsp:txXfrm>
        <a:off x="1205167" y="3578027"/>
        <a:ext cx="2422747" cy="1174823"/>
      </dsp:txXfrm>
    </dsp:sp>
    <dsp:sp modelId="{0DB205FC-AEC1-42F7-B2D8-A0ECF88D9C4B}">
      <dsp:nvSpPr>
        <dsp:cNvPr id="0" name=""/>
        <dsp:cNvSpPr/>
      </dsp:nvSpPr>
      <dsp:spPr>
        <a:xfrm rot="18080409">
          <a:off x="2805328" y="2177294"/>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2936360" y="2264649"/>
        <a:ext cx="1115821" cy="2620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0203C3-DB6A-4083-BD40-4D5E441768F0}">
      <dsp:nvSpPr>
        <dsp:cNvPr id="0" name=""/>
        <dsp:cNvSpPr/>
      </dsp:nvSpPr>
      <dsp:spPr>
        <a:xfrm rot="16200000">
          <a:off x="0" y="304031"/>
          <a:ext cx="3917900" cy="3917900"/>
        </a:xfrm>
        <a:prstGeom prst="upArrow">
          <a:avLst>
            <a:gd name="adj1" fmla="val 50000"/>
            <a:gd name="adj2" fmla="val 35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GB" sz="2300" i="1" kern="1200" dirty="0"/>
            <a:t>HE is about developing employable students</a:t>
          </a:r>
        </a:p>
      </dsp:txBody>
      <dsp:txXfrm rot="5400000">
        <a:off x="685634" y="1283506"/>
        <a:ext cx="3232267" cy="1958950"/>
      </dsp:txXfrm>
    </dsp:sp>
    <dsp:sp modelId="{18CBF4DB-6AE9-4476-8D5A-1A5CBD9069AF}">
      <dsp:nvSpPr>
        <dsp:cNvPr id="0" name=""/>
        <dsp:cNvSpPr/>
      </dsp:nvSpPr>
      <dsp:spPr>
        <a:xfrm rot="5400000">
          <a:off x="4311357" y="304031"/>
          <a:ext cx="3917900" cy="3917900"/>
        </a:xfrm>
        <a:prstGeom prst="upArrow">
          <a:avLst>
            <a:gd name="adj1" fmla="val 50000"/>
            <a:gd name="adj2" fmla="val 35000"/>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GB" sz="2300" i="1" kern="1200" dirty="0"/>
            <a:t>HE is about students engaging with knowledge that changes what they can do in the world</a:t>
          </a:r>
        </a:p>
      </dsp:txBody>
      <dsp:txXfrm rot="-5400000">
        <a:off x="4311358" y="1283506"/>
        <a:ext cx="3232267" cy="19589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34CBA-0258-4BD1-8385-9A5A0C2137B6}">
      <dsp:nvSpPr>
        <dsp:cNvPr id="0" name=""/>
        <dsp:cNvSpPr/>
      </dsp:nvSpPr>
      <dsp:spPr>
        <a:xfrm>
          <a:off x="3324076" y="1961"/>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1" kern="1200" dirty="0"/>
            <a:t>Generic competencies</a:t>
          </a:r>
        </a:p>
      </dsp:txBody>
      <dsp:txXfrm>
        <a:off x="3360626" y="38511"/>
        <a:ext cx="2422747" cy="1174823"/>
      </dsp:txXfrm>
    </dsp:sp>
    <dsp:sp modelId="{E70B9ECF-198B-4FE5-80A8-F4CC4CB2CD11}">
      <dsp:nvSpPr>
        <dsp:cNvPr id="0" name=""/>
        <dsp:cNvSpPr/>
      </dsp:nvSpPr>
      <dsp:spPr>
        <a:xfrm rot="3600000">
          <a:off x="4914403" y="2193881"/>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5045435" y="2281236"/>
        <a:ext cx="1115821" cy="262063"/>
      </dsp:txXfrm>
    </dsp:sp>
    <dsp:sp modelId="{7E1D2F8F-16C5-4A21-9DAB-A3FC3CC4BB39}">
      <dsp:nvSpPr>
        <dsp:cNvPr id="0" name=""/>
        <dsp:cNvSpPr/>
      </dsp:nvSpPr>
      <dsp:spPr>
        <a:xfrm>
          <a:off x="5386769" y="3574650"/>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1" kern="1200" dirty="0"/>
            <a:t>Work</a:t>
          </a:r>
        </a:p>
      </dsp:txBody>
      <dsp:txXfrm>
        <a:off x="5423319" y="3611200"/>
        <a:ext cx="2422747" cy="1174823"/>
      </dsp:txXfrm>
    </dsp:sp>
    <dsp:sp modelId="{4CDD9293-9DC9-4EFB-A9CC-C06345A5D7F1}">
      <dsp:nvSpPr>
        <dsp:cNvPr id="0" name=""/>
        <dsp:cNvSpPr/>
      </dsp:nvSpPr>
      <dsp:spPr>
        <a:xfrm rot="10827035">
          <a:off x="3836674" y="3963639"/>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rot="10800000">
        <a:off x="3967706" y="4050994"/>
        <a:ext cx="1115821" cy="262063"/>
      </dsp:txXfrm>
    </dsp:sp>
    <dsp:sp modelId="{CD4012F3-8A24-4BA8-B674-D92AF9C03820}">
      <dsp:nvSpPr>
        <dsp:cNvPr id="0" name=""/>
        <dsp:cNvSpPr/>
      </dsp:nvSpPr>
      <dsp:spPr>
        <a:xfrm>
          <a:off x="1168617" y="3541477"/>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b="1" i="1" kern="1200" dirty="0"/>
            <a:t>Students</a:t>
          </a:r>
        </a:p>
      </dsp:txBody>
      <dsp:txXfrm>
        <a:off x="1205167" y="3578027"/>
        <a:ext cx="2422747" cy="1174823"/>
      </dsp:txXfrm>
    </dsp:sp>
    <dsp:sp modelId="{0DB205FC-AEC1-42F7-B2D8-A0ECF88D9C4B}">
      <dsp:nvSpPr>
        <dsp:cNvPr id="0" name=""/>
        <dsp:cNvSpPr/>
      </dsp:nvSpPr>
      <dsp:spPr>
        <a:xfrm rot="18080409">
          <a:off x="2805328" y="2177294"/>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2936360" y="2264649"/>
        <a:ext cx="1115821" cy="2620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34CBA-0258-4BD1-8385-9A5A0C2137B6}">
      <dsp:nvSpPr>
        <dsp:cNvPr id="0" name=""/>
        <dsp:cNvSpPr/>
      </dsp:nvSpPr>
      <dsp:spPr>
        <a:xfrm>
          <a:off x="3324076" y="1961"/>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b="1" i="1" kern="1200" dirty="0"/>
            <a:t>Structured &amp; Collective Bodies of Knowledge</a:t>
          </a:r>
        </a:p>
      </dsp:txBody>
      <dsp:txXfrm>
        <a:off x="3360626" y="38511"/>
        <a:ext cx="2422747" cy="1174823"/>
      </dsp:txXfrm>
    </dsp:sp>
    <dsp:sp modelId="{E70B9ECF-198B-4FE5-80A8-F4CC4CB2CD11}">
      <dsp:nvSpPr>
        <dsp:cNvPr id="0" name=""/>
        <dsp:cNvSpPr/>
      </dsp:nvSpPr>
      <dsp:spPr>
        <a:xfrm rot="3600000">
          <a:off x="4914403" y="2193881"/>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5045435" y="2281236"/>
        <a:ext cx="1115821" cy="262063"/>
      </dsp:txXfrm>
    </dsp:sp>
    <dsp:sp modelId="{7E1D2F8F-16C5-4A21-9DAB-A3FC3CC4BB39}">
      <dsp:nvSpPr>
        <dsp:cNvPr id="0" name=""/>
        <dsp:cNvSpPr/>
      </dsp:nvSpPr>
      <dsp:spPr>
        <a:xfrm>
          <a:off x="5386769" y="3574650"/>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b="1" i="1" kern="1200" dirty="0"/>
            <a:t>World</a:t>
          </a:r>
        </a:p>
      </dsp:txBody>
      <dsp:txXfrm>
        <a:off x="5423319" y="3611200"/>
        <a:ext cx="2422747" cy="1174823"/>
      </dsp:txXfrm>
    </dsp:sp>
    <dsp:sp modelId="{4CDD9293-9DC9-4EFB-A9CC-C06345A5D7F1}">
      <dsp:nvSpPr>
        <dsp:cNvPr id="0" name=""/>
        <dsp:cNvSpPr/>
      </dsp:nvSpPr>
      <dsp:spPr>
        <a:xfrm rot="10827035">
          <a:off x="3836674" y="3963639"/>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rot="10800000">
        <a:off x="3967706" y="4050994"/>
        <a:ext cx="1115821" cy="262063"/>
      </dsp:txXfrm>
    </dsp:sp>
    <dsp:sp modelId="{CD4012F3-8A24-4BA8-B674-D92AF9C03820}">
      <dsp:nvSpPr>
        <dsp:cNvPr id="0" name=""/>
        <dsp:cNvSpPr/>
      </dsp:nvSpPr>
      <dsp:spPr>
        <a:xfrm>
          <a:off x="1168617" y="3541477"/>
          <a:ext cx="2495847" cy="1247923"/>
        </a:xfrm>
        <a:prstGeom prst="roundRect">
          <a:avLst>
            <a:gd name="adj" fmla="val 1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b="1" i="1" kern="1200" dirty="0"/>
            <a:t>Students</a:t>
          </a:r>
        </a:p>
      </dsp:txBody>
      <dsp:txXfrm>
        <a:off x="1205167" y="3578027"/>
        <a:ext cx="2422747" cy="1174823"/>
      </dsp:txXfrm>
    </dsp:sp>
    <dsp:sp modelId="{0DB205FC-AEC1-42F7-B2D8-A0ECF88D9C4B}">
      <dsp:nvSpPr>
        <dsp:cNvPr id="0" name=""/>
        <dsp:cNvSpPr/>
      </dsp:nvSpPr>
      <dsp:spPr>
        <a:xfrm rot="18080409">
          <a:off x="2805328" y="2177294"/>
          <a:ext cx="1377885" cy="436773"/>
        </a:xfrm>
        <a:prstGeom prst="leftRightArrow">
          <a:avLst>
            <a:gd name="adj1" fmla="val 60000"/>
            <a:gd name="adj2" fmla="val 50000"/>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dirty="0"/>
        </a:p>
      </dsp:txBody>
      <dsp:txXfrm>
        <a:off x="2936360" y="2264649"/>
        <a:ext cx="1115821" cy="262063"/>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0446" y="0"/>
            <a:ext cx="2945659" cy="496332"/>
          </a:xfrm>
          <a:prstGeom prst="rect">
            <a:avLst/>
          </a:prstGeom>
        </p:spPr>
        <p:txBody>
          <a:bodyPr vert="horz" lIns="91440" tIns="45720" rIns="91440" bIns="45720" rtlCol="0"/>
          <a:lstStyle>
            <a:lvl1pPr algn="r">
              <a:defRPr sz="1200"/>
            </a:lvl1pPr>
          </a:lstStyle>
          <a:p>
            <a:fld id="{B4B35050-D9BE-4BEB-B758-422D12676A3E}" type="datetimeFigureOut">
              <a:rPr lang="en-US" smtClean="0"/>
              <a:pPr/>
              <a:t>6/27/2024</a:t>
            </a:fld>
            <a:endParaRPr lang="en-US" dirty="0"/>
          </a:p>
        </p:txBody>
      </p:sp>
      <p:sp>
        <p:nvSpPr>
          <p:cNvPr id="4" name="Footer Placeholder 3"/>
          <p:cNvSpPr>
            <a:spLocks noGrp="1"/>
          </p:cNvSpPr>
          <p:nvPr>
            <p:ph type="ftr" sz="quarter" idx="2"/>
          </p:nvPr>
        </p:nvSpPr>
        <p:spPr>
          <a:xfrm>
            <a:off x="3" y="9428585"/>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0446" y="9428585"/>
            <a:ext cx="2945659" cy="496332"/>
          </a:xfrm>
          <a:prstGeom prst="rect">
            <a:avLst/>
          </a:prstGeom>
        </p:spPr>
        <p:txBody>
          <a:bodyPr vert="horz" lIns="91440" tIns="45720" rIns="91440" bIns="45720" rtlCol="0" anchor="b"/>
          <a:lstStyle>
            <a:lvl1pPr algn="r">
              <a:defRPr sz="1200"/>
            </a:lvl1pPr>
          </a:lstStyle>
          <a:p>
            <a:fld id="{37D75C6B-3EFE-4E6A-90CC-DF1AB536ECC4}" type="slidenum">
              <a:rPr lang="en-US" smtClean="0"/>
              <a:pPr/>
              <a:t>‹#›</a:t>
            </a:fld>
            <a:endParaRPr lang="en-US" dirty="0"/>
          </a:p>
        </p:txBody>
      </p:sp>
    </p:spTree>
    <p:extLst>
      <p:ext uri="{BB962C8B-B14F-4D97-AF65-F5344CB8AC3E}">
        <p14:creationId xmlns:p14="http://schemas.microsoft.com/office/powerpoint/2010/main" val="4026527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6" y="0"/>
            <a:ext cx="2945659" cy="496332"/>
          </a:xfrm>
          <a:prstGeom prst="rect">
            <a:avLst/>
          </a:prstGeom>
        </p:spPr>
        <p:txBody>
          <a:bodyPr vert="horz" lIns="91440" tIns="45720" rIns="91440" bIns="45720" rtlCol="0"/>
          <a:lstStyle>
            <a:lvl1pPr algn="r">
              <a:defRPr sz="1200"/>
            </a:lvl1pPr>
          </a:lstStyle>
          <a:p>
            <a:fld id="{EED6B341-9E6B-4980-9D28-D0A7CAB9E714}" type="datetimeFigureOut">
              <a:rPr lang="en-GB" smtClean="0"/>
              <a:pPr/>
              <a:t>27/06/2024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5"/>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3" y="9428585"/>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6" y="9428585"/>
            <a:ext cx="2945659" cy="496332"/>
          </a:xfrm>
          <a:prstGeom prst="rect">
            <a:avLst/>
          </a:prstGeom>
        </p:spPr>
        <p:txBody>
          <a:bodyPr vert="horz" lIns="91440" tIns="45720" rIns="91440" bIns="45720" rtlCol="0" anchor="b"/>
          <a:lstStyle>
            <a:lvl1pPr algn="r">
              <a:defRPr sz="1200"/>
            </a:lvl1pPr>
          </a:lstStyle>
          <a:p>
            <a:fld id="{AFA70FB7-1129-42BD-8493-45EDC5FA0F4D}" type="slidenum">
              <a:rPr lang="en-GB" smtClean="0"/>
              <a:pPr/>
              <a:t>‹#›</a:t>
            </a:fld>
            <a:endParaRPr lang="en-GB" dirty="0"/>
          </a:p>
        </p:txBody>
      </p:sp>
    </p:spTree>
    <p:extLst>
      <p:ext uri="{BB962C8B-B14F-4D97-AF65-F5344CB8AC3E}">
        <p14:creationId xmlns:p14="http://schemas.microsoft.com/office/powerpoint/2010/main" val="2552666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a:t>
            </a:fld>
            <a:endParaRPr lang="en-GB" dirty="0"/>
          </a:p>
        </p:txBody>
      </p:sp>
    </p:spTree>
    <p:extLst>
      <p:ext uri="{BB962C8B-B14F-4D97-AF65-F5344CB8AC3E}">
        <p14:creationId xmlns:p14="http://schemas.microsoft.com/office/powerpoint/2010/main" val="1995924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14</a:t>
            </a:fld>
            <a:endParaRPr lang="en-GB" dirty="0"/>
          </a:p>
        </p:txBody>
      </p:sp>
    </p:spTree>
    <p:extLst>
      <p:ext uri="{BB962C8B-B14F-4D97-AF65-F5344CB8AC3E}">
        <p14:creationId xmlns:p14="http://schemas.microsoft.com/office/powerpoint/2010/main" val="36218036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15</a:t>
            </a:fld>
            <a:endParaRPr lang="en-GB" dirty="0"/>
          </a:p>
        </p:txBody>
      </p:sp>
    </p:spTree>
    <p:extLst>
      <p:ext uri="{BB962C8B-B14F-4D97-AF65-F5344CB8AC3E}">
        <p14:creationId xmlns:p14="http://schemas.microsoft.com/office/powerpoint/2010/main" val="227995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16</a:t>
            </a:fld>
            <a:endParaRPr lang="en-GB" dirty="0"/>
          </a:p>
        </p:txBody>
      </p:sp>
    </p:spTree>
    <p:extLst>
      <p:ext uri="{BB962C8B-B14F-4D97-AF65-F5344CB8AC3E}">
        <p14:creationId xmlns:p14="http://schemas.microsoft.com/office/powerpoint/2010/main" val="190061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17</a:t>
            </a:fld>
            <a:endParaRPr lang="en-GB" dirty="0"/>
          </a:p>
        </p:txBody>
      </p:sp>
    </p:spTree>
    <p:extLst>
      <p:ext uri="{BB962C8B-B14F-4D97-AF65-F5344CB8AC3E}">
        <p14:creationId xmlns:p14="http://schemas.microsoft.com/office/powerpoint/2010/main" val="1831003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18</a:t>
            </a:fld>
            <a:endParaRPr lang="en-GB" dirty="0"/>
          </a:p>
        </p:txBody>
      </p:sp>
    </p:spTree>
    <p:extLst>
      <p:ext uri="{BB962C8B-B14F-4D97-AF65-F5344CB8AC3E}">
        <p14:creationId xmlns:p14="http://schemas.microsoft.com/office/powerpoint/2010/main" val="35399104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19</a:t>
            </a:fld>
            <a:endParaRPr lang="en-GB" dirty="0"/>
          </a:p>
        </p:txBody>
      </p:sp>
    </p:spTree>
    <p:extLst>
      <p:ext uri="{BB962C8B-B14F-4D97-AF65-F5344CB8AC3E}">
        <p14:creationId xmlns:p14="http://schemas.microsoft.com/office/powerpoint/2010/main" val="2796344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77DD45D4-5543-409A-8B98-4C83A5821949}" type="slidenum">
              <a:rPr lang="en-GB" smtClean="0"/>
              <a:pPr>
                <a:defRPr/>
              </a:pPr>
              <a:t>20</a:t>
            </a:fld>
            <a:endParaRPr lang="en-GB" dirty="0"/>
          </a:p>
        </p:txBody>
      </p:sp>
    </p:spTree>
    <p:extLst>
      <p:ext uri="{BB962C8B-B14F-4D97-AF65-F5344CB8AC3E}">
        <p14:creationId xmlns:p14="http://schemas.microsoft.com/office/powerpoint/2010/main" val="27940197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21</a:t>
            </a:fld>
            <a:endParaRPr lang="en-GB" dirty="0"/>
          </a:p>
        </p:txBody>
      </p:sp>
    </p:spTree>
    <p:extLst>
      <p:ext uri="{BB962C8B-B14F-4D97-AF65-F5344CB8AC3E}">
        <p14:creationId xmlns:p14="http://schemas.microsoft.com/office/powerpoint/2010/main" val="2890590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C85DB6B-C7A1-3144-B221-4CC5CBF99B5C}" type="slidenum">
              <a:rPr lang="en-US" smtClean="0"/>
              <a:t>22</a:t>
            </a:fld>
            <a:endParaRPr lang="en-US"/>
          </a:p>
        </p:txBody>
      </p:sp>
    </p:spTree>
    <p:extLst>
      <p:ext uri="{BB962C8B-B14F-4D97-AF65-F5344CB8AC3E}">
        <p14:creationId xmlns:p14="http://schemas.microsoft.com/office/powerpoint/2010/main" val="367225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2</a:t>
            </a:fld>
            <a:endParaRPr lang="en-GB" dirty="0"/>
          </a:p>
        </p:txBody>
      </p:sp>
    </p:spTree>
    <p:extLst>
      <p:ext uri="{BB962C8B-B14F-4D97-AF65-F5344CB8AC3E}">
        <p14:creationId xmlns:p14="http://schemas.microsoft.com/office/powerpoint/2010/main" val="403186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3</a:t>
            </a:fld>
            <a:endParaRPr lang="en-GB" dirty="0"/>
          </a:p>
        </p:txBody>
      </p:sp>
    </p:spTree>
    <p:extLst>
      <p:ext uri="{BB962C8B-B14F-4D97-AF65-F5344CB8AC3E}">
        <p14:creationId xmlns:p14="http://schemas.microsoft.com/office/powerpoint/2010/main" val="1653005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6</a:t>
            </a:fld>
            <a:endParaRPr lang="en-GB" dirty="0"/>
          </a:p>
        </p:txBody>
      </p:sp>
    </p:spTree>
    <p:extLst>
      <p:ext uri="{BB962C8B-B14F-4D97-AF65-F5344CB8AC3E}">
        <p14:creationId xmlns:p14="http://schemas.microsoft.com/office/powerpoint/2010/main" val="3700148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7</a:t>
            </a:fld>
            <a:endParaRPr lang="en-GB" dirty="0"/>
          </a:p>
        </p:txBody>
      </p:sp>
    </p:spTree>
    <p:extLst>
      <p:ext uri="{BB962C8B-B14F-4D97-AF65-F5344CB8AC3E}">
        <p14:creationId xmlns:p14="http://schemas.microsoft.com/office/powerpoint/2010/main" val="1354067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8</a:t>
            </a:fld>
            <a:endParaRPr lang="en-GB" dirty="0"/>
          </a:p>
        </p:txBody>
      </p:sp>
    </p:spTree>
    <p:extLst>
      <p:ext uri="{BB962C8B-B14F-4D97-AF65-F5344CB8AC3E}">
        <p14:creationId xmlns:p14="http://schemas.microsoft.com/office/powerpoint/2010/main" val="3081636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A70FB7-1129-42BD-8493-45EDC5FA0F4D}" type="slidenum">
              <a:rPr lang="en-GB" smtClean="0"/>
              <a:pPr/>
              <a:t>9</a:t>
            </a:fld>
            <a:endParaRPr lang="en-GB" dirty="0"/>
          </a:p>
        </p:txBody>
      </p:sp>
    </p:spTree>
    <p:extLst>
      <p:ext uri="{BB962C8B-B14F-4D97-AF65-F5344CB8AC3E}">
        <p14:creationId xmlns:p14="http://schemas.microsoft.com/office/powerpoint/2010/main" val="3933739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C85DB6B-C7A1-3144-B221-4CC5CBF99B5C}" type="slidenum">
              <a:rPr lang="en-US" smtClean="0"/>
              <a:t>10</a:t>
            </a:fld>
            <a:endParaRPr lang="en-US"/>
          </a:p>
        </p:txBody>
      </p:sp>
    </p:spTree>
    <p:extLst>
      <p:ext uri="{BB962C8B-B14F-4D97-AF65-F5344CB8AC3E}">
        <p14:creationId xmlns:p14="http://schemas.microsoft.com/office/powerpoint/2010/main" val="235057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FA70FB7-1129-42BD-8493-45EDC5FA0F4D}" type="slidenum">
              <a:rPr lang="en-GB" smtClean="0"/>
              <a:pPr/>
              <a:t>13</a:t>
            </a:fld>
            <a:endParaRPr lang="en-GB" dirty="0"/>
          </a:p>
        </p:txBody>
      </p:sp>
    </p:spTree>
    <p:extLst>
      <p:ext uri="{BB962C8B-B14F-4D97-AF65-F5344CB8AC3E}">
        <p14:creationId xmlns:p14="http://schemas.microsoft.com/office/powerpoint/2010/main" val="36769709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A5002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179752CF-F2FB-40B0-B556-6CFF32B9BDE6}" type="datetime1">
              <a:rPr lang="en-GB" smtClean="0"/>
              <a:pPr/>
              <a:t>27/06/2024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FD51A-D2E3-4BC3-81BB-C8C5B4759B89}" type="slidenum">
              <a:rPr lang="en-GB" smtClean="0"/>
              <a:pPr/>
              <a:t>‹#›</a:t>
            </a:fld>
            <a:endParaRPr lang="en-GB" dirty="0"/>
          </a:p>
        </p:txBody>
      </p:sp>
      <p:pic>
        <p:nvPicPr>
          <p:cNvPr id="11" name="Picture 10"/>
          <p:cNvPicPr>
            <a:picLocks noChangeAspect="1"/>
          </p:cNvPicPr>
          <p:nvPr userDrawn="1"/>
        </p:nvPicPr>
        <p:blipFill>
          <a:blip r:embed="rId2" cstate="print"/>
          <a:stretch>
            <a:fillRect/>
          </a:stretch>
        </p:blipFill>
        <p:spPr>
          <a:xfrm>
            <a:off x="1260439" y="404664"/>
            <a:ext cx="6407905" cy="7920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143000"/>
          </a:xfrm>
        </p:spPr>
        <p:txBody>
          <a:bodyPr/>
          <a:lstStyle>
            <a:lvl1pPr algn="l">
              <a:defRPr>
                <a:solidFill>
                  <a:srgbClr val="A50021"/>
                </a:solidFil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533400" indent="-533400">
              <a:buFont typeface="Wingdings" pitchFamily="2" charset="2"/>
              <a:buChar char="Ø"/>
              <a:defRPr>
                <a:solidFill>
                  <a:schemeClr val="tx2"/>
                </a:solidFill>
              </a:defRPr>
            </a:lvl1pPr>
            <a:lvl2pPr>
              <a:buFont typeface="Wingdings" pitchFamily="2" charset="2"/>
              <a:buChar cha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1A85AAD6-B9F2-4B37-A378-137A010AF3AA}" type="datetime1">
              <a:rPr lang="en-GB" smtClean="0"/>
              <a:pPr/>
              <a:t>27/06/2024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338936" cy="1143000"/>
          </a:xfr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A86D518-E478-4C99-B5C0-C2BED919084A}" type="datetime1">
              <a:rPr lang="en-GB" smtClean="0"/>
              <a:pPr/>
              <a:t>27/06/2024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266928" cy="1143000"/>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77EC95-EB4A-41ED-B5B2-A92B24717A20}" type="datetime1">
              <a:rPr lang="en-GB" smtClean="0"/>
              <a:pPr/>
              <a:t>27/06/2024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338936" cy="1143000"/>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9E9B97A-4B00-4F5B-9B58-74D7EE01E160}" type="datetime1">
              <a:rPr lang="en-GB" smtClean="0"/>
              <a:pPr/>
              <a:t>27/06/2024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D6465-D104-471A-A952-B862B4CF2DF3}" type="datetime1">
              <a:rPr lang="en-GB" smtClean="0"/>
              <a:pPr/>
              <a:t>27/06/2024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9E17AC-7612-4CEC-9E80-AC818FC26A7B}" type="datetime1">
              <a:rPr lang="en-GB" smtClean="0"/>
              <a:pPr/>
              <a:t>27/06/2024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05E5E2-AFEF-4411-962D-3B080802F438}" type="datetime1">
              <a:rPr lang="en-GB" smtClean="0"/>
              <a:pPr/>
              <a:t>27/06/2024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FD51A-D2E3-4BC3-81BB-C8C5B4759B89}"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5770984"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A4A6B-F59A-4440-8DA2-B44920170635}" type="datetime1">
              <a:rPr lang="en-GB" smtClean="0"/>
              <a:pPr/>
              <a:t>27/06/2024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FD51A-D2E3-4BC3-81BB-C8C5B4759B89}"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8" r:id="rId8"/>
  </p:sldLayoutIdLst>
  <p:hf hdr="0" ftr="0" dt="0"/>
  <p:txStyles>
    <p:titleStyle>
      <a:lvl1pPr algn="ctr" defTabSz="914400" rtl="0" eaLnBrk="1" latinLnBrk="0" hangingPunct="1">
        <a:spcBef>
          <a:spcPct val="0"/>
        </a:spcBef>
        <a:buNone/>
        <a:defRPr sz="4400" kern="1200">
          <a:solidFill>
            <a:srgbClr val="A5002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shwin@lancaster.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p:nvPr>
        </p:nvSpPr>
        <p:spPr>
          <a:xfrm>
            <a:off x="645840" y="1216534"/>
            <a:ext cx="7772400" cy="1470025"/>
          </a:xfrm>
        </p:spPr>
        <p:txBody>
          <a:bodyPr>
            <a:noAutofit/>
          </a:bodyPr>
          <a:lstStyle/>
          <a:p>
            <a:r>
              <a:rPr lang="en-GB" sz="3600" dirty="0"/>
              <a:t>What are we educating students for? </a:t>
            </a:r>
            <a:endParaRPr lang="en-GB" sz="3200" b="1" dirty="0">
              <a:solidFill>
                <a:srgbClr val="A50021"/>
              </a:solidFill>
            </a:endParaRPr>
          </a:p>
        </p:txBody>
      </p:sp>
      <p:sp>
        <p:nvSpPr>
          <p:cNvPr id="2055" name="Rectangle 7"/>
          <p:cNvSpPr>
            <a:spLocks noGrp="1" noChangeArrowheads="1"/>
          </p:cNvSpPr>
          <p:nvPr>
            <p:ph type="subTitle" idx="1"/>
          </p:nvPr>
        </p:nvSpPr>
        <p:spPr>
          <a:xfrm>
            <a:off x="725760" y="2492896"/>
            <a:ext cx="7692480" cy="3731158"/>
          </a:xfrm>
        </p:spPr>
        <p:txBody>
          <a:bodyPr>
            <a:noAutofit/>
          </a:bodyPr>
          <a:lstStyle/>
          <a:p>
            <a:r>
              <a:rPr lang="en-GB" sz="2800" dirty="0"/>
              <a:t>Paul Ashwin</a:t>
            </a:r>
          </a:p>
          <a:p>
            <a:r>
              <a:rPr lang="en-GB" sz="2800" dirty="0"/>
              <a:t>email: </a:t>
            </a:r>
            <a:r>
              <a:rPr lang="en-GB" sz="2800" dirty="0">
                <a:solidFill>
                  <a:schemeClr val="tx2">
                    <a:lumMod val="50000"/>
                  </a:schemeClr>
                </a:solidFill>
                <a:hlinkClick r:id="rId3"/>
              </a:rPr>
              <a:t>p.ashwin@lancaster.ac.uk</a:t>
            </a:r>
            <a:endParaRPr lang="en-GB" sz="2800" dirty="0">
              <a:solidFill>
                <a:schemeClr val="tx2">
                  <a:lumMod val="50000"/>
                </a:schemeClr>
              </a:solidFill>
            </a:endParaRPr>
          </a:p>
          <a:p>
            <a:r>
              <a:rPr lang="en-GB" sz="2800" dirty="0"/>
              <a:t>twitter: @paulashwin</a:t>
            </a:r>
          </a:p>
          <a:p>
            <a:r>
              <a:rPr lang="en-GB" sz="2800" dirty="0"/>
              <a:t>ACRE 2024: The purpose, politics, and prospects of higher education</a:t>
            </a:r>
          </a:p>
          <a:p>
            <a:r>
              <a:rPr lang="en-GB" sz="2800" dirty="0"/>
              <a:t>Edge Hill University</a:t>
            </a:r>
          </a:p>
          <a:p>
            <a:r>
              <a:rPr lang="en-GB" sz="2800" dirty="0"/>
              <a:t>28</a:t>
            </a:r>
            <a:r>
              <a:rPr lang="en-GB" sz="2800" baseline="30000" dirty="0"/>
              <a:t>th</a:t>
            </a:r>
            <a:r>
              <a:rPr lang="en-GB" sz="2800" dirty="0"/>
              <a:t> June 2024</a:t>
            </a:r>
          </a:p>
        </p:txBody>
      </p:sp>
      <p:sp>
        <p:nvSpPr>
          <p:cNvPr id="4" name="Rectangle 7"/>
          <p:cNvSpPr txBox="1">
            <a:spLocks noChangeArrowheads="1"/>
          </p:cNvSpPr>
          <p:nvPr/>
        </p:nvSpPr>
        <p:spPr>
          <a:xfrm>
            <a:off x="1331640" y="4196680"/>
            <a:ext cx="6400800"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GB" sz="2800" b="1" dirty="0">
              <a:solidFill>
                <a:schemeClr val="tx2">
                  <a:lumMod val="50000"/>
                </a:schemeClr>
              </a:solidFill>
            </a:endParaRPr>
          </a:p>
        </p:txBody>
      </p:sp>
      <p:sp>
        <p:nvSpPr>
          <p:cNvPr id="5" name="Rectangle 7"/>
          <p:cNvSpPr txBox="1">
            <a:spLocks noChangeArrowheads="1"/>
          </p:cNvSpPr>
          <p:nvPr/>
        </p:nvSpPr>
        <p:spPr>
          <a:xfrm>
            <a:off x="0" y="5708848"/>
            <a:ext cx="9108504"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GB" sz="2000" dirty="0">
              <a:solidFill>
                <a:schemeClr val="tx2">
                  <a:lumMod val="50000"/>
                </a:schemeClr>
              </a:solidFill>
            </a:endParaRPr>
          </a:p>
        </p:txBody>
      </p:sp>
    </p:spTree>
    <p:extLst>
      <p:ext uri="{BB962C8B-B14F-4D97-AF65-F5344CB8AC3E}">
        <p14:creationId xmlns:p14="http://schemas.microsoft.com/office/powerpoint/2010/main" val="697281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Problems with the employability vision</a:t>
            </a:r>
          </a:p>
        </p:txBody>
      </p:sp>
      <p:sp>
        <p:nvSpPr>
          <p:cNvPr id="3" name="Content Placeholder 2"/>
          <p:cNvSpPr>
            <a:spLocks noGrp="1"/>
          </p:cNvSpPr>
          <p:nvPr>
            <p:ph idx="1"/>
          </p:nvPr>
        </p:nvSpPr>
        <p:spPr>
          <a:xfrm>
            <a:off x="457200" y="1484784"/>
            <a:ext cx="8229600" cy="4641379"/>
          </a:xfrm>
        </p:spPr>
        <p:txBody>
          <a:bodyPr>
            <a:normAutofit fontScale="85000" lnSpcReduction="10000"/>
          </a:bodyPr>
          <a:lstStyle/>
          <a:p>
            <a:r>
              <a:rPr lang="en-GB" dirty="0"/>
              <a:t>Presents a simplified and distorted vision of the educational purposes of higher education;</a:t>
            </a:r>
          </a:p>
          <a:p>
            <a:r>
              <a:rPr lang="en-GB" dirty="0"/>
              <a:t>It is not clear that higher education is the best way of developing generic employability capabilities (Wolf 2002; Caplan 2018);</a:t>
            </a:r>
          </a:p>
          <a:p>
            <a:r>
              <a:rPr lang="en-GB" dirty="0"/>
              <a:t>There is limited evidence that undergraduate higher education develops students in this way (Arum and </a:t>
            </a:r>
            <a:r>
              <a:rPr lang="en-GB" dirty="0" err="1"/>
              <a:t>Roksa</a:t>
            </a:r>
            <a:r>
              <a:rPr lang="en-GB" dirty="0"/>
              <a:t> 2011);</a:t>
            </a:r>
          </a:p>
          <a:p>
            <a:r>
              <a:rPr lang="en-GB" dirty="0"/>
              <a:t>Encourages policy makers to see micro-credentials as a key way of widening access to higher education (Council of European Union 2022).</a:t>
            </a:r>
          </a:p>
          <a:p>
            <a:endParaRPr lang="en-GB" dirty="0"/>
          </a:p>
        </p:txBody>
      </p:sp>
    </p:spTree>
    <p:extLst>
      <p:ext uri="{BB962C8B-B14F-4D97-AF65-F5344CB8AC3E}">
        <p14:creationId xmlns:p14="http://schemas.microsoft.com/office/powerpoint/2010/main" val="3277265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71451932"/>
              </p:ext>
            </p:extLst>
          </p:nvPr>
        </p:nvGraphicFramePr>
        <p:xfrm>
          <a:off x="0" y="-2"/>
          <a:ext cx="9144000" cy="6858002"/>
        </p:xfrm>
        <a:graphic>
          <a:graphicData uri="http://schemas.openxmlformats.org/drawingml/2006/table">
            <a:tbl>
              <a:tblPr firstRow="1" firstCol="1" bandRow="1">
                <a:tableStyleId>{0660B408-B3CF-4A94-85FC-2B1E0A45F4A2}</a:tableStyleId>
              </a:tblPr>
              <a:tblGrid>
                <a:gridCol w="2915816">
                  <a:extLst>
                    <a:ext uri="{9D8B030D-6E8A-4147-A177-3AD203B41FA5}">
                      <a16:colId xmlns:a16="http://schemas.microsoft.com/office/drawing/2014/main" val="3060877902"/>
                    </a:ext>
                  </a:extLst>
                </a:gridCol>
                <a:gridCol w="6228184">
                  <a:extLst>
                    <a:ext uri="{9D8B030D-6E8A-4147-A177-3AD203B41FA5}">
                      <a16:colId xmlns:a16="http://schemas.microsoft.com/office/drawing/2014/main" val="1443871520"/>
                    </a:ext>
                  </a:extLst>
                </a:gridCol>
              </a:tblGrid>
              <a:tr h="817944">
                <a:tc>
                  <a:txBody>
                    <a:bodyPr/>
                    <a:lstStyle/>
                    <a:p>
                      <a:pPr>
                        <a:lnSpc>
                          <a:spcPct val="100000"/>
                        </a:lnSpc>
                        <a:spcAft>
                          <a:spcPts val="0"/>
                        </a:spcAft>
                        <a:tabLst>
                          <a:tab pos="5715000" algn="l"/>
                        </a:tabLst>
                      </a:pPr>
                      <a:r>
                        <a:rPr lang="en-GB" sz="2400" dirty="0">
                          <a:effectLst/>
                        </a:rPr>
                        <a:t>Generic Skill</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Skills checklist for the writing of the shopping list</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2485430165"/>
                  </a:ext>
                </a:extLst>
              </a:tr>
              <a:tr h="911489">
                <a:tc>
                  <a:txBody>
                    <a:bodyPr/>
                    <a:lstStyle/>
                    <a:p>
                      <a:pPr>
                        <a:lnSpc>
                          <a:spcPct val="100000"/>
                        </a:lnSpc>
                        <a:spcAft>
                          <a:spcPts val="0"/>
                        </a:spcAft>
                        <a:tabLst>
                          <a:tab pos="5715000" algn="l"/>
                        </a:tabLst>
                      </a:pPr>
                      <a:r>
                        <a:rPr lang="en-GB" sz="2400" dirty="0">
                          <a:effectLst/>
                        </a:rPr>
                        <a:t>Working effectively with others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Did I talk to my housemates/family about what food they needed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2866531166"/>
                  </a:ext>
                </a:extLst>
              </a:tr>
              <a:tr h="1598046">
                <a:tc>
                  <a:txBody>
                    <a:bodyPr/>
                    <a:lstStyle/>
                    <a:p>
                      <a:pPr>
                        <a:lnSpc>
                          <a:spcPct val="100000"/>
                        </a:lnSpc>
                        <a:spcAft>
                          <a:spcPts val="0"/>
                        </a:spcAft>
                        <a:tabLst>
                          <a:tab pos="5715000" algn="l"/>
                        </a:tabLst>
                      </a:pPr>
                      <a:r>
                        <a:rPr lang="en-GB" sz="2400" dirty="0">
                          <a:effectLst/>
                        </a:rPr>
                        <a:t>Communicating effectively</a:t>
                      </a:r>
                    </a:p>
                    <a:p>
                      <a:pPr>
                        <a:lnSpc>
                          <a:spcPct val="100000"/>
                        </a:lnSpc>
                        <a:spcAft>
                          <a:spcPts val="0"/>
                        </a:spcAft>
                        <a:tabLst>
                          <a:tab pos="5715000" algn="l"/>
                        </a:tabLst>
                      </a:pPr>
                      <a:r>
                        <a:rPr lang="en-GB" sz="2400" dirty="0">
                          <a:effectLst/>
                        </a:rPr>
                        <a:t>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Did I let my housemates know that I was going to buy some food so that they didn’t buy the same things? Did I write the list clearly so that I would be able to read it later?</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2695879268"/>
                  </a:ext>
                </a:extLst>
              </a:tr>
              <a:tr h="1822975">
                <a:tc>
                  <a:txBody>
                    <a:bodyPr/>
                    <a:lstStyle/>
                    <a:p>
                      <a:pPr>
                        <a:lnSpc>
                          <a:spcPct val="100000"/>
                        </a:lnSpc>
                        <a:spcAft>
                          <a:spcPts val="0"/>
                        </a:spcAft>
                        <a:tabLst>
                          <a:tab pos="5715000" algn="l"/>
                        </a:tabLst>
                      </a:pPr>
                      <a:r>
                        <a:rPr lang="en-GB" sz="2400" dirty="0">
                          <a:effectLst/>
                        </a:rPr>
                        <a:t>Self-awareness</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Do I have a realistic sense of the food I might want to eat over the next few days? Do I know how much food I will be able to comfortably carry home?</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3207941245"/>
                  </a:ext>
                </a:extLst>
              </a:tr>
              <a:tr h="1707548">
                <a:tc>
                  <a:txBody>
                    <a:bodyPr/>
                    <a:lstStyle/>
                    <a:p>
                      <a:pPr>
                        <a:lnSpc>
                          <a:spcPct val="100000"/>
                        </a:lnSpc>
                        <a:spcAft>
                          <a:spcPts val="0"/>
                        </a:spcAft>
                        <a:tabLst>
                          <a:tab pos="5715000" algn="l"/>
                        </a:tabLst>
                      </a:pPr>
                      <a:r>
                        <a:rPr lang="en-GB" sz="2400" dirty="0">
                          <a:effectLst/>
                        </a:rPr>
                        <a:t>Thinking critically</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Have I carefully considered the way in which the food I will buy has been produced? Have I considered the impact of marketing campaigns on the food I have put on my list?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268152488"/>
                  </a:ext>
                </a:extLst>
              </a:tr>
            </a:tbl>
          </a:graphicData>
        </a:graphic>
      </p:graphicFrame>
      <p:sp>
        <p:nvSpPr>
          <p:cNvPr id="4" name="Slide Number Placeholder 3"/>
          <p:cNvSpPr>
            <a:spLocks noGrp="1"/>
          </p:cNvSpPr>
          <p:nvPr>
            <p:ph type="sldNum" sz="quarter" idx="12"/>
          </p:nvPr>
        </p:nvSpPr>
        <p:spPr/>
        <p:txBody>
          <a:bodyPr/>
          <a:lstStyle/>
          <a:p>
            <a:fld id="{2B4FD51A-D2E3-4BC3-81BB-C8C5B4759B89}" type="slidenum">
              <a:rPr lang="en-GB" smtClean="0"/>
              <a:pPr/>
              <a:t>11</a:t>
            </a:fld>
            <a:endParaRPr lang="en-GB" dirty="0"/>
          </a:p>
        </p:txBody>
      </p:sp>
    </p:spTree>
    <p:extLst>
      <p:ext uri="{BB962C8B-B14F-4D97-AF65-F5344CB8AC3E}">
        <p14:creationId xmlns:p14="http://schemas.microsoft.com/office/powerpoint/2010/main" val="455010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804574338"/>
              </p:ext>
            </p:extLst>
          </p:nvPr>
        </p:nvGraphicFramePr>
        <p:xfrm>
          <a:off x="0" y="-2"/>
          <a:ext cx="9144000" cy="7147550"/>
        </p:xfrm>
        <a:graphic>
          <a:graphicData uri="http://schemas.openxmlformats.org/drawingml/2006/table">
            <a:tbl>
              <a:tblPr firstRow="1" firstCol="1" bandRow="1">
                <a:tableStyleId>{0660B408-B3CF-4A94-85FC-2B1E0A45F4A2}</a:tableStyleId>
              </a:tblPr>
              <a:tblGrid>
                <a:gridCol w="2915816">
                  <a:extLst>
                    <a:ext uri="{9D8B030D-6E8A-4147-A177-3AD203B41FA5}">
                      <a16:colId xmlns:a16="http://schemas.microsoft.com/office/drawing/2014/main" val="3060877902"/>
                    </a:ext>
                  </a:extLst>
                </a:gridCol>
                <a:gridCol w="6228184">
                  <a:extLst>
                    <a:ext uri="{9D8B030D-6E8A-4147-A177-3AD203B41FA5}">
                      <a16:colId xmlns:a16="http://schemas.microsoft.com/office/drawing/2014/main" val="1443871520"/>
                    </a:ext>
                  </a:extLst>
                </a:gridCol>
              </a:tblGrid>
              <a:tr h="912532">
                <a:tc>
                  <a:txBody>
                    <a:bodyPr/>
                    <a:lstStyle/>
                    <a:p>
                      <a:pPr>
                        <a:lnSpc>
                          <a:spcPct val="100000"/>
                        </a:lnSpc>
                        <a:spcAft>
                          <a:spcPts val="0"/>
                        </a:spcAft>
                        <a:tabLst>
                          <a:tab pos="5715000" algn="l"/>
                        </a:tabLst>
                      </a:pPr>
                      <a:r>
                        <a:rPr lang="en-GB" sz="2400" dirty="0">
                          <a:effectLst/>
                        </a:rPr>
                        <a:t>Generic Skill</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Skills checklist for the writing of the shopping list</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2485430165"/>
                  </a:ext>
                </a:extLst>
              </a:tr>
              <a:tr h="2033787">
                <a:tc>
                  <a:txBody>
                    <a:bodyPr/>
                    <a:lstStyle/>
                    <a:p>
                      <a:pPr>
                        <a:lnSpc>
                          <a:spcPct val="100000"/>
                        </a:lnSpc>
                        <a:spcAft>
                          <a:spcPts val="0"/>
                        </a:spcAft>
                        <a:tabLst>
                          <a:tab pos="5715000" algn="l"/>
                        </a:tabLst>
                      </a:pPr>
                      <a:r>
                        <a:rPr lang="en-GB" sz="2400" dirty="0" err="1">
                          <a:effectLst/>
                        </a:rPr>
                        <a:t>Analyzing</a:t>
                      </a:r>
                      <a:r>
                        <a:rPr lang="en-GB" sz="2400" dirty="0">
                          <a:effectLst/>
                        </a:rPr>
                        <a:t> data and using technology</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Did I check what food we already have in to avoid the duplication of items? Did I successfully use a pen and paper or electronic device to compile the list?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3110998594"/>
                  </a:ext>
                </a:extLst>
              </a:tr>
              <a:tr h="1905012">
                <a:tc>
                  <a:txBody>
                    <a:bodyPr/>
                    <a:lstStyle/>
                    <a:p>
                      <a:pPr>
                        <a:lnSpc>
                          <a:spcPct val="100000"/>
                        </a:lnSpc>
                        <a:spcAft>
                          <a:spcPts val="0"/>
                        </a:spcAft>
                        <a:tabLst>
                          <a:tab pos="5715000" algn="l"/>
                        </a:tabLst>
                      </a:pPr>
                      <a:r>
                        <a:rPr lang="en-GB" sz="2400" dirty="0">
                          <a:effectLst/>
                        </a:rPr>
                        <a:t>Problem solving</a:t>
                      </a:r>
                    </a:p>
                    <a:p>
                      <a:pPr>
                        <a:lnSpc>
                          <a:spcPct val="100000"/>
                        </a:lnSpc>
                        <a:spcAft>
                          <a:spcPts val="0"/>
                        </a:spcAft>
                        <a:tabLst>
                          <a:tab pos="5715000" algn="l"/>
                        </a:tabLst>
                      </a:pPr>
                      <a:r>
                        <a:rPr lang="en-GB" sz="2400" dirty="0">
                          <a:effectLst/>
                        </a:rPr>
                        <a:t>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Did I consider how much food is needed for the number of people in the house based on the likely date of the next shopping trip? Did I work out whether I had enough money to pay for this amount of food?</a:t>
                      </a:r>
                    </a:p>
                    <a:p>
                      <a:pPr>
                        <a:lnSpc>
                          <a:spcPct val="100000"/>
                        </a:lnSpc>
                        <a:spcAft>
                          <a:spcPts val="0"/>
                        </a:spcAft>
                        <a:tabLst>
                          <a:tab pos="5715000" algn="l"/>
                        </a:tabLst>
                      </a:pP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2535093972"/>
                  </a:ext>
                </a:extLst>
              </a:tr>
              <a:tr h="2006671">
                <a:tc>
                  <a:txBody>
                    <a:bodyPr/>
                    <a:lstStyle/>
                    <a:p>
                      <a:pPr>
                        <a:lnSpc>
                          <a:spcPct val="100000"/>
                        </a:lnSpc>
                        <a:spcAft>
                          <a:spcPts val="0"/>
                        </a:spcAft>
                        <a:tabLst>
                          <a:tab pos="5715000" algn="l"/>
                        </a:tabLst>
                      </a:pPr>
                      <a:r>
                        <a:rPr lang="en-GB" sz="2400" dirty="0">
                          <a:effectLst/>
                        </a:rPr>
                        <a:t>Social responsibility and accountability</a:t>
                      </a:r>
                    </a:p>
                    <a:p>
                      <a:pPr>
                        <a:lnSpc>
                          <a:spcPct val="100000"/>
                        </a:lnSpc>
                        <a:spcAft>
                          <a:spcPts val="0"/>
                        </a:spcAft>
                        <a:tabLst>
                          <a:tab pos="5715000" algn="l"/>
                        </a:tabLst>
                      </a:pPr>
                      <a:r>
                        <a:rPr lang="en-GB" sz="2400" dirty="0">
                          <a:effectLst/>
                        </a:rPr>
                        <a:t> </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tc>
                  <a:txBody>
                    <a:bodyPr/>
                    <a:lstStyle/>
                    <a:p>
                      <a:pPr>
                        <a:lnSpc>
                          <a:spcPct val="100000"/>
                        </a:lnSpc>
                        <a:spcAft>
                          <a:spcPts val="0"/>
                        </a:spcAft>
                        <a:tabLst>
                          <a:tab pos="5715000" algn="l"/>
                        </a:tabLst>
                      </a:pPr>
                      <a:r>
                        <a:rPr lang="en-GB" sz="2400" dirty="0">
                          <a:effectLst/>
                        </a:rPr>
                        <a:t>Have I considered the environmental impact of the food that I am buying? Have I prioritised the purchase of fair-trade items?</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txBody>
                  <a:tcPr marL="29355" marR="29355" marT="0" marB="0"/>
                </a:tc>
                <a:extLst>
                  <a:ext uri="{0D108BD9-81ED-4DB2-BD59-A6C34878D82A}">
                    <a16:rowId xmlns:a16="http://schemas.microsoft.com/office/drawing/2014/main" val="1995756996"/>
                  </a:ext>
                </a:extLst>
              </a:tr>
            </a:tbl>
          </a:graphicData>
        </a:graphic>
      </p:graphicFrame>
      <p:sp>
        <p:nvSpPr>
          <p:cNvPr id="4" name="Slide Number Placeholder 3"/>
          <p:cNvSpPr>
            <a:spLocks noGrp="1"/>
          </p:cNvSpPr>
          <p:nvPr>
            <p:ph type="sldNum" sz="quarter" idx="12"/>
          </p:nvPr>
        </p:nvSpPr>
        <p:spPr/>
        <p:txBody>
          <a:bodyPr/>
          <a:lstStyle/>
          <a:p>
            <a:fld id="{2B4FD51A-D2E3-4BC3-81BB-C8C5B4759B89}" type="slidenum">
              <a:rPr lang="en-GB" smtClean="0"/>
              <a:pPr/>
              <a:t>12</a:t>
            </a:fld>
            <a:endParaRPr lang="en-GB" dirty="0"/>
          </a:p>
        </p:txBody>
      </p:sp>
    </p:spTree>
    <p:extLst>
      <p:ext uri="{BB962C8B-B14F-4D97-AF65-F5344CB8AC3E}">
        <p14:creationId xmlns:p14="http://schemas.microsoft.com/office/powerpoint/2010/main" val="4100049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An educational response to the employability vision</a:t>
            </a:r>
          </a:p>
        </p:txBody>
      </p:sp>
      <p:sp>
        <p:nvSpPr>
          <p:cNvPr id="3" name="Content Placeholder 2"/>
          <p:cNvSpPr>
            <a:spLocks noGrp="1"/>
          </p:cNvSpPr>
          <p:nvPr>
            <p:ph idx="1"/>
          </p:nvPr>
        </p:nvSpPr>
        <p:spPr/>
        <p:txBody>
          <a:bodyPr>
            <a:normAutofit fontScale="77500" lnSpcReduction="20000"/>
          </a:bodyPr>
          <a:lstStyle/>
          <a:p>
            <a:r>
              <a:rPr lang="en-GB" dirty="0"/>
              <a:t>Just because we can describe a practice in terms of generic competencies, it does not mean that this is what actually at stake in this practice; </a:t>
            </a:r>
          </a:p>
          <a:p>
            <a:r>
              <a:rPr lang="en-GB" dirty="0"/>
              <a:t>We can describe the same practice in terms of as many generic competencies as we have the imagination to generate;</a:t>
            </a:r>
          </a:p>
          <a:p>
            <a:r>
              <a:rPr lang="en-GB" dirty="0"/>
              <a:t>Skilful practices are based on our knowledge, our understandings of particular tasks, our interactions with other people and things, and the setting we are in.</a:t>
            </a:r>
          </a:p>
          <a:p>
            <a:r>
              <a:rPr lang="en-GB" dirty="0"/>
              <a:t>Therefore it is not about knowledge vs. skills but how we can develop knowledge rich ways of understanding skills. </a:t>
            </a:r>
          </a:p>
          <a:p>
            <a:pPr marL="0" indent="0">
              <a:buNone/>
            </a:pPr>
            <a:endParaRPr lang="en-GB" dirty="0"/>
          </a:p>
          <a:p>
            <a:pPr marL="0" indent="0">
              <a:buNone/>
            </a:pPr>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13</a:t>
            </a:fld>
            <a:endParaRPr lang="en-GB" dirty="0"/>
          </a:p>
        </p:txBody>
      </p:sp>
    </p:spTree>
    <p:extLst>
      <p:ext uri="{BB962C8B-B14F-4D97-AF65-F5344CB8AC3E}">
        <p14:creationId xmlns:p14="http://schemas.microsoft.com/office/powerpoint/2010/main" val="1302083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AFD986AC-CC4C-8D51-C181-D82E9EFD22D9}"/>
              </a:ext>
            </a:extLst>
          </p:cNvPr>
          <p:cNvSpPr txBox="1">
            <a:spLocks/>
          </p:cNvSpPr>
          <p:nvPr/>
        </p:nvSpPr>
        <p:spPr>
          <a:xfrm>
            <a:off x="609600" y="427038"/>
            <a:ext cx="8219256"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400" kern="1200">
                <a:solidFill>
                  <a:srgbClr val="A50021"/>
                </a:solidFill>
                <a:latin typeface="+mj-lt"/>
                <a:ea typeface="+mj-ea"/>
                <a:cs typeface="+mj-cs"/>
              </a:defRPr>
            </a:lvl1pPr>
          </a:lstStyle>
          <a:p>
            <a:r>
              <a:rPr lang="en-GB" sz="3600" dirty="0"/>
              <a:t>Two visions for higher education in challenging times</a:t>
            </a:r>
          </a:p>
        </p:txBody>
      </p:sp>
    </p:spTree>
    <p:extLst>
      <p:ext uri="{BB962C8B-B14F-4D97-AF65-F5344CB8AC3E}">
        <p14:creationId xmlns:p14="http://schemas.microsoft.com/office/powerpoint/2010/main" val="1295273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graphicEl>
                                              <a:dgm id="{18CBF4DB-6AE9-4476-8D5A-1A5CBD9069AF}"/>
                                            </p:graphicEl>
                                          </p:spTgt>
                                        </p:tgtEl>
                                        <p:attrNameLst>
                                          <p:attrName>style.visibility</p:attrName>
                                        </p:attrNameLst>
                                      </p:cBhvr>
                                      <p:to>
                                        <p:strVal val="visible"/>
                                      </p:to>
                                    </p:set>
                                    <p:anim calcmode="lin" valueType="num">
                                      <p:cBhvr additive="base">
                                        <p:cTn id="7" dur="500" fill="hold"/>
                                        <p:tgtEl>
                                          <p:spTgt spid="4">
                                            <p:graphicEl>
                                              <a:dgm id="{18CBF4DB-6AE9-4476-8D5A-1A5CBD9069AF}"/>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graphicEl>
                                              <a:dgm id="{18CBF4DB-6AE9-4476-8D5A-1A5CBD9069AF}"/>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 student and knowledge focused vision of a good university education</a:t>
            </a:r>
          </a:p>
        </p:txBody>
      </p:sp>
      <p:sp>
        <p:nvSpPr>
          <p:cNvPr id="3" name="Content Placeholder 2"/>
          <p:cNvSpPr>
            <a:spLocks noGrp="1"/>
          </p:cNvSpPr>
          <p:nvPr>
            <p:ph idx="1"/>
          </p:nvPr>
        </p:nvSpPr>
        <p:spPr>
          <a:xfrm>
            <a:off x="457200" y="1556792"/>
            <a:ext cx="8058150" cy="4824536"/>
          </a:xfrm>
        </p:spPr>
        <p:txBody>
          <a:bodyPr>
            <a:noAutofit/>
          </a:bodyPr>
          <a:lstStyle/>
          <a:p>
            <a:r>
              <a:rPr lang="en-GB" sz="2100" dirty="0"/>
              <a:t>Higher education offers students access to how knowledge claims are made and validated in particular disciplines, fields or professions. Seeing these bodies of knowledge from the inside and using them to engage with the world. </a:t>
            </a:r>
          </a:p>
          <a:p>
            <a:r>
              <a:rPr lang="en-GB" sz="2100" dirty="0"/>
              <a:t>The transformational nature of higher education lies in the way students relate their identities to bodies of disciplinary/professional knowledge, which change how they see themselves and the world.</a:t>
            </a:r>
          </a:p>
          <a:p>
            <a:r>
              <a:rPr lang="en-GB" sz="2100" dirty="0"/>
              <a:t>It doesn’t matter why students are studying for a degree but they need to develop a personal relationship to knowledge that they see it helping them to engage meaningfully with the world. </a:t>
            </a:r>
          </a:p>
          <a:p>
            <a:r>
              <a:rPr lang="en-GB" sz="2100" dirty="0"/>
              <a:t>This does not always happen – it requires students to be intellectually engaged with their courses and to see it as an educational experience. This is dependent on both students and the quality of their educational experience </a:t>
            </a:r>
          </a:p>
          <a:p>
            <a:pPr marL="0" indent="0" algn="r">
              <a:buNone/>
            </a:pPr>
            <a:r>
              <a:rPr lang="en-GB" sz="2100" dirty="0"/>
              <a:t>(Ashwin et al 2016, Ashwin 2020; Ashwin et al. 2023a).</a:t>
            </a:r>
          </a:p>
        </p:txBody>
      </p:sp>
    </p:spTree>
    <p:extLst>
      <p:ext uri="{BB962C8B-B14F-4D97-AF65-F5344CB8AC3E}">
        <p14:creationId xmlns:p14="http://schemas.microsoft.com/office/powerpoint/2010/main" val="129153923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686800" cy="1143000"/>
          </a:xfrm>
        </p:spPr>
        <p:txBody>
          <a:bodyPr>
            <a:normAutofit fontScale="90000"/>
          </a:bodyPr>
          <a:lstStyle/>
          <a:p>
            <a:r>
              <a:rPr lang="en-GB" dirty="0"/>
              <a:t>The employability vision for transforming higher education</a:t>
            </a:r>
          </a:p>
        </p:txBody>
      </p:sp>
      <p:graphicFrame>
        <p:nvGraphicFramePr>
          <p:cNvPr id="4" name="Content Placeholder 3"/>
          <p:cNvGraphicFramePr>
            <a:graphicFrameLocks noGrp="1"/>
          </p:cNvGraphicFramePr>
          <p:nvPr>
            <p:ph idx="1"/>
          </p:nvPr>
        </p:nvGraphicFramePr>
        <p:xfrm>
          <a:off x="0" y="1772816"/>
          <a:ext cx="9144000"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36780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686800" cy="1143000"/>
          </a:xfrm>
        </p:spPr>
        <p:txBody>
          <a:bodyPr>
            <a:normAutofit fontScale="90000"/>
          </a:bodyPr>
          <a:lstStyle/>
          <a:p>
            <a:r>
              <a:rPr lang="en-GB" dirty="0"/>
              <a:t>A student and knowledge focused vision of higher education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4029773"/>
              </p:ext>
            </p:extLst>
          </p:nvPr>
        </p:nvGraphicFramePr>
        <p:xfrm>
          <a:off x="0" y="1772816"/>
          <a:ext cx="9144000"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827350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i="1" dirty="0"/>
              <a:t>There is no destination with this discipline…There is always something further and there is no point where you can stop and say ‘I understood, I am a sociologist’. … The thing is sociology makes you aware of every decision you make: how that would impact on my life and how it could impact on someone else. And it makes the decision harder to make</a:t>
            </a:r>
            <a:r>
              <a:rPr lang="en-GB" dirty="0"/>
              <a:t> </a:t>
            </a:r>
          </a:p>
          <a:p>
            <a:pPr marL="0" indent="0">
              <a:buNone/>
            </a:pPr>
            <a:r>
              <a:rPr lang="en-GB" dirty="0"/>
              <a:t>(Esther, Selective University, Year 3, Pedagogic Quality and Inequality Project, see Ashwin et al. 2016).</a:t>
            </a:r>
          </a:p>
          <a:p>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18</a:t>
            </a:fld>
            <a:endParaRPr lang="en-GB" dirty="0"/>
          </a:p>
        </p:txBody>
      </p:sp>
    </p:spTree>
    <p:extLst>
      <p:ext uri="{BB962C8B-B14F-4D97-AF65-F5344CB8AC3E}">
        <p14:creationId xmlns:p14="http://schemas.microsoft.com/office/powerpoint/2010/main" val="42079801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i="1" dirty="0"/>
              <a:t>I’ll observe something, which to somebody who doesn’t do Chemistry, they’ll just see it for what it is. But then, in my mind I just start thinking about the theory behind why that’s working… sometimes the science element kind of goes off in my brain, and I start analysing things in that kind of way…. Because, I mean, science, it’s great to know, but it’s not purely for the benefit of knowledge. We want knowledge, but then we want to see how we can use that knowledge, and how we can apply it, and improve things.</a:t>
            </a:r>
          </a:p>
          <a:p>
            <a:pPr marL="0" indent="0">
              <a:buNone/>
            </a:pPr>
            <a:r>
              <a:rPr lang="en-GB" dirty="0"/>
              <a:t>(Donna, Chemistry Student, Erbium University, Year 2, UKSA Project, see Ashwin et al. in press)</a:t>
            </a:r>
          </a:p>
          <a:p>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19</a:t>
            </a:fld>
            <a:endParaRPr lang="en-GB" dirty="0"/>
          </a:p>
        </p:txBody>
      </p:sp>
    </p:spTree>
    <p:extLst>
      <p:ext uri="{BB962C8B-B14F-4D97-AF65-F5344CB8AC3E}">
        <p14:creationId xmlns:p14="http://schemas.microsoft.com/office/powerpoint/2010/main" val="413952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Central question in my work</a:t>
            </a:r>
          </a:p>
        </p:txBody>
      </p:sp>
      <p:sp>
        <p:nvSpPr>
          <p:cNvPr id="3" name="Content Placeholder 2"/>
          <p:cNvSpPr>
            <a:spLocks noGrp="1"/>
          </p:cNvSpPr>
          <p:nvPr>
            <p:ph idx="1"/>
          </p:nvPr>
        </p:nvSpPr>
        <p:spPr/>
        <p:txBody>
          <a:bodyPr/>
          <a:lstStyle/>
          <a:p>
            <a:r>
              <a:rPr lang="en-GB" dirty="0"/>
              <a:t>What are we trying to achieve </a:t>
            </a:r>
            <a:r>
              <a:rPr lang="en-GB" dirty="0">
                <a:solidFill>
                  <a:srgbClr val="A50021"/>
                </a:solidFill>
              </a:rPr>
              <a:t>educationally </a:t>
            </a:r>
            <a:r>
              <a:rPr lang="en-GB" dirty="0"/>
              <a:t>with the degree programmes that we offer students? (Ashwin 2022a)</a:t>
            </a:r>
          </a:p>
          <a:p>
            <a:r>
              <a:rPr lang="en-GB" dirty="0"/>
              <a:t>A personal trajectory:</a:t>
            </a:r>
          </a:p>
          <a:p>
            <a:pPr lvl="1"/>
            <a:r>
              <a:rPr lang="en-GB" dirty="0"/>
              <a:t>from ‘learning’ </a:t>
            </a:r>
          </a:p>
          <a:p>
            <a:pPr lvl="1"/>
            <a:r>
              <a:rPr lang="en-GB" dirty="0"/>
              <a:t>to ‘learning-teaching’ </a:t>
            </a:r>
          </a:p>
          <a:p>
            <a:pPr lvl="1"/>
            <a:r>
              <a:rPr lang="en-GB" dirty="0"/>
              <a:t>to ‘knowledge-curriculum’ </a:t>
            </a:r>
          </a:p>
          <a:p>
            <a:pPr lvl="1"/>
            <a:r>
              <a:rPr lang="en-GB" dirty="0"/>
              <a:t>to ‘what does it mean to educate students?’</a:t>
            </a:r>
          </a:p>
        </p:txBody>
      </p:sp>
      <p:sp>
        <p:nvSpPr>
          <p:cNvPr id="4" name="Slide Number Placeholder 3"/>
          <p:cNvSpPr>
            <a:spLocks noGrp="1"/>
          </p:cNvSpPr>
          <p:nvPr>
            <p:ph type="sldNum" sz="quarter" idx="12"/>
          </p:nvPr>
        </p:nvSpPr>
        <p:spPr/>
        <p:txBody>
          <a:bodyPr/>
          <a:lstStyle/>
          <a:p>
            <a:fld id="{2B4FD51A-D2E3-4BC3-81BB-C8C5B4759B89}" type="slidenum">
              <a:rPr lang="en-GB" smtClean="0"/>
              <a:pPr/>
              <a:t>2</a:t>
            </a:fld>
            <a:endParaRPr lang="en-GB" dirty="0"/>
          </a:p>
        </p:txBody>
      </p:sp>
    </p:spTree>
    <p:extLst>
      <p:ext uri="{BB962C8B-B14F-4D97-AF65-F5344CB8AC3E}">
        <p14:creationId xmlns:p14="http://schemas.microsoft.com/office/powerpoint/2010/main" val="214198046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graphicFrame>
        <p:nvGraphicFramePr>
          <p:cNvPr id="5" name="Content Placeholder 3"/>
          <p:cNvGraphicFramePr>
            <a:graphicFrameLocks/>
          </p:cNvGraphicFramePr>
          <p:nvPr>
            <p:extLst>
              <p:ext uri="{D42A27DB-BD31-4B8C-83A1-F6EECF244321}">
                <p14:modId xmlns:p14="http://schemas.microsoft.com/office/powerpoint/2010/main" val="3777341945"/>
              </p:ext>
            </p:extLst>
          </p:nvPr>
        </p:nvGraphicFramePr>
        <p:xfrm>
          <a:off x="0" y="-27384"/>
          <a:ext cx="9226405" cy="6857999"/>
        </p:xfrm>
        <a:graphic>
          <a:graphicData uri="http://schemas.openxmlformats.org/drawingml/2006/table">
            <a:tbl>
              <a:tblPr firstRow="1" bandRow="1">
                <a:tableStyleId>{5C22544A-7EE6-4342-B048-85BDC9FD1C3A}</a:tableStyleId>
              </a:tblPr>
              <a:tblGrid>
                <a:gridCol w="1845281">
                  <a:extLst>
                    <a:ext uri="{9D8B030D-6E8A-4147-A177-3AD203B41FA5}">
                      <a16:colId xmlns:a16="http://schemas.microsoft.com/office/drawing/2014/main" val="2146093005"/>
                    </a:ext>
                  </a:extLst>
                </a:gridCol>
                <a:gridCol w="1845281">
                  <a:extLst>
                    <a:ext uri="{9D8B030D-6E8A-4147-A177-3AD203B41FA5}">
                      <a16:colId xmlns:a16="http://schemas.microsoft.com/office/drawing/2014/main" val="1345722644"/>
                    </a:ext>
                  </a:extLst>
                </a:gridCol>
                <a:gridCol w="1845281">
                  <a:extLst>
                    <a:ext uri="{9D8B030D-6E8A-4147-A177-3AD203B41FA5}">
                      <a16:colId xmlns:a16="http://schemas.microsoft.com/office/drawing/2014/main" val="821653620"/>
                    </a:ext>
                  </a:extLst>
                </a:gridCol>
                <a:gridCol w="1845281">
                  <a:extLst>
                    <a:ext uri="{9D8B030D-6E8A-4147-A177-3AD203B41FA5}">
                      <a16:colId xmlns:a16="http://schemas.microsoft.com/office/drawing/2014/main" val="3083616217"/>
                    </a:ext>
                  </a:extLst>
                </a:gridCol>
                <a:gridCol w="1845281">
                  <a:extLst>
                    <a:ext uri="{9D8B030D-6E8A-4147-A177-3AD203B41FA5}">
                      <a16:colId xmlns:a16="http://schemas.microsoft.com/office/drawing/2014/main" val="444597734"/>
                    </a:ext>
                  </a:extLst>
                </a:gridCol>
              </a:tblGrid>
              <a:tr h="850745">
                <a:tc>
                  <a:txBody>
                    <a:bodyPr/>
                    <a:lstStyle/>
                    <a:p>
                      <a:pPr algn="ctr">
                        <a:lnSpc>
                          <a:spcPct val="100000"/>
                        </a:lnSpc>
                        <a:spcAft>
                          <a:spcPts val="0"/>
                        </a:spcAft>
                      </a:pPr>
                      <a:r>
                        <a:rPr lang="en-GB" sz="2000" dirty="0">
                          <a:latin typeface="Calibri" pitchFamily="34" charset="0"/>
                        </a:rPr>
                        <a:t>Programme</a:t>
                      </a:r>
                      <a:endParaRPr lang="en-GB" sz="2000" dirty="0">
                        <a:latin typeface="Calibri" pitchFamily="34" charset="0"/>
                        <a:ea typeface="Calibri"/>
                        <a:cs typeface="Times New Roman"/>
                      </a:endParaRPr>
                    </a:p>
                  </a:txBody>
                  <a:tcPr marL="51435" marR="51435" marT="0" marB="0"/>
                </a:tc>
                <a:tc>
                  <a:txBody>
                    <a:bodyPr/>
                    <a:lstStyle/>
                    <a:p>
                      <a:pPr algn="ctr">
                        <a:lnSpc>
                          <a:spcPct val="100000"/>
                        </a:lnSpc>
                        <a:spcAft>
                          <a:spcPts val="0"/>
                        </a:spcAft>
                      </a:pPr>
                      <a:r>
                        <a:rPr lang="en-GB" sz="2000" dirty="0">
                          <a:latin typeface="Calibri" pitchFamily="34" charset="0"/>
                        </a:rPr>
                        <a:t>Studies</a:t>
                      </a:r>
                      <a:endParaRPr lang="en-GB" sz="2000" dirty="0">
                        <a:latin typeface="Calibri" pitchFamily="34" charset="0"/>
                        <a:ea typeface="Calibri"/>
                        <a:cs typeface="Times New Roman"/>
                      </a:endParaRPr>
                    </a:p>
                  </a:txBody>
                  <a:tcPr marL="51435" marR="51435" marT="0" marB="0"/>
                </a:tc>
                <a:tc>
                  <a:txBody>
                    <a:bodyPr/>
                    <a:lstStyle/>
                    <a:p>
                      <a:pPr algn="ctr">
                        <a:lnSpc>
                          <a:spcPct val="100000"/>
                        </a:lnSpc>
                        <a:spcAft>
                          <a:spcPts val="0"/>
                        </a:spcAft>
                      </a:pPr>
                      <a:r>
                        <a:rPr lang="en-GB" sz="2000" dirty="0">
                          <a:latin typeface="Calibri" pitchFamily="34" charset="0"/>
                        </a:rPr>
                        <a:t>Least inclusive</a:t>
                      </a:r>
                    </a:p>
                    <a:p>
                      <a:pPr algn="ctr">
                        <a:lnSpc>
                          <a:spcPct val="100000"/>
                        </a:lnSpc>
                        <a:spcAft>
                          <a:spcPts val="0"/>
                        </a:spcAft>
                      </a:pPr>
                      <a:r>
                        <a:rPr lang="en-GB" sz="2000" dirty="0">
                          <a:latin typeface="Calibri" pitchFamily="34" charset="0"/>
                        </a:rPr>
                        <a:t>Account</a:t>
                      </a:r>
                      <a:endParaRPr lang="en-GB" sz="2000" dirty="0">
                        <a:latin typeface="Calibri" pitchFamily="34" charset="0"/>
                        <a:ea typeface="Calibri"/>
                        <a:cs typeface="Times New Roman"/>
                      </a:endParaRPr>
                    </a:p>
                  </a:txBody>
                  <a:tcPr marL="51435" marR="51435" marT="0" marB="0"/>
                </a:tc>
                <a:tc>
                  <a:txBody>
                    <a:bodyPr/>
                    <a:lstStyle/>
                    <a:p>
                      <a:pPr algn="ctr">
                        <a:lnSpc>
                          <a:spcPct val="100000"/>
                        </a:lnSpc>
                        <a:spcAft>
                          <a:spcPts val="0"/>
                        </a:spcAft>
                      </a:pPr>
                      <a:r>
                        <a:rPr lang="en-GB" sz="2000" dirty="0">
                          <a:latin typeface="Calibri" pitchFamily="34" charset="0"/>
                        </a:rPr>
                        <a:t>‘Watershed’</a:t>
                      </a:r>
                    </a:p>
                    <a:p>
                      <a:pPr algn="ctr">
                        <a:lnSpc>
                          <a:spcPct val="100000"/>
                        </a:lnSpc>
                        <a:spcAft>
                          <a:spcPts val="0"/>
                        </a:spcAft>
                      </a:pPr>
                      <a:r>
                        <a:rPr lang="en-GB" sz="2000" dirty="0">
                          <a:latin typeface="Calibri" pitchFamily="34" charset="0"/>
                        </a:rPr>
                        <a:t>account</a:t>
                      </a:r>
                      <a:endParaRPr lang="en-GB" sz="2000" dirty="0">
                        <a:latin typeface="Calibri" pitchFamily="34" charset="0"/>
                        <a:ea typeface="Calibri"/>
                        <a:cs typeface="Times New Roman"/>
                      </a:endParaRPr>
                    </a:p>
                  </a:txBody>
                  <a:tcPr marL="51435" marR="51435" marT="0" marB="0"/>
                </a:tc>
                <a:tc>
                  <a:txBody>
                    <a:bodyPr/>
                    <a:lstStyle/>
                    <a:p>
                      <a:pPr algn="ctr">
                        <a:lnSpc>
                          <a:spcPct val="100000"/>
                        </a:lnSpc>
                        <a:spcAft>
                          <a:spcPts val="0"/>
                        </a:spcAft>
                      </a:pPr>
                      <a:r>
                        <a:rPr lang="en-GB" sz="2000" dirty="0">
                          <a:latin typeface="Calibri" pitchFamily="34" charset="0"/>
                        </a:rPr>
                        <a:t>Most Inclusive</a:t>
                      </a:r>
                    </a:p>
                    <a:p>
                      <a:pPr algn="ctr">
                        <a:lnSpc>
                          <a:spcPct val="100000"/>
                        </a:lnSpc>
                        <a:spcAft>
                          <a:spcPts val="0"/>
                        </a:spcAft>
                      </a:pPr>
                      <a:r>
                        <a:rPr lang="en-GB" sz="2000" dirty="0">
                          <a:latin typeface="Calibri" pitchFamily="34" charset="0"/>
                        </a:rPr>
                        <a:t>account</a:t>
                      </a:r>
                      <a:endParaRPr lang="en-GB" sz="2000" dirty="0">
                        <a:latin typeface="Calibri" pitchFamily="34" charset="0"/>
                        <a:ea typeface="Calibri"/>
                        <a:cs typeface="Times New Roman"/>
                      </a:endParaRPr>
                    </a:p>
                  </a:txBody>
                  <a:tcPr marL="51435" marR="51435" marT="0" marB="0"/>
                </a:tc>
                <a:extLst>
                  <a:ext uri="{0D108BD9-81ED-4DB2-BD59-A6C34878D82A}">
                    <a16:rowId xmlns:a16="http://schemas.microsoft.com/office/drawing/2014/main" val="3206546446"/>
                  </a:ext>
                </a:extLst>
              </a:tr>
              <a:tr h="643183">
                <a:tc>
                  <a:txBody>
                    <a:bodyPr/>
                    <a:lstStyle/>
                    <a:p>
                      <a:pPr>
                        <a:lnSpc>
                          <a:spcPct val="100000"/>
                        </a:lnSpc>
                        <a:spcAft>
                          <a:spcPts val="0"/>
                        </a:spcAft>
                      </a:pPr>
                      <a:r>
                        <a:rPr lang="en-GB" sz="2000" dirty="0">
                          <a:latin typeface="Calibri" pitchFamily="34" charset="0"/>
                        </a:rPr>
                        <a:t>Accountancy</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Sin et al. 2012</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Routine work</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Meaningful work</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Moral work</a:t>
                      </a:r>
                      <a:endParaRPr lang="en-GB" sz="2000" dirty="0">
                        <a:latin typeface="Calibri" pitchFamily="34" charset="0"/>
                        <a:ea typeface="Calibri"/>
                        <a:cs typeface="Times New Roman"/>
                      </a:endParaRPr>
                    </a:p>
                  </a:txBody>
                  <a:tcPr marL="51435" marR="51435" marT="0" marB="0"/>
                </a:tc>
                <a:extLst>
                  <a:ext uri="{0D108BD9-81ED-4DB2-BD59-A6C34878D82A}">
                    <a16:rowId xmlns:a16="http://schemas.microsoft.com/office/drawing/2014/main" val="3557806447"/>
                  </a:ext>
                </a:extLst>
              </a:tr>
              <a:tr h="680450">
                <a:tc>
                  <a:txBody>
                    <a:bodyPr/>
                    <a:lstStyle/>
                    <a:p>
                      <a:pPr>
                        <a:lnSpc>
                          <a:spcPct val="100000"/>
                        </a:lnSpc>
                        <a:spcAft>
                          <a:spcPts val="0"/>
                        </a:spcAft>
                      </a:pPr>
                      <a:r>
                        <a:rPr lang="en-GB" sz="2000" dirty="0">
                          <a:latin typeface="Calibri" pitchFamily="34" charset="0"/>
                        </a:rPr>
                        <a:t>Geography</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Bradbeer et al. 2004</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General world</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Structured into parts</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Interactions </a:t>
                      </a:r>
                      <a:endParaRPr lang="en-GB" sz="2000" dirty="0">
                        <a:latin typeface="Calibri" pitchFamily="34" charset="0"/>
                        <a:ea typeface="Calibri"/>
                        <a:cs typeface="Times New Roman"/>
                      </a:endParaRPr>
                    </a:p>
                  </a:txBody>
                  <a:tcPr marL="51435" marR="51435" marT="0" marB="0"/>
                </a:tc>
                <a:extLst>
                  <a:ext uri="{0D108BD9-81ED-4DB2-BD59-A6C34878D82A}">
                    <a16:rowId xmlns:a16="http://schemas.microsoft.com/office/drawing/2014/main" val="237569741"/>
                  </a:ext>
                </a:extLst>
              </a:tr>
              <a:tr h="12863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dk1"/>
                          </a:solidFill>
                          <a:latin typeface="Calibri" pitchFamily="34" charset="0"/>
                          <a:ea typeface="Calibri"/>
                          <a:cs typeface="Times New Roman"/>
                        </a:rPr>
                        <a:t>Chemistry</a:t>
                      </a:r>
                    </a:p>
                  </a:txBody>
                  <a:tcPr marL="51435" marR="51435" marT="0" marB="0"/>
                </a:tc>
                <a:tc>
                  <a:txBody>
                    <a:bodyPr/>
                    <a:lstStyle/>
                    <a:p>
                      <a:pPr>
                        <a:lnSpc>
                          <a:spcPct val="100000"/>
                        </a:lnSpc>
                        <a:spcAft>
                          <a:spcPts val="0"/>
                        </a:spcAft>
                      </a:pPr>
                      <a:r>
                        <a:rPr lang="en-GB" sz="2000" kern="1200" dirty="0">
                          <a:solidFill>
                            <a:schemeClr val="dk1"/>
                          </a:solidFill>
                          <a:latin typeface="Calibri" pitchFamily="34" charset="0"/>
                          <a:ea typeface="Calibri"/>
                          <a:cs typeface="Times New Roman"/>
                        </a:rPr>
                        <a:t>Ashwin et al. 2023b</a:t>
                      </a:r>
                    </a:p>
                  </a:txBody>
                  <a:tcPr marL="51435" marR="51435" marT="0" marB="0"/>
                </a:tc>
                <a:tc>
                  <a:txBody>
                    <a:bodyPr/>
                    <a:lstStyle/>
                    <a:p>
                      <a:pPr>
                        <a:lnSpc>
                          <a:spcPct val="100000"/>
                        </a:lnSpc>
                        <a:spcAft>
                          <a:spcPts val="0"/>
                        </a:spcAft>
                      </a:pPr>
                      <a:r>
                        <a:rPr lang="en-GB" sz="2000" kern="1200" dirty="0">
                          <a:solidFill>
                            <a:schemeClr val="dk1"/>
                          </a:solidFill>
                          <a:latin typeface="Calibri" pitchFamily="34" charset="0"/>
                          <a:ea typeface="Calibri"/>
                          <a:cs typeface="Times New Roman"/>
                        </a:rPr>
                        <a:t>Doing chemistry</a:t>
                      </a:r>
                    </a:p>
                  </a:txBody>
                  <a:tcPr marL="51435" marR="51435" marT="0" marB="0"/>
                </a:tc>
                <a:tc>
                  <a:txBody>
                    <a:bodyPr/>
                    <a:lstStyle/>
                    <a:p>
                      <a:pPr>
                        <a:lnSpc>
                          <a:spcPct val="100000"/>
                        </a:lnSpc>
                        <a:spcAft>
                          <a:spcPts val="0"/>
                        </a:spcAft>
                      </a:pPr>
                      <a:r>
                        <a:rPr lang="en-GB" sz="2000" kern="1200" dirty="0">
                          <a:solidFill>
                            <a:schemeClr val="dk1"/>
                          </a:solidFill>
                          <a:latin typeface="Calibri" pitchFamily="34" charset="0"/>
                          <a:ea typeface="Calibri"/>
                          <a:cs typeface="Times New Roman"/>
                        </a:rPr>
                        <a:t>Learning about interactions between molecules</a:t>
                      </a:r>
                    </a:p>
                  </a:txBody>
                  <a:tcPr marL="51435" marR="51435" marT="0" marB="0"/>
                </a:tc>
                <a:tc>
                  <a:txBody>
                    <a:bodyPr/>
                    <a:lstStyle/>
                    <a:p>
                      <a:pPr>
                        <a:lnSpc>
                          <a:spcPct val="100000"/>
                        </a:lnSpc>
                        <a:spcAft>
                          <a:spcPts val="0"/>
                        </a:spcAft>
                      </a:pPr>
                      <a:r>
                        <a:rPr lang="en-GB" sz="2000" kern="1200" dirty="0">
                          <a:solidFill>
                            <a:schemeClr val="dk1"/>
                          </a:solidFill>
                          <a:latin typeface="Calibri" pitchFamily="34" charset="0"/>
                          <a:ea typeface="Calibri"/>
                          <a:cs typeface="Times New Roman"/>
                        </a:rPr>
                        <a:t>Explaining interactions in unfamiliar situations</a:t>
                      </a:r>
                    </a:p>
                  </a:txBody>
                  <a:tcPr marL="51435" marR="51435" marT="0" marB="0"/>
                </a:tc>
                <a:extLst>
                  <a:ext uri="{0D108BD9-81ED-4DB2-BD59-A6C34878D82A}">
                    <a16:rowId xmlns:a16="http://schemas.microsoft.com/office/drawing/2014/main" val="2004531193"/>
                  </a:ext>
                </a:extLst>
              </a:tr>
              <a:tr h="613007">
                <a:tc>
                  <a:txBody>
                    <a:bodyPr/>
                    <a:lstStyle/>
                    <a:p>
                      <a:pPr>
                        <a:lnSpc>
                          <a:spcPct val="100000"/>
                        </a:lnSpc>
                        <a:spcAft>
                          <a:spcPts val="0"/>
                        </a:spcAft>
                      </a:pPr>
                      <a:r>
                        <a:rPr lang="en-GB" sz="2000" dirty="0">
                          <a:latin typeface="Calibri" pitchFamily="34" charset="0"/>
                        </a:rPr>
                        <a:t>Law</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Reid et al. 2006</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Content</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System</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Extension of self</a:t>
                      </a:r>
                      <a:endParaRPr lang="en-GB" sz="2000" dirty="0">
                        <a:latin typeface="Calibri" pitchFamily="34" charset="0"/>
                        <a:ea typeface="Calibri"/>
                        <a:cs typeface="Times New Roman"/>
                      </a:endParaRPr>
                    </a:p>
                  </a:txBody>
                  <a:tcPr marL="51435" marR="51435" marT="0" marB="0"/>
                </a:tc>
                <a:extLst>
                  <a:ext uri="{0D108BD9-81ED-4DB2-BD59-A6C34878D82A}">
                    <a16:rowId xmlns:a16="http://schemas.microsoft.com/office/drawing/2014/main" val="2945542649"/>
                  </a:ext>
                </a:extLst>
              </a:tr>
              <a:tr h="928083">
                <a:tc>
                  <a:txBody>
                    <a:bodyPr/>
                    <a:lstStyle/>
                    <a:p>
                      <a:pPr>
                        <a:lnSpc>
                          <a:spcPct val="100000"/>
                        </a:lnSpc>
                        <a:spcAft>
                          <a:spcPts val="0"/>
                        </a:spcAft>
                      </a:pPr>
                      <a:r>
                        <a:rPr lang="en-GB" sz="2000" dirty="0">
                          <a:latin typeface="Calibri" pitchFamily="34" charset="0"/>
                        </a:rPr>
                        <a:t>Mathematics</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Wood et al. 2012</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Numbers</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Models</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Approach to life</a:t>
                      </a:r>
                      <a:endParaRPr lang="en-GB" sz="2000" dirty="0">
                        <a:latin typeface="Calibri" pitchFamily="34" charset="0"/>
                        <a:ea typeface="Calibri"/>
                        <a:cs typeface="Times New Roman"/>
                      </a:endParaRPr>
                    </a:p>
                  </a:txBody>
                  <a:tcPr marL="51435" marR="51435" marT="0" marB="0"/>
                </a:tc>
                <a:extLst>
                  <a:ext uri="{0D108BD9-81ED-4DB2-BD59-A6C34878D82A}">
                    <a16:rowId xmlns:a16="http://schemas.microsoft.com/office/drawing/2014/main" val="3098508259"/>
                  </a:ext>
                </a:extLst>
              </a:tr>
              <a:tr h="928083">
                <a:tc>
                  <a:txBody>
                    <a:bodyPr/>
                    <a:lstStyle/>
                    <a:p>
                      <a:pPr>
                        <a:lnSpc>
                          <a:spcPct val="100000"/>
                        </a:lnSpc>
                        <a:spcAft>
                          <a:spcPts val="0"/>
                        </a:spcAft>
                      </a:pPr>
                      <a:r>
                        <a:rPr lang="en-GB" sz="2000" dirty="0">
                          <a:latin typeface="Calibri" pitchFamily="34" charset="0"/>
                        </a:rPr>
                        <a:t>Music</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Reid 2001</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Instrument</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Meaning</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rPr>
                        <a:t>Communicating</a:t>
                      </a:r>
                      <a:endParaRPr lang="en-GB" sz="2000" dirty="0">
                        <a:latin typeface="Calibri" pitchFamily="34" charset="0"/>
                        <a:ea typeface="Calibri"/>
                        <a:cs typeface="Times New Roman"/>
                      </a:endParaRPr>
                    </a:p>
                  </a:txBody>
                  <a:tcPr marL="51435" marR="51435" marT="0" marB="0"/>
                </a:tc>
                <a:extLst>
                  <a:ext uri="{0D108BD9-81ED-4DB2-BD59-A6C34878D82A}">
                    <a16:rowId xmlns:a16="http://schemas.microsoft.com/office/drawing/2014/main" val="2723753137"/>
                  </a:ext>
                </a:extLst>
              </a:tr>
              <a:tr h="928083">
                <a:tc>
                  <a:txBody>
                    <a:bodyPr/>
                    <a:lstStyle/>
                    <a:p>
                      <a:pPr>
                        <a:lnSpc>
                          <a:spcPct val="100000"/>
                        </a:lnSpc>
                        <a:spcAft>
                          <a:spcPts val="0"/>
                        </a:spcAft>
                      </a:pPr>
                      <a:r>
                        <a:rPr lang="en-GB" sz="2000" dirty="0">
                          <a:latin typeface="Calibri" pitchFamily="34" charset="0"/>
                          <a:ea typeface="Calibri"/>
                          <a:cs typeface="Times New Roman"/>
                        </a:rPr>
                        <a:t>Sociology</a:t>
                      </a:r>
                    </a:p>
                  </a:txBody>
                  <a:tcPr marL="51435" marR="51435" marT="0" marB="0"/>
                </a:tc>
                <a:tc>
                  <a:txBody>
                    <a:bodyPr/>
                    <a:lstStyle/>
                    <a:p>
                      <a:pPr>
                        <a:lnSpc>
                          <a:spcPct val="100000"/>
                        </a:lnSpc>
                        <a:spcAft>
                          <a:spcPts val="0"/>
                        </a:spcAft>
                      </a:pPr>
                      <a:r>
                        <a:rPr lang="en-GB" sz="2000" dirty="0">
                          <a:latin typeface="Calibri" pitchFamily="34" charset="0"/>
                          <a:ea typeface="Calibri"/>
                          <a:cs typeface="Times New Roman"/>
                        </a:rPr>
                        <a:t>Ashwin et al. 2014</a:t>
                      </a:r>
                    </a:p>
                  </a:txBody>
                  <a:tcPr marL="51435" marR="51435" marT="0" marB="0"/>
                </a:tc>
                <a:tc>
                  <a:txBody>
                    <a:bodyPr/>
                    <a:lstStyle/>
                    <a:p>
                      <a:pPr>
                        <a:lnSpc>
                          <a:spcPct val="100000"/>
                        </a:lnSpc>
                        <a:spcAft>
                          <a:spcPts val="0"/>
                        </a:spcAft>
                      </a:pPr>
                      <a:r>
                        <a:rPr lang="en-GB" sz="2000" dirty="0">
                          <a:latin typeface="Calibri" pitchFamily="34" charset="0"/>
                          <a:ea typeface="Calibri"/>
                          <a:cs typeface="Times New Roman"/>
                        </a:rPr>
                        <a:t>Developing</a:t>
                      </a:r>
                      <a:r>
                        <a:rPr lang="en-GB" sz="2000" baseline="0" dirty="0">
                          <a:latin typeface="Calibri" pitchFamily="34" charset="0"/>
                          <a:ea typeface="Calibri"/>
                          <a:cs typeface="Times New Roman"/>
                        </a:rPr>
                        <a:t> opinions</a:t>
                      </a:r>
                      <a:endParaRPr lang="en-GB" sz="2000" dirty="0">
                        <a:latin typeface="Calibri" pitchFamily="34" charset="0"/>
                        <a:ea typeface="Calibri"/>
                        <a:cs typeface="Times New Roman"/>
                      </a:endParaRPr>
                    </a:p>
                  </a:txBody>
                  <a:tcPr marL="51435" marR="51435" marT="0" marB="0"/>
                </a:tc>
                <a:tc>
                  <a:txBody>
                    <a:bodyPr/>
                    <a:lstStyle/>
                    <a:p>
                      <a:pPr>
                        <a:lnSpc>
                          <a:spcPct val="100000"/>
                        </a:lnSpc>
                        <a:spcAft>
                          <a:spcPts val="0"/>
                        </a:spcAft>
                      </a:pPr>
                      <a:r>
                        <a:rPr lang="en-GB" sz="2000" dirty="0">
                          <a:latin typeface="Calibri" pitchFamily="34" charset="0"/>
                          <a:ea typeface="Calibri"/>
                          <a:cs typeface="Times New Roman"/>
                        </a:rPr>
                        <a:t>Study of Society</a:t>
                      </a:r>
                    </a:p>
                  </a:txBody>
                  <a:tcPr marL="51435" marR="51435" marT="0" marB="0"/>
                </a:tc>
                <a:tc>
                  <a:txBody>
                    <a:bodyPr/>
                    <a:lstStyle/>
                    <a:p>
                      <a:pPr>
                        <a:lnSpc>
                          <a:spcPct val="100000"/>
                        </a:lnSpc>
                        <a:spcAft>
                          <a:spcPts val="0"/>
                        </a:spcAft>
                      </a:pPr>
                      <a:r>
                        <a:rPr lang="en-GB" sz="2000" dirty="0">
                          <a:latin typeface="Calibri" pitchFamily="34" charset="0"/>
                          <a:ea typeface="Calibri"/>
                          <a:cs typeface="Times New Roman"/>
                        </a:rPr>
                        <a:t>Relations people and societies</a:t>
                      </a:r>
                    </a:p>
                  </a:txBody>
                  <a:tcPr marL="51435" marR="51435" marT="0" marB="0"/>
                </a:tc>
                <a:extLst>
                  <a:ext uri="{0D108BD9-81ED-4DB2-BD59-A6C34878D82A}">
                    <a16:rowId xmlns:a16="http://schemas.microsoft.com/office/drawing/2014/main" val="3625239016"/>
                  </a:ext>
                </a:extLst>
              </a:tr>
            </a:tbl>
          </a:graphicData>
        </a:graphic>
      </p:graphicFrame>
    </p:spTree>
    <p:extLst>
      <p:ext uri="{BB962C8B-B14F-4D97-AF65-F5344CB8AC3E}">
        <p14:creationId xmlns:p14="http://schemas.microsoft.com/office/powerpoint/2010/main" val="2630157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a:t>What are we educating for?</a:t>
            </a:r>
          </a:p>
        </p:txBody>
      </p:sp>
      <p:sp>
        <p:nvSpPr>
          <p:cNvPr id="3" name="Content Placeholder 2"/>
          <p:cNvSpPr>
            <a:spLocks noGrp="1"/>
          </p:cNvSpPr>
          <p:nvPr>
            <p:ph idx="1"/>
          </p:nvPr>
        </p:nvSpPr>
        <p:spPr>
          <a:xfrm>
            <a:off x="446856" y="1340768"/>
            <a:ext cx="8229600" cy="5015582"/>
          </a:xfrm>
        </p:spPr>
        <p:txBody>
          <a:bodyPr>
            <a:noAutofit/>
          </a:bodyPr>
          <a:lstStyle/>
          <a:p>
            <a:pPr marL="0" indent="0">
              <a:spcBef>
                <a:spcPts val="0"/>
              </a:spcBef>
              <a:buNone/>
            </a:pPr>
            <a:r>
              <a:rPr lang="en-GB" sz="2500" dirty="0"/>
              <a:t>It varies by programme, but all programmes need to be well designed and based on evidence-informed views of:</a:t>
            </a:r>
          </a:p>
          <a:p>
            <a:pPr>
              <a:spcBef>
                <a:spcPts val="0"/>
              </a:spcBef>
            </a:pPr>
            <a:r>
              <a:rPr lang="en-GB" sz="2500" dirty="0"/>
              <a:t>who will be studying the programme;</a:t>
            </a:r>
          </a:p>
          <a:p>
            <a:pPr>
              <a:spcBef>
                <a:spcPts val="0"/>
              </a:spcBef>
            </a:pPr>
            <a:r>
              <a:rPr lang="en-GB" sz="2500" dirty="0"/>
              <a:t>how and why the knowledge students are offered access to is important and powerful; how it enables student to understand and change the world;</a:t>
            </a:r>
          </a:p>
          <a:p>
            <a:pPr>
              <a:spcBef>
                <a:spcPts val="0"/>
              </a:spcBef>
              <a:spcAft>
                <a:spcPts val="1200"/>
              </a:spcAft>
            </a:pPr>
            <a:r>
              <a:rPr lang="en-GB" sz="2500" dirty="0"/>
              <a:t>who the students will become through their engagement with this knowledge; how they will contribute to society including, but not limited to, their employment.</a:t>
            </a:r>
          </a:p>
          <a:p>
            <a:pPr marL="0" indent="0">
              <a:spcBef>
                <a:spcPts val="0"/>
              </a:spcBef>
              <a:buNone/>
            </a:pPr>
            <a:r>
              <a:rPr lang="en-GB" sz="2500" dirty="0"/>
              <a:t>This is </a:t>
            </a:r>
            <a:r>
              <a:rPr lang="en-GB" sz="2500" dirty="0">
                <a:solidFill>
                  <a:srgbClr val="A50021"/>
                </a:solidFill>
                <a:ea typeface="+mj-ea"/>
                <a:cs typeface="+mj-cs"/>
              </a:rPr>
              <a:t>challenging</a:t>
            </a:r>
            <a:r>
              <a:rPr lang="en-GB" sz="2500" dirty="0"/>
              <a:t>, collective, intellectual work that involves the whole community in on-going dialogue and experimentation (see Ashwin 2020, 2022b;  Ashwin et al. 2020)</a:t>
            </a:r>
            <a:r>
              <a:rPr lang="en-GB" sz="2500" i="1" dirty="0"/>
              <a:t>.</a:t>
            </a:r>
            <a:endParaRPr lang="en-GB" sz="2500"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21</a:t>
            </a:fld>
            <a:endParaRPr lang="en-GB" dirty="0"/>
          </a:p>
        </p:txBody>
      </p:sp>
    </p:spTree>
    <p:extLst>
      <p:ext uri="{BB962C8B-B14F-4D97-AF65-F5344CB8AC3E}">
        <p14:creationId xmlns:p14="http://schemas.microsoft.com/office/powerpoint/2010/main" val="4092028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886700" cy="856274"/>
          </a:xfrm>
        </p:spPr>
        <p:txBody>
          <a:bodyPr/>
          <a:lstStyle/>
          <a:p>
            <a:r>
              <a:rPr lang="en-GB" dirty="0"/>
              <a:t>References</a:t>
            </a:r>
          </a:p>
        </p:txBody>
      </p:sp>
      <p:sp>
        <p:nvSpPr>
          <p:cNvPr id="3" name="Content Placeholder 2"/>
          <p:cNvSpPr>
            <a:spLocks noGrp="1"/>
          </p:cNvSpPr>
          <p:nvPr>
            <p:ph idx="1"/>
          </p:nvPr>
        </p:nvSpPr>
        <p:spPr>
          <a:xfrm>
            <a:off x="539552" y="972906"/>
            <a:ext cx="7886700" cy="5400600"/>
          </a:xfrm>
        </p:spPr>
        <p:txBody>
          <a:bodyPr>
            <a:noAutofit/>
          </a:bodyPr>
          <a:lstStyle/>
          <a:p>
            <a:pPr marL="360363" indent="-360363">
              <a:spcBef>
                <a:spcPts val="0"/>
              </a:spcBef>
              <a:spcAft>
                <a:spcPts val="600"/>
              </a:spcAft>
              <a:buNone/>
            </a:pPr>
            <a:r>
              <a:rPr lang="en-GB" sz="2000" dirty="0"/>
              <a:t>Arum, R., &amp; </a:t>
            </a:r>
            <a:r>
              <a:rPr lang="en-GB" sz="2000" dirty="0" err="1"/>
              <a:t>Roksa</a:t>
            </a:r>
            <a:r>
              <a:rPr lang="en-GB" sz="2000" dirty="0"/>
              <a:t>, J. (2011). Academically adrift: Limited learning on college campuses. Chicago: University of Chicago Press.</a:t>
            </a:r>
          </a:p>
          <a:p>
            <a:pPr marL="360363" indent="-360363">
              <a:spcBef>
                <a:spcPts val="0"/>
              </a:spcBef>
              <a:spcAft>
                <a:spcPts val="600"/>
              </a:spcAft>
              <a:buNone/>
            </a:pPr>
            <a:r>
              <a:rPr lang="en-GB" sz="2000" dirty="0"/>
              <a:t>Ashwin, P. (2020) </a:t>
            </a:r>
            <a:r>
              <a:rPr lang="en-GB" sz="2000" i="1" dirty="0"/>
              <a:t>Transforming University Education: A manifesto. </a:t>
            </a:r>
            <a:r>
              <a:rPr lang="en-GB" sz="2000" dirty="0"/>
              <a:t>London: Bloomsbury</a:t>
            </a:r>
          </a:p>
          <a:p>
            <a:pPr marL="360363" indent="-360363">
              <a:spcBef>
                <a:spcPts val="0"/>
              </a:spcBef>
              <a:spcAft>
                <a:spcPts val="600"/>
              </a:spcAft>
              <a:buNone/>
            </a:pPr>
            <a:r>
              <a:rPr lang="en-GB" sz="2000" dirty="0"/>
              <a:t>Ashwin, P. (2022a). The educational purposes of higher education: changing discussions of the societal outcomes of educating students. </a:t>
            </a:r>
            <a:r>
              <a:rPr lang="en-GB" sz="2000" i="1" dirty="0"/>
              <a:t>Higher Education</a:t>
            </a:r>
            <a:r>
              <a:rPr lang="en-GB" sz="2000" dirty="0"/>
              <a:t>, </a:t>
            </a:r>
            <a:r>
              <a:rPr lang="en-GB" sz="2000" i="1" dirty="0"/>
              <a:t>84</a:t>
            </a:r>
            <a:r>
              <a:rPr lang="en-GB" sz="2000" dirty="0"/>
              <a:t>(6), 1227-1244.</a:t>
            </a:r>
          </a:p>
          <a:p>
            <a:pPr marL="360363" indent="-360363">
              <a:spcBef>
                <a:spcPts val="0"/>
              </a:spcBef>
              <a:spcAft>
                <a:spcPts val="600"/>
              </a:spcAft>
              <a:buNone/>
            </a:pPr>
            <a:r>
              <a:rPr lang="en-GB" sz="2000" dirty="0">
                <a:latin typeface="Calibri" panose="020F0502020204030204" pitchFamily="34" charset="0"/>
                <a:ea typeface="Times New Roman" panose="02020603050405020304" pitchFamily="18" charset="0"/>
              </a:rPr>
              <a:t>Ashwin, P. (2022b). Understanding educational development in terms of the collective creation of socially-just curricula. </a:t>
            </a:r>
            <a:r>
              <a:rPr lang="en-GB" sz="2000" i="1" dirty="0">
                <a:latin typeface="Calibri" panose="020F0502020204030204" pitchFamily="34" charset="0"/>
                <a:ea typeface="Times New Roman" panose="02020603050405020304" pitchFamily="18" charset="0"/>
              </a:rPr>
              <a:t>Teaching in Higher Education</a:t>
            </a:r>
            <a:r>
              <a:rPr lang="en-GB" sz="2000" dirty="0">
                <a:latin typeface="Calibri" panose="020F0502020204030204" pitchFamily="34" charset="0"/>
                <a:ea typeface="Times New Roman" panose="02020603050405020304" pitchFamily="18" charset="0"/>
              </a:rPr>
              <a:t>, 27(8), 979-991. </a:t>
            </a:r>
          </a:p>
          <a:p>
            <a:pPr marL="360363" indent="-360363">
              <a:spcBef>
                <a:spcPts val="0"/>
              </a:spcBef>
              <a:spcAft>
                <a:spcPts val="600"/>
              </a:spcAft>
              <a:buNone/>
            </a:pPr>
            <a:r>
              <a:rPr lang="en-GB" sz="2000" dirty="0"/>
              <a:t> Ashwin, P., Abbas, A., &amp; McLean, M. (2014). How do students’ accounts of sociology change over the course of their undergraduate degrees? </a:t>
            </a:r>
            <a:r>
              <a:rPr lang="en-GB" sz="2000" i="1" dirty="0"/>
              <a:t>Higher Education</a:t>
            </a:r>
            <a:r>
              <a:rPr lang="en-GB" sz="2000" dirty="0"/>
              <a:t>, 67: 219-234.</a:t>
            </a:r>
          </a:p>
          <a:p>
            <a:pPr marL="360363" indent="-360363">
              <a:spcBef>
                <a:spcPts val="0"/>
              </a:spcBef>
              <a:spcAft>
                <a:spcPts val="600"/>
              </a:spcAft>
              <a:buNone/>
            </a:pPr>
            <a:r>
              <a:rPr lang="en-GB" sz="2000" dirty="0"/>
              <a:t>Ashwin, P., Abbas, A., &amp; McLean, M. (2016). Conceptualising transformative undergraduate experiences: A </a:t>
            </a:r>
            <a:r>
              <a:rPr lang="en-GB" sz="2000" dirty="0" err="1"/>
              <a:t>phenomenographic</a:t>
            </a:r>
            <a:r>
              <a:rPr lang="en-GB" sz="2000" dirty="0"/>
              <a:t> exploration of students’ personal projects. </a:t>
            </a:r>
            <a:r>
              <a:rPr lang="en-GB" sz="2000" i="1" dirty="0"/>
              <a:t>British Educational Research Journal</a:t>
            </a:r>
            <a:r>
              <a:rPr lang="en-GB" sz="2000" dirty="0"/>
              <a:t>, </a:t>
            </a:r>
            <a:r>
              <a:rPr lang="en-GB" sz="2000" i="1" dirty="0"/>
              <a:t>42</a:t>
            </a:r>
            <a:r>
              <a:rPr lang="en-GB" sz="2000" dirty="0"/>
              <a:t>(6), 962-977.</a:t>
            </a:r>
          </a:p>
          <a:p>
            <a:pPr marL="360363" indent="-360363">
              <a:spcBef>
                <a:spcPts val="0"/>
              </a:spcBef>
              <a:spcAft>
                <a:spcPts val="600"/>
              </a:spcAft>
              <a:buNone/>
            </a:pPr>
            <a:endParaRPr lang="en-GB" sz="1800" dirty="0"/>
          </a:p>
        </p:txBody>
      </p:sp>
    </p:spTree>
    <p:extLst>
      <p:ext uri="{BB962C8B-B14F-4D97-AF65-F5344CB8AC3E}">
        <p14:creationId xmlns:p14="http://schemas.microsoft.com/office/powerpoint/2010/main" val="1449214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417006"/>
          </a:xfrm>
        </p:spPr>
        <p:txBody>
          <a:bodyPr>
            <a:noAutofit/>
          </a:bodyPr>
          <a:lstStyle/>
          <a:p>
            <a:pPr marL="360363" indent="-360363">
              <a:spcBef>
                <a:spcPts val="0"/>
              </a:spcBef>
              <a:spcAft>
                <a:spcPts val="600"/>
              </a:spcAft>
              <a:buNone/>
            </a:pPr>
            <a:r>
              <a:rPr lang="en-GB" sz="2000" dirty="0">
                <a:ea typeface="Times New Roman" panose="02020603050405020304" pitchFamily="18" charset="0"/>
              </a:rPr>
              <a:t>Ashwin, P., Blackie, M., Pitterson, N., &amp; Smit, R. (2023). Undergraduate students’ knowledge outcomes and how these relate to their educational experiences: a longitudinal study of chemistry in two countries. </a:t>
            </a:r>
            <a:r>
              <a:rPr lang="en-GB" sz="2000" i="1" dirty="0">
                <a:ea typeface="Times New Roman" panose="02020603050405020304" pitchFamily="18" charset="0"/>
              </a:rPr>
              <a:t>Higher Education, </a:t>
            </a:r>
            <a:r>
              <a:rPr lang="en-GB" sz="2000" dirty="0"/>
              <a:t>86(5), 1065-1080. </a:t>
            </a:r>
          </a:p>
          <a:p>
            <a:pPr marL="360363" indent="-360363">
              <a:spcBef>
                <a:spcPts val="0"/>
              </a:spcBef>
              <a:spcAft>
                <a:spcPts val="600"/>
              </a:spcAft>
              <a:buNone/>
            </a:pPr>
            <a:r>
              <a:rPr lang="en-GB" sz="2000" dirty="0"/>
              <a:t>Ashwin, P., Boud, D., Calkins, S., Coate, K., Hallett, F., Light, G., Luckett, K., MacLaren I., Mårtensson, K., McArthur, J., McCune, V., McLean, M., &amp; Tooher, M. (2020). </a:t>
            </a:r>
            <a:r>
              <a:rPr lang="en-GB" sz="2000" i="1" dirty="0"/>
              <a:t>Reflective Teaching in Higher Education</a:t>
            </a:r>
            <a:r>
              <a:rPr lang="en-GB" sz="2000" dirty="0"/>
              <a:t>. Second Edition. London: Bloomsbury.</a:t>
            </a:r>
          </a:p>
          <a:p>
            <a:pPr marL="360363" indent="-360363">
              <a:spcBef>
                <a:spcPts val="0"/>
              </a:spcBef>
              <a:spcAft>
                <a:spcPts val="600"/>
              </a:spcAft>
              <a:buNone/>
            </a:pPr>
            <a:r>
              <a:rPr lang="en-GB" sz="2000" dirty="0" err="1"/>
              <a:t>Bradbeer</a:t>
            </a:r>
            <a:r>
              <a:rPr lang="en-GB" sz="2000" dirty="0"/>
              <a:t>, J., Healey, M. and </a:t>
            </a:r>
            <a:r>
              <a:rPr lang="en-GB" sz="2000" dirty="0" err="1"/>
              <a:t>Kneale</a:t>
            </a:r>
            <a:r>
              <a:rPr lang="en-GB" sz="2000" dirty="0"/>
              <a:t>. P. (2004). Undergraduate geographers' understandings of geography, learning and teaching: a </a:t>
            </a:r>
            <a:r>
              <a:rPr lang="en-GB" sz="2000" dirty="0" err="1"/>
              <a:t>phenomenographic</a:t>
            </a:r>
            <a:r>
              <a:rPr lang="en-GB" sz="2000" dirty="0"/>
              <a:t> study. </a:t>
            </a:r>
            <a:r>
              <a:rPr lang="en-GB" sz="2000" i="1" dirty="0"/>
              <a:t>Journal of Geography in Higher Education</a:t>
            </a:r>
            <a:r>
              <a:rPr lang="en-GB" sz="2000" dirty="0"/>
              <a:t>, 28: 17-34.</a:t>
            </a:r>
          </a:p>
          <a:p>
            <a:pPr marL="360363" indent="-360363">
              <a:spcBef>
                <a:spcPts val="0"/>
              </a:spcBef>
              <a:spcAft>
                <a:spcPts val="600"/>
              </a:spcAft>
              <a:buNone/>
            </a:pPr>
            <a:r>
              <a:rPr lang="en-GB" sz="2000" dirty="0"/>
              <a:t>Caplan, B. (2018). </a:t>
            </a:r>
            <a:r>
              <a:rPr lang="en-GB" sz="2000" i="1" dirty="0"/>
              <a:t>The case against education: Why the education system is a waste of time and money. </a:t>
            </a:r>
            <a:r>
              <a:rPr lang="en-GB" sz="2000" dirty="0"/>
              <a:t>Princeton: Princeton University Press.</a:t>
            </a:r>
          </a:p>
          <a:p>
            <a:pPr marL="360363" indent="-360363">
              <a:spcBef>
                <a:spcPts val="0"/>
              </a:spcBef>
              <a:spcAft>
                <a:spcPts val="600"/>
              </a:spcAft>
              <a:buNone/>
            </a:pPr>
            <a:r>
              <a:rPr lang="en-GB" sz="2000" dirty="0"/>
              <a:t>Council of the European Union (2022) 'Council recommendation of 16 June 2022 on a European approach to micro-credentials for lifelong learning and employability', Official Journal of the European Union, C 243/02, pp. 10-25. Available at: https://eurlex.europa.eu/legal-content/EN/TXT/?uri=uriserv:OJ.C_.2022.243.01.0010.01.ENG</a:t>
            </a:r>
          </a:p>
          <a:p>
            <a:pPr marL="360363" indent="-360363">
              <a:spcBef>
                <a:spcPts val="0"/>
              </a:spcBef>
              <a:spcAft>
                <a:spcPts val="600"/>
              </a:spcAft>
              <a:buNone/>
            </a:pPr>
            <a:endParaRPr lang="en-GB" sz="2000" dirty="0"/>
          </a:p>
          <a:p>
            <a:pPr marL="360363" indent="-360363">
              <a:spcBef>
                <a:spcPts val="0"/>
              </a:spcBef>
              <a:spcAft>
                <a:spcPts val="600"/>
              </a:spcAft>
              <a:buNone/>
            </a:pPr>
            <a:endParaRPr lang="en-GB" sz="2000"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23</a:t>
            </a:fld>
            <a:endParaRPr lang="en-GB" dirty="0"/>
          </a:p>
        </p:txBody>
      </p:sp>
    </p:spTree>
    <p:extLst>
      <p:ext uri="{BB962C8B-B14F-4D97-AF65-F5344CB8AC3E}">
        <p14:creationId xmlns:p14="http://schemas.microsoft.com/office/powerpoint/2010/main" val="9803447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087590"/>
          </a:xfrm>
        </p:spPr>
        <p:txBody>
          <a:bodyPr>
            <a:normAutofit fontScale="25000" lnSpcReduction="20000"/>
          </a:bodyPr>
          <a:lstStyle/>
          <a:p>
            <a:pPr marL="360363" indent="-360363">
              <a:lnSpc>
                <a:spcPct val="120000"/>
              </a:lnSpc>
              <a:spcBef>
                <a:spcPts val="0"/>
              </a:spcBef>
              <a:buNone/>
            </a:pPr>
            <a:r>
              <a:rPr lang="en-GB" sz="8000" dirty="0">
                <a:effectLst/>
                <a:ea typeface="Calibri" panose="020F0502020204030204" pitchFamily="34" charset="0"/>
                <a:cs typeface="Calibri" panose="020F0502020204030204" pitchFamily="34" charset="0"/>
              </a:rPr>
              <a:t>Elton, L. (2003). Dissemination of innovations in higher education: A change theory approach. </a:t>
            </a:r>
            <a:r>
              <a:rPr lang="en-GB" sz="8000" i="1" dirty="0">
                <a:effectLst/>
                <a:ea typeface="Calibri" panose="020F0502020204030204" pitchFamily="34" charset="0"/>
                <a:cs typeface="Calibri" panose="020F0502020204030204" pitchFamily="34" charset="0"/>
              </a:rPr>
              <a:t>Tertiary Education and Management</a:t>
            </a:r>
            <a:r>
              <a:rPr lang="en-GB" sz="8000" dirty="0">
                <a:effectLst/>
                <a:ea typeface="Calibri" panose="020F0502020204030204" pitchFamily="34" charset="0"/>
                <a:cs typeface="Calibri" panose="020F0502020204030204" pitchFamily="34" charset="0"/>
              </a:rPr>
              <a:t>, </a:t>
            </a:r>
            <a:r>
              <a:rPr lang="en-GB" sz="8000" i="1" dirty="0">
                <a:effectLst/>
                <a:ea typeface="Calibri" panose="020F0502020204030204" pitchFamily="34" charset="0"/>
                <a:cs typeface="Calibri" panose="020F0502020204030204" pitchFamily="34" charset="0"/>
              </a:rPr>
              <a:t>9</a:t>
            </a:r>
            <a:r>
              <a:rPr lang="en-GB" sz="8000" dirty="0">
                <a:effectLst/>
                <a:ea typeface="Calibri" panose="020F0502020204030204" pitchFamily="34" charset="0"/>
                <a:cs typeface="Calibri" panose="020F0502020204030204" pitchFamily="34" charset="0"/>
              </a:rPr>
              <a:t>(3), 199-214</a:t>
            </a:r>
            <a:r>
              <a:rPr lang="en-GB" sz="7200" dirty="0">
                <a:effectLst/>
                <a:ea typeface="Calibri" panose="020F0502020204030204" pitchFamily="34" charset="0"/>
                <a:cs typeface="Calibri" panose="020F0502020204030204" pitchFamily="34" charset="0"/>
              </a:rPr>
              <a:t>.</a:t>
            </a:r>
          </a:p>
          <a:p>
            <a:pPr marL="360363" indent="-360363">
              <a:lnSpc>
                <a:spcPct val="120000"/>
              </a:lnSpc>
              <a:spcBef>
                <a:spcPts val="0"/>
              </a:spcBef>
              <a:buNone/>
            </a:pPr>
            <a:r>
              <a:rPr lang="en-GB" sz="8000" dirty="0"/>
              <a:t>Jackson, D. (2014). Testing a model of undergraduate competence in employability skills and its implications for stakeholders, </a:t>
            </a:r>
            <a:r>
              <a:rPr lang="en-GB" sz="8000" i="1" dirty="0"/>
              <a:t>Journal of Education and Work</a:t>
            </a:r>
            <a:r>
              <a:rPr lang="en-GB" sz="8000" dirty="0"/>
              <a:t>, 27:2, 220-242.</a:t>
            </a:r>
          </a:p>
          <a:p>
            <a:pPr marL="361950" indent="-361950">
              <a:lnSpc>
                <a:spcPct val="120000"/>
              </a:lnSpc>
              <a:spcBef>
                <a:spcPts val="0"/>
              </a:spcBef>
              <a:buNone/>
            </a:pPr>
            <a:r>
              <a:rPr lang="en-GB" sz="8000" dirty="0"/>
              <a:t>McLean, M., Abbas, A. and Ashwin, P. (2018) </a:t>
            </a:r>
            <a:r>
              <a:rPr lang="en-GB" sz="8000" i="1" dirty="0"/>
              <a:t>How Powerful Knowledge Disrupts Inequality: Reconceptualising Quality in Undergraduate Education.</a:t>
            </a:r>
            <a:r>
              <a:rPr lang="en-GB" sz="8000" dirty="0"/>
              <a:t> London: Bloomsbury.</a:t>
            </a:r>
          </a:p>
          <a:p>
            <a:pPr marL="361950" indent="-361950">
              <a:lnSpc>
                <a:spcPct val="120000"/>
              </a:lnSpc>
              <a:spcBef>
                <a:spcPts val="0"/>
              </a:spcBef>
              <a:buNone/>
            </a:pPr>
            <a:r>
              <a:rPr lang="en-GB" sz="8000" dirty="0"/>
              <a:t>Reid, A. (2001). Variation in the ways that instrumental and vocal students experience learning music.</a:t>
            </a:r>
            <a:r>
              <a:rPr lang="en-GB" sz="8000" i="1" dirty="0"/>
              <a:t> Music Education Research</a:t>
            </a:r>
            <a:r>
              <a:rPr lang="en-GB" sz="8000" dirty="0"/>
              <a:t>, 3: 25-40. </a:t>
            </a:r>
          </a:p>
          <a:p>
            <a:pPr marL="360363" indent="-360363">
              <a:lnSpc>
                <a:spcPct val="120000"/>
              </a:lnSpc>
              <a:spcBef>
                <a:spcPts val="0"/>
              </a:spcBef>
              <a:buNone/>
            </a:pPr>
            <a:r>
              <a:rPr lang="en-GB" sz="8000" dirty="0"/>
              <a:t>Reid, A., </a:t>
            </a:r>
            <a:r>
              <a:rPr lang="en-GB" sz="8000" dirty="0" err="1"/>
              <a:t>Nagarajan</a:t>
            </a:r>
            <a:r>
              <a:rPr lang="en-GB" sz="8000" dirty="0"/>
              <a:t>, V. and </a:t>
            </a:r>
            <a:r>
              <a:rPr lang="en-GB" sz="8000" dirty="0" err="1"/>
              <a:t>Dortins</a:t>
            </a:r>
            <a:r>
              <a:rPr lang="en-GB" sz="8000" dirty="0"/>
              <a:t>, E. (2006). The experience of becoming a legal professional. </a:t>
            </a:r>
            <a:r>
              <a:rPr lang="en-GB" sz="8000" i="1" dirty="0"/>
              <a:t>Higher Education Research &amp; Development</a:t>
            </a:r>
            <a:r>
              <a:rPr lang="en-GB" sz="8000" dirty="0"/>
              <a:t>, 25: 85-99.</a:t>
            </a:r>
          </a:p>
          <a:p>
            <a:pPr marL="360363" indent="-360363">
              <a:spcBef>
                <a:spcPts val="0"/>
              </a:spcBef>
              <a:spcAft>
                <a:spcPts val="600"/>
              </a:spcAft>
              <a:buNone/>
            </a:pPr>
            <a:r>
              <a:rPr lang="en-GB" sz="8000" dirty="0"/>
              <a:t>Sin, S., Reid, A. and Jones, A.  (2012). An exploration of students' conceptions of accounting work. </a:t>
            </a:r>
            <a:r>
              <a:rPr lang="en-GB" sz="8000" i="1" dirty="0"/>
              <a:t>Accounting Education: An International Journal</a:t>
            </a:r>
            <a:r>
              <a:rPr lang="en-GB" sz="8000" dirty="0"/>
              <a:t>, 21: 323-340. </a:t>
            </a:r>
          </a:p>
          <a:p>
            <a:pPr marL="360363" indent="-360363">
              <a:spcBef>
                <a:spcPts val="0"/>
              </a:spcBef>
              <a:spcAft>
                <a:spcPts val="600"/>
              </a:spcAft>
              <a:buNone/>
            </a:pPr>
            <a:r>
              <a:rPr lang="en-GB" sz="8000" dirty="0"/>
              <a:t>Wolf, A. (2002). </a:t>
            </a:r>
            <a:r>
              <a:rPr lang="en-GB" sz="8000" i="1" dirty="0"/>
              <a:t>Does education matter? Myths about education and economic growth</a:t>
            </a:r>
            <a:r>
              <a:rPr lang="en-GB" sz="8000" dirty="0"/>
              <a:t>. London: Penguin.</a:t>
            </a:r>
          </a:p>
          <a:p>
            <a:pPr marL="360363" indent="-360363">
              <a:spcBef>
                <a:spcPts val="0"/>
              </a:spcBef>
              <a:spcAft>
                <a:spcPts val="600"/>
              </a:spcAft>
              <a:buNone/>
            </a:pPr>
            <a:r>
              <a:rPr lang="en-GB" sz="8000" dirty="0"/>
              <a:t> Wood, L., </a:t>
            </a:r>
            <a:r>
              <a:rPr lang="en-GB" sz="8000" dirty="0" err="1"/>
              <a:t>Petocz</a:t>
            </a:r>
            <a:r>
              <a:rPr lang="en-GB" sz="8000" dirty="0"/>
              <a:t>, P. and Reid, A. (2012). </a:t>
            </a:r>
            <a:r>
              <a:rPr lang="en-GB" sz="8000" i="1" dirty="0"/>
              <a:t>Becoming a mathematician: an international perspective. </a:t>
            </a:r>
            <a:r>
              <a:rPr lang="en-GB" sz="8000" dirty="0"/>
              <a:t>Dordrecht:</a:t>
            </a:r>
            <a:r>
              <a:rPr lang="en-GB" sz="8000" i="1" dirty="0"/>
              <a:t> </a:t>
            </a:r>
            <a:r>
              <a:rPr lang="en-GB" sz="8000" dirty="0"/>
              <a:t>Springer. </a:t>
            </a:r>
          </a:p>
          <a:p>
            <a:pPr marL="360363" indent="-360363">
              <a:lnSpc>
                <a:spcPct val="120000"/>
              </a:lnSpc>
              <a:spcBef>
                <a:spcPts val="0"/>
              </a:spcBef>
              <a:buNone/>
            </a:pPr>
            <a:endParaRPr lang="en-GB" sz="8000" dirty="0"/>
          </a:p>
          <a:p>
            <a:pPr marL="0" indent="0">
              <a:buNone/>
            </a:pPr>
            <a:endParaRPr lang="en-GB" dirty="0"/>
          </a:p>
        </p:txBody>
      </p:sp>
      <p:sp>
        <p:nvSpPr>
          <p:cNvPr id="4" name="Slide Number Placeholder 3"/>
          <p:cNvSpPr>
            <a:spLocks noGrp="1"/>
          </p:cNvSpPr>
          <p:nvPr>
            <p:ph type="sldNum" sz="quarter" idx="12"/>
          </p:nvPr>
        </p:nvSpPr>
        <p:spPr/>
        <p:txBody>
          <a:bodyPr/>
          <a:lstStyle/>
          <a:p>
            <a:fld id="{2B4FD51A-D2E3-4BC3-81BB-C8C5B4759B89}" type="slidenum">
              <a:rPr lang="en-GB" smtClean="0"/>
              <a:pPr/>
              <a:t>24</a:t>
            </a:fld>
            <a:endParaRPr lang="en-GB" dirty="0"/>
          </a:p>
        </p:txBody>
      </p:sp>
    </p:spTree>
    <p:extLst>
      <p:ext uri="{BB962C8B-B14F-4D97-AF65-F5344CB8AC3E}">
        <p14:creationId xmlns:p14="http://schemas.microsoft.com/office/powerpoint/2010/main" val="3484839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a:t>Why is it so difficult to transform educational practices? </a:t>
            </a:r>
          </a:p>
        </p:txBody>
      </p:sp>
      <p:sp>
        <p:nvSpPr>
          <p:cNvPr id="3" name="Content Placeholder 2"/>
          <p:cNvSpPr>
            <a:spLocks noGrp="1"/>
          </p:cNvSpPr>
          <p:nvPr>
            <p:ph idx="1"/>
          </p:nvPr>
        </p:nvSpPr>
        <p:spPr>
          <a:xfrm>
            <a:off x="457200" y="1600200"/>
            <a:ext cx="8229600" cy="4637112"/>
          </a:xfrm>
        </p:spPr>
        <p:txBody>
          <a:bodyPr>
            <a:normAutofit fontScale="85000" lnSpcReduction="10000"/>
          </a:bodyPr>
          <a:lstStyle/>
          <a:p>
            <a:r>
              <a:rPr lang="en-GB" sz="2800" dirty="0">
                <a:effectLst/>
                <a:latin typeface="Calibri" panose="020F0502020204030204" pitchFamily="34" charset="0"/>
                <a:ea typeface="Calibri" panose="020F0502020204030204" pitchFamily="34" charset="0"/>
              </a:rPr>
              <a:t>In challenging times, there are urgent calls to transform educational practices.</a:t>
            </a:r>
          </a:p>
          <a:p>
            <a:r>
              <a:rPr lang="en-GB" sz="2800" dirty="0">
                <a:latin typeface="Calibri" panose="020F0502020204030204" pitchFamily="34" charset="0"/>
                <a:ea typeface="Calibri" panose="020F0502020204030204" pitchFamily="34" charset="0"/>
              </a:rPr>
              <a:t>Yet t</a:t>
            </a:r>
            <a:r>
              <a:rPr lang="en-GB" sz="2800" dirty="0">
                <a:effectLst/>
                <a:latin typeface="Calibri" panose="020F0502020204030204" pitchFamily="34" charset="0"/>
                <a:ea typeface="Calibri" panose="020F0502020204030204" pitchFamily="34" charset="0"/>
              </a:rPr>
              <a:t>he history of education is littered with innovations claiming to represent the beginning of </a:t>
            </a:r>
            <a:r>
              <a:rPr lang="en-GB" sz="2800" dirty="0">
                <a:latin typeface="Calibri" panose="020F0502020204030204" pitchFamily="34" charset="0"/>
                <a:ea typeface="Calibri" panose="020F0502020204030204" pitchFamily="34" charset="0"/>
              </a:rPr>
              <a:t>the end of education as we know it. For example:</a:t>
            </a:r>
          </a:p>
          <a:p>
            <a:pPr lvl="1"/>
            <a:r>
              <a:rPr lang="en-GB" sz="2400" dirty="0">
                <a:latin typeface="Calibri" panose="020F0502020204030204" pitchFamily="34" charset="0"/>
                <a:ea typeface="Calibri" panose="020F0502020204030204" pitchFamily="34" charset="0"/>
              </a:rPr>
              <a:t>The Flipped Classroom;</a:t>
            </a:r>
          </a:p>
          <a:p>
            <a:pPr lvl="1"/>
            <a:r>
              <a:rPr lang="en-GB" sz="2400" dirty="0">
                <a:effectLst/>
                <a:latin typeface="Calibri" panose="020F0502020204030204" pitchFamily="34" charset="0"/>
                <a:ea typeface="Calibri" panose="020F0502020204030204" pitchFamily="34" charset="0"/>
              </a:rPr>
              <a:t>MOOCs;</a:t>
            </a:r>
          </a:p>
          <a:p>
            <a:pPr lvl="1"/>
            <a:r>
              <a:rPr lang="en-GB" sz="2400" dirty="0">
                <a:effectLst/>
                <a:latin typeface="Calibri" panose="020F0502020204030204" pitchFamily="34" charset="0"/>
                <a:ea typeface="Calibri" panose="020F0502020204030204" pitchFamily="34" charset="0"/>
              </a:rPr>
              <a:t>Television;</a:t>
            </a:r>
          </a:p>
          <a:p>
            <a:pPr lvl="1"/>
            <a:r>
              <a:rPr lang="en-GB" sz="2400" dirty="0">
                <a:latin typeface="Calibri" panose="020F0502020204030204" pitchFamily="34" charset="0"/>
                <a:ea typeface="Calibri" panose="020F0502020204030204" pitchFamily="34" charset="0"/>
              </a:rPr>
              <a:t>Personalised System of Instruction (PSI).</a:t>
            </a:r>
            <a:endParaRPr lang="en-GB" sz="2400" dirty="0">
              <a:effectLst/>
              <a:latin typeface="Calibri" panose="020F0502020204030204" pitchFamily="34" charset="0"/>
              <a:ea typeface="Calibri" panose="020F0502020204030204" pitchFamily="34" charset="0"/>
            </a:endParaRPr>
          </a:p>
          <a:p>
            <a:r>
              <a:rPr lang="en-GB" sz="2800" dirty="0">
                <a:latin typeface="Calibri" panose="020F0502020204030204" pitchFamily="34" charset="0"/>
                <a:ea typeface="Calibri" panose="020F0502020204030204" pitchFamily="34" charset="0"/>
              </a:rPr>
              <a:t>Such i</a:t>
            </a:r>
            <a:r>
              <a:rPr lang="en-GB" sz="2800" dirty="0">
                <a:effectLst/>
                <a:latin typeface="Calibri" panose="020F0502020204030204" pitchFamily="34" charset="0"/>
                <a:ea typeface="Calibri" panose="020F0502020204030204" pitchFamily="34" charset="0"/>
              </a:rPr>
              <a:t>nnovations often work </a:t>
            </a:r>
            <a:r>
              <a:rPr lang="en-GB" sz="2800" dirty="0">
                <a:latin typeface="Calibri" panose="020F0502020204030204" pitchFamily="34" charset="0"/>
                <a:ea typeface="Calibri" panose="020F0502020204030204" pitchFamily="34" charset="0"/>
              </a:rPr>
              <a:t>well with the original group of innovators </a:t>
            </a:r>
            <a:r>
              <a:rPr lang="en-GB" sz="2800" dirty="0">
                <a:effectLst/>
                <a:latin typeface="Calibri" panose="020F0502020204030204" pitchFamily="34" charset="0"/>
                <a:ea typeface="Calibri" panose="020F0502020204030204" pitchFamily="34" charset="0"/>
              </a:rPr>
              <a:t>and </a:t>
            </a:r>
            <a:r>
              <a:rPr lang="en-GB" sz="2800" dirty="0">
                <a:latin typeface="Calibri" panose="020F0502020204030204" pitchFamily="34" charset="0"/>
                <a:ea typeface="Calibri" panose="020F0502020204030204" pitchFamily="34" charset="0"/>
              </a:rPr>
              <a:t>but tend to lose their effectiveness </a:t>
            </a:r>
            <a:r>
              <a:rPr lang="en-GB" sz="2800" dirty="0">
                <a:effectLst/>
                <a:latin typeface="Calibri" panose="020F0502020204030204" pitchFamily="34" charset="0"/>
                <a:ea typeface="Calibri" panose="020F0502020204030204" pitchFamily="34" charset="0"/>
              </a:rPr>
              <a:t>they are extended to later adopters (</a:t>
            </a:r>
            <a:r>
              <a:rPr lang="en-GB" sz="2800" dirty="0">
                <a:effectLst/>
                <a:latin typeface="Calibri" panose="020F0502020204030204" pitchFamily="34" charset="0"/>
                <a:ea typeface="Calibri" panose="020F0502020204030204" pitchFamily="34" charset="0"/>
                <a:cs typeface="Times New Roman" panose="02020603050405020304" pitchFamily="18" charset="0"/>
              </a:rPr>
              <a:t>Elton 2003).</a:t>
            </a:r>
          </a:p>
          <a:p>
            <a:r>
              <a:rPr lang="en-GB" sz="2800" dirty="0">
                <a:solidFill>
                  <a:srgbClr val="C00000"/>
                </a:solidFill>
                <a:latin typeface="Calibri" panose="020F0502020204030204" pitchFamily="34" charset="0"/>
                <a:ea typeface="Calibri" panose="020F0502020204030204" pitchFamily="34" charset="0"/>
                <a:cs typeface="Times New Roman" panose="02020603050405020304" pitchFamily="18" charset="0"/>
              </a:rPr>
              <a:t>Why?</a:t>
            </a:r>
            <a:endParaRPr lang="en-GB" sz="2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B4FD51A-D2E3-4BC3-81BB-C8C5B4759B89}" type="slidenum">
              <a:rPr lang="en-GB" smtClean="0"/>
              <a:pPr/>
              <a:t>3</a:t>
            </a:fld>
            <a:endParaRPr lang="en-GB" dirty="0"/>
          </a:p>
        </p:txBody>
      </p:sp>
    </p:spTree>
    <p:extLst>
      <p:ext uri="{BB962C8B-B14F-4D97-AF65-F5344CB8AC3E}">
        <p14:creationId xmlns:p14="http://schemas.microsoft.com/office/powerpoint/2010/main" val="133102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4AA0B-C9DE-A2ED-1268-A703E7BE1A73}"/>
              </a:ext>
            </a:extLst>
          </p:cNvPr>
          <p:cNvSpPr>
            <a:spLocks noGrp="1"/>
          </p:cNvSpPr>
          <p:nvPr>
            <p:ph type="title"/>
          </p:nvPr>
        </p:nvSpPr>
        <p:spPr/>
        <p:txBody>
          <a:bodyPr>
            <a:noAutofit/>
          </a:bodyPr>
          <a:lstStyle/>
          <a:p>
            <a:r>
              <a:rPr lang="en-GB" sz="3200" dirty="0"/>
              <a:t>A standard explanation of the difficulty of transforming educational practices</a:t>
            </a:r>
          </a:p>
        </p:txBody>
      </p:sp>
      <p:sp>
        <p:nvSpPr>
          <p:cNvPr id="3" name="Content Placeholder 2">
            <a:extLst>
              <a:ext uri="{FF2B5EF4-FFF2-40B4-BE49-F238E27FC236}">
                <a16:creationId xmlns:a16="http://schemas.microsoft.com/office/drawing/2014/main" id="{D20758A8-783A-B327-66E6-59895FF4C1AE}"/>
              </a:ext>
            </a:extLst>
          </p:cNvPr>
          <p:cNvSpPr>
            <a:spLocks noGrp="1"/>
          </p:cNvSpPr>
          <p:nvPr>
            <p:ph idx="1"/>
          </p:nvPr>
        </p:nvSpPr>
        <p:spPr/>
        <p:txBody>
          <a:bodyPr>
            <a:normAutofit/>
          </a:bodyPr>
          <a:lstStyle/>
          <a:p>
            <a:pPr marL="0" indent="0">
              <a:spcAft>
                <a:spcPts val="1200"/>
              </a:spcAft>
              <a:buNone/>
            </a:pPr>
            <a:r>
              <a:rPr lang="en-GB" sz="2800" dirty="0"/>
              <a:t>It is usually argued that this is due to a combination of:</a:t>
            </a:r>
          </a:p>
          <a:p>
            <a:pPr marL="457200" indent="-457200">
              <a:spcAft>
                <a:spcPts val="1200"/>
              </a:spcAft>
              <a:buFont typeface="+mj-lt"/>
              <a:buAutoNum type="arabicPeriod"/>
            </a:pPr>
            <a:r>
              <a:rPr lang="en-GB" sz="2800" dirty="0"/>
              <a:t>The originators having greater resources than the later adopters;</a:t>
            </a:r>
          </a:p>
          <a:p>
            <a:pPr marL="457200" indent="-457200">
              <a:spcAft>
                <a:spcPts val="1200"/>
              </a:spcAft>
              <a:buFont typeface="+mj-lt"/>
              <a:buAutoNum type="arabicPeriod"/>
            </a:pPr>
            <a:r>
              <a:rPr lang="en-GB" sz="2800" dirty="0"/>
              <a:t>The later adopters misunderstanding the innovation.</a:t>
            </a:r>
          </a:p>
          <a:p>
            <a:pPr marL="0" indent="0">
              <a:buNone/>
            </a:pPr>
            <a:r>
              <a:rPr lang="en-GB" sz="2800" dirty="0"/>
              <a:t>This explanation means that the answer to this difficulty is to develop stricter protocols to ensure </a:t>
            </a:r>
            <a:r>
              <a:rPr lang="en-GB" sz="2800" b="1" dirty="0">
                <a:solidFill>
                  <a:srgbClr val="A50021"/>
                </a:solidFill>
              </a:rPr>
              <a:t>THE METHOD, BEST PRACTICE, </a:t>
            </a:r>
            <a:r>
              <a:rPr lang="en-GB" sz="2800" b="1" dirty="0"/>
              <a:t>or</a:t>
            </a:r>
            <a:r>
              <a:rPr lang="en-GB" sz="2800" b="1" dirty="0">
                <a:solidFill>
                  <a:srgbClr val="A50021"/>
                </a:solidFill>
              </a:rPr>
              <a:t> WHAT WORKS </a:t>
            </a:r>
            <a:r>
              <a:rPr lang="en-GB" sz="2800" dirty="0"/>
              <a:t>is followed more rigorously, particularly in challenging times.</a:t>
            </a:r>
            <a:endParaRPr lang="en-US" sz="2800" dirty="0"/>
          </a:p>
        </p:txBody>
      </p:sp>
      <p:sp>
        <p:nvSpPr>
          <p:cNvPr id="4" name="Slide Number Placeholder 3">
            <a:extLst>
              <a:ext uri="{FF2B5EF4-FFF2-40B4-BE49-F238E27FC236}">
                <a16:creationId xmlns:a16="http://schemas.microsoft.com/office/drawing/2014/main" id="{360717DE-2D87-F110-5EDC-079B91F59263}"/>
              </a:ext>
            </a:extLst>
          </p:cNvPr>
          <p:cNvSpPr>
            <a:spLocks noGrp="1"/>
          </p:cNvSpPr>
          <p:nvPr>
            <p:ph type="sldNum" sz="quarter" idx="12"/>
          </p:nvPr>
        </p:nvSpPr>
        <p:spPr/>
        <p:txBody>
          <a:bodyPr/>
          <a:lstStyle/>
          <a:p>
            <a:fld id="{2B4FD51A-D2E3-4BC3-81BB-C8C5B4759B89}" type="slidenum">
              <a:rPr lang="en-GB" smtClean="0"/>
              <a:pPr/>
              <a:t>4</a:t>
            </a:fld>
            <a:endParaRPr lang="en-GB" dirty="0"/>
          </a:p>
        </p:txBody>
      </p:sp>
    </p:spTree>
    <p:extLst>
      <p:ext uri="{BB962C8B-B14F-4D97-AF65-F5344CB8AC3E}">
        <p14:creationId xmlns:p14="http://schemas.microsoft.com/office/powerpoint/2010/main" val="2466231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2075B-4261-23EB-29BC-E1DAE194D039}"/>
              </a:ext>
            </a:extLst>
          </p:cNvPr>
          <p:cNvSpPr>
            <a:spLocks noGrp="1"/>
          </p:cNvSpPr>
          <p:nvPr>
            <p:ph type="title"/>
          </p:nvPr>
        </p:nvSpPr>
        <p:spPr/>
        <p:txBody>
          <a:bodyPr>
            <a:noAutofit/>
          </a:bodyPr>
          <a:lstStyle/>
          <a:p>
            <a:r>
              <a:rPr lang="en-GB" sz="3200" dirty="0"/>
              <a:t>An alternative explanation of the difficulty of transforming educational practices</a:t>
            </a:r>
          </a:p>
        </p:txBody>
      </p:sp>
      <p:sp>
        <p:nvSpPr>
          <p:cNvPr id="3" name="Content Placeholder 2">
            <a:extLst>
              <a:ext uri="{FF2B5EF4-FFF2-40B4-BE49-F238E27FC236}">
                <a16:creationId xmlns:a16="http://schemas.microsoft.com/office/drawing/2014/main" id="{FC05E3E0-A72C-93B3-E970-6F4AE494F13E}"/>
              </a:ext>
            </a:extLst>
          </p:cNvPr>
          <p:cNvSpPr>
            <a:spLocks noGrp="1"/>
          </p:cNvSpPr>
          <p:nvPr>
            <p:ph idx="1"/>
          </p:nvPr>
        </p:nvSpPr>
        <p:spPr/>
        <p:txBody>
          <a:bodyPr>
            <a:normAutofit fontScale="85000" lnSpcReduction="20000"/>
          </a:bodyPr>
          <a:lstStyle/>
          <a:p>
            <a:pPr marL="0" indent="0">
              <a:buNone/>
            </a:pPr>
            <a:r>
              <a:rPr lang="en-GB" sz="2800" dirty="0"/>
              <a:t>Two related alternative ways of answering:</a:t>
            </a:r>
          </a:p>
          <a:p>
            <a:pPr marL="514350" indent="-514350">
              <a:buFont typeface="+mj-lt"/>
              <a:buAutoNum type="arabicPeriod"/>
            </a:pPr>
            <a:r>
              <a:rPr lang="en-GB" sz="2800" dirty="0"/>
              <a:t>Innovators and the later adopters are engaging in different kinds of practices. Innovators are creatively solving educational problems; later adopters are following protocols.</a:t>
            </a:r>
          </a:p>
          <a:p>
            <a:pPr marL="514350" indent="-514350">
              <a:buFont typeface="+mj-lt"/>
              <a:buAutoNum type="arabicPeriod"/>
            </a:pPr>
            <a:r>
              <a:rPr lang="en-GB" sz="2800" dirty="0"/>
              <a:t>Education is always a local achievement – it </a:t>
            </a:r>
            <a:r>
              <a:rPr lang="en-US" sz="2800" dirty="0"/>
              <a:t>involves helping particular </a:t>
            </a:r>
            <a:r>
              <a:rPr lang="en-US" sz="2800" dirty="0">
                <a:solidFill>
                  <a:srgbClr val="C00000"/>
                </a:solidFill>
              </a:rPr>
              <a:t>students</a:t>
            </a:r>
            <a:r>
              <a:rPr lang="en-US" sz="2800" dirty="0"/>
              <a:t> to engage with particular </a:t>
            </a:r>
            <a:r>
              <a:rPr lang="en-US" sz="2800" dirty="0">
                <a:solidFill>
                  <a:srgbClr val="C00000"/>
                </a:solidFill>
              </a:rPr>
              <a:t>bodies of knowledge </a:t>
            </a:r>
            <a:r>
              <a:rPr lang="en-US" sz="2800" dirty="0"/>
              <a:t>in particular </a:t>
            </a:r>
            <a:r>
              <a:rPr lang="en-US" sz="2800" dirty="0">
                <a:solidFill>
                  <a:srgbClr val="C00000"/>
                </a:solidFill>
              </a:rPr>
              <a:t>settings</a:t>
            </a:r>
            <a:r>
              <a:rPr lang="en-US" sz="2800" dirty="0"/>
              <a:t> for particular </a:t>
            </a:r>
            <a:r>
              <a:rPr lang="en-US" sz="2800" dirty="0">
                <a:solidFill>
                  <a:srgbClr val="C00000"/>
                </a:solidFill>
              </a:rPr>
              <a:t>purposes</a:t>
            </a:r>
            <a:r>
              <a:rPr lang="en-US" sz="2800" dirty="0"/>
              <a:t>. Therefore, effective educational practices change depending on the students, the forms of knowledge, educational settings, and purposes involved.</a:t>
            </a:r>
          </a:p>
          <a:p>
            <a:pPr marL="0" indent="0">
              <a:buNone/>
            </a:pPr>
            <a:r>
              <a:rPr lang="en-US" sz="2800" dirty="0"/>
              <a:t>This explanation means that educators need </a:t>
            </a:r>
            <a:r>
              <a:rPr lang="en-US" sz="2800" dirty="0">
                <a:solidFill>
                  <a:srgbClr val="C00000"/>
                </a:solidFill>
              </a:rPr>
              <a:t>the space to creatively reinterpret innovative practices </a:t>
            </a:r>
            <a:r>
              <a:rPr lang="en-US" sz="2800" dirty="0"/>
              <a:t>if they are to develop effective educational strategies in challenging times.</a:t>
            </a:r>
          </a:p>
        </p:txBody>
      </p:sp>
      <p:sp>
        <p:nvSpPr>
          <p:cNvPr id="4" name="Slide Number Placeholder 3">
            <a:extLst>
              <a:ext uri="{FF2B5EF4-FFF2-40B4-BE49-F238E27FC236}">
                <a16:creationId xmlns:a16="http://schemas.microsoft.com/office/drawing/2014/main" id="{D76E832E-A0A9-8B76-97CC-44803A04B96E}"/>
              </a:ext>
            </a:extLst>
          </p:cNvPr>
          <p:cNvSpPr>
            <a:spLocks noGrp="1"/>
          </p:cNvSpPr>
          <p:nvPr>
            <p:ph type="sldNum" sz="quarter" idx="12"/>
          </p:nvPr>
        </p:nvSpPr>
        <p:spPr/>
        <p:txBody>
          <a:bodyPr/>
          <a:lstStyle/>
          <a:p>
            <a:fld id="{2B4FD51A-D2E3-4BC3-81BB-C8C5B4759B89}" type="slidenum">
              <a:rPr lang="en-GB" smtClean="0"/>
              <a:pPr/>
              <a:t>5</a:t>
            </a:fld>
            <a:endParaRPr lang="en-GB" dirty="0"/>
          </a:p>
        </p:txBody>
      </p:sp>
    </p:spTree>
    <p:extLst>
      <p:ext uri="{BB962C8B-B14F-4D97-AF65-F5344CB8AC3E}">
        <p14:creationId xmlns:p14="http://schemas.microsoft.com/office/powerpoint/2010/main" val="2792272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1">
            <a:extLst>
              <a:ext uri="{FF2B5EF4-FFF2-40B4-BE49-F238E27FC236}">
                <a16:creationId xmlns:a16="http://schemas.microsoft.com/office/drawing/2014/main" id="{C08F3DD5-83FC-0C62-71D9-5C8811A2FDAE}"/>
              </a:ext>
            </a:extLst>
          </p:cNvPr>
          <p:cNvSpPr>
            <a:spLocks noGrp="1"/>
          </p:cNvSpPr>
          <p:nvPr>
            <p:ph type="title"/>
          </p:nvPr>
        </p:nvSpPr>
        <p:spPr>
          <a:xfrm>
            <a:off x="457200" y="274638"/>
            <a:ext cx="8218488" cy="1143000"/>
          </a:xfrm>
        </p:spPr>
        <p:txBody>
          <a:bodyPr>
            <a:noAutofit/>
          </a:bodyPr>
          <a:lstStyle/>
          <a:p>
            <a:r>
              <a:rPr lang="en-GB" sz="3600" dirty="0"/>
              <a:t>Two visions for higher education in challenging times</a:t>
            </a:r>
          </a:p>
        </p:txBody>
      </p:sp>
    </p:spTree>
    <p:extLst>
      <p:ext uri="{BB962C8B-B14F-4D97-AF65-F5344CB8AC3E}">
        <p14:creationId xmlns:p14="http://schemas.microsoft.com/office/powerpoint/2010/main" val="19500320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graphicEl>
                                              <a:dgm id="{770203C3-DB6A-4083-BD40-4D5E441768F0}"/>
                                            </p:graphicEl>
                                          </p:spTgt>
                                        </p:tgtEl>
                                        <p:attrNameLst>
                                          <p:attrName>style.visibility</p:attrName>
                                        </p:attrNameLst>
                                      </p:cBhvr>
                                      <p:to>
                                        <p:strVal val="visible"/>
                                      </p:to>
                                    </p:set>
                                    <p:anim calcmode="lin" valueType="num">
                                      <p:cBhvr additive="base">
                                        <p:cTn id="7" dur="500" fill="hold"/>
                                        <p:tgtEl>
                                          <p:spTgt spid="4">
                                            <p:graphicEl>
                                              <a:dgm id="{770203C3-DB6A-4083-BD40-4D5E441768F0}"/>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graphicEl>
                                              <a:dgm id="{770203C3-DB6A-4083-BD40-4D5E441768F0}"/>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graphicEl>
                                              <a:dgm id="{18CBF4DB-6AE9-4476-8D5A-1A5CBD9069AF}"/>
                                            </p:graphicEl>
                                          </p:spTgt>
                                        </p:tgtEl>
                                        <p:attrNameLst>
                                          <p:attrName>style.visibility</p:attrName>
                                        </p:attrNameLst>
                                      </p:cBhvr>
                                      <p:to>
                                        <p:strVal val="visible"/>
                                      </p:to>
                                    </p:set>
                                    <p:anim calcmode="lin" valueType="num">
                                      <p:cBhvr additive="base">
                                        <p:cTn id="13" dur="500" fill="hold"/>
                                        <p:tgtEl>
                                          <p:spTgt spid="4">
                                            <p:graphicEl>
                                              <a:dgm id="{18CBF4DB-6AE9-4476-8D5A-1A5CBD9069AF}"/>
                                            </p:graphic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graphicEl>
                                              <a:dgm id="{18CBF4DB-6AE9-4476-8D5A-1A5CBD9069AF}"/>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a:t>Two visions for higher education in turbulent times</a:t>
            </a:r>
          </a:p>
        </p:txBody>
      </p:sp>
      <p:sp>
        <p:nvSpPr>
          <p:cNvPr id="5" name="Freeform 4"/>
          <p:cNvSpPr/>
          <p:nvPr/>
        </p:nvSpPr>
        <p:spPr>
          <a:xfrm>
            <a:off x="457200" y="1904231"/>
            <a:ext cx="3917900" cy="3917900"/>
          </a:xfrm>
          <a:custGeom>
            <a:avLst/>
            <a:gdLst>
              <a:gd name="connsiteX0" fmla="*/ 0 w 3917900"/>
              <a:gd name="connsiteY0" fmla="*/ 1371265 h 3917900"/>
              <a:gd name="connsiteX1" fmla="*/ 1958950 w 3917900"/>
              <a:gd name="connsiteY1" fmla="*/ 0 h 3917900"/>
              <a:gd name="connsiteX2" fmla="*/ 3917900 w 3917900"/>
              <a:gd name="connsiteY2" fmla="*/ 1371265 h 3917900"/>
              <a:gd name="connsiteX3" fmla="*/ 2938425 w 3917900"/>
              <a:gd name="connsiteY3" fmla="*/ 1371265 h 3917900"/>
              <a:gd name="connsiteX4" fmla="*/ 2938425 w 3917900"/>
              <a:gd name="connsiteY4" fmla="*/ 3917900 h 3917900"/>
              <a:gd name="connsiteX5" fmla="*/ 979475 w 3917900"/>
              <a:gd name="connsiteY5" fmla="*/ 3917900 h 3917900"/>
              <a:gd name="connsiteX6" fmla="*/ 979475 w 3917900"/>
              <a:gd name="connsiteY6" fmla="*/ 1371265 h 3917900"/>
              <a:gd name="connsiteX7" fmla="*/ 0 w 3917900"/>
              <a:gd name="connsiteY7" fmla="*/ 1371265 h 391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17900" h="3917900">
                <a:moveTo>
                  <a:pt x="1371265" y="3917900"/>
                </a:moveTo>
                <a:lnTo>
                  <a:pt x="0" y="1958950"/>
                </a:lnTo>
                <a:lnTo>
                  <a:pt x="1371265" y="0"/>
                </a:lnTo>
                <a:lnTo>
                  <a:pt x="1371265" y="979475"/>
                </a:lnTo>
                <a:lnTo>
                  <a:pt x="3917900" y="979475"/>
                </a:lnTo>
                <a:lnTo>
                  <a:pt x="3917900" y="2938425"/>
                </a:lnTo>
                <a:lnTo>
                  <a:pt x="1371265" y="2938425"/>
                </a:lnTo>
                <a:lnTo>
                  <a:pt x="1371265" y="3917900"/>
                </a:lnTo>
                <a:close/>
              </a:path>
            </a:pathLst>
          </a:custGeom>
          <a:solidFill>
            <a:schemeClr val="tx2"/>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877658" tIns="1171499" rIns="192023" bIns="1171499" numCol="1" spcCol="1270" anchor="ctr" anchorCtr="0">
            <a:noAutofit/>
          </a:bodyPr>
          <a:lstStyle/>
          <a:p>
            <a:pPr lvl="0" algn="ctr" defTabSz="1200150">
              <a:lnSpc>
                <a:spcPct val="90000"/>
              </a:lnSpc>
              <a:spcBef>
                <a:spcPct val="0"/>
              </a:spcBef>
              <a:spcAft>
                <a:spcPct val="35000"/>
              </a:spcAft>
            </a:pPr>
            <a:r>
              <a:rPr lang="en-GB" sz="2700" i="1" kern="1200" dirty="0"/>
              <a:t>HE is about developing employable students</a:t>
            </a:r>
          </a:p>
        </p:txBody>
      </p:sp>
    </p:spTree>
    <p:extLst>
      <p:ext uri="{BB962C8B-B14F-4D97-AF65-F5344CB8AC3E}">
        <p14:creationId xmlns:p14="http://schemas.microsoft.com/office/powerpoint/2010/main" val="124274635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employability vision for transforming university education</a:t>
            </a:r>
          </a:p>
        </p:txBody>
      </p:sp>
      <p:sp>
        <p:nvSpPr>
          <p:cNvPr id="3" name="Content Placeholder 2"/>
          <p:cNvSpPr>
            <a:spLocks noGrp="1"/>
          </p:cNvSpPr>
          <p:nvPr>
            <p:ph idx="1"/>
          </p:nvPr>
        </p:nvSpPr>
        <p:spPr>
          <a:xfrm>
            <a:off x="628650" y="1772816"/>
            <a:ext cx="7886700" cy="4594046"/>
          </a:xfrm>
        </p:spPr>
        <p:txBody>
          <a:bodyPr>
            <a:normAutofit fontScale="92500"/>
          </a:bodyPr>
          <a:lstStyle/>
          <a:p>
            <a:r>
              <a:rPr lang="en-GB" dirty="0"/>
              <a:t>The key purpose of higher education is to provide the next generation of professionals;</a:t>
            </a:r>
          </a:p>
          <a:p>
            <a:r>
              <a:rPr lang="en-GB" dirty="0"/>
              <a:t>This can best be approached by enabling students to develop the generic competencies that employers and society value;</a:t>
            </a:r>
          </a:p>
          <a:p>
            <a:r>
              <a:rPr lang="en-GB" dirty="0"/>
              <a:t>This will lead to both individual prosperity and economic development.</a:t>
            </a:r>
          </a:p>
          <a:p>
            <a:pPr marL="0" indent="0" algn="r">
              <a:buNone/>
            </a:pPr>
            <a:r>
              <a:rPr lang="en-GB" dirty="0"/>
              <a:t>(for example see Jackson 2014)</a:t>
            </a:r>
          </a:p>
        </p:txBody>
      </p:sp>
      <p:sp>
        <p:nvSpPr>
          <p:cNvPr id="4" name="Slide Number Placeholder 3"/>
          <p:cNvSpPr>
            <a:spLocks noGrp="1"/>
          </p:cNvSpPr>
          <p:nvPr>
            <p:ph type="sldNum" sz="quarter" idx="12"/>
          </p:nvPr>
        </p:nvSpPr>
        <p:spPr/>
        <p:txBody>
          <a:bodyPr/>
          <a:lstStyle/>
          <a:p>
            <a:fld id="{2B4FD51A-D2E3-4BC3-81BB-C8C5B4759B89}" type="slidenum">
              <a:rPr lang="en-GB" smtClean="0"/>
              <a:pPr/>
              <a:t>8</a:t>
            </a:fld>
            <a:endParaRPr lang="en-GB" dirty="0"/>
          </a:p>
        </p:txBody>
      </p:sp>
    </p:spTree>
    <p:extLst>
      <p:ext uri="{BB962C8B-B14F-4D97-AF65-F5344CB8AC3E}">
        <p14:creationId xmlns:p14="http://schemas.microsoft.com/office/powerpoint/2010/main" val="92650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686800" cy="1143000"/>
          </a:xfrm>
        </p:spPr>
        <p:txBody>
          <a:bodyPr>
            <a:normAutofit fontScale="90000"/>
          </a:bodyPr>
          <a:lstStyle/>
          <a:p>
            <a:r>
              <a:rPr lang="en-GB" dirty="0"/>
              <a:t>The employability vision for transforming higher education</a:t>
            </a:r>
          </a:p>
        </p:txBody>
      </p:sp>
      <p:graphicFrame>
        <p:nvGraphicFramePr>
          <p:cNvPr id="4" name="Content Placeholder 3"/>
          <p:cNvGraphicFramePr>
            <a:graphicFrameLocks noGrp="1"/>
          </p:cNvGraphicFramePr>
          <p:nvPr>
            <p:ph idx="1"/>
          </p:nvPr>
        </p:nvGraphicFramePr>
        <p:xfrm>
          <a:off x="0" y="1772816"/>
          <a:ext cx="9144000"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3636215"/>
      </p:ext>
    </p:extLst>
  </p:cSld>
  <p:clrMapOvr>
    <a:masterClrMapping/>
  </p:clrMapOvr>
  <p:transition/>
</p:sld>
</file>

<file path=ppt/theme/theme1.xml><?xml version="1.0" encoding="utf-8"?>
<a:theme xmlns:a="http://schemas.openxmlformats.org/drawingml/2006/main" name="here@lancaster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76D08EAF6CD747AE18F062D238E9CD" ma:contentTypeVersion="17" ma:contentTypeDescription="Create a new document." ma:contentTypeScope="" ma:versionID="952411f36b957c0b4df30496447ae09c">
  <xsd:schema xmlns:xsd="http://www.w3.org/2001/XMLSchema" xmlns:xs="http://www.w3.org/2001/XMLSchema" xmlns:p="http://schemas.microsoft.com/office/2006/metadata/properties" xmlns:ns3="134246ac-c077-4814-adad-0c52def46e24" xmlns:ns4="bd43519d-ead2-4ba1-ba32-c0379276acbd" targetNamespace="http://schemas.microsoft.com/office/2006/metadata/properties" ma:root="true" ma:fieldsID="92db185c18e6f78132d4e4d7e3b32f35" ns3:_="" ns4:_="">
    <xsd:import namespace="134246ac-c077-4814-adad-0c52def46e24"/>
    <xsd:import namespace="bd43519d-ead2-4ba1-ba32-c0379276acb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GenerationTime" minOccurs="0"/>
                <xsd:element ref="ns4:MediaServiceEventHashCode" minOccurs="0"/>
                <xsd:element ref="ns4:MediaServiceOCR"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4246ac-c077-4814-adad-0c52def46e2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43519d-ead2-4ba1-ba32-c0379276acb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bd43519d-ead2-4ba1-ba32-c0379276acb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6D02C0-1E38-4126-9E6C-CA4EE1EB44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4246ac-c077-4814-adad-0c52def46e24"/>
    <ds:schemaRef ds:uri="bd43519d-ead2-4ba1-ba32-c0379276ac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15E3E9F-9FB5-48A8-B04B-90DF6CFCE82D}">
  <ds:schemaRefs>
    <ds:schemaRef ds:uri="http://www.w3.org/XML/1998/namespace"/>
    <ds:schemaRef ds:uri="http://purl.org/dc/elements/1.1/"/>
    <ds:schemaRef ds:uri="http://schemas.microsoft.com/office/2006/metadata/properties"/>
    <ds:schemaRef ds:uri="http://schemas.openxmlformats.org/package/2006/metadata/core-properties"/>
    <ds:schemaRef ds:uri="http://purl.org/dc/dcmitype/"/>
    <ds:schemaRef ds:uri="http://schemas.microsoft.com/office/2006/documentManagement/types"/>
    <ds:schemaRef ds:uri="http://purl.org/dc/terms/"/>
    <ds:schemaRef ds:uri="http://schemas.microsoft.com/office/infopath/2007/PartnerControls"/>
    <ds:schemaRef ds:uri="bd43519d-ead2-4ba1-ba32-c0379276acbd"/>
    <ds:schemaRef ds:uri="134246ac-c077-4814-adad-0c52def46e24"/>
  </ds:schemaRefs>
</ds:datastoreItem>
</file>

<file path=customXml/itemProps3.xml><?xml version="1.0" encoding="utf-8"?>
<ds:datastoreItem xmlns:ds="http://schemas.openxmlformats.org/officeDocument/2006/customXml" ds:itemID="{14963F2B-CAC8-4E3F-ABE5-A204902DA1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2337</Words>
  <Application>Microsoft Office PowerPoint</Application>
  <PresentationFormat>On-screen Show (4:3)</PresentationFormat>
  <Paragraphs>199</Paragraphs>
  <Slides>24</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Arial</vt:lpstr>
      <vt:lpstr>Wingdings</vt:lpstr>
      <vt:lpstr>Times New Roman</vt:lpstr>
      <vt:lpstr>here@lancaster template</vt:lpstr>
      <vt:lpstr>What are we educating students for? </vt:lpstr>
      <vt:lpstr>Central question in my work</vt:lpstr>
      <vt:lpstr>Why is it so difficult to transform educational practices? </vt:lpstr>
      <vt:lpstr>A standard explanation of the difficulty of transforming educational practices</vt:lpstr>
      <vt:lpstr>An alternative explanation of the difficulty of transforming educational practices</vt:lpstr>
      <vt:lpstr>Two visions for higher education in challenging times</vt:lpstr>
      <vt:lpstr>Two visions for higher education in turbulent times</vt:lpstr>
      <vt:lpstr>The employability vision for transforming university education</vt:lpstr>
      <vt:lpstr>The employability vision for transforming higher education</vt:lpstr>
      <vt:lpstr>Problems with the employability vision</vt:lpstr>
      <vt:lpstr>PowerPoint Presentation</vt:lpstr>
      <vt:lpstr>PowerPoint Presentation</vt:lpstr>
      <vt:lpstr>An educational response to the employability vision</vt:lpstr>
      <vt:lpstr>PowerPoint Presentation</vt:lpstr>
      <vt:lpstr>A student and knowledge focused vision of a good university education</vt:lpstr>
      <vt:lpstr>The employability vision for transforming higher education</vt:lpstr>
      <vt:lpstr>A student and knowledge focused vision of higher education</vt:lpstr>
      <vt:lpstr>PowerPoint Presentation</vt:lpstr>
      <vt:lpstr>PowerPoint Presentation</vt:lpstr>
      <vt:lpstr>PowerPoint Presentation</vt:lpstr>
      <vt:lpstr>What are we educating for?</vt:lpstr>
      <vt:lpstr>References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Conceptualising and researching the new communities, spaces, places and futures of contemporary higher education</dc:title>
  <dc:creator>Paul</dc:creator>
  <cp:lastModifiedBy>Ashwin, Paul</cp:lastModifiedBy>
  <cp:revision>759</cp:revision>
  <cp:lastPrinted>2023-06-20T16:19:45Z</cp:lastPrinted>
  <dcterms:created xsi:type="dcterms:W3CDTF">2011-11-24T12:09:13Z</dcterms:created>
  <dcterms:modified xsi:type="dcterms:W3CDTF">2024-06-28T06:14:00Z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0x0101000C76D08EAF6CD747AE18F062D238E9CD</vt:lpwstr>
  </property>
</Properties>
</file>