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84" r:id="rId2"/>
  </p:sldMasterIdLst>
  <p:sldIdLst>
    <p:sldId id="273" r:id="rId3"/>
    <p:sldId id="259" r:id="rId4"/>
    <p:sldId id="257" r:id="rId5"/>
    <p:sldId id="260" r:id="rId6"/>
    <p:sldId id="262" r:id="rId7"/>
    <p:sldId id="266" r:id="rId8"/>
    <p:sldId id="264" r:id="rId9"/>
    <p:sldId id="263" r:id="rId10"/>
    <p:sldId id="271" r:id="rId11"/>
    <p:sldId id="261" r:id="rId12"/>
    <p:sldId id="26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5" autoAdjust="0"/>
  </p:normalViewPr>
  <p:slideViewPr>
    <p:cSldViewPr snapToGrid="0">
      <p:cViewPr varScale="1">
        <p:scale>
          <a:sx n="122" d="100"/>
          <a:sy n="122" d="100"/>
        </p:scale>
        <p:origin x="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326F-4B0D-9163-5BCD-767CE5FC12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F6B7E2-78DC-1A7E-3CA0-22A88503C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197345-DFFF-774C-24D2-74777B3D813A}"/>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5DF67D71-E66F-DE7D-14D4-C4AADFB3EC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AFC4A6-1399-72EB-B7A0-71FB2978DA37}"/>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357419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DB45-0E17-34CA-C747-59AF03650B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F58BD0-3ADE-9A88-67A8-97FB81C54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639B8-4EFD-C26B-BC23-193AB34270A1}"/>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7FF73688-01F9-0A88-2F7F-B1D1607F7A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A488F9-207C-8F17-00AF-7C033C594FBE}"/>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199394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BD148-4BCF-A26A-EB7F-4368D4B263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A7304-80F7-148B-2955-B7B8601B3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11F76-910E-FD1B-9BD3-82F72D8531CD}"/>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2CB2DFBB-9946-2601-BA09-7C7468F1B8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2893FC-3EC7-1261-EF65-86D5923980E1}"/>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13517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328E-4CCE-4D43-90FB-087DEAC65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F48362-00BB-47A4-8BF4-69F121397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83FE6D-1E0C-471B-ABF6-8B1FAF46C31B}"/>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0A9D7B7C-211A-4C5E-8140-F446F751F4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AF2221-0789-43AE-B322-26D749C67E77}"/>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142007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8368-C5B1-44E9-A4AA-A23424B595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3ACBE-89D4-40A7-A5C0-1C95E877F6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4D1A2-8C64-4BDD-8D10-71E18E9D72D9}"/>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0B0D9CD0-6842-45EB-BD57-3AE2526256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84A7516-0451-4CF9-853B-5C1C2576D61B}"/>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93399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5B1D-F6DA-42A8-A77D-F996BE3CE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BCF126-7F5F-42E5-ADE3-B0046F755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3794B3-1FAC-4549-94A5-F5DA27C3886B}"/>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40C92FF8-2472-4EEB-ACFC-DA34192B53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1D6B15-8A4F-4621-99FC-486558147105}"/>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99028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D42E-995D-4F04-B673-D75DFA5A2E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B201D2-059D-474C-BC24-57EDAD0209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7EB45C-447C-48F6-9411-FB1BCA69AA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92264C-1A0A-41DD-8C06-75D88C96E946}"/>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3AD29181-79B4-4CE7-8520-6385C92EFB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C153366-1351-4591-84EF-E540638DF4B2}"/>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315441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FE85-6F40-4151-8296-8C275FE6E5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11F012-1A05-4C5B-BFC8-B2AE5565A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E6593B-A939-455A-82C2-BED6C924A1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663DFA-C352-4DCE-A8D0-D8FB79E66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3AD6DA-7063-415D-883D-04CFCC4836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2C9C8A-29BF-4E5C-B8B4-960011888B11}"/>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8" name="Footer Placeholder 7">
            <a:extLst>
              <a:ext uri="{FF2B5EF4-FFF2-40B4-BE49-F238E27FC236}">
                <a16:creationId xmlns:a16="http://schemas.microsoft.com/office/drawing/2014/main" id="{57C11D3D-FE4A-4B74-8B1D-2B4B5C81DE0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6B664DE-0C82-44B0-8C8C-D49E7834A1DD}"/>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406521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4CBF-960A-449B-A671-3D3C91AA81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4AC476-9734-4386-82B3-F7824EB73B74}"/>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4" name="Footer Placeholder 3">
            <a:extLst>
              <a:ext uri="{FF2B5EF4-FFF2-40B4-BE49-F238E27FC236}">
                <a16:creationId xmlns:a16="http://schemas.microsoft.com/office/drawing/2014/main" id="{777F8F13-F204-4C17-B054-FA0551B319A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12C9FE7-4237-4DB7-987A-77D625BD9F3F}"/>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1384748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4E1E4-855D-4CF3-81C3-02EED86D15C7}"/>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3" name="Footer Placeholder 2">
            <a:extLst>
              <a:ext uri="{FF2B5EF4-FFF2-40B4-BE49-F238E27FC236}">
                <a16:creationId xmlns:a16="http://schemas.microsoft.com/office/drawing/2014/main" id="{1E71C1CB-2430-4FA6-B401-C5E6EBE90D7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49234F4-A3EC-4F02-9056-B40308C9B64E}"/>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98067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8762-54A4-4910-9F4E-0F03CEDAC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99EA06-EBA0-4A7C-A685-253907D2B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987ABF-FBE9-4BEE-8831-B87B34331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9A26E4-E352-4B0A-A42C-98A767C73120}"/>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6D6F0E18-7700-4158-9DF0-D0887A15490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A5218C-7C42-455E-A95E-D309404264B9}"/>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164740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14F9-A429-5A76-909E-D2025FC0D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D92B40-F2FD-48CA-5C95-6A31362DF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52F6F-A488-8655-2692-B379DC87E073}"/>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1725F57A-D384-D663-3A80-395ECD8A212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68A722-1051-E995-6C8F-974DEB7E522F}"/>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78807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4D96-3DDE-4D26-9DD3-0E5EFB6C2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61D963-1ABC-4816-9739-549013A61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76850E8-88A8-4F8E-817D-95E0C5C18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D7C6B0-BA58-4D53-8A3E-A1ABD693157A}"/>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1068C8FC-98AB-4EF1-9D24-04539FC0E9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9814D76-5026-4A71-B4D8-51E2372A0809}"/>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125009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3681-6F51-49DF-895E-EB1A461370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805F60-FBC1-4863-8E98-7045E332B1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BB9EE-6BDA-4D01-A27A-BCFFF2387794}"/>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D7249C87-DFC0-4B58-9763-1237B63A56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C3A0C6-D880-432C-AA63-6DB320D4D26B}"/>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304076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B6C2D-561D-4B9C-9CA5-6A9535DA76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B83A6C-811F-415A-87E0-419DE9AE91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CAB26-D892-4F1A-979F-BFE1616D02C4}"/>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18A5074D-8AB4-4DBA-9A0B-28AB7E9EA7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3DEFD9-DBE3-4BDD-82A5-F35621159797}"/>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42135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C563-4088-1E4D-F57F-8974B989B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FE2754-36B1-FC22-1DA1-36F829DC9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6A08B-374C-3BD7-E8FC-FC855AA5FBD8}"/>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F6C429E7-EBC2-0FE3-07C6-9A3B3D426B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E5AC910-4982-17C7-4827-9F6BA3C4FEC6}"/>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67170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5E65-E76C-C6B5-1EEE-CFC4009A51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A1207-14A6-1367-81AA-581144FBD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A36B82-3B62-2B98-7CB9-47E5335F73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D17848-4329-3D7E-2890-AADC1F2420EA}"/>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ED45C6F3-4684-5144-A18F-9410026007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524312-F9DD-09D7-B16D-B47D06F1F50A}"/>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46748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E4DB-143B-09EF-2B15-016F9D7B57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A1EDC4-EE28-BC87-389A-8A66D12E0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06487-BA1E-CBDA-954A-678B73A3C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819409-C285-6456-1988-B3FFEC6CC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8FBECC-440B-FBEF-1BB4-42A7194E2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3229B5-DAD6-49E4-0E11-0A5ECCAB278C}"/>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8" name="Footer Placeholder 7">
            <a:extLst>
              <a:ext uri="{FF2B5EF4-FFF2-40B4-BE49-F238E27FC236}">
                <a16:creationId xmlns:a16="http://schemas.microsoft.com/office/drawing/2014/main" id="{CA0DF136-BE18-5077-F692-1678D5A43B3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2630637-1D42-B482-E689-077BD03227F8}"/>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7349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79E1-B3C2-AC6D-0EFD-340677565F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735258-C49C-96F0-CC37-9A8EBFEEB5E7}"/>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4" name="Footer Placeholder 3">
            <a:extLst>
              <a:ext uri="{FF2B5EF4-FFF2-40B4-BE49-F238E27FC236}">
                <a16:creationId xmlns:a16="http://schemas.microsoft.com/office/drawing/2014/main" id="{FD7F5932-83DE-DD3D-5ED2-61423B48302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2F1EE64-73BF-0AB4-1B41-671BEEC05BE0}"/>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61623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9F5F1-1C9F-422B-2B39-DA13465402FF}"/>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3" name="Footer Placeholder 2">
            <a:extLst>
              <a:ext uri="{FF2B5EF4-FFF2-40B4-BE49-F238E27FC236}">
                <a16:creationId xmlns:a16="http://schemas.microsoft.com/office/drawing/2014/main" id="{06827E75-D85A-0798-4CAD-0A111C7EF36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EFB9735-4CCF-8EB4-E64E-DC2D95B44847}"/>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30228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AA86-59DA-0AD9-04C8-D24825120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9E12A5-A50A-47BB-4E0A-39A69ED12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46B204-7BAA-5D29-0EE4-B7C42CF35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35B12-7627-D1A5-0E28-07F8F26B68E9}"/>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2016F2F4-A256-4857-4922-943B479A0C0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C5CD30D-D8B7-7D27-1523-CD1C1B5FE3BE}"/>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232669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0149-BEDC-399D-B123-F2F7F17E8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BCE7C2-47AC-1F35-1246-3104EC427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9E6DAA7-9DD0-932A-2F30-CC24A4C50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88332-E8AF-B3FD-91BB-6C6781DC8825}"/>
              </a:ext>
            </a:extLst>
          </p:cNvPr>
          <p:cNvSpPr>
            <a:spLocks noGrp="1"/>
          </p:cNvSpPr>
          <p:nvPr>
            <p:ph type="dt" sz="half" idx="10"/>
          </p:nvPr>
        </p:nvSpPr>
        <p:spPr/>
        <p:txBody>
          <a:bodyPr/>
          <a:lstStyle/>
          <a:p>
            <a:fld id="{C3ECA9E1-5808-4DF9-8219-823CAD174453}" type="datetimeFigureOut">
              <a:rPr lang="en-GB" smtClean="0"/>
              <a:t>19/09/2023</a:t>
            </a:fld>
            <a:endParaRPr lang="en-GB" dirty="0"/>
          </a:p>
        </p:txBody>
      </p:sp>
      <p:sp>
        <p:nvSpPr>
          <p:cNvPr id="6" name="Footer Placeholder 5">
            <a:extLst>
              <a:ext uri="{FF2B5EF4-FFF2-40B4-BE49-F238E27FC236}">
                <a16:creationId xmlns:a16="http://schemas.microsoft.com/office/drawing/2014/main" id="{4A3F0E53-99E0-89AA-CD31-71874D5AF5A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32988BF-4582-7542-C7FA-23D441EEB340}"/>
              </a:ext>
            </a:extLst>
          </p:cNvPr>
          <p:cNvSpPr>
            <a:spLocks noGrp="1"/>
          </p:cNvSpPr>
          <p:nvPr>
            <p:ph type="sldNum" sz="quarter" idx="12"/>
          </p:nvPr>
        </p:nvSpPr>
        <p:spPr/>
        <p:txBody>
          <a:bodyPr/>
          <a:lstStyle/>
          <a:p>
            <a:fld id="{1AE1DE72-1B2E-43E3-8FDC-310932793BDA}" type="slidenum">
              <a:rPr lang="en-GB" smtClean="0"/>
              <a:t>‹#›</a:t>
            </a:fld>
            <a:endParaRPr lang="en-GB" dirty="0"/>
          </a:p>
        </p:txBody>
      </p:sp>
    </p:spTree>
    <p:extLst>
      <p:ext uri="{BB962C8B-B14F-4D97-AF65-F5344CB8AC3E}">
        <p14:creationId xmlns:p14="http://schemas.microsoft.com/office/powerpoint/2010/main" val="410640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C72A2-160D-CA88-7657-3CE4C7A6D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9B9A32-0FED-727F-8373-A8029E110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5B542D-839D-7CAB-339D-3ADE61551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154EC9BF-ABC2-AD2C-59A3-6DE4CCF74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A848CA5-D773-E1CA-5436-EEDF46AE8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1DE72-1B2E-43E3-8FDC-310932793BDA}" type="slidenum">
              <a:rPr lang="en-GB" smtClean="0"/>
              <a:t>‹#›</a:t>
            </a:fld>
            <a:endParaRPr lang="en-GB" dirty="0"/>
          </a:p>
        </p:txBody>
      </p:sp>
    </p:spTree>
    <p:extLst>
      <p:ext uri="{BB962C8B-B14F-4D97-AF65-F5344CB8AC3E}">
        <p14:creationId xmlns:p14="http://schemas.microsoft.com/office/powerpoint/2010/main" val="7074888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1A5E8-228D-4F68-AD7B-6D1287514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01B0FF-DD9E-4192-835D-D167F88D4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E9EA8-6783-4391-9456-0EA357456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CA9E1-5808-4DF9-8219-823CAD174453}" type="datetimeFigureOut">
              <a:rPr lang="en-GB" smtClean="0"/>
              <a:t>19/09/2023</a:t>
            </a:fld>
            <a:endParaRPr lang="en-GB" dirty="0"/>
          </a:p>
        </p:txBody>
      </p:sp>
      <p:sp>
        <p:nvSpPr>
          <p:cNvPr id="5" name="Footer Placeholder 4">
            <a:extLst>
              <a:ext uri="{FF2B5EF4-FFF2-40B4-BE49-F238E27FC236}">
                <a16:creationId xmlns:a16="http://schemas.microsoft.com/office/drawing/2014/main" id="{8B3AAA53-61BE-4155-B983-1F4AD68B6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7346EE6-BFCC-426E-AAC4-E7D2CD3A0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1DE72-1B2E-43E3-8FDC-310932793BDA}" type="slidenum">
              <a:rPr lang="en-GB" smtClean="0"/>
              <a:t>‹#›</a:t>
            </a:fld>
            <a:endParaRPr lang="en-GB" dirty="0"/>
          </a:p>
        </p:txBody>
      </p:sp>
    </p:spTree>
    <p:extLst>
      <p:ext uri="{BB962C8B-B14F-4D97-AF65-F5344CB8AC3E}">
        <p14:creationId xmlns:p14="http://schemas.microsoft.com/office/powerpoint/2010/main" val="393729604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aren.boardman@edgehill.ac.uk"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07/978-3-030-89086-5_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Karen.boardman@edgehill.ac.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6F7C6A-115E-488E-93CF-0EF0B1415B16}"/>
              </a:ext>
            </a:extLst>
          </p:cNvPr>
          <p:cNvSpPr>
            <a:spLocks noGrp="1"/>
          </p:cNvSpPr>
          <p:nvPr>
            <p:ph type="ctrTitle"/>
          </p:nvPr>
        </p:nvSpPr>
        <p:spPr>
          <a:xfrm>
            <a:off x="479435" y="351301"/>
            <a:ext cx="5171039" cy="1644592"/>
          </a:xfrm>
        </p:spPr>
        <p:txBody>
          <a:bodyPr anchor="t">
            <a:normAutofit fontScale="90000"/>
          </a:bodyPr>
          <a:lstStyle/>
          <a:p>
            <a:r>
              <a:rPr lang="en-GB" sz="4000" dirty="0">
                <a:latin typeface="+mn-lt"/>
              </a:rPr>
              <a:t>‘Research Circles’</a:t>
            </a:r>
            <a:br>
              <a:rPr lang="en-GB" sz="4000" dirty="0">
                <a:latin typeface="+mn-lt"/>
              </a:rPr>
            </a:br>
            <a:br>
              <a:rPr lang="en-GB" sz="4000" dirty="0">
                <a:latin typeface="+mn-lt"/>
              </a:rPr>
            </a:br>
            <a:r>
              <a:rPr lang="en-GB" sz="3100" dirty="0">
                <a:latin typeface="+mn-lt"/>
              </a:rPr>
              <a:t>The mutual exchange of experiences, knowledge, and ideas can provide the basis for the development of the professional’s own practice (Persson, 2009)</a:t>
            </a:r>
            <a:br>
              <a:rPr lang="en-GB" sz="3100" dirty="0">
                <a:latin typeface="+mn-lt"/>
              </a:rPr>
            </a:br>
            <a:br>
              <a:rPr lang="en-GB" sz="3100" dirty="0">
                <a:latin typeface="+mn-lt"/>
              </a:rPr>
            </a:br>
            <a:r>
              <a:rPr lang="en-GB" sz="3100" dirty="0">
                <a:latin typeface="+mn-lt"/>
              </a:rPr>
              <a:t>or community engaged scholarship …..?</a:t>
            </a:r>
            <a:br>
              <a:rPr lang="en-GB" sz="3100" dirty="0">
                <a:latin typeface="+mn-lt"/>
              </a:rPr>
            </a:br>
            <a:endParaRPr lang="en-GB" sz="3100" dirty="0">
              <a:latin typeface="+mn-lt"/>
            </a:endParaRPr>
          </a:p>
        </p:txBody>
      </p:sp>
      <p:sp>
        <p:nvSpPr>
          <p:cNvPr id="3" name="Subtitle 2">
            <a:extLst>
              <a:ext uri="{FF2B5EF4-FFF2-40B4-BE49-F238E27FC236}">
                <a16:creationId xmlns:a16="http://schemas.microsoft.com/office/drawing/2014/main" id="{676217FA-3051-4B8C-8A99-47DAA622FDBC}"/>
              </a:ext>
            </a:extLst>
          </p:cNvPr>
          <p:cNvSpPr>
            <a:spLocks noGrp="1"/>
          </p:cNvSpPr>
          <p:nvPr>
            <p:ph type="subTitle" idx="1"/>
          </p:nvPr>
        </p:nvSpPr>
        <p:spPr>
          <a:xfrm>
            <a:off x="210827" y="5115461"/>
            <a:ext cx="6160206" cy="1391238"/>
          </a:xfrm>
        </p:spPr>
        <p:txBody>
          <a:bodyPr anchor="b">
            <a:normAutofit/>
          </a:bodyPr>
          <a:lstStyle/>
          <a:p>
            <a:r>
              <a:rPr lang="en-GB" sz="2200" dirty="0">
                <a:solidFill>
                  <a:schemeClr val="tx2"/>
                </a:solidFill>
              </a:rPr>
              <a:t>Dr Karen Boardman, Edge Hill University</a:t>
            </a:r>
          </a:p>
          <a:p>
            <a:r>
              <a:rPr lang="en-GB" sz="2200" dirty="0">
                <a:solidFill>
                  <a:schemeClr val="tx2"/>
                </a:solidFill>
                <a:hlinkClick r:id="rId2"/>
              </a:rPr>
              <a:t>Karen.boardman@edgehill.ac.uk</a:t>
            </a:r>
            <a:endParaRPr lang="en-GB" sz="2200" dirty="0">
              <a:solidFill>
                <a:schemeClr val="tx2"/>
              </a:solidFill>
            </a:endParaRPr>
          </a:p>
          <a:p>
            <a:r>
              <a:rPr lang="en-GB" sz="2200" dirty="0">
                <a:solidFill>
                  <a:schemeClr val="tx2"/>
                </a:solidFill>
              </a:rPr>
              <a:t>@KarenMBoardman </a:t>
            </a:r>
          </a:p>
          <a:p>
            <a:pPr algn="l"/>
            <a:endParaRPr lang="en-GB" sz="3600" dirty="0">
              <a:solidFill>
                <a:schemeClr val="tx2"/>
              </a:solidFill>
            </a:endParaRPr>
          </a:p>
        </p:txBody>
      </p:sp>
      <p:pic>
        <p:nvPicPr>
          <p:cNvPr id="4" name="Picture 3">
            <a:extLst>
              <a:ext uri="{FF2B5EF4-FFF2-40B4-BE49-F238E27FC236}">
                <a16:creationId xmlns:a16="http://schemas.microsoft.com/office/drawing/2014/main" id="{E7E9C9FF-610D-4630-BE81-140628197FDC}"/>
              </a:ext>
            </a:extLst>
          </p:cNvPr>
          <p:cNvPicPr>
            <a:picLocks noChangeAspect="1"/>
          </p:cNvPicPr>
          <p:nvPr/>
        </p:nvPicPr>
        <p:blipFill rotWithShape="1">
          <a:blip r:embed="rId3">
            <a:alphaModFix/>
          </a:blip>
          <a:srcRect t="29143" r="1" b="21086"/>
          <a:stretch/>
        </p:blipFill>
        <p:spPr>
          <a:xfrm>
            <a:off x="5853325" y="10"/>
            <a:ext cx="6338370" cy="6857989"/>
          </a:xfrm>
          <a:prstGeom prst="rect">
            <a:avLst/>
          </a:prstGeom>
        </p:spPr>
      </p:pic>
      <p:grpSp>
        <p:nvGrpSpPr>
          <p:cNvPr id="31" name="Group 30">
            <a:extLst>
              <a:ext uri="{FF2B5EF4-FFF2-40B4-BE49-F238E27FC236}">
                <a16:creationId xmlns:a16="http://schemas.microsoft.com/office/drawing/2014/main" id="{3DFB5C00-6040-4666-9765-4391ECB26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0456" y="-1"/>
            <a:ext cx="6421545" cy="6858001"/>
            <a:chOff x="5770456" y="-12663"/>
            <a:chExt cx="6421545" cy="6858001"/>
          </a:xfrm>
        </p:grpSpPr>
        <p:sp>
          <p:nvSpPr>
            <p:cNvPr id="32" name="Freeform: Shape 31">
              <a:extLst>
                <a:ext uri="{FF2B5EF4-FFF2-40B4-BE49-F238E27FC236}">
                  <a16:creationId xmlns:a16="http://schemas.microsoft.com/office/drawing/2014/main" id="{F5AF136B-F25D-4A62-92D1-409DE6B3A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6158" y="12665"/>
              <a:ext cx="6015842" cy="6832673"/>
            </a:xfrm>
            <a:custGeom>
              <a:avLst/>
              <a:gdLst>
                <a:gd name="connsiteX0" fmla="*/ 6015842 w 6015842"/>
                <a:gd name="connsiteY0" fmla="*/ 6607627 h 6832673"/>
                <a:gd name="connsiteX1" fmla="*/ 6015842 w 6015842"/>
                <a:gd name="connsiteY1" fmla="*/ 6832673 h 6832673"/>
                <a:gd name="connsiteX2" fmla="*/ 5735634 w 6015842"/>
                <a:gd name="connsiteY2" fmla="*/ 6832673 h 6832673"/>
                <a:gd name="connsiteX3" fmla="*/ 5818530 w 6015842"/>
                <a:gd name="connsiteY3" fmla="*/ 6767255 h 6832673"/>
                <a:gd name="connsiteX4" fmla="*/ 4633062 w 6015842"/>
                <a:gd name="connsiteY4" fmla="*/ 499 h 6832673"/>
                <a:gd name="connsiteX5" fmla="*/ 4830740 w 6015842"/>
                <a:gd name="connsiteY5" fmla="*/ 7861 h 6832673"/>
                <a:gd name="connsiteX6" fmla="*/ 5614049 w 6015842"/>
                <a:gd name="connsiteY6" fmla="*/ 130835 h 6832673"/>
                <a:gd name="connsiteX7" fmla="*/ 5900717 w 6015842"/>
                <a:gd name="connsiteY7" fmla="*/ 218147 h 6832673"/>
                <a:gd name="connsiteX8" fmla="*/ 6015842 w 6015842"/>
                <a:gd name="connsiteY8" fmla="*/ 264101 h 6832673"/>
                <a:gd name="connsiteX9" fmla="*/ 6015842 w 6015842"/>
                <a:gd name="connsiteY9" fmla="*/ 662291 h 6832673"/>
                <a:gd name="connsiteX10" fmla="*/ 5865183 w 6015842"/>
                <a:gd name="connsiteY10" fmla="*/ 601873 h 6832673"/>
                <a:gd name="connsiteX11" fmla="*/ 5522516 w 6015842"/>
                <a:gd name="connsiteY11" fmla="*/ 496937 h 6832673"/>
                <a:gd name="connsiteX12" fmla="*/ 4809762 w 6015842"/>
                <a:gd name="connsiteY12" fmla="*/ 394287 h 6832673"/>
                <a:gd name="connsiteX13" fmla="*/ 4087181 w 6015842"/>
                <a:gd name="connsiteY13" fmla="*/ 420838 h 6832673"/>
                <a:gd name="connsiteX14" fmla="*/ 3378242 w 6015842"/>
                <a:gd name="connsiteY14" fmla="*/ 571551 h 6832673"/>
                <a:gd name="connsiteX15" fmla="*/ 1488325 w 6015842"/>
                <a:gd name="connsiteY15" fmla="*/ 1639596 h 6832673"/>
                <a:gd name="connsiteX16" fmla="*/ 993256 w 6015842"/>
                <a:gd name="connsiteY16" fmla="*/ 2176884 h 6832673"/>
                <a:gd name="connsiteX17" fmla="*/ 601602 w 6015842"/>
                <a:gd name="connsiteY17" fmla="*/ 2794422 h 6832673"/>
                <a:gd name="connsiteX18" fmla="*/ 335805 w 6015842"/>
                <a:gd name="connsiteY18" fmla="*/ 3476785 h 6832673"/>
                <a:gd name="connsiteX19" fmla="*/ 238991 w 6015842"/>
                <a:gd name="connsiteY19" fmla="*/ 4205577 h 6832673"/>
                <a:gd name="connsiteX20" fmla="*/ 279770 w 6015842"/>
                <a:gd name="connsiteY20" fmla="*/ 4561593 h 6832673"/>
                <a:gd name="connsiteX21" fmla="*/ 400346 w 6015842"/>
                <a:gd name="connsiteY21" fmla="*/ 4894912 h 6832673"/>
                <a:gd name="connsiteX22" fmla="*/ 484398 w 6015842"/>
                <a:gd name="connsiteY22" fmla="*/ 5051706 h 6832673"/>
                <a:gd name="connsiteX23" fmla="*/ 580920 w 6015842"/>
                <a:gd name="connsiteY23" fmla="*/ 5203606 h 6832673"/>
                <a:gd name="connsiteX24" fmla="*/ 803883 w 6015842"/>
                <a:gd name="connsiteY24" fmla="*/ 5497171 h 6832673"/>
                <a:gd name="connsiteX25" fmla="*/ 1045184 w 6015842"/>
                <a:gd name="connsiteY25" fmla="*/ 5792959 h 6832673"/>
                <a:gd name="connsiteX26" fmla="*/ 1165173 w 6015842"/>
                <a:gd name="connsiteY26" fmla="*/ 5947381 h 6832673"/>
                <a:gd name="connsiteX27" fmla="*/ 1222822 w 6015842"/>
                <a:gd name="connsiteY27" fmla="*/ 6023035 h 6832673"/>
                <a:gd name="connsiteX28" fmla="*/ 1279296 w 6015842"/>
                <a:gd name="connsiteY28" fmla="*/ 6095720 h 6832673"/>
                <a:gd name="connsiteX29" fmla="*/ 1764538 w 6015842"/>
                <a:gd name="connsiteY29" fmla="*/ 6631821 h 6832673"/>
                <a:gd name="connsiteX30" fmla="*/ 1979400 w 6015842"/>
                <a:gd name="connsiteY30" fmla="*/ 6832673 h 6832673"/>
                <a:gd name="connsiteX31" fmla="*/ 1213789 w 6015842"/>
                <a:gd name="connsiteY31" fmla="*/ 6832673 h 6832673"/>
                <a:gd name="connsiteX32" fmla="*/ 1117208 w 6015842"/>
                <a:gd name="connsiteY32" fmla="*/ 6706732 h 6832673"/>
                <a:gd name="connsiteX33" fmla="*/ 894535 w 6015842"/>
                <a:gd name="connsiteY33" fmla="*/ 6375343 h 6832673"/>
                <a:gd name="connsiteX34" fmla="*/ 842461 w 6015842"/>
                <a:gd name="connsiteY34" fmla="*/ 6291085 h 6832673"/>
                <a:gd name="connsiteX35" fmla="*/ 792736 w 6015842"/>
                <a:gd name="connsiteY35" fmla="*/ 6209052 h 6832673"/>
                <a:gd name="connsiteX36" fmla="*/ 694454 w 6015842"/>
                <a:gd name="connsiteY36" fmla="*/ 6050330 h 6832673"/>
                <a:gd name="connsiteX37" fmla="*/ 490706 w 6015842"/>
                <a:gd name="connsiteY37" fmla="*/ 5724130 h 6832673"/>
                <a:gd name="connsiteX38" fmla="*/ 292239 w 6015842"/>
                <a:gd name="connsiteY38" fmla="*/ 5381020 h 6832673"/>
                <a:gd name="connsiteX39" fmla="*/ 202759 w 6015842"/>
                <a:gd name="connsiteY39" fmla="*/ 5199305 h 6832673"/>
                <a:gd name="connsiteX40" fmla="*/ 126628 w 6015842"/>
                <a:gd name="connsiteY40" fmla="*/ 5010171 h 6832673"/>
                <a:gd name="connsiteX41" fmla="*/ 67953 w 6015842"/>
                <a:gd name="connsiteY41" fmla="*/ 4812881 h 6832673"/>
                <a:gd name="connsiteX42" fmla="*/ 46243 w 6015842"/>
                <a:gd name="connsiteY42" fmla="*/ 4712306 h 6832673"/>
                <a:gd name="connsiteX43" fmla="*/ 36709 w 6015842"/>
                <a:gd name="connsiteY43" fmla="*/ 4661870 h 6832673"/>
                <a:gd name="connsiteX44" fmla="*/ 28789 w 6015842"/>
                <a:gd name="connsiteY44" fmla="*/ 4611286 h 6832673"/>
                <a:gd name="connsiteX45" fmla="*/ 38 w 6015842"/>
                <a:gd name="connsiteY45" fmla="*/ 4205577 h 6832673"/>
                <a:gd name="connsiteX46" fmla="*/ 81448 w 6015842"/>
                <a:gd name="connsiteY46" fmla="*/ 3416115 h 6832673"/>
                <a:gd name="connsiteX47" fmla="*/ 326122 w 6015842"/>
                <a:gd name="connsiteY47" fmla="*/ 2659581 h 6832673"/>
                <a:gd name="connsiteX48" fmla="*/ 1243505 w 6015842"/>
                <a:gd name="connsiteY48" fmla="*/ 1374811 h 6832673"/>
                <a:gd name="connsiteX49" fmla="*/ 1851817 w 6015842"/>
                <a:gd name="connsiteY49" fmla="*/ 871494 h 6832673"/>
                <a:gd name="connsiteX50" fmla="*/ 4040976 w 6015842"/>
                <a:gd name="connsiteY50" fmla="*/ 31151 h 6832673"/>
                <a:gd name="connsiteX51" fmla="*/ 4633062 w 6015842"/>
                <a:gd name="connsiteY51" fmla="*/ 499 h 68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5842" h="6832673">
                  <a:moveTo>
                    <a:pt x="6015842" y="6607627"/>
                  </a:moveTo>
                  <a:lnTo>
                    <a:pt x="6015842" y="6832673"/>
                  </a:lnTo>
                  <a:lnTo>
                    <a:pt x="5735634" y="6832673"/>
                  </a:lnTo>
                  <a:lnTo>
                    <a:pt x="5818530" y="6767255"/>
                  </a:lnTo>
                  <a:close/>
                  <a:moveTo>
                    <a:pt x="4633062" y="499"/>
                  </a:moveTo>
                  <a:cubicBezTo>
                    <a:pt x="4698976" y="1486"/>
                    <a:pt x="4764884" y="3940"/>
                    <a:pt x="4830740" y="7861"/>
                  </a:cubicBezTo>
                  <a:cubicBezTo>
                    <a:pt x="5095128" y="23382"/>
                    <a:pt x="5357448" y="64564"/>
                    <a:pt x="5614049" y="130835"/>
                  </a:cubicBezTo>
                  <a:cubicBezTo>
                    <a:pt x="5710834" y="155913"/>
                    <a:pt x="5806471" y="185048"/>
                    <a:pt x="5900717" y="218147"/>
                  </a:cubicBezTo>
                  <a:lnTo>
                    <a:pt x="6015842" y="264101"/>
                  </a:lnTo>
                  <a:lnTo>
                    <a:pt x="6015842" y="662291"/>
                  </a:lnTo>
                  <a:lnTo>
                    <a:pt x="5865183" y="601873"/>
                  </a:lnTo>
                  <a:cubicBezTo>
                    <a:pt x="5753061" y="560521"/>
                    <a:pt x="5638663" y="525479"/>
                    <a:pt x="5522516" y="496937"/>
                  </a:cubicBezTo>
                  <a:cubicBezTo>
                    <a:pt x="5288740" y="439663"/>
                    <a:pt x="5050052" y="405286"/>
                    <a:pt x="4809762" y="394287"/>
                  </a:cubicBezTo>
                  <a:cubicBezTo>
                    <a:pt x="4568594" y="381810"/>
                    <a:pt x="4326810" y="390696"/>
                    <a:pt x="4087181" y="420838"/>
                  </a:cubicBezTo>
                  <a:cubicBezTo>
                    <a:pt x="3847216" y="451509"/>
                    <a:pt x="3610112" y="501913"/>
                    <a:pt x="3378242" y="571551"/>
                  </a:cubicBezTo>
                  <a:cubicBezTo>
                    <a:pt x="2679220" y="784970"/>
                    <a:pt x="2034383" y="1149380"/>
                    <a:pt x="1488325" y="1639596"/>
                  </a:cubicBezTo>
                  <a:cubicBezTo>
                    <a:pt x="1308517" y="1804150"/>
                    <a:pt x="1142887" y="1983894"/>
                    <a:pt x="993256" y="2176884"/>
                  </a:cubicBezTo>
                  <a:cubicBezTo>
                    <a:pt x="843445" y="2369563"/>
                    <a:pt x="712290" y="2576362"/>
                    <a:pt x="601602" y="2794422"/>
                  </a:cubicBezTo>
                  <a:cubicBezTo>
                    <a:pt x="489834" y="3011933"/>
                    <a:pt x="400757" y="3240628"/>
                    <a:pt x="335805" y="3476785"/>
                  </a:cubicBezTo>
                  <a:cubicBezTo>
                    <a:pt x="271624" y="3714276"/>
                    <a:pt x="239065" y="3959377"/>
                    <a:pt x="238991" y="4205577"/>
                  </a:cubicBezTo>
                  <a:cubicBezTo>
                    <a:pt x="239262" y="4325420"/>
                    <a:pt x="252943" y="4444849"/>
                    <a:pt x="279770" y="4561593"/>
                  </a:cubicBezTo>
                  <a:cubicBezTo>
                    <a:pt x="307988" y="4676763"/>
                    <a:pt x="348413" y="4788524"/>
                    <a:pt x="400346" y="4894912"/>
                  </a:cubicBezTo>
                  <a:cubicBezTo>
                    <a:pt x="426018" y="4948165"/>
                    <a:pt x="454327" y="5000381"/>
                    <a:pt x="484398" y="5051706"/>
                  </a:cubicBezTo>
                  <a:cubicBezTo>
                    <a:pt x="514468" y="5103033"/>
                    <a:pt x="547181" y="5153617"/>
                    <a:pt x="580920" y="5203606"/>
                  </a:cubicBezTo>
                  <a:cubicBezTo>
                    <a:pt x="649275" y="5303291"/>
                    <a:pt x="725259" y="5400008"/>
                    <a:pt x="803883" y="5497171"/>
                  </a:cubicBezTo>
                  <a:cubicBezTo>
                    <a:pt x="882508" y="5594333"/>
                    <a:pt x="965240" y="5691644"/>
                    <a:pt x="1045184" y="5792959"/>
                  </a:cubicBezTo>
                  <a:cubicBezTo>
                    <a:pt x="1085571" y="5843395"/>
                    <a:pt x="1125568" y="5894870"/>
                    <a:pt x="1165173" y="5947381"/>
                  </a:cubicBezTo>
                  <a:lnTo>
                    <a:pt x="1222822" y="6023035"/>
                  </a:lnTo>
                  <a:cubicBezTo>
                    <a:pt x="1241744" y="6047215"/>
                    <a:pt x="1259787" y="6072135"/>
                    <a:pt x="1279296" y="6095720"/>
                  </a:cubicBezTo>
                  <a:cubicBezTo>
                    <a:pt x="1430649" y="6283772"/>
                    <a:pt x="1592663" y="6462773"/>
                    <a:pt x="1764538" y="6631821"/>
                  </a:cubicBezTo>
                  <a:lnTo>
                    <a:pt x="1979400" y="6832673"/>
                  </a:lnTo>
                  <a:lnTo>
                    <a:pt x="1213789" y="6832673"/>
                  </a:lnTo>
                  <a:lnTo>
                    <a:pt x="1117208" y="6706732"/>
                  </a:lnTo>
                  <a:cubicBezTo>
                    <a:pt x="1038730" y="6598297"/>
                    <a:pt x="964066" y="6487930"/>
                    <a:pt x="894535" y="6375343"/>
                  </a:cubicBezTo>
                  <a:cubicBezTo>
                    <a:pt x="876640" y="6347454"/>
                    <a:pt x="859771" y="6319121"/>
                    <a:pt x="842461" y="6291085"/>
                  </a:cubicBezTo>
                  <a:lnTo>
                    <a:pt x="792736" y="6209052"/>
                  </a:lnTo>
                  <a:cubicBezTo>
                    <a:pt x="760903" y="6156245"/>
                    <a:pt x="727753" y="6103584"/>
                    <a:pt x="694454" y="6050330"/>
                  </a:cubicBezTo>
                  <a:lnTo>
                    <a:pt x="490706" y="5724130"/>
                  </a:lnTo>
                  <a:cubicBezTo>
                    <a:pt x="422643" y="5613617"/>
                    <a:pt x="355167" y="5499692"/>
                    <a:pt x="292239" y="5381020"/>
                  </a:cubicBezTo>
                  <a:cubicBezTo>
                    <a:pt x="260847" y="5321686"/>
                    <a:pt x="230631" y="5261310"/>
                    <a:pt x="202759" y="5199305"/>
                  </a:cubicBezTo>
                  <a:cubicBezTo>
                    <a:pt x="174889" y="5137299"/>
                    <a:pt x="149511" y="5074254"/>
                    <a:pt x="126628" y="5010171"/>
                  </a:cubicBezTo>
                  <a:cubicBezTo>
                    <a:pt x="103745" y="4946089"/>
                    <a:pt x="84529" y="4879485"/>
                    <a:pt x="67953" y="4812881"/>
                  </a:cubicBezTo>
                  <a:cubicBezTo>
                    <a:pt x="60179" y="4779355"/>
                    <a:pt x="52551" y="4745979"/>
                    <a:pt x="46243" y="4712306"/>
                  </a:cubicBezTo>
                  <a:lnTo>
                    <a:pt x="36709" y="4661870"/>
                  </a:lnTo>
                  <a:lnTo>
                    <a:pt x="28789" y="4611286"/>
                  </a:lnTo>
                  <a:cubicBezTo>
                    <a:pt x="8927" y="4476995"/>
                    <a:pt x="-684" y="4341352"/>
                    <a:pt x="38" y="4205577"/>
                  </a:cubicBezTo>
                  <a:cubicBezTo>
                    <a:pt x="735" y="3940316"/>
                    <a:pt x="28012" y="3675812"/>
                    <a:pt x="81448" y="3416115"/>
                  </a:cubicBezTo>
                  <a:cubicBezTo>
                    <a:pt x="134458" y="3155392"/>
                    <a:pt x="216542" y="2901597"/>
                    <a:pt x="326122" y="2659581"/>
                  </a:cubicBezTo>
                  <a:cubicBezTo>
                    <a:pt x="546153" y="2175993"/>
                    <a:pt x="866666" y="1743286"/>
                    <a:pt x="1243505" y="1374811"/>
                  </a:cubicBezTo>
                  <a:cubicBezTo>
                    <a:pt x="1432510" y="1190706"/>
                    <a:pt x="1635952" y="1022387"/>
                    <a:pt x="1851817" y="871494"/>
                  </a:cubicBezTo>
                  <a:cubicBezTo>
                    <a:pt x="2502124" y="413640"/>
                    <a:pt x="3254043" y="125004"/>
                    <a:pt x="4040976" y="31151"/>
                  </a:cubicBezTo>
                  <a:cubicBezTo>
                    <a:pt x="4237529" y="7767"/>
                    <a:pt x="4435320" y="-2463"/>
                    <a:pt x="4633062" y="49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4A545AB-98A3-4EA5-8D41-F52106038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958" y="32887"/>
              <a:ext cx="5994043" cy="6812451"/>
            </a:xfrm>
            <a:custGeom>
              <a:avLst/>
              <a:gdLst>
                <a:gd name="connsiteX0" fmla="*/ 5994043 w 5994043"/>
                <a:gd name="connsiteY0" fmla="*/ 6088971 h 6812451"/>
                <a:gd name="connsiteX1" fmla="*/ 5994043 w 5994043"/>
                <a:gd name="connsiteY1" fmla="*/ 6812451 h 6812451"/>
                <a:gd name="connsiteX2" fmla="*/ 4989355 w 5994043"/>
                <a:gd name="connsiteY2" fmla="*/ 6812451 h 6812451"/>
                <a:gd name="connsiteX3" fmla="*/ 5129829 w 5994043"/>
                <a:gd name="connsiteY3" fmla="*/ 6731039 h 6812451"/>
                <a:gd name="connsiteX4" fmla="*/ 5840791 w 5994043"/>
                <a:gd name="connsiteY4" fmla="*/ 6209052 h 6812451"/>
                <a:gd name="connsiteX5" fmla="*/ 4646021 w 5994043"/>
                <a:gd name="connsiteY5" fmla="*/ 0 h 6812451"/>
                <a:gd name="connsiteX6" fmla="*/ 5834943 w 5994043"/>
                <a:gd name="connsiteY6" fmla="*/ 187955 h 6812451"/>
                <a:gd name="connsiteX7" fmla="*/ 5994043 w 5994043"/>
                <a:gd name="connsiteY7" fmla="*/ 246737 h 6812451"/>
                <a:gd name="connsiteX8" fmla="*/ 5994043 w 5994043"/>
                <a:gd name="connsiteY8" fmla="*/ 1234190 h 6812451"/>
                <a:gd name="connsiteX9" fmla="*/ 5813213 w 5994043"/>
                <a:gd name="connsiteY9" fmla="*/ 1136134 h 6812451"/>
                <a:gd name="connsiteX10" fmla="*/ 4645435 w 5994043"/>
                <a:gd name="connsiteY10" fmla="*/ 890335 h 6812451"/>
                <a:gd name="connsiteX11" fmla="*/ 3262616 w 5994043"/>
                <a:gd name="connsiteY11" fmla="*/ 1158830 h 6812451"/>
                <a:gd name="connsiteX12" fmla="*/ 2030445 w 5994043"/>
                <a:gd name="connsiteY12" fmla="*/ 1900528 h 6812451"/>
                <a:gd name="connsiteX13" fmla="*/ 1183473 w 5994043"/>
                <a:gd name="connsiteY13" fmla="*/ 2961898 h 6812451"/>
                <a:gd name="connsiteX14" fmla="*/ 880124 w 5994043"/>
                <a:gd name="connsiteY14" fmla="*/ 4180805 h 6812451"/>
                <a:gd name="connsiteX15" fmla="*/ 1381647 w 5994043"/>
                <a:gd name="connsiteY15" fmla="*/ 5288309 h 6812451"/>
                <a:gd name="connsiteX16" fmla="*/ 1651257 w 5994043"/>
                <a:gd name="connsiteY16" fmla="*/ 5671767 h 6812451"/>
                <a:gd name="connsiteX17" fmla="*/ 2679827 w 5994043"/>
                <a:gd name="connsiteY17" fmla="*/ 6733581 h 6812451"/>
                <a:gd name="connsiteX18" fmla="*/ 2818128 w 5994043"/>
                <a:gd name="connsiteY18" fmla="*/ 6812451 h 6812451"/>
                <a:gd name="connsiteX19" fmla="*/ 1420330 w 5994043"/>
                <a:gd name="connsiteY19" fmla="*/ 6812451 h 6812451"/>
                <a:gd name="connsiteX20" fmla="*/ 1286880 w 5994043"/>
                <a:gd name="connsiteY20" fmla="*/ 6661555 h 6812451"/>
                <a:gd name="connsiteX21" fmla="*/ 922515 w 5994043"/>
                <a:gd name="connsiteY21" fmla="*/ 6171671 h 6812451"/>
                <a:gd name="connsiteX22" fmla="*/ 0 w 5994043"/>
                <a:gd name="connsiteY22" fmla="*/ 4180805 h 6812451"/>
                <a:gd name="connsiteX23" fmla="*/ 4645435 w 5994043"/>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4043" h="6812451">
                  <a:moveTo>
                    <a:pt x="5994043" y="6088971"/>
                  </a:moveTo>
                  <a:lnTo>
                    <a:pt x="5994043" y="6812451"/>
                  </a:lnTo>
                  <a:lnTo>
                    <a:pt x="4989355" y="6812451"/>
                  </a:lnTo>
                  <a:lnTo>
                    <a:pt x="5129829" y="6731039"/>
                  </a:lnTo>
                  <a:cubicBezTo>
                    <a:pt x="5358317" y="6586623"/>
                    <a:pt x="5590395" y="6406975"/>
                    <a:pt x="5840791" y="6209052"/>
                  </a:cubicBezTo>
                  <a:close/>
                  <a:moveTo>
                    <a:pt x="4646021" y="0"/>
                  </a:moveTo>
                  <a:cubicBezTo>
                    <a:pt x="5075935" y="0"/>
                    <a:pt x="5473199" y="65804"/>
                    <a:pt x="5834943" y="187955"/>
                  </a:cubicBezTo>
                  <a:lnTo>
                    <a:pt x="5994043" y="246737"/>
                  </a:lnTo>
                  <a:lnTo>
                    <a:pt x="5994043" y="1234190"/>
                  </a:lnTo>
                  <a:lnTo>
                    <a:pt x="5813213" y="1136134"/>
                  </a:lnTo>
                  <a:cubicBezTo>
                    <a:pt x="5466151" y="973109"/>
                    <a:pt x="5073323" y="890335"/>
                    <a:pt x="4645435" y="890335"/>
                  </a:cubicBezTo>
                  <a:cubicBezTo>
                    <a:pt x="4193787" y="890335"/>
                    <a:pt x="3715146" y="983493"/>
                    <a:pt x="3262616" y="1158830"/>
                  </a:cubicBezTo>
                  <a:cubicBezTo>
                    <a:pt x="2813519" y="1334122"/>
                    <a:pt x="2396942" y="1584891"/>
                    <a:pt x="2030445" y="1900528"/>
                  </a:cubicBezTo>
                  <a:cubicBezTo>
                    <a:pt x="1672528" y="2210706"/>
                    <a:pt x="1379593" y="2577698"/>
                    <a:pt x="1183473" y="2961898"/>
                  </a:cubicBezTo>
                  <a:cubicBezTo>
                    <a:pt x="982804" y="3356334"/>
                    <a:pt x="880124" y="3766345"/>
                    <a:pt x="880124" y="4180805"/>
                  </a:cubicBezTo>
                  <a:cubicBezTo>
                    <a:pt x="880124" y="4577020"/>
                    <a:pt x="1033705" y="4806798"/>
                    <a:pt x="1381647" y="5288309"/>
                  </a:cubicBezTo>
                  <a:cubicBezTo>
                    <a:pt x="1468632" y="5408909"/>
                    <a:pt x="1558551" y="5533662"/>
                    <a:pt x="1651257" y="5671767"/>
                  </a:cubicBezTo>
                  <a:cubicBezTo>
                    <a:pt x="1979104" y="6160396"/>
                    <a:pt x="2315457" y="6507809"/>
                    <a:pt x="2679827" y="6733581"/>
                  </a:cubicBezTo>
                  <a:lnTo>
                    <a:pt x="2818128" y="6812451"/>
                  </a:lnTo>
                  <a:lnTo>
                    <a:pt x="1420330" y="6812451"/>
                  </a:lnTo>
                  <a:lnTo>
                    <a:pt x="1286880" y="6661555"/>
                  </a:lnTo>
                  <a:cubicBezTo>
                    <a:pt x="1160113" y="6509154"/>
                    <a:pt x="1039064" y="6345506"/>
                    <a:pt x="922515" y="6171671"/>
                  </a:cubicBezTo>
                  <a:cubicBezTo>
                    <a:pt x="474827" y="5504440"/>
                    <a:pt x="0" y="5046663"/>
                    <a:pt x="0" y="4180805"/>
                  </a:cubicBezTo>
                  <a:cubicBezTo>
                    <a:pt x="0" y="1872047"/>
                    <a:pt x="2339074"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D85B985B-4E1C-4D7F-A82E-CE87F95EF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8976" y="32887"/>
              <a:ext cx="6013025" cy="6812451"/>
            </a:xfrm>
            <a:custGeom>
              <a:avLst/>
              <a:gdLst>
                <a:gd name="connsiteX0" fmla="*/ 6013025 w 6013025"/>
                <a:gd name="connsiteY0" fmla="*/ 6261711 h 6812451"/>
                <a:gd name="connsiteX1" fmla="*/ 6013025 w 6013025"/>
                <a:gd name="connsiteY1" fmla="*/ 6812451 h 6812451"/>
                <a:gd name="connsiteX2" fmla="*/ 5273640 w 6013025"/>
                <a:gd name="connsiteY2" fmla="*/ 6812451 h 6812451"/>
                <a:gd name="connsiteX3" fmla="*/ 5321464 w 6013025"/>
                <a:gd name="connsiteY3" fmla="*/ 6781445 h 6812451"/>
                <a:gd name="connsiteX4" fmla="*/ 5931296 w 6013025"/>
                <a:gd name="connsiteY4" fmla="*/ 6325796 h 6812451"/>
                <a:gd name="connsiteX5" fmla="*/ 4646022 w 6013025"/>
                <a:gd name="connsiteY5" fmla="*/ 0 h 6812451"/>
                <a:gd name="connsiteX6" fmla="*/ 6012842 w 6013025"/>
                <a:gd name="connsiteY6" fmla="*/ 253682 h 6812451"/>
                <a:gd name="connsiteX7" fmla="*/ 6013025 w 6013025"/>
                <a:gd name="connsiteY7" fmla="*/ 253762 h 6812451"/>
                <a:gd name="connsiteX8" fmla="*/ 6013025 w 6013025"/>
                <a:gd name="connsiteY8" fmla="*/ 1076411 h 6812451"/>
                <a:gd name="connsiteX9" fmla="*/ 5874968 w 6013025"/>
                <a:gd name="connsiteY9" fmla="*/ 1001590 h 6812451"/>
                <a:gd name="connsiteX10" fmla="*/ 4645435 w 6013025"/>
                <a:gd name="connsiteY10" fmla="*/ 741995 h 6812451"/>
                <a:gd name="connsiteX11" fmla="*/ 3209956 w 6013025"/>
                <a:gd name="connsiteY11" fmla="*/ 1021170 h 6812451"/>
                <a:gd name="connsiteX12" fmla="*/ 1935097 w 6013025"/>
                <a:gd name="connsiteY12" fmla="*/ 1787938 h 6812451"/>
                <a:gd name="connsiteX13" fmla="*/ 1053214 w 6013025"/>
                <a:gd name="connsiteY13" fmla="*/ 2893811 h 6812451"/>
                <a:gd name="connsiteX14" fmla="*/ 733436 w 6013025"/>
                <a:gd name="connsiteY14" fmla="*/ 4180805 h 6812451"/>
                <a:gd name="connsiteX15" fmla="*/ 1262683 w 6013025"/>
                <a:gd name="connsiteY15" fmla="*/ 5375977 h 6812451"/>
                <a:gd name="connsiteX16" fmla="*/ 1529361 w 6013025"/>
                <a:gd name="connsiteY16" fmla="*/ 5755283 h 6812451"/>
                <a:gd name="connsiteX17" fmla="*/ 2477042 w 6013025"/>
                <a:gd name="connsiteY17" fmla="*/ 6776885 h 6812451"/>
                <a:gd name="connsiteX18" fmla="*/ 2533056 w 6013025"/>
                <a:gd name="connsiteY18" fmla="*/ 6812451 h 6812451"/>
                <a:gd name="connsiteX19" fmla="*/ 1420329 w 6013025"/>
                <a:gd name="connsiteY19" fmla="*/ 6812451 h 6812451"/>
                <a:gd name="connsiteX20" fmla="*/ 1286880 w 6013025"/>
                <a:gd name="connsiteY20" fmla="*/ 6661555 h 6812451"/>
                <a:gd name="connsiteX21" fmla="*/ 922515 w 6013025"/>
                <a:gd name="connsiteY21" fmla="*/ 6171671 h 6812451"/>
                <a:gd name="connsiteX22" fmla="*/ 0 w 6013025"/>
                <a:gd name="connsiteY22" fmla="*/ 4180805 h 6812451"/>
                <a:gd name="connsiteX23" fmla="*/ 4645435 w 6013025"/>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3025" h="6812451">
                  <a:moveTo>
                    <a:pt x="6013025" y="6261711"/>
                  </a:moveTo>
                  <a:lnTo>
                    <a:pt x="6013025" y="6812451"/>
                  </a:lnTo>
                  <a:lnTo>
                    <a:pt x="5273640" y="6812451"/>
                  </a:lnTo>
                  <a:lnTo>
                    <a:pt x="5321464" y="6781445"/>
                  </a:lnTo>
                  <a:cubicBezTo>
                    <a:pt x="5513938" y="6651587"/>
                    <a:pt x="5713420" y="6497963"/>
                    <a:pt x="5931296" y="6325796"/>
                  </a:cubicBezTo>
                  <a:close/>
                  <a:moveTo>
                    <a:pt x="4646022" y="0"/>
                  </a:moveTo>
                  <a:cubicBezTo>
                    <a:pt x="5147587" y="0"/>
                    <a:pt x="5604713" y="89566"/>
                    <a:pt x="6012842" y="253682"/>
                  </a:cubicBezTo>
                  <a:lnTo>
                    <a:pt x="6013025" y="253762"/>
                  </a:lnTo>
                  <a:lnTo>
                    <a:pt x="6013025" y="1076411"/>
                  </a:lnTo>
                  <a:lnTo>
                    <a:pt x="5874968" y="1001590"/>
                  </a:lnTo>
                  <a:cubicBezTo>
                    <a:pt x="5508543" y="829367"/>
                    <a:pt x="5094739" y="741995"/>
                    <a:pt x="4645435" y="741995"/>
                  </a:cubicBezTo>
                  <a:cubicBezTo>
                    <a:pt x="4168703" y="741995"/>
                    <a:pt x="3685809" y="835895"/>
                    <a:pt x="3209956" y="1021170"/>
                  </a:cubicBezTo>
                  <a:cubicBezTo>
                    <a:pt x="2745309" y="1202264"/>
                    <a:pt x="2314283" y="1461517"/>
                    <a:pt x="1935097" y="1787938"/>
                  </a:cubicBezTo>
                  <a:cubicBezTo>
                    <a:pt x="1557525" y="2115028"/>
                    <a:pt x="1260777" y="2487212"/>
                    <a:pt x="1053214" y="2893811"/>
                  </a:cubicBezTo>
                  <a:cubicBezTo>
                    <a:pt x="840958" y="3309458"/>
                    <a:pt x="733436" y="3742460"/>
                    <a:pt x="733436" y="4180805"/>
                  </a:cubicBezTo>
                  <a:cubicBezTo>
                    <a:pt x="733436" y="4622561"/>
                    <a:pt x="905208" y="4880374"/>
                    <a:pt x="1262683" y="5375977"/>
                  </a:cubicBezTo>
                  <a:cubicBezTo>
                    <a:pt x="1348936" y="5495539"/>
                    <a:pt x="1438122" y="5619106"/>
                    <a:pt x="1529361" y="5755283"/>
                  </a:cubicBezTo>
                  <a:cubicBezTo>
                    <a:pt x="1828942" y="6201779"/>
                    <a:pt x="2138082" y="6538284"/>
                    <a:pt x="2477042" y="6776885"/>
                  </a:cubicBezTo>
                  <a:lnTo>
                    <a:pt x="2533056" y="6812451"/>
                  </a:lnTo>
                  <a:lnTo>
                    <a:pt x="1420329" y="6812451"/>
                  </a:lnTo>
                  <a:lnTo>
                    <a:pt x="1286880" y="6661555"/>
                  </a:lnTo>
                  <a:cubicBezTo>
                    <a:pt x="1160113" y="6509154"/>
                    <a:pt x="1039064" y="6345506"/>
                    <a:pt x="922515" y="6171671"/>
                  </a:cubicBezTo>
                  <a:cubicBezTo>
                    <a:pt x="474827" y="5504440"/>
                    <a:pt x="0" y="5046663"/>
                    <a:pt x="0" y="4180805"/>
                  </a:cubicBezTo>
                  <a:cubicBezTo>
                    <a:pt x="0" y="1872047"/>
                    <a:pt x="2339075"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A13BF9A0-E8BD-4AE9-9312-413ACFE3A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5112" y="-12663"/>
              <a:ext cx="6156889" cy="6858000"/>
            </a:xfrm>
            <a:custGeom>
              <a:avLst/>
              <a:gdLst>
                <a:gd name="connsiteX0" fmla="*/ 2697511 w 6156889"/>
                <a:gd name="connsiteY0" fmla="*/ 0 h 6858000"/>
                <a:gd name="connsiteX1" fmla="*/ 6012777 w 6156889"/>
                <a:gd name="connsiteY1" fmla="*/ 0 h 6858000"/>
                <a:gd name="connsiteX2" fmla="*/ 6130331 w 6156889"/>
                <a:gd name="connsiteY2" fmla="*/ 54136 h 6858000"/>
                <a:gd name="connsiteX3" fmla="*/ 6156889 w 6156889"/>
                <a:gd name="connsiteY3" fmla="*/ 68258 h 6858000"/>
                <a:gd name="connsiteX4" fmla="*/ 6156889 w 6156889"/>
                <a:gd name="connsiteY4" fmla="*/ 430986 h 6858000"/>
                <a:gd name="connsiteX5" fmla="*/ 5996798 w 6156889"/>
                <a:gd name="connsiteY5" fmla="*/ 361212 h 6858000"/>
                <a:gd name="connsiteX6" fmla="*/ 5637513 w 6156889"/>
                <a:gd name="connsiteY6" fmla="*/ 243549 h 6858000"/>
                <a:gd name="connsiteX7" fmla="*/ 5269544 w 6156889"/>
                <a:gd name="connsiteY7" fmla="*/ 169380 h 6858000"/>
                <a:gd name="connsiteX8" fmla="*/ 4898545 w 6156889"/>
                <a:gd name="connsiteY8" fmla="*/ 136002 h 6858000"/>
                <a:gd name="connsiteX9" fmla="*/ 4736575 w 6156889"/>
                <a:gd name="connsiteY9" fmla="*/ 132591 h 6858000"/>
                <a:gd name="connsiteX10" fmla="*/ 4152501 w 6156889"/>
                <a:gd name="connsiteY10" fmla="*/ 177093 h 6858000"/>
                <a:gd name="connsiteX11" fmla="*/ 3785688 w 6156889"/>
                <a:gd name="connsiteY11" fmla="*/ 251263 h 6858000"/>
                <a:gd name="connsiteX12" fmla="*/ 3424793 w 6156889"/>
                <a:gd name="connsiteY12" fmla="*/ 356583 h 6858000"/>
                <a:gd name="connsiteX13" fmla="*/ 3073425 w 6156889"/>
                <a:gd name="connsiteY13" fmla="*/ 490979 h 6858000"/>
                <a:gd name="connsiteX14" fmla="*/ 2732162 w 6156889"/>
                <a:gd name="connsiteY14" fmla="*/ 653411 h 6858000"/>
                <a:gd name="connsiteX15" fmla="*/ 2083562 w 6156889"/>
                <a:gd name="connsiteY15" fmla="*/ 1054373 h 6858000"/>
                <a:gd name="connsiteX16" fmla="*/ 1930543 w 6156889"/>
                <a:gd name="connsiteY16" fmla="*/ 1169336 h 6858000"/>
                <a:gd name="connsiteX17" fmla="*/ 1867890 w 6156889"/>
                <a:gd name="connsiteY17" fmla="*/ 1218733 h 6858000"/>
                <a:gd name="connsiteX18" fmla="*/ 1855187 w 6156889"/>
                <a:gd name="connsiteY18" fmla="*/ 1228968 h 6858000"/>
                <a:gd name="connsiteX19" fmla="*/ 1781565 w 6156889"/>
                <a:gd name="connsiteY19" fmla="*/ 1289343 h 6858000"/>
                <a:gd name="connsiteX20" fmla="*/ 1495015 w 6156889"/>
                <a:gd name="connsiteY20" fmla="*/ 1547751 h 6858000"/>
                <a:gd name="connsiteX21" fmla="*/ 984708 w 6156889"/>
                <a:gd name="connsiteY21" fmla="*/ 2132951 h 6858000"/>
                <a:gd name="connsiteX22" fmla="*/ 767305 w 6156889"/>
                <a:gd name="connsiteY22" fmla="*/ 2459299 h 6858000"/>
                <a:gd name="connsiteX23" fmla="*/ 582382 w 6156889"/>
                <a:gd name="connsiteY23" fmla="*/ 2806859 h 6858000"/>
                <a:gd name="connsiteX24" fmla="*/ 541818 w 6156889"/>
                <a:gd name="connsiteY24" fmla="*/ 2895863 h 6858000"/>
                <a:gd name="connsiteX25" fmla="*/ 521896 w 6156889"/>
                <a:gd name="connsiteY25" fmla="*/ 2940364 h 6858000"/>
                <a:gd name="connsiteX26" fmla="*/ 503130 w 6156889"/>
                <a:gd name="connsiteY26" fmla="*/ 2985756 h 6858000"/>
                <a:gd name="connsiteX27" fmla="*/ 500243 w 6156889"/>
                <a:gd name="connsiteY27" fmla="*/ 2992728 h 6858000"/>
                <a:gd name="connsiteX28" fmla="*/ 467329 w 6156889"/>
                <a:gd name="connsiteY28" fmla="*/ 3077133 h 6858000"/>
                <a:gd name="connsiteX29" fmla="*/ 454626 w 6156889"/>
                <a:gd name="connsiteY29" fmla="*/ 3111399 h 6858000"/>
                <a:gd name="connsiteX30" fmla="*/ 433548 w 6156889"/>
                <a:gd name="connsiteY30" fmla="*/ 3170735 h 6858000"/>
                <a:gd name="connsiteX31" fmla="*/ 433548 w 6156889"/>
                <a:gd name="connsiteY31" fmla="*/ 3171477 h 6858000"/>
                <a:gd name="connsiteX32" fmla="*/ 323692 w 6156889"/>
                <a:gd name="connsiteY32" fmla="*/ 3552414 h 6858000"/>
                <a:gd name="connsiteX33" fmla="*/ 234768 w 6156889"/>
                <a:gd name="connsiteY33" fmla="*/ 4341877 h 6858000"/>
                <a:gd name="connsiteX34" fmla="*/ 273600 w 6156889"/>
                <a:gd name="connsiteY34" fmla="*/ 4733940 h 6858000"/>
                <a:gd name="connsiteX35" fmla="*/ 386489 w 6156889"/>
                <a:gd name="connsiteY35" fmla="*/ 5105974 h 6858000"/>
                <a:gd name="connsiteX36" fmla="*/ 413628 w 6156889"/>
                <a:gd name="connsiteY36" fmla="*/ 5168870 h 6858000"/>
                <a:gd name="connsiteX37" fmla="*/ 425176 w 6156889"/>
                <a:gd name="connsiteY37" fmla="*/ 5194384 h 6858000"/>
                <a:gd name="connsiteX38" fmla="*/ 435570 w 6156889"/>
                <a:gd name="connsiteY38" fmla="*/ 5215745 h 6858000"/>
                <a:gd name="connsiteX39" fmla="*/ 468194 w 6156889"/>
                <a:gd name="connsiteY39" fmla="*/ 5280867 h 6858000"/>
                <a:gd name="connsiteX40" fmla="*/ 564915 w 6156889"/>
                <a:gd name="connsiteY40" fmla="*/ 5450715 h 6858000"/>
                <a:gd name="connsiteX41" fmla="*/ 672174 w 6156889"/>
                <a:gd name="connsiteY41" fmla="*/ 5615521 h 6858000"/>
                <a:gd name="connsiteX42" fmla="*/ 787660 w 6156889"/>
                <a:gd name="connsiteY42" fmla="*/ 5777360 h 6858000"/>
                <a:gd name="connsiteX43" fmla="*/ 933894 w 6156889"/>
                <a:gd name="connsiteY43" fmla="*/ 5971536 h 6858000"/>
                <a:gd name="connsiteX44" fmla="*/ 1030614 w 6156889"/>
                <a:gd name="connsiteY44" fmla="*/ 6098961 h 6858000"/>
                <a:gd name="connsiteX45" fmla="*/ 1152885 w 6156889"/>
                <a:gd name="connsiteY45" fmla="*/ 6263172 h 6858000"/>
                <a:gd name="connsiteX46" fmla="*/ 1215248 w 6156889"/>
                <a:gd name="connsiteY46" fmla="*/ 6350397 h 6858000"/>
                <a:gd name="connsiteX47" fmla="*/ 1271259 w 6156889"/>
                <a:gd name="connsiteY47" fmla="*/ 6428720 h 6858000"/>
                <a:gd name="connsiteX48" fmla="*/ 1369279 w 6156889"/>
                <a:gd name="connsiteY48" fmla="*/ 6561483 h 6858000"/>
                <a:gd name="connsiteX49" fmla="*/ 1388190 w 6156889"/>
                <a:gd name="connsiteY49" fmla="*/ 6586701 h 6858000"/>
                <a:gd name="connsiteX50" fmla="*/ 1397717 w 6156889"/>
                <a:gd name="connsiteY50" fmla="*/ 6598865 h 6858000"/>
                <a:gd name="connsiteX51" fmla="*/ 1510605 w 6156889"/>
                <a:gd name="connsiteY51" fmla="*/ 6739342 h 6858000"/>
                <a:gd name="connsiteX52" fmla="*/ 1613307 w 6156889"/>
                <a:gd name="connsiteY52" fmla="*/ 6858000 h 6858000"/>
                <a:gd name="connsiteX53" fmla="*/ 916995 w 6156889"/>
                <a:gd name="connsiteY53" fmla="*/ 6858000 h 6858000"/>
                <a:gd name="connsiteX54" fmla="*/ 818055 w 6156889"/>
                <a:gd name="connsiteY54" fmla="*/ 6724213 h 6858000"/>
                <a:gd name="connsiteX55" fmla="*/ 590467 w 6156889"/>
                <a:gd name="connsiteY55" fmla="*/ 6365824 h 6858000"/>
                <a:gd name="connsiteX56" fmla="*/ 1 w 6156889"/>
                <a:gd name="connsiteY56" fmla="*/ 4123180 h 6858000"/>
                <a:gd name="connsiteX57" fmla="*/ 2644788 w 6156889"/>
                <a:gd name="connsiteY57" fmla="*/ 21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56889" h="6858000">
                  <a:moveTo>
                    <a:pt x="2697511" y="0"/>
                  </a:moveTo>
                  <a:lnTo>
                    <a:pt x="6012777" y="0"/>
                  </a:lnTo>
                  <a:lnTo>
                    <a:pt x="6130331" y="54136"/>
                  </a:lnTo>
                  <a:lnTo>
                    <a:pt x="6156889" y="68258"/>
                  </a:lnTo>
                  <a:lnTo>
                    <a:pt x="6156889" y="430986"/>
                  </a:lnTo>
                  <a:lnTo>
                    <a:pt x="5996798" y="361212"/>
                  </a:lnTo>
                  <a:cubicBezTo>
                    <a:pt x="5879619" y="314469"/>
                    <a:pt x="5759632" y="275159"/>
                    <a:pt x="5637513" y="243549"/>
                  </a:cubicBezTo>
                  <a:cubicBezTo>
                    <a:pt x="5516267" y="211953"/>
                    <a:pt x="5393420" y="187194"/>
                    <a:pt x="5269544" y="169380"/>
                  </a:cubicBezTo>
                  <a:cubicBezTo>
                    <a:pt x="5146509" y="151850"/>
                    <a:pt x="5022677" y="140710"/>
                    <a:pt x="4898545" y="136002"/>
                  </a:cubicBezTo>
                  <a:cubicBezTo>
                    <a:pt x="4844843" y="133778"/>
                    <a:pt x="4790421" y="132591"/>
                    <a:pt x="4736575" y="132591"/>
                  </a:cubicBezTo>
                  <a:cubicBezTo>
                    <a:pt x="4541085" y="132750"/>
                    <a:pt x="4345869" y="147625"/>
                    <a:pt x="4152501" y="177093"/>
                  </a:cubicBezTo>
                  <a:cubicBezTo>
                    <a:pt x="4025611" y="197711"/>
                    <a:pt x="3902184" y="222484"/>
                    <a:pt x="3785688" y="251263"/>
                  </a:cubicBezTo>
                  <a:cubicBezTo>
                    <a:pt x="3659662" y="282414"/>
                    <a:pt x="3538548" y="318163"/>
                    <a:pt x="3424793" y="356583"/>
                  </a:cubicBezTo>
                  <a:cubicBezTo>
                    <a:pt x="3306130" y="396636"/>
                    <a:pt x="3188333" y="441582"/>
                    <a:pt x="3073425" y="490979"/>
                  </a:cubicBezTo>
                  <a:cubicBezTo>
                    <a:pt x="2958516" y="540376"/>
                    <a:pt x="2843751" y="595114"/>
                    <a:pt x="2732162" y="653411"/>
                  </a:cubicBezTo>
                  <a:cubicBezTo>
                    <a:pt x="2507123" y="771357"/>
                    <a:pt x="2290398" y="905336"/>
                    <a:pt x="2083562" y="1054373"/>
                  </a:cubicBezTo>
                  <a:cubicBezTo>
                    <a:pt x="2041265" y="1085080"/>
                    <a:pt x="1985686" y="1125874"/>
                    <a:pt x="1930543" y="1169336"/>
                  </a:cubicBezTo>
                  <a:cubicBezTo>
                    <a:pt x="1909611" y="1185209"/>
                    <a:pt x="1888390" y="1202268"/>
                    <a:pt x="1867890" y="1218733"/>
                  </a:cubicBezTo>
                  <a:lnTo>
                    <a:pt x="1855187" y="1228968"/>
                  </a:lnTo>
                  <a:cubicBezTo>
                    <a:pt x="1828481" y="1249736"/>
                    <a:pt x="1803074" y="1271097"/>
                    <a:pt x="1781565" y="1289343"/>
                  </a:cubicBezTo>
                  <a:cubicBezTo>
                    <a:pt x="1674740" y="1379238"/>
                    <a:pt x="1581630" y="1463791"/>
                    <a:pt x="1495015" y="1547751"/>
                  </a:cubicBezTo>
                  <a:cubicBezTo>
                    <a:pt x="1309115" y="1727642"/>
                    <a:pt x="1138401" y="1923407"/>
                    <a:pt x="984708" y="2132951"/>
                  </a:cubicBezTo>
                  <a:cubicBezTo>
                    <a:pt x="906322" y="2240646"/>
                    <a:pt x="833132" y="2350417"/>
                    <a:pt x="767305" y="2459299"/>
                  </a:cubicBezTo>
                  <a:cubicBezTo>
                    <a:pt x="693682" y="2584350"/>
                    <a:pt x="633197" y="2697681"/>
                    <a:pt x="582382" y="2806859"/>
                  </a:cubicBezTo>
                  <a:cubicBezTo>
                    <a:pt x="567369" y="2837564"/>
                    <a:pt x="553511" y="2868864"/>
                    <a:pt x="541818" y="2895863"/>
                  </a:cubicBezTo>
                  <a:lnTo>
                    <a:pt x="521896" y="2940364"/>
                  </a:lnTo>
                  <a:lnTo>
                    <a:pt x="503130" y="2985756"/>
                  </a:lnTo>
                  <a:lnTo>
                    <a:pt x="500243" y="2992728"/>
                  </a:lnTo>
                  <a:cubicBezTo>
                    <a:pt x="488550" y="3021655"/>
                    <a:pt x="477433" y="3049097"/>
                    <a:pt x="467329" y="3077133"/>
                  </a:cubicBezTo>
                  <a:cubicBezTo>
                    <a:pt x="463143" y="3088555"/>
                    <a:pt x="458955" y="3099978"/>
                    <a:pt x="454626" y="3111399"/>
                  </a:cubicBezTo>
                  <a:cubicBezTo>
                    <a:pt x="447119" y="3132315"/>
                    <a:pt x="439900" y="3151302"/>
                    <a:pt x="433548" y="3170735"/>
                  </a:cubicBezTo>
                  <a:lnTo>
                    <a:pt x="433548" y="3171477"/>
                  </a:lnTo>
                  <a:cubicBezTo>
                    <a:pt x="389714" y="3296142"/>
                    <a:pt x="353032" y="3423342"/>
                    <a:pt x="323692" y="3552414"/>
                  </a:cubicBezTo>
                  <a:cubicBezTo>
                    <a:pt x="264660" y="3811192"/>
                    <a:pt x="234820" y="4076083"/>
                    <a:pt x="234768" y="4341877"/>
                  </a:cubicBezTo>
                  <a:cubicBezTo>
                    <a:pt x="235675" y="4473528"/>
                    <a:pt x="248676" y="4604795"/>
                    <a:pt x="273600" y="4733940"/>
                  </a:cubicBezTo>
                  <a:cubicBezTo>
                    <a:pt x="298849" y="4861570"/>
                    <a:pt x="336674" y="4986220"/>
                    <a:pt x="386489" y="5105974"/>
                  </a:cubicBezTo>
                  <a:cubicBezTo>
                    <a:pt x="394716" y="5126742"/>
                    <a:pt x="403955" y="5147213"/>
                    <a:pt x="413628" y="5168870"/>
                  </a:cubicBezTo>
                  <a:cubicBezTo>
                    <a:pt x="417526" y="5177327"/>
                    <a:pt x="421423" y="5185781"/>
                    <a:pt x="425176" y="5194384"/>
                  </a:cubicBezTo>
                  <a:lnTo>
                    <a:pt x="435570" y="5215745"/>
                  </a:lnTo>
                  <a:cubicBezTo>
                    <a:pt x="446542" y="5238442"/>
                    <a:pt x="456936" y="5259803"/>
                    <a:pt x="468194" y="5280867"/>
                  </a:cubicBezTo>
                  <a:cubicBezTo>
                    <a:pt x="494035" y="5332043"/>
                    <a:pt x="523773" y="5383816"/>
                    <a:pt x="564915" y="5450715"/>
                  </a:cubicBezTo>
                  <a:cubicBezTo>
                    <a:pt x="597108" y="5503526"/>
                    <a:pt x="631176" y="5554998"/>
                    <a:pt x="672174" y="5615521"/>
                  </a:cubicBezTo>
                  <a:cubicBezTo>
                    <a:pt x="710284" y="5671296"/>
                    <a:pt x="750127" y="5726035"/>
                    <a:pt x="787660" y="5777360"/>
                  </a:cubicBezTo>
                  <a:cubicBezTo>
                    <a:pt x="835442" y="5842333"/>
                    <a:pt x="885534" y="5908046"/>
                    <a:pt x="933894" y="5971536"/>
                  </a:cubicBezTo>
                  <a:cubicBezTo>
                    <a:pt x="965654" y="6013219"/>
                    <a:pt x="996978" y="6054311"/>
                    <a:pt x="1030614" y="6098961"/>
                  </a:cubicBezTo>
                  <a:cubicBezTo>
                    <a:pt x="1064250" y="6143611"/>
                    <a:pt x="1108567" y="6202502"/>
                    <a:pt x="1152885" y="6263172"/>
                  </a:cubicBezTo>
                  <a:cubicBezTo>
                    <a:pt x="1173816" y="6291949"/>
                    <a:pt x="1195904" y="6322954"/>
                    <a:pt x="1215248" y="6350397"/>
                  </a:cubicBezTo>
                  <a:cubicBezTo>
                    <a:pt x="1234593" y="6377839"/>
                    <a:pt x="1252925" y="6403651"/>
                    <a:pt x="1271259" y="6428720"/>
                  </a:cubicBezTo>
                  <a:cubicBezTo>
                    <a:pt x="1302873" y="6473517"/>
                    <a:pt x="1336653" y="6518317"/>
                    <a:pt x="1369279" y="6561483"/>
                  </a:cubicBezTo>
                  <a:lnTo>
                    <a:pt x="1388190" y="6586701"/>
                  </a:lnTo>
                  <a:lnTo>
                    <a:pt x="1397717" y="6598865"/>
                  </a:lnTo>
                  <a:cubicBezTo>
                    <a:pt x="1434238" y="6645443"/>
                    <a:pt x="1472061" y="6693653"/>
                    <a:pt x="1510605" y="6739342"/>
                  </a:cubicBezTo>
                  <a:lnTo>
                    <a:pt x="1613307" y="6858000"/>
                  </a:lnTo>
                  <a:lnTo>
                    <a:pt x="916995" y="6858000"/>
                  </a:lnTo>
                  <a:lnTo>
                    <a:pt x="818055" y="6724213"/>
                  </a:lnTo>
                  <a:cubicBezTo>
                    <a:pt x="736876" y="6608833"/>
                    <a:pt x="660902" y="6489255"/>
                    <a:pt x="590467" y="6365824"/>
                  </a:cubicBezTo>
                  <a:cubicBezTo>
                    <a:pt x="203909" y="5685167"/>
                    <a:pt x="149" y="4911263"/>
                    <a:pt x="1" y="4123180"/>
                  </a:cubicBezTo>
                  <a:cubicBezTo>
                    <a:pt x="-341" y="2279490"/>
                    <a:pt x="1090234" y="697390"/>
                    <a:pt x="2644788" y="213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7E71C69F-3D46-48FF-B803-2C3641CA3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0456" y="-12663"/>
              <a:ext cx="6421544" cy="6858000"/>
            </a:xfrm>
            <a:custGeom>
              <a:avLst/>
              <a:gdLst>
                <a:gd name="connsiteX0" fmla="*/ 6209767 w 6421544"/>
                <a:gd name="connsiteY0" fmla="*/ 0 h 6858000"/>
                <a:gd name="connsiteX1" fmla="*/ 6421544 w 6421544"/>
                <a:gd name="connsiteY1" fmla="*/ 0 h 6858000"/>
                <a:gd name="connsiteX2" fmla="*/ 6421544 w 6421544"/>
                <a:gd name="connsiteY2" fmla="*/ 85748 h 6858000"/>
                <a:gd name="connsiteX3" fmla="*/ 6399563 w 6421544"/>
                <a:gd name="connsiteY3" fmla="*/ 75695 h 6858000"/>
                <a:gd name="connsiteX4" fmla="*/ 0 w 6421544"/>
                <a:gd name="connsiteY4" fmla="*/ 0 h 6858000"/>
                <a:gd name="connsiteX5" fmla="*/ 3188107 w 6421544"/>
                <a:gd name="connsiteY5" fmla="*/ 0 h 6858000"/>
                <a:gd name="connsiteX6" fmla="*/ 2888485 w 6421544"/>
                <a:gd name="connsiteY6" fmla="*/ 124347 h 6858000"/>
                <a:gd name="connsiteX7" fmla="*/ 329300 w 6421544"/>
                <a:gd name="connsiteY7" fmla="*/ 4148123 h 6858000"/>
                <a:gd name="connsiteX8" fmla="*/ 1105238 w 6421544"/>
                <a:gd name="connsiteY8" fmla="*/ 6663148 h 6858000"/>
                <a:gd name="connsiteX9" fmla="*/ 1251097 w 6421544"/>
                <a:gd name="connsiteY9" fmla="*/ 6858000 h 6858000"/>
                <a:gd name="connsiteX10" fmla="*/ 0 w 6421544"/>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1544" h="6858000">
                  <a:moveTo>
                    <a:pt x="6209767" y="0"/>
                  </a:moveTo>
                  <a:lnTo>
                    <a:pt x="6421544" y="0"/>
                  </a:lnTo>
                  <a:lnTo>
                    <a:pt x="6421544" y="85748"/>
                  </a:lnTo>
                  <a:lnTo>
                    <a:pt x="6399563" y="75695"/>
                  </a:lnTo>
                  <a:close/>
                  <a:moveTo>
                    <a:pt x="0" y="0"/>
                  </a:moveTo>
                  <a:lnTo>
                    <a:pt x="3188107" y="0"/>
                  </a:lnTo>
                  <a:lnTo>
                    <a:pt x="2888485" y="124347"/>
                  </a:lnTo>
                  <a:cubicBezTo>
                    <a:pt x="1378729" y="820423"/>
                    <a:pt x="329300" y="2360309"/>
                    <a:pt x="329300" y="4148123"/>
                  </a:cubicBezTo>
                  <a:cubicBezTo>
                    <a:pt x="329300" y="5082555"/>
                    <a:pt x="615984" y="5949257"/>
                    <a:pt x="1105238" y="6663148"/>
                  </a:cubicBezTo>
                  <a:lnTo>
                    <a:pt x="125109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DDE2C43D-7B7E-4CE7-A7CC-07D0B56748ED}"/>
              </a:ext>
            </a:extLst>
          </p:cNvPr>
          <p:cNvPicPr>
            <a:picLocks noChangeAspect="1"/>
          </p:cNvPicPr>
          <p:nvPr/>
        </p:nvPicPr>
        <p:blipFill>
          <a:blip r:embed="rId4"/>
          <a:stretch>
            <a:fillRect/>
          </a:stretch>
        </p:blipFill>
        <p:spPr>
          <a:xfrm>
            <a:off x="5910949" y="351301"/>
            <a:ext cx="2247900" cy="1638300"/>
          </a:xfrm>
          <a:prstGeom prst="rect">
            <a:avLst/>
          </a:prstGeom>
        </p:spPr>
      </p:pic>
    </p:spTree>
    <p:extLst>
      <p:ext uri="{BB962C8B-B14F-4D97-AF65-F5344CB8AC3E}">
        <p14:creationId xmlns:p14="http://schemas.microsoft.com/office/powerpoint/2010/main" val="123416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178647" y="3180433"/>
            <a:ext cx="11087708" cy="1325563"/>
          </a:xfrm>
        </p:spPr>
        <p:txBody>
          <a:bodyPr vert="horz" lIns="91440" tIns="45720" rIns="91440" bIns="45720" rtlCol="0">
            <a:normAutofit fontScale="90000"/>
          </a:bodyPr>
          <a:lstStyle/>
          <a:p>
            <a:pPr algn="ctr"/>
            <a:r>
              <a:rPr lang="en-US" dirty="0">
                <a:latin typeface="+mn-lt"/>
              </a:rPr>
              <a:t>A word or 2 from RC participants ….</a:t>
            </a:r>
            <a:br>
              <a:rPr lang="en-US" dirty="0">
                <a:latin typeface="+mn-lt"/>
              </a:rPr>
            </a:br>
            <a:br>
              <a:rPr lang="en-US" dirty="0">
                <a:latin typeface="+mn-lt"/>
              </a:rPr>
            </a:br>
            <a:r>
              <a:rPr lang="en-US" sz="3600" dirty="0">
                <a:latin typeface="+mn-lt"/>
              </a:rPr>
              <a:t>“I have been so pleased with the whole project from start to finish – lots of communication, support and most importantly ownership.” </a:t>
            </a:r>
            <a:br>
              <a:rPr lang="en-US" sz="3600" dirty="0">
                <a:latin typeface="+mn-lt"/>
              </a:rPr>
            </a:br>
            <a:br>
              <a:rPr lang="en-US" sz="3600" dirty="0">
                <a:latin typeface="+mn-lt"/>
              </a:rPr>
            </a:br>
            <a:r>
              <a:rPr lang="en-US" sz="3600" dirty="0">
                <a:solidFill>
                  <a:srgbClr val="7030A0"/>
                </a:solidFill>
                <a:latin typeface="+mn-lt"/>
              </a:rPr>
              <a:t>“I wasn’t sure about the research circle per say, but now I totally understand that we are all equal in our roles and we all have to get on with own our own tasks.”</a:t>
            </a:r>
            <a:br>
              <a:rPr lang="en-US" sz="3600" dirty="0">
                <a:solidFill>
                  <a:srgbClr val="7030A0"/>
                </a:solidFill>
                <a:latin typeface="+mn-lt"/>
              </a:rPr>
            </a:br>
            <a:br>
              <a:rPr lang="en-US" sz="3600" dirty="0">
                <a:latin typeface="+mn-lt"/>
              </a:rPr>
            </a:br>
            <a:r>
              <a:rPr lang="en-US" sz="3600" dirty="0">
                <a:latin typeface="+mn-lt"/>
              </a:rPr>
              <a:t>“It is really exciting when you get the data!”</a:t>
            </a:r>
            <a:br>
              <a:rPr lang="en-US" sz="3600" dirty="0">
                <a:latin typeface="+mn-lt"/>
              </a:rPr>
            </a:br>
            <a:br>
              <a:rPr lang="en-US" sz="3600" dirty="0">
                <a:solidFill>
                  <a:srgbClr val="7030A0"/>
                </a:solidFill>
                <a:latin typeface="+mn-lt"/>
              </a:rPr>
            </a:br>
            <a:r>
              <a:rPr lang="en-US" sz="3600" dirty="0">
                <a:solidFill>
                  <a:srgbClr val="7030A0"/>
                </a:solidFill>
                <a:latin typeface="+mn-lt"/>
              </a:rPr>
              <a:t>“This is the best CPD ever!”</a:t>
            </a:r>
            <a:br>
              <a:rPr lang="en-US" dirty="0">
                <a:latin typeface="+mn-lt"/>
              </a:rPr>
            </a:br>
            <a:br>
              <a:rPr lang="en-US" dirty="0">
                <a:latin typeface="+mn-lt"/>
              </a:rPr>
            </a:br>
            <a:endParaRPr lang="en-US" sz="2700" dirty="0">
              <a:latin typeface="+mn-lt"/>
            </a:endParaRPr>
          </a:p>
        </p:txBody>
      </p:sp>
    </p:spTree>
    <p:extLst>
      <p:ext uri="{BB962C8B-B14F-4D97-AF65-F5344CB8AC3E}">
        <p14:creationId xmlns:p14="http://schemas.microsoft.com/office/powerpoint/2010/main" val="397522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264617" y="2548914"/>
            <a:ext cx="11087708" cy="1325563"/>
          </a:xfrm>
        </p:spPr>
        <p:txBody>
          <a:bodyPr vert="horz" lIns="91440" tIns="45720" rIns="91440" bIns="45720" rtlCol="0">
            <a:normAutofit fontScale="90000"/>
          </a:bodyPr>
          <a:lstStyle/>
          <a:p>
            <a:pPr algn="ctr"/>
            <a:r>
              <a:rPr lang="en-US" dirty="0">
                <a:latin typeface="+mn-lt"/>
              </a:rPr>
              <a:t>Publications … getting the word out there .. </a:t>
            </a:r>
            <a:br>
              <a:rPr lang="en-US" dirty="0">
                <a:latin typeface="+mn-lt"/>
              </a:rPr>
            </a:br>
            <a:br>
              <a:rPr lang="en-US" dirty="0">
                <a:latin typeface="+mn-lt"/>
              </a:rPr>
            </a:br>
            <a:r>
              <a:rPr lang="en-US" sz="2700" dirty="0">
                <a:solidFill>
                  <a:srgbClr val="7030A0"/>
                </a:solidFill>
                <a:latin typeface="+mn-lt"/>
              </a:rPr>
              <a:t>Impact publication September 2023: Boardman K, Hindley C, and Cont S. “</a:t>
            </a:r>
            <a:r>
              <a:rPr lang="en-GB" sz="2700" dirty="0">
                <a:solidFill>
                  <a:srgbClr val="7030A0"/>
                </a:solidFill>
                <a:latin typeface="+mn-lt"/>
              </a:rPr>
              <a:t>Supporting under-fives and their families with communication, language, and literacy development: a collaborative research circle project”. Chartered College of Teaching</a:t>
            </a:r>
            <a:r>
              <a:rPr lang="en-GB" sz="2700" dirty="0">
                <a:latin typeface="+mn-lt"/>
              </a:rPr>
              <a:t>.  </a:t>
            </a:r>
            <a:br>
              <a:rPr lang="en-GB" sz="2700" dirty="0">
                <a:latin typeface="+mn-lt"/>
              </a:rPr>
            </a:br>
            <a:br>
              <a:rPr lang="en-GB" sz="2700" dirty="0">
                <a:latin typeface="+mn-lt"/>
              </a:rPr>
            </a:br>
            <a:r>
              <a:rPr lang="en-GB" sz="2700" dirty="0">
                <a:latin typeface="+mn-lt"/>
              </a:rPr>
              <a:t>Nursery World – “Research Circles in Early Years Settings” November 2023</a:t>
            </a:r>
            <a:br>
              <a:rPr lang="en-GB" sz="2700" dirty="0">
                <a:latin typeface="+mn-lt"/>
              </a:rPr>
            </a:br>
            <a:br>
              <a:rPr lang="en-GB" sz="2700" dirty="0">
                <a:latin typeface="+mn-lt"/>
              </a:rPr>
            </a:br>
            <a:r>
              <a:rPr lang="en-GB" sz="2700" dirty="0">
                <a:latin typeface="+mn-lt"/>
              </a:rPr>
              <a:t>Early Child Development and Care. 2023: Boardman K, Hindley C. “Supporting families with a focus on communication, language and literacy development: Research Circles” (under review). </a:t>
            </a:r>
            <a:br>
              <a:rPr lang="en-GB" sz="2700" dirty="0">
                <a:latin typeface="+mn-lt"/>
              </a:rPr>
            </a:br>
            <a:br>
              <a:rPr lang="en-GB" sz="2700" dirty="0">
                <a:latin typeface="+mn-lt"/>
              </a:rPr>
            </a:br>
            <a:r>
              <a:rPr lang="en-GB" sz="2700" dirty="0">
                <a:latin typeface="+mn-lt"/>
              </a:rPr>
              <a:t>Early Education 3- 13. 2024: Boardman K, Cont, S, Starkey, M. “Research circles: a methodology to engage families in communication, language and literacy development” </a:t>
            </a:r>
            <a:br>
              <a:rPr lang="en-GB" sz="2700" dirty="0">
                <a:latin typeface="+mn-lt"/>
              </a:rPr>
            </a:br>
            <a:br>
              <a:rPr lang="en-GB" sz="2700" dirty="0">
                <a:latin typeface="+mn-lt"/>
              </a:rPr>
            </a:br>
            <a:r>
              <a:rPr lang="en-GB" sz="2700" dirty="0">
                <a:latin typeface="+mn-lt"/>
              </a:rPr>
              <a:t>Boardman K, Jamieson, V. and Cont, S. 2024 “Research Circles as a collaborative space”. </a:t>
            </a:r>
            <a:endParaRPr lang="en-US" sz="2700" dirty="0">
              <a:latin typeface="+mn-lt"/>
            </a:endParaRPr>
          </a:p>
        </p:txBody>
      </p:sp>
    </p:spTree>
    <p:extLst>
      <p:ext uri="{BB962C8B-B14F-4D97-AF65-F5344CB8AC3E}">
        <p14:creationId xmlns:p14="http://schemas.microsoft.com/office/powerpoint/2010/main" val="293230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343877" y="2494206"/>
            <a:ext cx="11087708" cy="1325563"/>
          </a:xfrm>
        </p:spPr>
        <p:txBody>
          <a:bodyPr vert="horz" lIns="91440" tIns="45720" rIns="91440" bIns="45720" rtlCol="0">
            <a:noAutofit/>
          </a:bodyPr>
          <a:lstStyle/>
          <a:p>
            <a:pPr algn="ctr"/>
            <a:r>
              <a:rPr lang="en-US" sz="4000" dirty="0">
                <a:latin typeface="+mn-lt"/>
              </a:rPr>
              <a:t>References</a:t>
            </a:r>
            <a:br>
              <a:rPr lang="en-US" sz="2400" dirty="0">
                <a:latin typeface="+mn-lt"/>
              </a:rPr>
            </a:br>
            <a:br>
              <a:rPr lang="en-US" sz="2400" dirty="0">
                <a:latin typeface="+mn-lt"/>
              </a:rPr>
            </a:br>
            <a:r>
              <a:rPr lang="en-US" sz="2000" dirty="0">
                <a:latin typeface="+mn-lt"/>
              </a:rPr>
              <a:t>Bergman, L. 2002. </a:t>
            </a:r>
            <a:r>
              <a:rPr lang="en-GB" sz="2000" dirty="0">
                <a:latin typeface="+mn-lt"/>
              </a:rPr>
              <a:t>The research circle as a resource in challenging academics’ perceptions of how to support students’ literacy development in higher education. Canadian Journal of Action Research. Volume 15, Issue 2, 2014, pages 3-20.</a:t>
            </a:r>
            <a:br>
              <a:rPr lang="en-GB" sz="2000" dirty="0">
                <a:latin typeface="+mn-lt"/>
              </a:rPr>
            </a:br>
            <a:br>
              <a:rPr lang="en-GB" sz="2000" dirty="0">
                <a:latin typeface="+mn-lt"/>
              </a:rPr>
            </a:br>
            <a:r>
              <a:rPr lang="en-GB" sz="2000" dirty="0">
                <a:latin typeface="+mn-lt"/>
              </a:rPr>
              <a:t>Liddle, J., Addidle, G.D. (2022). The Role of the University in the Vulnerability Agenda. In: The Role of Universities and HEIs in the Vulnerability Agenda. Rethinking University-Community Policy Connections. Palgrave Macmillan, Cham. </a:t>
            </a:r>
            <a:r>
              <a:rPr lang="en-GB" sz="2000" dirty="0">
                <a:latin typeface="+mn-lt"/>
                <a:hlinkClick r:id="rId2"/>
              </a:rPr>
              <a:t>https://doi.org/10.1007/978-3-030-89086-5_4</a:t>
            </a:r>
            <a:br>
              <a:rPr lang="en-GB" sz="2000" dirty="0">
                <a:latin typeface="+mn-lt"/>
              </a:rPr>
            </a:br>
            <a:br>
              <a:rPr lang="en-US" sz="2000" dirty="0">
                <a:latin typeface="+mn-lt"/>
              </a:rPr>
            </a:br>
            <a:r>
              <a:rPr lang="en-US" sz="2000" dirty="0">
                <a:latin typeface="+mn-lt"/>
              </a:rPr>
              <a:t>Lundgren, M. 1999. How are research circles used in schools? - some reflections</a:t>
            </a:r>
            <a:br>
              <a:rPr lang="en-US" sz="2000" dirty="0">
                <a:latin typeface="+mn-lt"/>
              </a:rPr>
            </a:br>
            <a:r>
              <a:rPr lang="en-US" sz="2000" dirty="0">
                <a:latin typeface="+mn-lt"/>
              </a:rPr>
              <a:t>Conference Paper Presentation - Högskolor och Samhälle i Samverkan vid Högskolan Dalarna den 16 -18 mars 1999. </a:t>
            </a:r>
            <a:br>
              <a:rPr lang="en-US" sz="2000" dirty="0">
                <a:latin typeface="+mn-lt"/>
              </a:rPr>
            </a:br>
            <a:br>
              <a:rPr lang="en-US" sz="2000" dirty="0">
                <a:latin typeface="+mn-lt"/>
              </a:rPr>
            </a:br>
            <a:r>
              <a:rPr lang="en-US" sz="2000" dirty="0">
                <a:latin typeface="+mn-lt"/>
              </a:rPr>
              <a:t>Persson, S. 2009. Methodology Guide. Research Circles – a guide. City of Malmo: Centre for Diversity in Education. </a:t>
            </a:r>
            <a:br>
              <a:rPr lang="en-US" sz="2000" dirty="0">
                <a:latin typeface="+mn-lt"/>
              </a:rPr>
            </a:br>
            <a:br>
              <a:rPr lang="en-US" sz="2000" dirty="0">
                <a:latin typeface="+mn-lt"/>
              </a:rPr>
            </a:br>
            <a:r>
              <a:rPr lang="en-US" sz="2000" dirty="0">
                <a:latin typeface="+mn-lt"/>
              </a:rPr>
              <a:t>Svensson, L. (Ed.). 2002. Interaktiv forskning: För utveckling av teori och praktik [Interactive research: For the development of theory and practice]. (Work Life inTransition No. 7). Stockholm: Arbetslivsinstitutet</a:t>
            </a:r>
          </a:p>
        </p:txBody>
      </p:sp>
    </p:spTree>
    <p:extLst>
      <p:ext uri="{BB962C8B-B14F-4D97-AF65-F5344CB8AC3E}">
        <p14:creationId xmlns:p14="http://schemas.microsoft.com/office/powerpoint/2010/main" val="366505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546270" y="3567724"/>
            <a:ext cx="10780022" cy="1325563"/>
          </a:xfrm>
        </p:spPr>
        <p:txBody>
          <a:bodyPr vert="horz" lIns="91440" tIns="45720" rIns="91440" bIns="45720" rtlCol="0">
            <a:normAutofit fontScale="90000"/>
          </a:bodyPr>
          <a:lstStyle/>
          <a:p>
            <a:pPr algn="ctr"/>
            <a:r>
              <a:rPr lang="en-GB" dirty="0">
                <a:latin typeface="+mn-lt"/>
              </a:rPr>
              <a:t>Aim of our ‘Research Circles’  … </a:t>
            </a:r>
            <a:br>
              <a:rPr lang="en-GB" dirty="0">
                <a:latin typeface="+mn-lt"/>
              </a:rPr>
            </a:br>
            <a:br>
              <a:rPr lang="en-GB" dirty="0">
                <a:latin typeface="+mn-lt"/>
              </a:rPr>
            </a:br>
            <a:br>
              <a:rPr lang="en-GB" dirty="0">
                <a:latin typeface="+mn-lt"/>
              </a:rPr>
            </a:br>
            <a:br>
              <a:rPr lang="en-GB" dirty="0">
                <a:latin typeface="+mn-lt"/>
              </a:rPr>
            </a:br>
            <a:br>
              <a:rPr lang="en-GB" dirty="0">
                <a:latin typeface="+mn-lt"/>
              </a:rPr>
            </a:br>
            <a:br>
              <a:rPr lang="en-GB" dirty="0">
                <a:latin typeface="+mn-lt"/>
              </a:rPr>
            </a:br>
            <a:r>
              <a:rPr lang="en-GB" sz="3100" dirty="0">
                <a:latin typeface="+mn-lt"/>
              </a:rPr>
              <a:t>“to carry out research together with—not on—the participants” </a:t>
            </a:r>
            <a:br>
              <a:rPr lang="en-GB" sz="3100" dirty="0">
                <a:latin typeface="+mn-lt"/>
              </a:rPr>
            </a:br>
            <a:r>
              <a:rPr lang="en-GB" sz="3100" dirty="0">
                <a:latin typeface="+mn-lt"/>
              </a:rPr>
              <a:t>(Svensson, 2002, p. 10-11)</a:t>
            </a:r>
            <a:br>
              <a:rPr lang="en-GB" sz="3100" dirty="0">
                <a:latin typeface="+mn-lt"/>
              </a:rPr>
            </a:br>
            <a:br>
              <a:rPr lang="en-GB" sz="3100" dirty="0">
                <a:latin typeface="+mn-lt"/>
              </a:rPr>
            </a:br>
            <a:r>
              <a:rPr lang="en-GB" sz="3100" dirty="0">
                <a:latin typeface="+mn-lt"/>
              </a:rPr>
              <a:t>A bridge between practice and theory? Lundgren (1999)</a:t>
            </a:r>
            <a:br>
              <a:rPr lang="en-GB" sz="3100" dirty="0">
                <a:latin typeface="+mn-lt"/>
              </a:rPr>
            </a:br>
            <a:br>
              <a:rPr lang="en-GB" sz="3100" dirty="0">
                <a:latin typeface="+mn-lt"/>
              </a:rPr>
            </a:br>
            <a:r>
              <a:rPr lang="en-GB" sz="3100" dirty="0">
                <a:latin typeface="+mn-lt"/>
              </a:rPr>
              <a:t>Support, identify, prioritise, and respond to inequality and vulnerability with valuable and socially responsive approaches </a:t>
            </a:r>
            <a:br>
              <a:rPr lang="en-GB" sz="3100" dirty="0">
                <a:latin typeface="+mn-lt"/>
              </a:rPr>
            </a:br>
            <a:r>
              <a:rPr lang="en-GB" sz="3100" dirty="0">
                <a:latin typeface="+mn-lt"/>
              </a:rPr>
              <a:t>(Liddle and Addidle 2022)</a:t>
            </a:r>
            <a:br>
              <a:rPr lang="en-GB" sz="3600" dirty="0">
                <a:latin typeface="+mn-lt"/>
              </a:rPr>
            </a:br>
            <a:br>
              <a:rPr lang="en-GB" sz="3600" dirty="0">
                <a:latin typeface="+mn-lt"/>
              </a:rPr>
            </a:br>
            <a:br>
              <a:rPr lang="en-GB" sz="3600" dirty="0">
                <a:latin typeface="+mn-lt"/>
              </a:rPr>
            </a:br>
            <a:br>
              <a:rPr lang="en-GB" dirty="0">
                <a:latin typeface="+mn-lt"/>
              </a:rPr>
            </a:br>
            <a:endParaRPr lang="en-US" sz="1600" dirty="0">
              <a:latin typeface="+mn-lt"/>
            </a:endParaRPr>
          </a:p>
        </p:txBody>
      </p:sp>
      <p:pic>
        <p:nvPicPr>
          <p:cNvPr id="4" name="Picture 3">
            <a:extLst>
              <a:ext uri="{FF2B5EF4-FFF2-40B4-BE49-F238E27FC236}">
                <a16:creationId xmlns:a16="http://schemas.microsoft.com/office/drawing/2014/main" id="{D67ECAE1-CB39-C27C-5E6A-842322605547}"/>
              </a:ext>
            </a:extLst>
          </p:cNvPr>
          <p:cNvPicPr>
            <a:picLocks noChangeAspect="1"/>
          </p:cNvPicPr>
          <p:nvPr/>
        </p:nvPicPr>
        <p:blipFill>
          <a:blip r:embed="rId2"/>
          <a:stretch>
            <a:fillRect/>
          </a:stretch>
        </p:blipFill>
        <p:spPr>
          <a:xfrm>
            <a:off x="4118709" y="999959"/>
            <a:ext cx="3272586" cy="2290317"/>
          </a:xfrm>
          <a:prstGeom prst="rect">
            <a:avLst/>
          </a:prstGeom>
          <a:ln>
            <a:solidFill>
              <a:schemeClr val="tx1"/>
            </a:solidFill>
          </a:ln>
        </p:spPr>
      </p:pic>
    </p:spTree>
    <p:extLst>
      <p:ext uri="{BB962C8B-B14F-4D97-AF65-F5344CB8AC3E}">
        <p14:creationId xmlns:p14="http://schemas.microsoft.com/office/powerpoint/2010/main" val="1427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dirty="0">
                <a:latin typeface="+mn-lt"/>
              </a:rPr>
              <a:t>Research Circle – ‘collaboration’ </a:t>
            </a:r>
          </a:p>
        </p:txBody>
      </p:sp>
      <p:sp>
        <p:nvSpPr>
          <p:cNvPr id="3" name="Content Placeholder 2">
            <a:extLst>
              <a:ext uri="{FF2B5EF4-FFF2-40B4-BE49-F238E27FC236}">
                <a16:creationId xmlns:a16="http://schemas.microsoft.com/office/drawing/2014/main" id="{00755168-3AE8-4F1B-9728-69E29DC8CD0D}"/>
              </a:ext>
            </a:extLst>
          </p:cNvPr>
          <p:cNvSpPr>
            <a:spLocks noGrp="1"/>
          </p:cNvSpPr>
          <p:nvPr>
            <p:ph idx="1"/>
          </p:nvPr>
        </p:nvSpPr>
        <p:spPr>
          <a:xfrm>
            <a:off x="1008184" y="1172308"/>
            <a:ext cx="10175630" cy="1695937"/>
          </a:xfrm>
        </p:spPr>
        <p:txBody>
          <a:bodyPr vert="horz" lIns="91440" tIns="45720" rIns="91440" bIns="45720" rtlCol="0" anchor="ctr">
            <a:normAutofit/>
          </a:bodyPr>
          <a:lstStyle/>
          <a:p>
            <a:pPr marL="0" indent="0" algn="ctr">
              <a:buNone/>
            </a:pPr>
            <a:r>
              <a:rPr lang="en-GB" sz="2000" dirty="0"/>
              <a:t>Concept of collaboration for the joint work, on equal grounds, carried out by the school/setting and team of university staff – mutual agreements and all voices heard.</a:t>
            </a:r>
          </a:p>
          <a:p>
            <a:pPr marL="0" indent="0" algn="ctr">
              <a:buNone/>
            </a:pPr>
            <a:r>
              <a:rPr lang="en-GB" sz="2000" dirty="0"/>
              <a:t>Active, participatory listening and engagement. </a:t>
            </a:r>
            <a:endParaRPr lang="en-US" sz="2000" dirty="0"/>
          </a:p>
        </p:txBody>
      </p:sp>
      <p:pic>
        <p:nvPicPr>
          <p:cNvPr id="9" name="Picture 8">
            <a:extLst>
              <a:ext uri="{FF2B5EF4-FFF2-40B4-BE49-F238E27FC236}">
                <a16:creationId xmlns:a16="http://schemas.microsoft.com/office/drawing/2014/main" id="{26AA1B2A-FDD7-1C1C-23C5-2D22AC73243A}"/>
              </a:ext>
            </a:extLst>
          </p:cNvPr>
          <p:cNvPicPr>
            <a:picLocks noChangeAspect="1"/>
          </p:cNvPicPr>
          <p:nvPr/>
        </p:nvPicPr>
        <p:blipFill>
          <a:blip r:embed="rId2"/>
          <a:stretch>
            <a:fillRect/>
          </a:stretch>
        </p:blipFill>
        <p:spPr>
          <a:xfrm>
            <a:off x="2769265" y="2977661"/>
            <a:ext cx="6804599" cy="3147127"/>
          </a:xfrm>
          <a:prstGeom prst="rect">
            <a:avLst/>
          </a:prstGeom>
          <a:ln>
            <a:solidFill>
              <a:schemeClr val="tx1"/>
            </a:solidFill>
          </a:ln>
        </p:spPr>
      </p:pic>
    </p:spTree>
    <p:extLst>
      <p:ext uri="{BB962C8B-B14F-4D97-AF65-F5344CB8AC3E}">
        <p14:creationId xmlns:p14="http://schemas.microsoft.com/office/powerpoint/2010/main" val="215583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293077" y="2213010"/>
            <a:ext cx="11605845" cy="1325563"/>
          </a:xfrm>
        </p:spPr>
        <p:txBody>
          <a:bodyPr vert="horz" lIns="91440" tIns="45720" rIns="91440" bIns="45720" rtlCol="0">
            <a:normAutofit fontScale="90000"/>
          </a:bodyPr>
          <a:lstStyle/>
          <a:p>
            <a:r>
              <a:rPr lang="en-US" dirty="0">
                <a:solidFill>
                  <a:srgbClr val="7030A0"/>
                </a:solidFill>
                <a:latin typeface="+mn-lt"/>
              </a:rPr>
              <a:t>Research Circle projects so far ….</a:t>
            </a:r>
            <a:br>
              <a:rPr lang="en-US" dirty="0">
                <a:latin typeface="+mn-lt"/>
              </a:rPr>
            </a:br>
            <a:br>
              <a:rPr lang="en-US" sz="4000" dirty="0">
                <a:latin typeface="+mn-lt"/>
              </a:rPr>
            </a:br>
            <a:r>
              <a:rPr lang="en-US" sz="3600" dirty="0">
                <a:latin typeface="+mn-lt"/>
              </a:rPr>
              <a:t>RC1 and RC2 – Communication, Language and Literacy (CLL) (completed) </a:t>
            </a:r>
            <a:br>
              <a:rPr lang="en-US" sz="3600" dirty="0">
                <a:latin typeface="+mn-lt"/>
              </a:rPr>
            </a:br>
            <a:r>
              <a:rPr lang="en-US" sz="3600" dirty="0">
                <a:latin typeface="+mn-lt"/>
              </a:rPr>
              <a:t>RC3  - CLL, based on curriculum outcomes ELGs (completed)</a:t>
            </a:r>
            <a:br>
              <a:rPr lang="en-US" sz="3600" dirty="0">
                <a:latin typeface="+mn-lt"/>
              </a:rPr>
            </a:br>
            <a:r>
              <a:rPr lang="en-US" sz="3600" dirty="0">
                <a:latin typeface="+mn-lt"/>
              </a:rPr>
              <a:t>RC4  - Specialist provision (on-going)</a:t>
            </a:r>
            <a:br>
              <a:rPr lang="en-US" sz="3600" dirty="0">
                <a:latin typeface="+mn-lt"/>
              </a:rPr>
            </a:br>
            <a:r>
              <a:rPr lang="en-US" sz="3600" dirty="0">
                <a:latin typeface="+mn-lt"/>
              </a:rPr>
              <a:t>RC5 -  Specialist provision 2 (beginning in September 2023)</a:t>
            </a:r>
            <a:br>
              <a:rPr lang="en-US" sz="3600" dirty="0">
                <a:latin typeface="+mn-lt"/>
              </a:rPr>
            </a:br>
            <a:r>
              <a:rPr lang="en-US" sz="3600" dirty="0">
                <a:latin typeface="+mn-lt"/>
              </a:rPr>
              <a:t>RC6 – Forest School/Outdoor learning (Jan 2024) </a:t>
            </a:r>
            <a:br>
              <a:rPr lang="en-US" sz="3600" dirty="0">
                <a:latin typeface="+mn-lt"/>
              </a:rPr>
            </a:br>
            <a:r>
              <a:rPr lang="en-US" sz="3600" dirty="0">
                <a:latin typeface="+mn-lt"/>
              </a:rPr>
              <a:t>RC7 – Attendance (October 2023)</a:t>
            </a:r>
            <a:br>
              <a:rPr lang="en-US" sz="3600" dirty="0">
                <a:latin typeface="+mn-lt"/>
              </a:rPr>
            </a:br>
            <a:r>
              <a:rPr lang="en-US" sz="3600" dirty="0">
                <a:latin typeface="+mn-lt"/>
              </a:rPr>
              <a:t>RC8 – Child development (supporting staff K&amp;U) (March 2024)</a:t>
            </a:r>
          </a:p>
        </p:txBody>
      </p:sp>
      <p:sp>
        <p:nvSpPr>
          <p:cNvPr id="11" name="Rectangle 10">
            <a:extLst>
              <a:ext uri="{FF2B5EF4-FFF2-40B4-BE49-F238E27FC236}">
                <a16:creationId xmlns:a16="http://schemas.microsoft.com/office/drawing/2014/main" id="{CBD7A678-40C8-45F0-8E7C-A3A7807B374C}"/>
              </a:ext>
            </a:extLst>
          </p:cNvPr>
          <p:cNvSpPr/>
          <p:nvPr/>
        </p:nvSpPr>
        <p:spPr>
          <a:xfrm>
            <a:off x="6725653" y="5671233"/>
            <a:ext cx="5027979" cy="954107"/>
          </a:xfrm>
          <a:prstGeom prst="rect">
            <a:avLst/>
          </a:prstGeom>
        </p:spPr>
        <p:txBody>
          <a:bodyPr wrap="none">
            <a:spAutoFit/>
          </a:bodyPr>
          <a:lstStyle/>
          <a:p>
            <a:pPr algn="ctr"/>
            <a:r>
              <a:rPr lang="en-GB" sz="2800" dirty="0"/>
              <a:t>More information </a:t>
            </a:r>
          </a:p>
          <a:p>
            <a:pPr algn="ctr"/>
            <a:r>
              <a:rPr lang="en-GB" sz="2800" dirty="0">
                <a:hlinkClick r:id="rId2"/>
              </a:rPr>
              <a:t>Karen.boardman@edgehill.ac.uk</a:t>
            </a:r>
            <a:r>
              <a:rPr lang="en-GB" sz="2800" dirty="0"/>
              <a:t> </a:t>
            </a:r>
          </a:p>
        </p:txBody>
      </p:sp>
    </p:spTree>
    <p:extLst>
      <p:ext uri="{BB962C8B-B14F-4D97-AF65-F5344CB8AC3E}">
        <p14:creationId xmlns:p14="http://schemas.microsoft.com/office/powerpoint/2010/main" val="159810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blue writing on it&#10;&#10;Description automatically generated with low confidence">
            <a:extLst>
              <a:ext uri="{FF2B5EF4-FFF2-40B4-BE49-F238E27FC236}">
                <a16:creationId xmlns:a16="http://schemas.microsoft.com/office/drawing/2014/main" id="{A8906BC9-CC0E-5CB8-44F2-464BCE936874}"/>
              </a:ext>
            </a:extLst>
          </p:cNvPr>
          <p:cNvPicPr>
            <a:picLocks noChangeAspect="1"/>
          </p:cNvPicPr>
          <p:nvPr/>
        </p:nvPicPr>
        <p:blipFill rotWithShape="1">
          <a:blip r:embed="rId2"/>
          <a:srcRect l="7164" r="17834" b="-3"/>
          <a:stretch/>
        </p:blipFill>
        <p:spPr>
          <a:xfrm>
            <a:off x="3751319" y="548959"/>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 name="Picture 3" descr="A piece of paper with writing on it&#10;&#10;Description automatically generated with medium confidence">
            <a:extLst>
              <a:ext uri="{FF2B5EF4-FFF2-40B4-BE49-F238E27FC236}">
                <a16:creationId xmlns:a16="http://schemas.microsoft.com/office/drawing/2014/main" id="{A593918F-C0F2-F284-788A-D4F0772AFBB7}"/>
              </a:ext>
            </a:extLst>
          </p:cNvPr>
          <p:cNvPicPr>
            <a:picLocks noChangeAspect="1"/>
          </p:cNvPicPr>
          <p:nvPr/>
        </p:nvPicPr>
        <p:blipFill rotWithShape="1">
          <a:blip r:embed="rId3"/>
          <a:srcRect l="16806" r="16812" b="5"/>
          <a:stretch/>
        </p:blipFill>
        <p:spPr>
          <a:xfrm>
            <a:off x="1449845" y="1562310"/>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2" name="Picture 1" descr="A plastic container with rolled up paper in it&#10;&#10;Description automatically generated with low confidence">
            <a:extLst>
              <a:ext uri="{FF2B5EF4-FFF2-40B4-BE49-F238E27FC236}">
                <a16:creationId xmlns:a16="http://schemas.microsoft.com/office/drawing/2014/main" id="{423D88CC-A827-5B2D-6F55-628B6A063A99}"/>
              </a:ext>
            </a:extLst>
          </p:cNvPr>
          <p:cNvPicPr>
            <a:picLocks noChangeAspect="1"/>
          </p:cNvPicPr>
          <p:nvPr/>
        </p:nvPicPr>
        <p:blipFill rotWithShape="1">
          <a:blip r:embed="rId4"/>
          <a:srcRect l="29282" r="4667" b="5"/>
          <a:stretch/>
        </p:blipFill>
        <p:spPr>
          <a:xfrm>
            <a:off x="8047902" y="146852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5" name="TextBox 4">
            <a:extLst>
              <a:ext uri="{FF2B5EF4-FFF2-40B4-BE49-F238E27FC236}">
                <a16:creationId xmlns:a16="http://schemas.microsoft.com/office/drawing/2014/main" id="{CF19A281-73DF-F199-062E-63117900B3BC}"/>
              </a:ext>
            </a:extLst>
          </p:cNvPr>
          <p:cNvSpPr txBox="1"/>
          <p:nvPr/>
        </p:nvSpPr>
        <p:spPr>
          <a:xfrm>
            <a:off x="586153" y="481234"/>
            <a:ext cx="3743570" cy="707886"/>
          </a:xfrm>
          <a:prstGeom prst="rect">
            <a:avLst/>
          </a:prstGeom>
          <a:noFill/>
        </p:spPr>
        <p:txBody>
          <a:bodyPr wrap="square" rtlCol="0">
            <a:spAutoFit/>
          </a:bodyPr>
          <a:lstStyle/>
          <a:p>
            <a:r>
              <a:rPr lang="en-GB" sz="4000" dirty="0"/>
              <a:t>Messy data …</a:t>
            </a:r>
          </a:p>
        </p:txBody>
      </p:sp>
      <p:sp>
        <p:nvSpPr>
          <p:cNvPr id="7" name="TextBox 6">
            <a:extLst>
              <a:ext uri="{FF2B5EF4-FFF2-40B4-BE49-F238E27FC236}">
                <a16:creationId xmlns:a16="http://schemas.microsoft.com/office/drawing/2014/main" id="{CEABFA74-0F45-7DBC-B972-CB99040DD2FA}"/>
              </a:ext>
            </a:extLst>
          </p:cNvPr>
          <p:cNvSpPr txBox="1"/>
          <p:nvPr/>
        </p:nvSpPr>
        <p:spPr>
          <a:xfrm>
            <a:off x="367258" y="5872258"/>
            <a:ext cx="7601177" cy="584775"/>
          </a:xfrm>
          <a:prstGeom prst="rect">
            <a:avLst/>
          </a:prstGeom>
          <a:noFill/>
        </p:spPr>
        <p:txBody>
          <a:bodyPr wrap="square">
            <a:spAutoFit/>
          </a:bodyPr>
          <a:lstStyle/>
          <a:p>
            <a:r>
              <a:rPr lang="en-GB" sz="3200" dirty="0"/>
              <a:t>All stakeholder voices heard and shared …. </a:t>
            </a:r>
          </a:p>
        </p:txBody>
      </p:sp>
    </p:spTree>
    <p:extLst>
      <p:ext uri="{BB962C8B-B14F-4D97-AF65-F5344CB8AC3E}">
        <p14:creationId xmlns:p14="http://schemas.microsoft.com/office/powerpoint/2010/main" val="164703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98A3DD-D5C9-7581-BB52-D22FD76EF7BD}"/>
              </a:ext>
            </a:extLst>
          </p:cNvPr>
          <p:cNvPicPr>
            <a:picLocks noChangeAspect="1"/>
          </p:cNvPicPr>
          <p:nvPr/>
        </p:nvPicPr>
        <p:blipFill>
          <a:blip r:embed="rId2"/>
          <a:stretch>
            <a:fillRect/>
          </a:stretch>
        </p:blipFill>
        <p:spPr>
          <a:xfrm>
            <a:off x="395255" y="1070707"/>
            <a:ext cx="6505420" cy="3888297"/>
          </a:xfrm>
          <a:prstGeom prst="rect">
            <a:avLst/>
          </a:prstGeom>
          <a:ln>
            <a:solidFill>
              <a:schemeClr val="tx1"/>
            </a:solidFill>
          </a:ln>
        </p:spPr>
      </p:pic>
      <p:pic>
        <p:nvPicPr>
          <p:cNvPr id="10" name="Picture 9">
            <a:extLst>
              <a:ext uri="{FF2B5EF4-FFF2-40B4-BE49-F238E27FC236}">
                <a16:creationId xmlns:a16="http://schemas.microsoft.com/office/drawing/2014/main" id="{ACDF1815-8BE1-044C-C6BF-525E90C76CCE}"/>
              </a:ext>
            </a:extLst>
          </p:cNvPr>
          <p:cNvPicPr>
            <a:picLocks noChangeAspect="1"/>
          </p:cNvPicPr>
          <p:nvPr/>
        </p:nvPicPr>
        <p:blipFill>
          <a:blip r:embed="rId3"/>
          <a:stretch>
            <a:fillRect/>
          </a:stretch>
        </p:blipFill>
        <p:spPr>
          <a:xfrm>
            <a:off x="7176919" y="430698"/>
            <a:ext cx="4694327" cy="5809992"/>
          </a:xfrm>
          <a:prstGeom prst="rect">
            <a:avLst/>
          </a:prstGeom>
        </p:spPr>
      </p:pic>
      <p:sp>
        <p:nvSpPr>
          <p:cNvPr id="2" name="TextBox 1">
            <a:extLst>
              <a:ext uri="{FF2B5EF4-FFF2-40B4-BE49-F238E27FC236}">
                <a16:creationId xmlns:a16="http://schemas.microsoft.com/office/drawing/2014/main" id="{B309C4B1-315B-F530-DB3C-ABAD3DDAFCDE}"/>
              </a:ext>
            </a:extLst>
          </p:cNvPr>
          <p:cNvSpPr txBox="1"/>
          <p:nvPr/>
        </p:nvSpPr>
        <p:spPr>
          <a:xfrm>
            <a:off x="601783" y="5433350"/>
            <a:ext cx="5916248" cy="707886"/>
          </a:xfrm>
          <a:prstGeom prst="rect">
            <a:avLst/>
          </a:prstGeom>
          <a:noFill/>
        </p:spPr>
        <p:txBody>
          <a:bodyPr wrap="square" rtlCol="0">
            <a:spAutoFit/>
          </a:bodyPr>
          <a:lstStyle/>
          <a:p>
            <a:r>
              <a:rPr lang="en-GB" sz="4000" dirty="0"/>
              <a:t>Sample dissemination</a:t>
            </a:r>
          </a:p>
        </p:txBody>
      </p:sp>
    </p:spTree>
    <p:extLst>
      <p:ext uri="{BB962C8B-B14F-4D97-AF65-F5344CB8AC3E}">
        <p14:creationId xmlns:p14="http://schemas.microsoft.com/office/powerpoint/2010/main" val="198442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0BDBD0-0FC3-B7A0-C4F1-ED29956F6645}"/>
              </a:ext>
            </a:extLst>
          </p:cNvPr>
          <p:cNvPicPr>
            <a:picLocks noChangeAspect="1"/>
          </p:cNvPicPr>
          <p:nvPr/>
        </p:nvPicPr>
        <p:blipFill>
          <a:blip r:embed="rId2"/>
          <a:stretch>
            <a:fillRect/>
          </a:stretch>
        </p:blipFill>
        <p:spPr>
          <a:xfrm>
            <a:off x="484632" y="1086701"/>
            <a:ext cx="6716272" cy="4684599"/>
          </a:xfrm>
          <a:prstGeom prst="rect">
            <a:avLst/>
          </a:prstGeom>
          <a:ln>
            <a:solidFill>
              <a:schemeClr val="tx1"/>
            </a:solidFill>
          </a:ln>
        </p:spPr>
      </p:pic>
      <p:pic>
        <p:nvPicPr>
          <p:cNvPr id="5" name="Picture 4" descr="A screenshot of a web page&#10;&#10;Description automatically generated with low confidence">
            <a:extLst>
              <a:ext uri="{FF2B5EF4-FFF2-40B4-BE49-F238E27FC236}">
                <a16:creationId xmlns:a16="http://schemas.microsoft.com/office/drawing/2014/main" id="{DBC1E3F5-662E-0C64-57D9-6F2CA26A06CA}"/>
              </a:ext>
            </a:extLst>
          </p:cNvPr>
          <p:cNvPicPr>
            <a:picLocks noChangeAspect="1"/>
          </p:cNvPicPr>
          <p:nvPr/>
        </p:nvPicPr>
        <p:blipFill>
          <a:blip r:embed="rId3"/>
          <a:stretch>
            <a:fillRect/>
          </a:stretch>
        </p:blipFill>
        <p:spPr>
          <a:xfrm>
            <a:off x="7534655" y="484632"/>
            <a:ext cx="3621572" cy="5888737"/>
          </a:xfrm>
          <a:prstGeom prst="rect">
            <a:avLst/>
          </a:prstGeom>
          <a:ln>
            <a:solidFill>
              <a:schemeClr val="tx1"/>
            </a:solidFill>
          </a:ln>
        </p:spPr>
      </p:pic>
    </p:spTree>
    <p:extLst>
      <p:ext uri="{BB962C8B-B14F-4D97-AF65-F5344CB8AC3E}">
        <p14:creationId xmlns:p14="http://schemas.microsoft.com/office/powerpoint/2010/main" val="3092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7F4FE-AB8D-0301-64EA-A5829F36B742}"/>
              </a:ext>
            </a:extLst>
          </p:cNvPr>
          <p:cNvPicPr>
            <a:picLocks noChangeAspect="1"/>
          </p:cNvPicPr>
          <p:nvPr/>
        </p:nvPicPr>
        <p:blipFill>
          <a:blip r:embed="rId2"/>
          <a:stretch>
            <a:fillRect/>
          </a:stretch>
        </p:blipFill>
        <p:spPr>
          <a:xfrm>
            <a:off x="844406" y="344673"/>
            <a:ext cx="4872929" cy="5888737"/>
          </a:xfrm>
          <a:prstGeom prst="rect">
            <a:avLst/>
          </a:prstGeom>
          <a:ln>
            <a:solidFill>
              <a:schemeClr val="tx1"/>
            </a:solidFill>
          </a:ln>
        </p:spPr>
      </p:pic>
      <p:pic>
        <p:nvPicPr>
          <p:cNvPr id="6" name="Picture 5">
            <a:extLst>
              <a:ext uri="{FF2B5EF4-FFF2-40B4-BE49-F238E27FC236}">
                <a16:creationId xmlns:a16="http://schemas.microsoft.com/office/drawing/2014/main" id="{159FD473-1ADF-9546-E562-1171AB75BF38}"/>
              </a:ext>
            </a:extLst>
          </p:cNvPr>
          <p:cNvPicPr>
            <a:picLocks noChangeAspect="1"/>
          </p:cNvPicPr>
          <p:nvPr/>
        </p:nvPicPr>
        <p:blipFill>
          <a:blip r:embed="rId3"/>
          <a:stretch>
            <a:fillRect/>
          </a:stretch>
        </p:blipFill>
        <p:spPr>
          <a:xfrm>
            <a:off x="6782391" y="658918"/>
            <a:ext cx="4404430" cy="5540163"/>
          </a:xfrm>
          <a:prstGeom prst="rect">
            <a:avLst/>
          </a:prstGeom>
          <a:ln>
            <a:solidFill>
              <a:schemeClr val="tx1"/>
            </a:solidFill>
          </a:ln>
        </p:spPr>
      </p:pic>
    </p:spTree>
    <p:extLst>
      <p:ext uri="{BB962C8B-B14F-4D97-AF65-F5344CB8AC3E}">
        <p14:creationId xmlns:p14="http://schemas.microsoft.com/office/powerpoint/2010/main" val="218582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B4A0-0706-4AB3-9B82-DFB0F25378D6}"/>
              </a:ext>
            </a:extLst>
          </p:cNvPr>
          <p:cNvSpPr>
            <a:spLocks noGrp="1"/>
          </p:cNvSpPr>
          <p:nvPr>
            <p:ph type="title"/>
          </p:nvPr>
        </p:nvSpPr>
        <p:spPr>
          <a:xfrm>
            <a:off x="178647" y="3180433"/>
            <a:ext cx="11087708" cy="1325563"/>
          </a:xfrm>
        </p:spPr>
        <p:txBody>
          <a:bodyPr vert="horz" lIns="91440" tIns="45720" rIns="91440" bIns="45720" rtlCol="0">
            <a:normAutofit fontScale="90000"/>
          </a:bodyPr>
          <a:lstStyle/>
          <a:p>
            <a:pPr algn="ctr"/>
            <a:r>
              <a:rPr lang="en-US" dirty="0">
                <a:latin typeface="+mn-lt"/>
              </a:rPr>
              <a:t>A word or 2 from RC ‘family’ participants ….</a:t>
            </a:r>
            <a:br>
              <a:rPr lang="en-US" dirty="0">
                <a:latin typeface="+mn-lt"/>
              </a:rPr>
            </a:br>
            <a:br>
              <a:rPr lang="en-US" dirty="0">
                <a:latin typeface="+mn-lt"/>
              </a:rPr>
            </a:br>
            <a:r>
              <a:rPr lang="en-US" sz="3600" dirty="0">
                <a:latin typeface="+mn-lt"/>
              </a:rPr>
              <a:t>“I didn’t really know what this (research project) was about but know that reading and writing is really important for my children.” </a:t>
            </a:r>
            <a:br>
              <a:rPr lang="en-US" sz="3600" dirty="0">
                <a:latin typeface="+mn-lt"/>
              </a:rPr>
            </a:br>
            <a:br>
              <a:rPr lang="en-US" sz="3600" dirty="0">
                <a:latin typeface="+mn-lt"/>
              </a:rPr>
            </a:br>
            <a:r>
              <a:rPr lang="en-US" sz="3600" dirty="0">
                <a:solidFill>
                  <a:srgbClr val="7030A0"/>
                </a:solidFill>
                <a:latin typeface="+mn-lt"/>
              </a:rPr>
              <a:t>“I really enjoyed the workshops – sharing ideas was good.”</a:t>
            </a:r>
            <a:br>
              <a:rPr lang="en-US" sz="3600" dirty="0">
                <a:solidFill>
                  <a:srgbClr val="7030A0"/>
                </a:solidFill>
                <a:latin typeface="+mn-lt"/>
              </a:rPr>
            </a:br>
            <a:br>
              <a:rPr lang="en-US" sz="3600" dirty="0">
                <a:latin typeface="+mn-lt"/>
              </a:rPr>
            </a:br>
            <a:r>
              <a:rPr lang="en-US" sz="3600" dirty="0">
                <a:latin typeface="+mn-lt"/>
              </a:rPr>
              <a:t>“I know what I don’t know and it is still ok to have your say.”</a:t>
            </a:r>
            <a:br>
              <a:rPr lang="en-US" sz="3600" dirty="0">
                <a:latin typeface="+mn-lt"/>
              </a:rPr>
            </a:br>
            <a:br>
              <a:rPr lang="en-US" sz="3600" dirty="0">
                <a:latin typeface="+mn-lt"/>
              </a:rPr>
            </a:br>
            <a:r>
              <a:rPr lang="en-US" sz="3600" dirty="0">
                <a:latin typeface="+mn-lt"/>
              </a:rPr>
              <a:t>“It feels good to be asked what I think.”</a:t>
            </a:r>
            <a:br>
              <a:rPr lang="en-US" sz="3600" dirty="0">
                <a:latin typeface="+mn-lt"/>
              </a:rPr>
            </a:br>
            <a:br>
              <a:rPr lang="en-US" dirty="0">
                <a:latin typeface="+mn-lt"/>
              </a:rPr>
            </a:br>
            <a:br>
              <a:rPr lang="en-US" dirty="0">
                <a:latin typeface="+mn-lt"/>
              </a:rPr>
            </a:br>
            <a:endParaRPr lang="en-US" sz="2700" dirty="0">
              <a:latin typeface="+mn-lt"/>
            </a:endParaRPr>
          </a:p>
        </p:txBody>
      </p:sp>
    </p:spTree>
    <p:extLst>
      <p:ext uri="{BB962C8B-B14F-4D97-AF65-F5344CB8AC3E}">
        <p14:creationId xmlns:p14="http://schemas.microsoft.com/office/powerpoint/2010/main" val="131916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TotalTime>
  <Words>864</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‘Research Circles’  The mutual exchange of experiences, knowledge, and ideas can provide the basis for the development of the professional’s own practice (Persson, 2009)  or community engaged scholarship …..? </vt:lpstr>
      <vt:lpstr>Aim of our ‘Research Circles’  …       “to carry out research together with—not on—the participants”  (Svensson, 2002, p. 10-11)  A bridge between practice and theory? Lundgren (1999)  Support, identify, prioritise, and respond to inequality and vulnerability with valuable and socially responsive approaches  (Liddle and Addidle 2022)    </vt:lpstr>
      <vt:lpstr>Research Circle – ‘collaboration’ </vt:lpstr>
      <vt:lpstr>Research Circle projects so far ….  RC1 and RC2 – Communication, Language and Literacy (CLL) (completed)  RC3  - CLL, based on curriculum outcomes ELGs (completed) RC4  - Specialist provision (on-going) RC5 -  Specialist provision 2 (beginning in September 2023) RC6 – Forest School/Outdoor learning (Jan 2024)  RC7 – Attendance (October 2023) RC8 – Child development (supporting staff K&amp;U) (March 2024)</vt:lpstr>
      <vt:lpstr>PowerPoint Presentation</vt:lpstr>
      <vt:lpstr>PowerPoint Presentation</vt:lpstr>
      <vt:lpstr>PowerPoint Presentation</vt:lpstr>
      <vt:lpstr>PowerPoint Presentation</vt:lpstr>
      <vt:lpstr>A word or 2 from RC ‘family’ participants ….  “I didn’t really know what this (research project) was about but know that reading and writing is really important for my children.”   “I really enjoyed the workshops – sharing ideas was good.”  “I know what I don’t know and it is still ok to have your say.”  “It feels good to be asked what I think.”   </vt:lpstr>
      <vt:lpstr>A word or 2 from RC participants ….  “I have been so pleased with the whole project from start to finish – lots of communication, support and most importantly ownership.”   “I wasn’t sure about the research circle per say, but now I totally understand that we are all equal in our roles and we all have to get on with own our own tasks.”  “It is really exciting when you get the data!”  “This is the best CPD ever!”  </vt:lpstr>
      <vt:lpstr>Publications … getting the word out there ..   Impact publication September 2023: Boardman K, Hindley C, and Cont S. “Supporting under-fives and their families with communication, language, and literacy development: a collaborative research circle project”. Chartered College of Teaching.    Nursery World – “Research Circles in Early Years Settings” November 2023  Early Child Development and Care. 2023: Boardman K, Hindley C. “Supporting families with a focus on communication, language and literacy development: Research Circles” (under review).   Early Education 3- 13. 2024: Boardman K, Cont, S, Starkey, M. “Research circles: a methodology to engage families in communication, language and literacy development”   Boardman K, Jamieson, V. and Cont, S. 2024 “Research Circles as a collaborative space”. </vt:lpstr>
      <vt:lpstr>References  Bergman, L. 2002. The research circle as a resource in challenging academics’ perceptions of how to support students’ literacy development in higher education. Canadian Journal of Action Research. Volume 15, Issue 2, 2014, pages 3-20.  Liddle, J., Addidle, G.D. (2022). The Role of the University in the Vulnerability Agenda. In: The Role of Universities and HEIs in the Vulnerability Agenda. Rethinking University-Community Policy Connections. Palgrave Macmillan, Cham. https://doi.org/10.1007/978-3-030-89086-5_4  Lundgren, M. 1999. How are research circles used in schools? - some reflections Conference Paper Presentation - Högskolor och Samhälle i Samverkan vid Högskolan Dalarna den 16 -18 mars 1999.   Persson, S. 2009. Methodology Guide. Research Circles – a guide. City of Malmo: Centre for Diversity in Education.   Svensson, L. (Ed.). 2002. Interaktiv forskning: För utveckling av teori och praktik [Interactive research: For the development of theory and practice]. (Work Life inTransition No. 7). Stockholm: Arbetslivsinstitutet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Start</dc:title>
  <dc:creator>Karen Boardman</dc:creator>
  <cp:lastModifiedBy>Karen Boardman</cp:lastModifiedBy>
  <cp:revision>17</cp:revision>
  <dcterms:created xsi:type="dcterms:W3CDTF">2020-09-30T14:56:21Z</dcterms:created>
  <dcterms:modified xsi:type="dcterms:W3CDTF">2023-09-19T16:25:47Z</dcterms:modified>
</cp:coreProperties>
</file>