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C203E4-C8F3-47BE-88B4-C21E828C05B8}"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6729A11B-6D94-47F4-8687-074EA86E8A3E}">
      <dgm:prSet/>
      <dgm:spPr/>
      <dgm:t>
        <a:bodyPr/>
        <a:lstStyle/>
        <a:p>
          <a:r>
            <a:rPr lang="en-GB" b="0" i="0" dirty="0"/>
            <a:t>What strategies or structures support the transition of young people from post-16 AP settings to mainstream settings?</a:t>
          </a:r>
        </a:p>
      </dgm:t>
    </dgm:pt>
    <dgm:pt modelId="{2AFC2AEF-67B4-405A-8B69-4BB1A418A15E}" type="parTrans" cxnId="{D454DC53-2E6D-430C-B331-5F904AA48695}">
      <dgm:prSet/>
      <dgm:spPr/>
      <dgm:t>
        <a:bodyPr/>
        <a:lstStyle/>
        <a:p>
          <a:endParaRPr lang="en-US"/>
        </a:p>
      </dgm:t>
    </dgm:pt>
    <dgm:pt modelId="{B91E6B13-BE75-4E4E-9E17-77792E41E579}" type="sibTrans" cxnId="{D454DC53-2E6D-430C-B331-5F904AA48695}">
      <dgm:prSet/>
      <dgm:spPr/>
      <dgm:t>
        <a:bodyPr/>
        <a:lstStyle/>
        <a:p>
          <a:endParaRPr lang="en-US"/>
        </a:p>
      </dgm:t>
    </dgm:pt>
    <dgm:pt modelId="{35BB3D82-77CC-4184-98B3-1F8B1751077A}">
      <dgm:prSet/>
      <dgm:spPr/>
      <dgm:t>
        <a:bodyPr/>
        <a:lstStyle/>
        <a:p>
          <a:r>
            <a:rPr lang="en-GB" b="0" i="0"/>
            <a:t>What strategies or structures, hinder the transition of young people from post-16 AP settings to mainstream settings?</a:t>
          </a:r>
          <a:endParaRPr lang="en-GB" b="0" i="0" dirty="0"/>
        </a:p>
      </dgm:t>
    </dgm:pt>
    <dgm:pt modelId="{766E3409-9CAC-4CAE-9496-953F1850B028}" type="parTrans" cxnId="{2B0B0D80-483C-4280-A1EE-3C62A7FBBA56}">
      <dgm:prSet/>
      <dgm:spPr/>
      <dgm:t>
        <a:bodyPr/>
        <a:lstStyle/>
        <a:p>
          <a:endParaRPr lang="en-GB"/>
        </a:p>
      </dgm:t>
    </dgm:pt>
    <dgm:pt modelId="{7FBAAC24-2A74-4CB3-AA85-019FF9CB9C2B}" type="sibTrans" cxnId="{2B0B0D80-483C-4280-A1EE-3C62A7FBBA56}">
      <dgm:prSet/>
      <dgm:spPr/>
      <dgm:t>
        <a:bodyPr/>
        <a:lstStyle/>
        <a:p>
          <a:endParaRPr lang="en-GB"/>
        </a:p>
      </dgm:t>
    </dgm:pt>
    <dgm:pt modelId="{CEE5B642-F650-4463-A9B2-D00D7802A0B8}">
      <dgm:prSet/>
      <dgm:spPr/>
      <dgm:t>
        <a:bodyPr/>
        <a:lstStyle/>
        <a:p>
          <a:r>
            <a:rPr lang="en-GB" b="0" i="0"/>
            <a:t>What are the key points within the transition period, which require consideration to ensure effective and efficient transition of young people from post-16 AP settings to mainstream settings?</a:t>
          </a:r>
          <a:endParaRPr lang="en-GB" b="0" i="0" dirty="0"/>
        </a:p>
      </dgm:t>
    </dgm:pt>
    <dgm:pt modelId="{F74A9C77-6D30-47F0-8F10-8DF44D43507C}" type="parTrans" cxnId="{E36730DF-6562-4F7B-A540-0FBBC544E2E8}">
      <dgm:prSet/>
      <dgm:spPr/>
      <dgm:t>
        <a:bodyPr/>
        <a:lstStyle/>
        <a:p>
          <a:endParaRPr lang="en-GB"/>
        </a:p>
      </dgm:t>
    </dgm:pt>
    <dgm:pt modelId="{39A34C93-1DDC-4717-8608-A8E64B2EAF77}" type="sibTrans" cxnId="{E36730DF-6562-4F7B-A540-0FBBC544E2E8}">
      <dgm:prSet/>
      <dgm:spPr/>
      <dgm:t>
        <a:bodyPr/>
        <a:lstStyle/>
        <a:p>
          <a:endParaRPr lang="en-GB"/>
        </a:p>
      </dgm:t>
    </dgm:pt>
    <dgm:pt modelId="{0C8E3533-1AAC-48D4-AF55-E3B67DAE2B6D}">
      <dgm:prSet/>
      <dgm:spPr/>
      <dgm:t>
        <a:bodyPr/>
        <a:lstStyle/>
        <a:p>
          <a:r>
            <a:rPr lang="en-GB" b="0" i="0"/>
            <a:t>What does best practice look like to support young people transitioning between post-16 AP settings and mainstream settings?</a:t>
          </a:r>
          <a:endParaRPr lang="en-US" dirty="0"/>
        </a:p>
      </dgm:t>
    </dgm:pt>
    <dgm:pt modelId="{80945C70-8509-412D-88A9-DEE3EF2F88A4}" type="parTrans" cxnId="{36CB8F67-3A94-4BF6-89EB-00B190966D16}">
      <dgm:prSet/>
      <dgm:spPr/>
      <dgm:t>
        <a:bodyPr/>
        <a:lstStyle/>
        <a:p>
          <a:endParaRPr lang="en-GB"/>
        </a:p>
      </dgm:t>
    </dgm:pt>
    <dgm:pt modelId="{4D3340AB-9362-42BC-A724-9A74D40B3020}" type="sibTrans" cxnId="{36CB8F67-3A94-4BF6-89EB-00B190966D16}">
      <dgm:prSet/>
      <dgm:spPr/>
      <dgm:t>
        <a:bodyPr/>
        <a:lstStyle/>
        <a:p>
          <a:endParaRPr lang="en-GB"/>
        </a:p>
      </dgm:t>
    </dgm:pt>
    <dgm:pt modelId="{3EF94EF0-1B3C-4E45-9900-0DE7D96EF089}" type="pres">
      <dgm:prSet presAssocID="{A1C203E4-C8F3-47BE-88B4-C21E828C05B8}" presName="matrix" presStyleCnt="0">
        <dgm:presLayoutVars>
          <dgm:chMax val="1"/>
          <dgm:dir/>
          <dgm:resizeHandles val="exact"/>
        </dgm:presLayoutVars>
      </dgm:prSet>
      <dgm:spPr/>
    </dgm:pt>
    <dgm:pt modelId="{2959E347-4525-4912-B3AF-334D03FA48A3}" type="pres">
      <dgm:prSet presAssocID="{A1C203E4-C8F3-47BE-88B4-C21E828C05B8}" presName="diamond" presStyleLbl="bgShp" presStyleIdx="0" presStyleCnt="1"/>
      <dgm:spPr/>
    </dgm:pt>
    <dgm:pt modelId="{5C537656-B3F0-4673-BA25-1E5ABFCFF2F3}" type="pres">
      <dgm:prSet presAssocID="{A1C203E4-C8F3-47BE-88B4-C21E828C05B8}" presName="quad1" presStyleLbl="node1" presStyleIdx="0" presStyleCnt="4">
        <dgm:presLayoutVars>
          <dgm:chMax val="0"/>
          <dgm:chPref val="0"/>
          <dgm:bulletEnabled val="1"/>
        </dgm:presLayoutVars>
      </dgm:prSet>
      <dgm:spPr/>
    </dgm:pt>
    <dgm:pt modelId="{36E79CDF-8791-49EF-A371-8B9B93F7B7D1}" type="pres">
      <dgm:prSet presAssocID="{A1C203E4-C8F3-47BE-88B4-C21E828C05B8}" presName="quad2" presStyleLbl="node1" presStyleIdx="1" presStyleCnt="4">
        <dgm:presLayoutVars>
          <dgm:chMax val="0"/>
          <dgm:chPref val="0"/>
          <dgm:bulletEnabled val="1"/>
        </dgm:presLayoutVars>
      </dgm:prSet>
      <dgm:spPr/>
    </dgm:pt>
    <dgm:pt modelId="{2BAA53EA-1592-4C94-BC99-D32AEDE44D7D}" type="pres">
      <dgm:prSet presAssocID="{A1C203E4-C8F3-47BE-88B4-C21E828C05B8}" presName="quad3" presStyleLbl="node1" presStyleIdx="2" presStyleCnt="4">
        <dgm:presLayoutVars>
          <dgm:chMax val="0"/>
          <dgm:chPref val="0"/>
          <dgm:bulletEnabled val="1"/>
        </dgm:presLayoutVars>
      </dgm:prSet>
      <dgm:spPr/>
    </dgm:pt>
    <dgm:pt modelId="{45B2E322-04C1-47D8-BD21-88DFC2BB39B6}" type="pres">
      <dgm:prSet presAssocID="{A1C203E4-C8F3-47BE-88B4-C21E828C05B8}" presName="quad4" presStyleLbl="node1" presStyleIdx="3" presStyleCnt="4">
        <dgm:presLayoutVars>
          <dgm:chMax val="0"/>
          <dgm:chPref val="0"/>
          <dgm:bulletEnabled val="1"/>
        </dgm:presLayoutVars>
      </dgm:prSet>
      <dgm:spPr/>
    </dgm:pt>
  </dgm:ptLst>
  <dgm:cxnLst>
    <dgm:cxn modelId="{42308145-E1E6-4B7B-B33C-893C701FE3ED}" type="presOf" srcId="{35BB3D82-77CC-4184-98B3-1F8B1751077A}" destId="{36E79CDF-8791-49EF-A371-8B9B93F7B7D1}" srcOrd="0" destOrd="0" presId="urn:microsoft.com/office/officeart/2005/8/layout/matrix3"/>
    <dgm:cxn modelId="{36CB8F67-3A94-4BF6-89EB-00B190966D16}" srcId="{A1C203E4-C8F3-47BE-88B4-C21E828C05B8}" destId="{0C8E3533-1AAC-48D4-AF55-E3B67DAE2B6D}" srcOrd="3" destOrd="0" parTransId="{80945C70-8509-412D-88A9-DEE3EF2F88A4}" sibTransId="{4D3340AB-9362-42BC-A724-9A74D40B3020}"/>
    <dgm:cxn modelId="{5CDA6549-907A-4FE5-8E7C-936BBEFBF50A}" type="presOf" srcId="{0C8E3533-1AAC-48D4-AF55-E3B67DAE2B6D}" destId="{45B2E322-04C1-47D8-BD21-88DFC2BB39B6}" srcOrd="0" destOrd="0" presId="urn:microsoft.com/office/officeart/2005/8/layout/matrix3"/>
    <dgm:cxn modelId="{D454DC53-2E6D-430C-B331-5F904AA48695}" srcId="{A1C203E4-C8F3-47BE-88B4-C21E828C05B8}" destId="{6729A11B-6D94-47F4-8687-074EA86E8A3E}" srcOrd="0" destOrd="0" parTransId="{2AFC2AEF-67B4-405A-8B69-4BB1A418A15E}" sibTransId="{B91E6B13-BE75-4E4E-9E17-77792E41E579}"/>
    <dgm:cxn modelId="{2B0B0D80-483C-4280-A1EE-3C62A7FBBA56}" srcId="{A1C203E4-C8F3-47BE-88B4-C21E828C05B8}" destId="{35BB3D82-77CC-4184-98B3-1F8B1751077A}" srcOrd="1" destOrd="0" parTransId="{766E3409-9CAC-4CAE-9496-953F1850B028}" sibTransId="{7FBAAC24-2A74-4CB3-AA85-019FF9CB9C2B}"/>
    <dgm:cxn modelId="{AECE9BB7-956E-4724-B96A-6306431B9AA9}" type="presOf" srcId="{A1C203E4-C8F3-47BE-88B4-C21E828C05B8}" destId="{3EF94EF0-1B3C-4E45-9900-0DE7D96EF089}" srcOrd="0" destOrd="0" presId="urn:microsoft.com/office/officeart/2005/8/layout/matrix3"/>
    <dgm:cxn modelId="{7C8E19C0-8A6B-468F-B285-438A01C83D9F}" type="presOf" srcId="{6729A11B-6D94-47F4-8687-074EA86E8A3E}" destId="{5C537656-B3F0-4673-BA25-1E5ABFCFF2F3}" srcOrd="0" destOrd="0" presId="urn:microsoft.com/office/officeart/2005/8/layout/matrix3"/>
    <dgm:cxn modelId="{F2543ED1-2793-4ED8-8E9F-59AB6EC6E671}" type="presOf" srcId="{CEE5B642-F650-4463-A9B2-D00D7802A0B8}" destId="{2BAA53EA-1592-4C94-BC99-D32AEDE44D7D}" srcOrd="0" destOrd="0" presId="urn:microsoft.com/office/officeart/2005/8/layout/matrix3"/>
    <dgm:cxn modelId="{E36730DF-6562-4F7B-A540-0FBBC544E2E8}" srcId="{A1C203E4-C8F3-47BE-88B4-C21E828C05B8}" destId="{CEE5B642-F650-4463-A9B2-D00D7802A0B8}" srcOrd="2" destOrd="0" parTransId="{F74A9C77-6D30-47F0-8F10-8DF44D43507C}" sibTransId="{39A34C93-1DDC-4717-8608-A8E64B2EAF77}"/>
    <dgm:cxn modelId="{01B28261-1D4C-429D-8DCA-A4153CCF781C}" type="presParOf" srcId="{3EF94EF0-1B3C-4E45-9900-0DE7D96EF089}" destId="{2959E347-4525-4912-B3AF-334D03FA48A3}" srcOrd="0" destOrd="0" presId="urn:microsoft.com/office/officeart/2005/8/layout/matrix3"/>
    <dgm:cxn modelId="{694E8FDF-EA5B-4A97-BD40-0F121C866033}" type="presParOf" srcId="{3EF94EF0-1B3C-4E45-9900-0DE7D96EF089}" destId="{5C537656-B3F0-4673-BA25-1E5ABFCFF2F3}" srcOrd="1" destOrd="0" presId="urn:microsoft.com/office/officeart/2005/8/layout/matrix3"/>
    <dgm:cxn modelId="{E0570F22-E266-43E8-BE44-30D0590DE402}" type="presParOf" srcId="{3EF94EF0-1B3C-4E45-9900-0DE7D96EF089}" destId="{36E79CDF-8791-49EF-A371-8B9B93F7B7D1}" srcOrd="2" destOrd="0" presId="urn:microsoft.com/office/officeart/2005/8/layout/matrix3"/>
    <dgm:cxn modelId="{2ABD23C4-3123-40DF-A70B-23978F30A745}" type="presParOf" srcId="{3EF94EF0-1B3C-4E45-9900-0DE7D96EF089}" destId="{2BAA53EA-1592-4C94-BC99-D32AEDE44D7D}" srcOrd="3" destOrd="0" presId="urn:microsoft.com/office/officeart/2005/8/layout/matrix3"/>
    <dgm:cxn modelId="{78D7D7A6-A221-4EDD-84C5-0F943A1FE90B}" type="presParOf" srcId="{3EF94EF0-1B3C-4E45-9900-0DE7D96EF089}" destId="{45B2E322-04C1-47D8-BD21-88DFC2BB39B6}"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9E347-4525-4912-B3AF-334D03FA48A3}">
      <dsp:nvSpPr>
        <dsp:cNvPr id="0" name=""/>
        <dsp:cNvSpPr/>
      </dsp:nvSpPr>
      <dsp:spPr>
        <a:xfrm>
          <a:off x="624114" y="0"/>
          <a:ext cx="5584946" cy="5584946"/>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537656-B3F0-4673-BA25-1E5ABFCFF2F3}">
      <dsp:nvSpPr>
        <dsp:cNvPr id="0" name=""/>
        <dsp:cNvSpPr/>
      </dsp:nvSpPr>
      <dsp:spPr>
        <a:xfrm>
          <a:off x="1154684" y="530569"/>
          <a:ext cx="2178128" cy="21781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dirty="0"/>
            <a:t>What strategies or structures support the transition of young people from post-16 AP settings to mainstream settings?</a:t>
          </a:r>
        </a:p>
      </dsp:txBody>
      <dsp:txXfrm>
        <a:off x="1261011" y="636896"/>
        <a:ext cx="1965474" cy="1965474"/>
      </dsp:txXfrm>
    </dsp:sp>
    <dsp:sp modelId="{36E79CDF-8791-49EF-A371-8B9B93F7B7D1}">
      <dsp:nvSpPr>
        <dsp:cNvPr id="0" name=""/>
        <dsp:cNvSpPr/>
      </dsp:nvSpPr>
      <dsp:spPr>
        <a:xfrm>
          <a:off x="3500361" y="530569"/>
          <a:ext cx="2178128" cy="217812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What strategies or structures, hinder the transition of young people from post-16 AP settings to mainstream settings?</a:t>
          </a:r>
          <a:endParaRPr lang="en-GB" sz="1400" b="0" i="0" kern="1200" dirty="0"/>
        </a:p>
      </dsp:txBody>
      <dsp:txXfrm>
        <a:off x="3606688" y="636896"/>
        <a:ext cx="1965474" cy="1965474"/>
      </dsp:txXfrm>
    </dsp:sp>
    <dsp:sp modelId="{2BAA53EA-1592-4C94-BC99-D32AEDE44D7D}">
      <dsp:nvSpPr>
        <dsp:cNvPr id="0" name=""/>
        <dsp:cNvSpPr/>
      </dsp:nvSpPr>
      <dsp:spPr>
        <a:xfrm>
          <a:off x="1154684" y="2876247"/>
          <a:ext cx="2178128" cy="217812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What are the key points within the transition period, which require consideration to ensure effective and efficient transition of young people from post-16 AP settings to mainstream settings?</a:t>
          </a:r>
          <a:endParaRPr lang="en-GB" sz="1400" b="0" i="0" kern="1200" dirty="0"/>
        </a:p>
      </dsp:txBody>
      <dsp:txXfrm>
        <a:off x="1261011" y="2982574"/>
        <a:ext cx="1965474" cy="1965474"/>
      </dsp:txXfrm>
    </dsp:sp>
    <dsp:sp modelId="{45B2E322-04C1-47D8-BD21-88DFC2BB39B6}">
      <dsp:nvSpPr>
        <dsp:cNvPr id="0" name=""/>
        <dsp:cNvSpPr/>
      </dsp:nvSpPr>
      <dsp:spPr>
        <a:xfrm>
          <a:off x="3500361" y="2876247"/>
          <a:ext cx="2178128" cy="217812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What does best practice look like to support young people transitioning between post-16 AP settings and mainstream settings?</a:t>
          </a:r>
          <a:endParaRPr lang="en-US" sz="1400" kern="1200" dirty="0"/>
        </a:p>
      </dsp:txBody>
      <dsp:txXfrm>
        <a:off x="3606688" y="2982574"/>
        <a:ext cx="1965474" cy="1965474"/>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42FE-E00B-4FAF-8F73-F722060EBA12}"/>
              </a:ext>
            </a:extLst>
          </p:cNvPr>
          <p:cNvSpPr>
            <a:spLocks noGrp="1"/>
          </p:cNvSpPr>
          <p:nvPr>
            <p:ph type="ctrTitle"/>
          </p:nvPr>
        </p:nvSpPr>
        <p:spPr>
          <a:xfrm>
            <a:off x="482600" y="978408"/>
            <a:ext cx="10506991" cy="2531555"/>
          </a:xfrm>
          <a:prstGeom prst="rect">
            <a:avLst/>
          </a:prstGeom>
        </p:spPr>
        <p:txBody>
          <a:bodyPr anchor="b"/>
          <a:lstStyle>
            <a:lvl1pPr algn="l">
              <a:defRPr sz="6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7C1CCE2-4461-473E-B23C-34C8CCF04B3A}"/>
              </a:ext>
            </a:extLst>
          </p:cNvPr>
          <p:cNvSpPr>
            <a:spLocks noGrp="1"/>
          </p:cNvSpPr>
          <p:nvPr>
            <p:ph type="subTitle" idx="1"/>
          </p:nvPr>
        </p:nvSpPr>
        <p:spPr>
          <a:xfrm>
            <a:off x="482600" y="3602038"/>
            <a:ext cx="10506991" cy="227755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AA551A-CE2F-4E35-A714-B1F04D4B4E8E}"/>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5" name="Footer Placeholder 4">
            <a:extLst>
              <a:ext uri="{FF2B5EF4-FFF2-40B4-BE49-F238E27FC236}">
                <a16:creationId xmlns:a16="http://schemas.microsoft.com/office/drawing/2014/main" id="{26B5C907-6594-4DFF-A32B-449C3BA96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76D75-E9DA-4660-AC52-51BA63FCB94D}"/>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0" name="Straight Connector 9">
            <a:extLst>
              <a:ext uri="{FF2B5EF4-FFF2-40B4-BE49-F238E27FC236}">
                <a16:creationId xmlns:a16="http://schemas.microsoft.com/office/drawing/2014/main" id="{A2EFA84C-D756-4DC7-AA46-68D776F37FA4}"/>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09875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999A10-4355-4A13-B008-196B21ABEEAF}"/>
              </a:ext>
              <a:ext uri="{C183D7F6-B498-43B3-948B-1728B52AA6E4}">
                <adec:decorative xmlns:adec="http://schemas.microsoft.com/office/drawing/2017/decorative" val="1"/>
              </a:ext>
            </a:extLst>
          </p:cNvPr>
          <p:cNvSpPr/>
          <p:nvPr/>
        </p:nvSpPr>
        <p:spPr>
          <a:xfrm>
            <a:off x="482600" y="483576"/>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36D448-AFEA-4483-B0E4-002840525CDD}"/>
              </a:ext>
            </a:extLst>
          </p:cNvPr>
          <p:cNvSpPr>
            <a:spLocks noGrp="1"/>
          </p:cNvSpPr>
          <p:nvPr>
            <p:ph type="title"/>
          </p:nvPr>
        </p:nvSpPr>
        <p:spPr>
          <a:xfrm>
            <a:off x="482600" y="978408"/>
            <a:ext cx="10506991" cy="1755263"/>
          </a:xfrm>
          <a:prstGeom prst="rect">
            <a:avLst/>
          </a:prstGeo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F216234-4516-4303-8F60-A8127D89A5E5}"/>
              </a:ext>
            </a:extLst>
          </p:cNvPr>
          <p:cNvSpPr>
            <a:spLocks noGrp="1"/>
          </p:cNvSpPr>
          <p:nvPr>
            <p:ph type="body" orient="vert" idx="1"/>
          </p:nvPr>
        </p:nvSpPr>
        <p:spPr>
          <a:xfrm>
            <a:off x="484192" y="3103131"/>
            <a:ext cx="10506991" cy="30929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46B5D50-A474-462B-A807-DF186B1C2F48}"/>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5" name="Footer Placeholder 4">
            <a:extLst>
              <a:ext uri="{FF2B5EF4-FFF2-40B4-BE49-F238E27FC236}">
                <a16:creationId xmlns:a16="http://schemas.microsoft.com/office/drawing/2014/main" id="{F8BF1DAF-2E2D-46ED-AA3E-3D2FE40399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2FC771-EB13-4EB5-A0A2-3968C6ABBD4E}"/>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8" name="Straight Connector 7">
            <a:extLst>
              <a:ext uri="{FF2B5EF4-FFF2-40B4-BE49-F238E27FC236}">
                <a16:creationId xmlns:a16="http://schemas.microsoft.com/office/drawing/2014/main" id="{B3B596B8-8230-4695-8D76-F06AFA8156C3}"/>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C53EBF93-5FD9-4F4E-8485-7B937145CD0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15375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6B4D06-C7C6-4949-8EB2-F03ED999A2BB}"/>
              </a:ext>
            </a:extLst>
          </p:cNvPr>
          <p:cNvSpPr>
            <a:spLocks noGrp="1"/>
          </p:cNvSpPr>
          <p:nvPr>
            <p:ph type="title" orient="vert"/>
          </p:nvPr>
        </p:nvSpPr>
        <p:spPr>
          <a:xfrm>
            <a:off x="8041710" y="978408"/>
            <a:ext cx="2947881" cy="5124777"/>
          </a:xfrm>
          <a:prstGeom prst="rect">
            <a:avLst/>
          </a:prstGeo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C921B9D-8C11-4176-AF22-89F972E21284}"/>
              </a:ext>
            </a:extLst>
          </p:cNvPr>
          <p:cNvSpPr>
            <a:spLocks noGrp="1"/>
          </p:cNvSpPr>
          <p:nvPr>
            <p:ph type="body" orient="vert" idx="1"/>
          </p:nvPr>
        </p:nvSpPr>
        <p:spPr>
          <a:xfrm>
            <a:off x="484632" y="978408"/>
            <a:ext cx="7256453" cy="51247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AFA9E1C-8E18-4A35-9BD8-427B1D14BB8E}"/>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5" name="Footer Placeholder 4">
            <a:extLst>
              <a:ext uri="{FF2B5EF4-FFF2-40B4-BE49-F238E27FC236}">
                <a16:creationId xmlns:a16="http://schemas.microsoft.com/office/drawing/2014/main" id="{2E116CDB-7BB6-4DD2-A626-6DA8E569F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0403B-439E-449F-83B1-799EEC239A2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00789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43735-A77F-440D-9448-6AE7C204D377}"/>
              </a:ext>
            </a:extLst>
          </p:cNvPr>
          <p:cNvSpPr>
            <a:spLocks noGrp="1"/>
          </p:cNvSpPr>
          <p:nvPr>
            <p:ph type="title"/>
          </p:nvPr>
        </p:nvSpPr>
        <p:spPr>
          <a:xfrm>
            <a:off x="482600" y="978408"/>
            <a:ext cx="10634472" cy="2157984"/>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276C6EE-D55E-454B-B28C-EC73D1DB4A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A2905-6D2E-4319-9521-61452AB8F996}"/>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5" name="Footer Placeholder 4">
            <a:extLst>
              <a:ext uri="{FF2B5EF4-FFF2-40B4-BE49-F238E27FC236}">
                <a16:creationId xmlns:a16="http://schemas.microsoft.com/office/drawing/2014/main" id="{6DAC7550-84E8-49D3-B419-6F5F327DA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AD2C6B-EA5D-4D97-BC84-6C860D53636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52032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1B299E6-11CC-4181-86C3-528A13F1F556}"/>
              </a:ext>
              <a:ext uri="{C183D7F6-B498-43B3-948B-1728B52AA6E4}">
                <adec:decorative xmlns:adec="http://schemas.microsoft.com/office/drawing/2017/decorative" val="1"/>
              </a:ext>
            </a:extLst>
          </p:cNvPr>
          <p:cNvSpPr/>
          <p:nvPr/>
        </p:nvSpPr>
        <p:spPr>
          <a:xfrm>
            <a:off x="481007" y="3922232"/>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803473-0A64-4F9F-833B-8D64E39019B1}"/>
              </a:ext>
            </a:extLst>
          </p:cNvPr>
          <p:cNvSpPr>
            <a:spLocks noGrp="1"/>
          </p:cNvSpPr>
          <p:nvPr>
            <p:ph type="title"/>
          </p:nvPr>
        </p:nvSpPr>
        <p:spPr>
          <a:xfrm>
            <a:off x="482600" y="978409"/>
            <a:ext cx="10515600" cy="2716769"/>
          </a:xfrm>
          <a:prstGeom prst="rect">
            <a:avLst/>
          </a:prstGeo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6873736-B424-40F2-B562-6DC10E5EDE4F}"/>
              </a:ext>
            </a:extLst>
          </p:cNvPr>
          <p:cNvSpPr>
            <a:spLocks noGrp="1"/>
          </p:cNvSpPr>
          <p:nvPr>
            <p:ph type="body" idx="1"/>
          </p:nvPr>
        </p:nvSpPr>
        <p:spPr>
          <a:xfrm>
            <a:off x="482600" y="4171445"/>
            <a:ext cx="10515600" cy="1918205"/>
          </a:xfrm>
        </p:spPr>
        <p:txBody>
          <a:bodyPr>
            <a:normAutofit/>
          </a:bodyPr>
          <a:lstStyle>
            <a:lvl1pPr marL="0" indent="0">
              <a:buNone/>
              <a:defRPr lang="en-US" sz="2400" i="1"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Date Placeholder 3">
            <a:extLst>
              <a:ext uri="{FF2B5EF4-FFF2-40B4-BE49-F238E27FC236}">
                <a16:creationId xmlns:a16="http://schemas.microsoft.com/office/drawing/2014/main" id="{74348851-37C0-478D-B722-D76C817DC49D}"/>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5" name="Footer Placeholder 4">
            <a:extLst>
              <a:ext uri="{FF2B5EF4-FFF2-40B4-BE49-F238E27FC236}">
                <a16:creationId xmlns:a16="http://schemas.microsoft.com/office/drawing/2014/main" id="{263E063E-66CE-4C18-91FA-D14AE052D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66D3D-FD62-470C-BC3C-A03771A32F60}"/>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1" name="Straight Connector 10">
            <a:extLst>
              <a:ext uri="{FF2B5EF4-FFF2-40B4-BE49-F238E27FC236}">
                <a16:creationId xmlns:a16="http://schemas.microsoft.com/office/drawing/2014/main" id="{DDFF0049-0231-4557-A707-569556F0CA83}"/>
              </a:ext>
              <a:ext uri="{C183D7F6-B498-43B3-948B-1728B52AA6E4}">
                <adec:decorative xmlns:adec="http://schemas.microsoft.com/office/drawing/2017/decorative" val="1"/>
              </a:ext>
            </a:extLst>
          </p:cNvPr>
          <p:cNvCxnSpPr>
            <a:cxnSpLocks/>
          </p:cNvCxnSpPr>
          <p:nvPr/>
        </p:nvCxnSpPr>
        <p:spPr>
          <a:xfrm>
            <a:off x="481007" y="3922232"/>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457A0DB1-87C8-4BF4-B2A2-F9CA6ED05AC4}"/>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6C29209-8A8F-48A7-8BA2-AFADA37CBD4F}"/>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66510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166BE9C-AE7C-4C39-9694-C32D6939B965}"/>
              </a:ext>
              <a:ext uri="{C183D7F6-B498-43B3-948B-1728B52AA6E4}">
                <adec:decorative xmlns:adec="http://schemas.microsoft.com/office/drawing/2017/decorative" val="1"/>
              </a:ext>
            </a:extLst>
          </p:cNvPr>
          <p:cNvSpPr/>
          <p:nvPr/>
        </p:nvSpPr>
        <p:spPr>
          <a:xfrm>
            <a:off x="481007" y="483577"/>
            <a:ext cx="11147071" cy="2434824"/>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ACC42C-303A-4BDF-990A-2B07967BC9A9}"/>
              </a:ext>
            </a:extLst>
          </p:cNvPr>
          <p:cNvSpPr>
            <a:spLocks noGrp="1"/>
          </p:cNvSpPr>
          <p:nvPr>
            <p:ph type="title"/>
          </p:nvPr>
        </p:nvSpPr>
        <p:spPr>
          <a:xfrm>
            <a:off x="482599" y="978408"/>
            <a:ext cx="11147071" cy="1755263"/>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C55CEF-353E-4E14-83AD-ACADDC08D943}"/>
              </a:ext>
            </a:extLst>
          </p:cNvPr>
          <p:cNvSpPr>
            <a:spLocks noGrp="1"/>
          </p:cNvSpPr>
          <p:nvPr>
            <p:ph sz="half" idx="1"/>
          </p:nvPr>
        </p:nvSpPr>
        <p:spPr>
          <a:xfrm>
            <a:off x="48260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E55ECEF-9654-4AC1-BF77-7BC602BBD434}"/>
              </a:ext>
            </a:extLst>
          </p:cNvPr>
          <p:cNvSpPr>
            <a:spLocks noGrp="1"/>
          </p:cNvSpPr>
          <p:nvPr>
            <p:ph sz="half" idx="2"/>
          </p:nvPr>
        </p:nvSpPr>
        <p:spPr>
          <a:xfrm>
            <a:off x="621112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4922FC8-BC06-407B-A82B-DA62B33A1CD4}"/>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6" name="Footer Placeholder 5">
            <a:extLst>
              <a:ext uri="{FF2B5EF4-FFF2-40B4-BE49-F238E27FC236}">
                <a16:creationId xmlns:a16="http://schemas.microsoft.com/office/drawing/2014/main" id="{7915B701-4E1F-48AA-8A3C-ED5DD9151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BCA31-8AC7-46F5-BCAB-41D54DF83D78}"/>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9" name="Straight Connector 8">
            <a:extLst>
              <a:ext uri="{FF2B5EF4-FFF2-40B4-BE49-F238E27FC236}">
                <a16:creationId xmlns:a16="http://schemas.microsoft.com/office/drawing/2014/main" id="{21BA86D8-2A29-4A0E-AEA0-39B41C4187DE}"/>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085E13E-918A-4D04-9E84-94148D7C878E}"/>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2464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E892-D975-4DD6-8583-A14DDBE85F0C}"/>
              </a:ext>
            </a:extLst>
          </p:cNvPr>
          <p:cNvSpPr>
            <a:spLocks noGrp="1"/>
          </p:cNvSpPr>
          <p:nvPr>
            <p:ph type="title"/>
          </p:nvPr>
        </p:nvSpPr>
        <p:spPr>
          <a:xfrm>
            <a:off x="484631" y="978407"/>
            <a:ext cx="11145039" cy="1339584"/>
          </a:xfrm>
          <a:prstGeom prst="rect">
            <a:avLst/>
          </a:prstGeom>
        </p:spPr>
        <p:txBody>
          <a:bodyPr anchor="b"/>
          <a:lstStyle/>
          <a:p>
            <a:r>
              <a:rPr lang="en-US"/>
              <a:t>Click to edit Master title style</a:t>
            </a:r>
            <a:endParaRPr lang="en-US" dirty="0"/>
          </a:p>
        </p:txBody>
      </p:sp>
      <p:sp>
        <p:nvSpPr>
          <p:cNvPr id="3" name="Text Placeholder 2">
            <a:extLst>
              <a:ext uri="{FF2B5EF4-FFF2-40B4-BE49-F238E27FC236}">
                <a16:creationId xmlns:a16="http://schemas.microsoft.com/office/drawing/2014/main" id="{7F1F7700-CECC-4881-BE5C-A13CD825B73B}"/>
              </a:ext>
            </a:extLst>
          </p:cNvPr>
          <p:cNvSpPr>
            <a:spLocks noGrp="1"/>
          </p:cNvSpPr>
          <p:nvPr>
            <p:ph type="body" idx="1"/>
          </p:nvPr>
        </p:nvSpPr>
        <p:spPr>
          <a:xfrm>
            <a:off x="484632" y="2500921"/>
            <a:ext cx="5346222" cy="823912"/>
          </a:xfrm>
        </p:spPr>
        <p:txBody>
          <a:bodyPr anchor="b">
            <a:normAutofit/>
          </a:bodyPr>
          <a:lstStyle>
            <a:lvl1pPr marL="0" indent="0">
              <a:buNone/>
              <a:defRPr lang="en-US" sz="2400" b="0" i="1"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Content Placeholder 3">
            <a:extLst>
              <a:ext uri="{FF2B5EF4-FFF2-40B4-BE49-F238E27FC236}">
                <a16:creationId xmlns:a16="http://schemas.microsoft.com/office/drawing/2014/main" id="{4CA50766-520A-44C5-943E-569222B74104}"/>
              </a:ext>
            </a:extLst>
          </p:cNvPr>
          <p:cNvSpPr>
            <a:spLocks noGrp="1"/>
          </p:cNvSpPr>
          <p:nvPr>
            <p:ph sz="half" idx="2"/>
          </p:nvPr>
        </p:nvSpPr>
        <p:spPr>
          <a:xfrm>
            <a:off x="484632" y="3428999"/>
            <a:ext cx="5346222"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72F7E42-976A-4239-8006-D68538D4B71F}"/>
              </a:ext>
            </a:extLst>
          </p:cNvPr>
          <p:cNvSpPr>
            <a:spLocks noGrp="1"/>
          </p:cNvSpPr>
          <p:nvPr>
            <p:ph type="body" sz="quarter" idx="3"/>
          </p:nvPr>
        </p:nvSpPr>
        <p:spPr>
          <a:xfrm>
            <a:off x="6257120" y="2500921"/>
            <a:ext cx="5372551" cy="823912"/>
          </a:xfrm>
        </p:spPr>
        <p:txBody>
          <a:bodyPr anchor="b"/>
          <a:lstStyle>
            <a:lvl1pPr marL="0" indent="0">
              <a:buNone/>
              <a:defRPr lang="en-US" sz="2400" b="0" i="1" kern="120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CA329-951F-4391-ADC5-7EA320B7782F}"/>
              </a:ext>
            </a:extLst>
          </p:cNvPr>
          <p:cNvSpPr>
            <a:spLocks noGrp="1"/>
          </p:cNvSpPr>
          <p:nvPr>
            <p:ph sz="quarter" idx="4"/>
          </p:nvPr>
        </p:nvSpPr>
        <p:spPr>
          <a:xfrm>
            <a:off x="6257120" y="3428999"/>
            <a:ext cx="5372551"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FBEC22A-DA46-460C-B865-D928C20AE763}"/>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8" name="Footer Placeholder 7">
            <a:extLst>
              <a:ext uri="{FF2B5EF4-FFF2-40B4-BE49-F238E27FC236}">
                <a16:creationId xmlns:a16="http://schemas.microsoft.com/office/drawing/2014/main" id="{4EB2D647-42C5-4AB7-BB71-3A44065716E7}"/>
              </a:ext>
            </a:extLst>
          </p:cNvPr>
          <p:cNvSpPr>
            <a:spLocks noGrp="1"/>
          </p:cNvSpPr>
          <p:nvPr>
            <p:ph type="ftr" sz="quarter" idx="11"/>
          </p:nvPr>
        </p:nvSpPr>
        <p:spPr>
          <a:xfrm>
            <a:off x="484632" y="6419088"/>
            <a:ext cx="4114800" cy="365125"/>
          </a:xfrm>
        </p:spPr>
        <p:txBody>
          <a:bodyPr/>
          <a:lstStyle/>
          <a:p>
            <a:endParaRPr lang="en-US"/>
          </a:p>
        </p:txBody>
      </p:sp>
      <p:sp>
        <p:nvSpPr>
          <p:cNvPr id="9" name="Slide Number Placeholder 8">
            <a:extLst>
              <a:ext uri="{FF2B5EF4-FFF2-40B4-BE49-F238E27FC236}">
                <a16:creationId xmlns:a16="http://schemas.microsoft.com/office/drawing/2014/main" id="{590B2B67-714C-46DA-85E5-598B4244D3B0}"/>
              </a:ext>
            </a:extLst>
          </p:cNvPr>
          <p:cNvSpPr>
            <a:spLocks noGrp="1"/>
          </p:cNvSpPr>
          <p:nvPr>
            <p:ph type="sldNum" sz="quarter" idx="12"/>
          </p:nvPr>
        </p:nvSpPr>
        <p:spPr>
          <a:xfrm>
            <a:off x="10989591" y="-7190"/>
            <a:ext cx="640080" cy="365125"/>
          </a:xfrm>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294574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D4B6724-AB30-4E7C-BE2B-ECD94FF1B463}"/>
              </a:ext>
              <a:ext uri="{C183D7F6-B498-43B3-948B-1728B52AA6E4}">
                <adec:decorative xmlns:adec="http://schemas.microsoft.com/office/drawing/2017/decorative" val="1"/>
              </a:ext>
            </a:extLst>
          </p:cNvPr>
          <p:cNvSpPr/>
          <p:nvPr/>
        </p:nvSpPr>
        <p:spPr>
          <a:xfrm>
            <a:off x="481007" y="3933311"/>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D4BAB-2678-4A19-A575-C47CAF1446E5}"/>
              </a:ext>
            </a:extLst>
          </p:cNvPr>
          <p:cNvSpPr>
            <a:spLocks noGrp="1"/>
          </p:cNvSpPr>
          <p:nvPr>
            <p:ph type="title"/>
          </p:nvPr>
        </p:nvSpPr>
        <p:spPr>
          <a:xfrm>
            <a:off x="482600" y="978408"/>
            <a:ext cx="10634472" cy="2591509"/>
          </a:xfrm>
          <a:prstGeom prst="rect">
            <a:avLst/>
          </a:prstGeom>
        </p:spPr>
        <p:txBody>
          <a:bodyPr anchor="b"/>
          <a:lstStyle/>
          <a:p>
            <a:r>
              <a:rPr lang="en-US"/>
              <a:t>Click to edit Master title style</a:t>
            </a:r>
            <a:endParaRPr lang="en-US" dirty="0"/>
          </a:p>
        </p:txBody>
      </p:sp>
      <p:sp>
        <p:nvSpPr>
          <p:cNvPr id="3" name="Date Placeholder 2">
            <a:extLst>
              <a:ext uri="{FF2B5EF4-FFF2-40B4-BE49-F238E27FC236}">
                <a16:creationId xmlns:a16="http://schemas.microsoft.com/office/drawing/2014/main" id="{4047C89E-0ABD-4FD2-924C-894345ADFED8}"/>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4" name="Footer Placeholder 3">
            <a:extLst>
              <a:ext uri="{FF2B5EF4-FFF2-40B4-BE49-F238E27FC236}">
                <a16:creationId xmlns:a16="http://schemas.microsoft.com/office/drawing/2014/main" id="{553026CE-9CC8-403B-88B1-184D16532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3D616-3C18-401B-A792-E75149FDFC47}"/>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7" name="Straight Connector 6">
            <a:extLst>
              <a:ext uri="{FF2B5EF4-FFF2-40B4-BE49-F238E27FC236}">
                <a16:creationId xmlns:a16="http://schemas.microsoft.com/office/drawing/2014/main" id="{04EC6F70-D800-4067-A36A-5BBFC8018E2D}"/>
              </a:ext>
              <a:ext uri="{C183D7F6-B498-43B3-948B-1728B52AA6E4}">
                <adec:decorative xmlns:adec="http://schemas.microsoft.com/office/drawing/2017/decorative" val="1"/>
              </a:ext>
            </a:extLst>
          </p:cNvPr>
          <p:cNvCxnSpPr>
            <a:cxnSpLocks/>
          </p:cNvCxnSpPr>
          <p:nvPr/>
        </p:nvCxnSpPr>
        <p:spPr>
          <a:xfrm>
            <a:off x="482600" y="393331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42B66CB6-8988-4FBA-8524-726765A5F2AA}"/>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873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73F84-0C6B-4EF4-9405-C389824999D4}"/>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3" name="Footer Placeholder 2">
            <a:extLst>
              <a:ext uri="{FF2B5EF4-FFF2-40B4-BE49-F238E27FC236}">
                <a16:creationId xmlns:a16="http://schemas.microsoft.com/office/drawing/2014/main" id="{DCCEC807-744E-4C5C-8B15-09AED3E57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BCB19-9F4B-474C-85C1-4A645A971827}"/>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73602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A88B0-DD6B-449B-AE32-D3192081E76F}"/>
              </a:ext>
            </a:extLst>
          </p:cNvPr>
          <p:cNvSpPr>
            <a:spLocks noGrp="1"/>
          </p:cNvSpPr>
          <p:nvPr>
            <p:ph type="title"/>
          </p:nvPr>
        </p:nvSpPr>
        <p:spPr>
          <a:xfrm>
            <a:off x="484632" y="978408"/>
            <a:ext cx="4287393" cy="2450592"/>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F22ED6-5B69-4B3B-BF96-3A75F2107FA6}"/>
              </a:ext>
            </a:extLst>
          </p:cNvPr>
          <p:cNvSpPr>
            <a:spLocks noGrp="1"/>
          </p:cNvSpPr>
          <p:nvPr>
            <p:ph idx="1"/>
          </p:nvPr>
        </p:nvSpPr>
        <p:spPr>
          <a:xfrm>
            <a:off x="5183187" y="987425"/>
            <a:ext cx="644648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7704043-D45F-440A-A15D-2718A913E05A}"/>
              </a:ext>
            </a:extLst>
          </p:cNvPr>
          <p:cNvSpPr>
            <a:spLocks noGrp="1"/>
          </p:cNvSpPr>
          <p:nvPr>
            <p:ph type="body" sz="half" idx="2"/>
          </p:nvPr>
        </p:nvSpPr>
        <p:spPr>
          <a:xfrm>
            <a:off x="484632" y="3645074"/>
            <a:ext cx="4287393" cy="2223914"/>
          </a:xfrm>
        </p:spPr>
        <p:txBody>
          <a:bodyPr/>
          <a:lstStyle>
            <a:lvl1pPr marL="0" indent="0">
              <a:buNone/>
              <a:defRPr lang="en-US" sz="2400" i="1"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0072DC-7326-43E7-806C-B690C439E8A8}"/>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6" name="Footer Placeholder 5">
            <a:extLst>
              <a:ext uri="{FF2B5EF4-FFF2-40B4-BE49-F238E27FC236}">
                <a16:creationId xmlns:a16="http://schemas.microsoft.com/office/drawing/2014/main" id="{73F89A0F-B8C6-4AA6-A9C4-4A454F422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7A616-A4F2-4FC5-88DE-B4E6BA542895}"/>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294443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B773D-D007-4687-BA9C-9F229829B5EF}"/>
              </a:ext>
            </a:extLst>
          </p:cNvPr>
          <p:cNvSpPr>
            <a:spLocks noGrp="1"/>
          </p:cNvSpPr>
          <p:nvPr>
            <p:ph type="title"/>
          </p:nvPr>
        </p:nvSpPr>
        <p:spPr>
          <a:xfrm>
            <a:off x="484632" y="978407"/>
            <a:ext cx="4287393" cy="2450593"/>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A3A75FC-78D2-4EF5-884F-11B7BACF799A}"/>
              </a:ext>
            </a:extLst>
          </p:cNvPr>
          <p:cNvSpPr>
            <a:spLocks noGrp="1"/>
          </p:cNvSpPr>
          <p:nvPr>
            <p:ph type="pic" idx="1"/>
          </p:nvPr>
        </p:nvSpPr>
        <p:spPr>
          <a:xfrm>
            <a:off x="5183187" y="987425"/>
            <a:ext cx="644648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D7CE0BB-D335-4391-A23F-194C575CAF8F}"/>
              </a:ext>
            </a:extLst>
          </p:cNvPr>
          <p:cNvSpPr>
            <a:spLocks noGrp="1"/>
          </p:cNvSpPr>
          <p:nvPr>
            <p:ph type="body" sz="half" idx="2"/>
          </p:nvPr>
        </p:nvSpPr>
        <p:spPr>
          <a:xfrm>
            <a:off x="484632" y="3645074"/>
            <a:ext cx="4287393" cy="2223914"/>
          </a:xfrm>
        </p:spPr>
        <p:txBody>
          <a:bodyPr/>
          <a:lstStyle>
            <a:lvl1pPr marL="0" indent="0">
              <a:buNone/>
              <a:defRPr lang="en-US" sz="240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701E1-B97B-4DA5-B9AD-07B7C12476AE}"/>
              </a:ext>
            </a:extLst>
          </p:cNvPr>
          <p:cNvSpPr>
            <a:spLocks noGrp="1"/>
          </p:cNvSpPr>
          <p:nvPr>
            <p:ph type="dt" sz="half" idx="10"/>
          </p:nvPr>
        </p:nvSpPr>
        <p:spPr/>
        <p:txBody>
          <a:bodyPr/>
          <a:lstStyle/>
          <a:p>
            <a:fld id="{81B8F32D-D8B6-4B9E-9CBF-DCAC30B7B93D}" type="datetimeFigureOut">
              <a:rPr lang="en-US" smtClean="0"/>
              <a:t>9/19/2023</a:t>
            </a:fld>
            <a:endParaRPr lang="en-US"/>
          </a:p>
        </p:txBody>
      </p:sp>
      <p:sp>
        <p:nvSpPr>
          <p:cNvPr id="6" name="Footer Placeholder 5">
            <a:extLst>
              <a:ext uri="{FF2B5EF4-FFF2-40B4-BE49-F238E27FC236}">
                <a16:creationId xmlns:a16="http://schemas.microsoft.com/office/drawing/2014/main" id="{076D9CF8-F42F-4618-9F26-8BFE56487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A2023-1ECA-4A96-BDC7-F7FA4368BE1B}"/>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109006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87A535-3CAC-46BC-B2B2-3AE83EC3A561}"/>
              </a:ext>
            </a:extLst>
          </p:cNvPr>
          <p:cNvSpPr>
            <a:spLocks noGrp="1"/>
          </p:cNvSpPr>
          <p:nvPr>
            <p:ph type="title"/>
          </p:nvPr>
        </p:nvSpPr>
        <p:spPr>
          <a:xfrm>
            <a:off x="482600" y="978408"/>
            <a:ext cx="10506991" cy="215309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D8EBDBD-59EC-46ED-BE79-6D37B531D692}"/>
              </a:ext>
            </a:extLst>
          </p:cNvPr>
          <p:cNvSpPr>
            <a:spLocks noGrp="1"/>
          </p:cNvSpPr>
          <p:nvPr>
            <p:ph type="body" idx="1"/>
          </p:nvPr>
        </p:nvSpPr>
        <p:spPr>
          <a:xfrm>
            <a:off x="482600" y="3306870"/>
            <a:ext cx="10506991" cy="25727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5921F5C-FD3D-42C7-90F4-5ECE6FFCFE7F}"/>
              </a:ext>
            </a:extLst>
          </p:cNvPr>
          <p:cNvSpPr>
            <a:spLocks noGrp="1"/>
          </p:cNvSpPr>
          <p:nvPr>
            <p:ph type="dt" sz="half" idx="2"/>
          </p:nvPr>
        </p:nvSpPr>
        <p:spPr>
          <a:xfrm>
            <a:off x="484632" y="100584"/>
            <a:ext cx="2743200" cy="365125"/>
          </a:xfrm>
          <a:prstGeom prst="rect">
            <a:avLst/>
          </a:prstGeom>
        </p:spPr>
        <p:txBody>
          <a:bodyPr vert="horz" lIns="91440" tIns="45720" rIns="91440" bIns="45720" rtlCol="0" anchor="ctr"/>
          <a:lstStyle>
            <a:lvl1pPr algn="l">
              <a:defRPr sz="900">
                <a:solidFill>
                  <a:schemeClr val="tx1"/>
                </a:solidFill>
              </a:defRPr>
            </a:lvl1pPr>
          </a:lstStyle>
          <a:p>
            <a:fld id="{81B8F32D-D8B6-4B9E-9CBF-DCAC30B7B93D}" type="datetimeFigureOut">
              <a:rPr lang="en-US" smtClean="0"/>
              <a:pPr/>
              <a:t>9/19/2023</a:t>
            </a:fld>
            <a:endParaRPr lang="en-US" dirty="0"/>
          </a:p>
        </p:txBody>
      </p:sp>
      <p:sp>
        <p:nvSpPr>
          <p:cNvPr id="5" name="Footer Placeholder 4">
            <a:extLst>
              <a:ext uri="{FF2B5EF4-FFF2-40B4-BE49-F238E27FC236}">
                <a16:creationId xmlns:a16="http://schemas.microsoft.com/office/drawing/2014/main" id="{0FE63D50-6D0B-4963-97B9-A32AE63235B8}"/>
              </a:ext>
            </a:extLst>
          </p:cNvPr>
          <p:cNvSpPr>
            <a:spLocks noGrp="1"/>
          </p:cNvSpPr>
          <p:nvPr>
            <p:ph type="ftr" sz="quarter" idx="3"/>
          </p:nvPr>
        </p:nvSpPr>
        <p:spPr>
          <a:xfrm>
            <a:off x="484632" y="6419088"/>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826B5E08-CAC3-4C87-B143-5F8956AE905D}"/>
              </a:ext>
            </a:extLst>
          </p:cNvPr>
          <p:cNvSpPr>
            <a:spLocks noGrp="1"/>
          </p:cNvSpPr>
          <p:nvPr>
            <p:ph type="sldNum" sz="quarter" idx="4"/>
          </p:nvPr>
        </p:nvSpPr>
        <p:spPr>
          <a:xfrm>
            <a:off x="10989591" y="100584"/>
            <a:ext cx="640080" cy="365125"/>
          </a:xfrm>
          <a:prstGeom prst="rect">
            <a:avLst/>
          </a:prstGeom>
        </p:spPr>
        <p:txBody>
          <a:bodyPr vert="horz" lIns="91440" tIns="45720" rIns="91440" bIns="45720" rtlCol="0" anchor="ctr"/>
          <a:lstStyle>
            <a:lvl1pPr algn="r">
              <a:defRPr sz="900">
                <a:solidFill>
                  <a:schemeClr val="tx1"/>
                </a:solidFill>
              </a:defRPr>
            </a:lvl1pPr>
          </a:lstStyle>
          <a:p>
            <a:fld id="{60553ECD-7F6D-420D-93CA-D8D15EB427AC}" type="slidenum">
              <a:rPr lang="en-US" smtClean="0"/>
              <a:pPr/>
              <a:t>‹#›</a:t>
            </a:fld>
            <a:endParaRPr lang="en-US" dirty="0"/>
          </a:p>
        </p:txBody>
      </p:sp>
      <p:cxnSp>
        <p:nvCxnSpPr>
          <p:cNvPr id="8" name="Straight Connector 7">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14994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100000"/>
        </a:lnSpc>
        <a:spcBef>
          <a:spcPct val="0"/>
        </a:spcBef>
        <a:buNone/>
        <a:defRPr sz="66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clarke@yorksj.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Shaun.Thompson@edgehill.ac.u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8" name="Straight Connector 27">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E48FA233-30DB-4D0A-BF51-78D03F79F2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 useBgFill="1">
        <p:nvSpPr>
          <p:cNvPr id="34" name="Rectangle 33">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C34B9DE3-1715-4EE3-99FA-C9BC12F5D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ue and orange sky&#10;&#10;Description automatically generated">
            <a:extLst>
              <a:ext uri="{FF2B5EF4-FFF2-40B4-BE49-F238E27FC236}">
                <a16:creationId xmlns:a16="http://schemas.microsoft.com/office/drawing/2014/main" id="{A44A0BA1-0AF9-0F7C-5002-D39F7BDD4771}"/>
              </a:ext>
            </a:extLst>
          </p:cNvPr>
          <p:cNvPicPr>
            <a:picLocks noChangeAspect="1"/>
          </p:cNvPicPr>
          <p:nvPr/>
        </p:nvPicPr>
        <p:blipFill rotWithShape="1">
          <a:blip r:embed="rId2">
            <a:alphaModFix amt="40000"/>
          </a:blip>
          <a:srcRect t="15929" r="-1" b="27806"/>
          <a:stretch/>
        </p:blipFill>
        <p:spPr>
          <a:xfrm>
            <a:off x="20" y="10"/>
            <a:ext cx="12188932" cy="6857990"/>
          </a:xfrm>
          <a:prstGeom prst="rect">
            <a:avLst/>
          </a:prstGeom>
        </p:spPr>
      </p:pic>
      <p:sp>
        <p:nvSpPr>
          <p:cNvPr id="2" name="Title 1">
            <a:extLst>
              <a:ext uri="{FF2B5EF4-FFF2-40B4-BE49-F238E27FC236}">
                <a16:creationId xmlns:a16="http://schemas.microsoft.com/office/drawing/2014/main" id="{CA466363-A3EA-9030-4118-1CDD165E87C1}"/>
              </a:ext>
            </a:extLst>
          </p:cNvPr>
          <p:cNvSpPr>
            <a:spLocks noGrp="1"/>
          </p:cNvSpPr>
          <p:nvPr>
            <p:ph type="ctrTitle"/>
          </p:nvPr>
        </p:nvSpPr>
        <p:spPr>
          <a:xfrm>
            <a:off x="482601" y="799418"/>
            <a:ext cx="5613398" cy="2929357"/>
          </a:xfrm>
        </p:spPr>
        <p:txBody>
          <a:bodyPr vert="horz" lIns="91440" tIns="45720" rIns="91440" bIns="45720" rtlCol="0" anchor="t">
            <a:normAutofit fontScale="90000"/>
          </a:bodyPr>
          <a:lstStyle/>
          <a:p>
            <a:pPr>
              <a:lnSpc>
                <a:spcPct val="90000"/>
              </a:lnSpc>
            </a:pPr>
            <a:r>
              <a:rPr lang="en-US" sz="2600" dirty="0">
                <a:solidFill>
                  <a:srgbClr val="FFFFFF"/>
                </a:solidFill>
              </a:rPr>
              <a:t>Exploring the experiences of staff and young people making the transition from alternative provision (AP) settings to post-16 mainstream education:</a:t>
            </a:r>
            <a:br>
              <a:rPr lang="en-US" sz="2600" dirty="0">
                <a:solidFill>
                  <a:srgbClr val="FFFFFF"/>
                </a:solidFill>
              </a:rPr>
            </a:br>
            <a:br>
              <a:rPr lang="en-US" sz="2600" dirty="0">
                <a:solidFill>
                  <a:srgbClr val="FFFFFF"/>
                </a:solidFill>
              </a:rPr>
            </a:br>
            <a:r>
              <a:rPr lang="en-US" sz="2600" i="1" dirty="0">
                <a:solidFill>
                  <a:srgbClr val="FFFFFF"/>
                </a:solidFill>
              </a:rPr>
              <a:t>A pilot study with Manchester City Council</a:t>
            </a:r>
          </a:p>
        </p:txBody>
      </p:sp>
      <p:cxnSp>
        <p:nvCxnSpPr>
          <p:cNvPr id="38" name="Straight Connector 37">
            <a:extLst>
              <a:ext uri="{FF2B5EF4-FFF2-40B4-BE49-F238E27FC236}">
                <a16:creationId xmlns:a16="http://schemas.microsoft.com/office/drawing/2014/main" id="{6108BD3D-CFD0-4A15-ACF6-EBC254CD7CF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rgbClr val="FFFFFF"/>
            </a:solidFill>
          </a:ln>
        </p:spPr>
        <p:style>
          <a:lnRef idx="1">
            <a:schemeClr val="dk1"/>
          </a:lnRef>
          <a:fillRef idx="0">
            <a:schemeClr val="dk1"/>
          </a:fillRef>
          <a:effectRef idx="0">
            <a:schemeClr val="dk1"/>
          </a:effectRef>
          <a:fontRef idx="minor">
            <a:schemeClr val="tx1"/>
          </a:fontRef>
        </p:style>
      </p:cxnSp>
      <p:sp>
        <p:nvSpPr>
          <p:cNvPr id="3" name="Subtitle 2">
            <a:extLst>
              <a:ext uri="{FF2B5EF4-FFF2-40B4-BE49-F238E27FC236}">
                <a16:creationId xmlns:a16="http://schemas.microsoft.com/office/drawing/2014/main" id="{5B44E1D0-401D-4002-1459-118913FF5273}"/>
              </a:ext>
            </a:extLst>
          </p:cNvPr>
          <p:cNvSpPr>
            <a:spLocks noGrp="1"/>
          </p:cNvSpPr>
          <p:nvPr>
            <p:ph type="subTitle" idx="1"/>
          </p:nvPr>
        </p:nvSpPr>
        <p:spPr>
          <a:xfrm>
            <a:off x="6095999" y="3728775"/>
            <a:ext cx="5533671" cy="2299681"/>
          </a:xfrm>
        </p:spPr>
        <p:txBody>
          <a:bodyPr vert="horz" lIns="91440" tIns="45720" rIns="91440" bIns="45720" rtlCol="0" anchor="b">
            <a:normAutofit/>
          </a:bodyPr>
          <a:lstStyle/>
          <a:p>
            <a:pPr algn="r"/>
            <a:r>
              <a:rPr lang="en-US" sz="2000">
                <a:solidFill>
                  <a:srgbClr val="FFFFFF"/>
                </a:solidFill>
              </a:rPr>
              <a:t>Dr Emma Clarke (York St John University)</a:t>
            </a:r>
          </a:p>
          <a:p>
            <a:pPr algn="r"/>
            <a:r>
              <a:rPr lang="en-US" sz="2000">
                <a:solidFill>
                  <a:srgbClr val="FFFFFF"/>
                </a:solidFill>
                <a:hlinkClick r:id="rId3"/>
              </a:rPr>
              <a:t>e.clarke@yorksj.ac.uk</a:t>
            </a:r>
            <a:r>
              <a:rPr lang="en-US" sz="2000">
                <a:solidFill>
                  <a:srgbClr val="FFFFFF"/>
                </a:solidFill>
              </a:rPr>
              <a:t> </a:t>
            </a:r>
          </a:p>
          <a:p>
            <a:pPr algn="r"/>
            <a:r>
              <a:rPr lang="en-US" sz="2000">
                <a:solidFill>
                  <a:srgbClr val="FFFFFF"/>
                </a:solidFill>
              </a:rPr>
              <a:t>Dr Shaun Thompson (Edge Hill University)</a:t>
            </a:r>
          </a:p>
          <a:p>
            <a:pPr algn="r"/>
            <a:r>
              <a:rPr lang="en-US" sz="2000">
                <a:solidFill>
                  <a:srgbClr val="FFFFFF"/>
                </a:solidFill>
                <a:hlinkClick r:id="rId4"/>
              </a:rPr>
              <a:t>Shaun.Thompson@edgehill.ac.uk</a:t>
            </a:r>
            <a:r>
              <a:rPr lang="en-US" sz="2000">
                <a:solidFill>
                  <a:srgbClr val="FFFFFF"/>
                </a:solidFill>
              </a:rPr>
              <a:t> </a:t>
            </a:r>
          </a:p>
          <a:p>
            <a:pPr algn="r"/>
            <a:endParaRPr lang="en-US" sz="2000">
              <a:solidFill>
                <a:srgbClr val="FFFFFF"/>
              </a:solidFill>
            </a:endParaRPr>
          </a:p>
        </p:txBody>
      </p:sp>
      <p:cxnSp>
        <p:nvCxnSpPr>
          <p:cNvPr id="44" name="Straight Connector 39">
            <a:extLst>
              <a:ext uri="{FF2B5EF4-FFF2-40B4-BE49-F238E27FC236}">
                <a16:creationId xmlns:a16="http://schemas.microsoft.com/office/drawing/2014/main" id="{DB2019E5-6C31-4640-A135-6BBA7FFCF6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rgbClr val="FFFFFF"/>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4053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9C45-016F-2A3B-109C-66EF788B6C77}"/>
              </a:ext>
            </a:extLst>
          </p:cNvPr>
          <p:cNvSpPr>
            <a:spLocks noGrp="1"/>
          </p:cNvSpPr>
          <p:nvPr>
            <p:ph type="title"/>
          </p:nvPr>
        </p:nvSpPr>
        <p:spPr>
          <a:xfrm>
            <a:off x="482600" y="978408"/>
            <a:ext cx="10634472" cy="802767"/>
          </a:xfrm>
        </p:spPr>
        <p:txBody>
          <a:bodyPr/>
          <a:lstStyle/>
          <a:p>
            <a:r>
              <a:rPr lang="en-GB" dirty="0"/>
              <a:t>Implications for Phase II: </a:t>
            </a:r>
            <a:r>
              <a:rPr lang="en-GB" sz="4000" dirty="0"/>
              <a:t>Making transitions seamless</a:t>
            </a:r>
          </a:p>
        </p:txBody>
      </p:sp>
      <p:sp>
        <p:nvSpPr>
          <p:cNvPr id="3" name="Content Placeholder 2">
            <a:extLst>
              <a:ext uri="{FF2B5EF4-FFF2-40B4-BE49-F238E27FC236}">
                <a16:creationId xmlns:a16="http://schemas.microsoft.com/office/drawing/2014/main" id="{BBC25E80-0E35-3B1E-E61D-D3C12ADE993A}"/>
              </a:ext>
            </a:extLst>
          </p:cNvPr>
          <p:cNvSpPr>
            <a:spLocks noGrp="1"/>
          </p:cNvSpPr>
          <p:nvPr>
            <p:ph idx="1"/>
          </p:nvPr>
        </p:nvSpPr>
        <p:spPr>
          <a:xfrm>
            <a:off x="610081" y="2867025"/>
            <a:ext cx="10506991" cy="3822191"/>
          </a:xfrm>
        </p:spPr>
        <p:txBody>
          <a:bodyPr/>
          <a:lstStyle/>
          <a:p>
            <a:r>
              <a:rPr lang="en-GB" i="1" dirty="0">
                <a:solidFill>
                  <a:srgbClr val="FF0000"/>
                </a:solidFill>
              </a:rPr>
              <a:t>‘I would stress the importance of recognising that transition is not only about before a young person starts in a new learning provider, as much of the transition is in the first half-term, where they are meeting new people, both students and tutors, while trying to learn new things, in an often bigger, and busier environment’</a:t>
            </a:r>
          </a:p>
          <a:p>
            <a:endParaRPr lang="en-GB" i="1" dirty="0">
              <a:solidFill>
                <a:srgbClr val="FF0000"/>
              </a:solidFill>
            </a:endParaRPr>
          </a:p>
          <a:p>
            <a:r>
              <a:rPr lang="en-GB" i="1" dirty="0">
                <a:solidFill>
                  <a:schemeClr val="accent3"/>
                </a:solidFill>
              </a:rPr>
              <a:t>Consequently, phase II will run from October - October</a:t>
            </a:r>
          </a:p>
          <a:p>
            <a:endParaRPr lang="en-GB" i="1" dirty="0">
              <a:solidFill>
                <a:srgbClr val="FF0000"/>
              </a:solidFill>
            </a:endParaRPr>
          </a:p>
        </p:txBody>
      </p:sp>
    </p:spTree>
    <p:extLst>
      <p:ext uri="{BB962C8B-B14F-4D97-AF65-F5344CB8AC3E}">
        <p14:creationId xmlns:p14="http://schemas.microsoft.com/office/powerpoint/2010/main" val="690302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B0433-5F91-DB57-2C85-052F585E2266}"/>
              </a:ext>
            </a:extLst>
          </p:cNvPr>
          <p:cNvSpPr>
            <a:spLocks noGrp="1"/>
          </p:cNvSpPr>
          <p:nvPr>
            <p:ph type="title"/>
          </p:nvPr>
        </p:nvSpPr>
        <p:spPr>
          <a:xfrm>
            <a:off x="482600" y="978408"/>
            <a:ext cx="10634472" cy="816836"/>
          </a:xfrm>
        </p:spPr>
        <p:txBody>
          <a:bodyPr/>
          <a:lstStyle/>
          <a:p>
            <a:r>
              <a:rPr lang="en-GB" dirty="0"/>
              <a:t>Summary of Phase I</a:t>
            </a:r>
          </a:p>
        </p:txBody>
      </p:sp>
      <p:sp>
        <p:nvSpPr>
          <p:cNvPr id="3" name="Content Placeholder 2">
            <a:extLst>
              <a:ext uri="{FF2B5EF4-FFF2-40B4-BE49-F238E27FC236}">
                <a16:creationId xmlns:a16="http://schemas.microsoft.com/office/drawing/2014/main" id="{16277A2E-F462-58A2-3C3D-3277761A16B1}"/>
              </a:ext>
            </a:extLst>
          </p:cNvPr>
          <p:cNvSpPr>
            <a:spLocks noGrp="1"/>
          </p:cNvSpPr>
          <p:nvPr>
            <p:ph idx="1"/>
          </p:nvPr>
        </p:nvSpPr>
        <p:spPr>
          <a:xfrm>
            <a:off x="482600" y="2072082"/>
            <a:ext cx="10506991" cy="3807510"/>
          </a:xfrm>
        </p:spPr>
        <p:txBody>
          <a:bodyPr/>
          <a:lstStyle/>
          <a:p>
            <a:pPr marL="342900" indent="-342900">
              <a:buFont typeface="Arial" panose="020B0604020202020204" pitchFamily="34" charset="0"/>
              <a:buChar char="•"/>
            </a:pPr>
            <a:r>
              <a:rPr lang="en-GB" i="1" dirty="0"/>
              <a:t>Transition plans form an essential backbone of the transition journey.</a:t>
            </a:r>
          </a:p>
          <a:p>
            <a:pPr marL="342900" indent="-342900">
              <a:buFont typeface="Arial" panose="020B0604020202020204" pitchFamily="34" charset="0"/>
              <a:buChar char="•"/>
            </a:pPr>
            <a:r>
              <a:rPr lang="en-GB" i="1" dirty="0"/>
              <a:t>Multiple views and voices are important within the decision-making process: parents/carers, peers, community.</a:t>
            </a:r>
          </a:p>
          <a:p>
            <a:pPr marL="342900" indent="-342900">
              <a:buFont typeface="Arial" panose="020B0604020202020204" pitchFamily="34" charset="0"/>
              <a:buChar char="•"/>
            </a:pPr>
            <a:r>
              <a:rPr lang="en-GB" i="1" dirty="0"/>
              <a:t>Value of strong relationships – knowing the young person’s needs.</a:t>
            </a:r>
          </a:p>
          <a:p>
            <a:pPr marL="342900" indent="-342900">
              <a:buFont typeface="Arial" panose="020B0604020202020204" pitchFamily="34" charset="0"/>
              <a:buChar char="•"/>
            </a:pPr>
            <a:r>
              <a:rPr lang="en-GB" i="1" dirty="0"/>
              <a:t>Sufficient time spent on transition planning.</a:t>
            </a:r>
          </a:p>
          <a:p>
            <a:pPr marL="342900" indent="-342900">
              <a:buFont typeface="Arial" panose="020B0604020202020204" pitchFamily="34" charset="0"/>
              <a:buChar char="•"/>
            </a:pPr>
            <a:r>
              <a:rPr lang="en-GB" i="1" dirty="0"/>
              <a:t>Consistent support throughout the transition period.</a:t>
            </a:r>
          </a:p>
          <a:p>
            <a:pPr marL="342900" indent="-342900">
              <a:buFont typeface="Arial" panose="020B0604020202020204" pitchFamily="34" charset="0"/>
              <a:buChar char="•"/>
            </a:pPr>
            <a:r>
              <a:rPr lang="en-GB" i="1" dirty="0"/>
              <a:t>Importance of trust, an informal approach, choices for the </a:t>
            </a:r>
            <a:r>
              <a:rPr lang="en-GB" i="1"/>
              <a:t>young person.</a:t>
            </a:r>
            <a:endParaRPr lang="en-GB" i="1" dirty="0"/>
          </a:p>
        </p:txBody>
      </p:sp>
    </p:spTree>
    <p:extLst>
      <p:ext uri="{BB962C8B-B14F-4D97-AF65-F5344CB8AC3E}">
        <p14:creationId xmlns:p14="http://schemas.microsoft.com/office/powerpoint/2010/main" val="2789774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43" name="Straight Connector 1030">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44" name="Straight Connector 1032">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45" name="Straight Connector 1034">
            <a:extLst>
              <a:ext uri="{FF2B5EF4-FFF2-40B4-BE49-F238E27FC236}">
                <a16:creationId xmlns:a16="http://schemas.microsoft.com/office/drawing/2014/main" id="{A2EFA84C-D756-4DC7-AA46-68D776F37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 useBgFill="1">
        <p:nvSpPr>
          <p:cNvPr id="1046" name="Rectangle 1036">
            <a:extLst>
              <a:ext uri="{FF2B5EF4-FFF2-40B4-BE49-F238E27FC236}">
                <a16:creationId xmlns:a16="http://schemas.microsoft.com/office/drawing/2014/main" id="{35F60170-91B4-45F0-B88B-9C07AEC46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59C45-016F-2A3B-109C-66EF788B6C77}"/>
              </a:ext>
            </a:extLst>
          </p:cNvPr>
          <p:cNvSpPr>
            <a:spLocks noGrp="1"/>
          </p:cNvSpPr>
          <p:nvPr>
            <p:ph type="title"/>
          </p:nvPr>
        </p:nvSpPr>
        <p:spPr>
          <a:xfrm>
            <a:off x="5754758" y="702869"/>
            <a:ext cx="5874914" cy="4594685"/>
          </a:xfrm>
        </p:spPr>
        <p:txBody>
          <a:bodyPr vert="horz" lIns="91440" tIns="45720" rIns="91440" bIns="45720" rtlCol="0" anchor="b">
            <a:normAutofit/>
          </a:bodyPr>
          <a:lstStyle/>
          <a:p>
            <a:pPr>
              <a:lnSpc>
                <a:spcPct val="90000"/>
              </a:lnSpc>
            </a:pPr>
            <a:r>
              <a:rPr lang="en-US" sz="4100" dirty="0"/>
              <a:t>Implications for Phase II: Making transitions seamless: Theoretical underpinning</a:t>
            </a:r>
            <a:br>
              <a:rPr lang="en-US" sz="4100" dirty="0"/>
            </a:br>
            <a:br>
              <a:rPr lang="en-US" sz="4100" dirty="0"/>
            </a:br>
            <a:r>
              <a:rPr lang="en-US" sz="3200" i="1" dirty="0"/>
              <a:t>(Based on </a:t>
            </a:r>
            <a:r>
              <a:rPr lang="en-US" sz="3200" i="1" dirty="0" err="1"/>
              <a:t>Emmel’s</a:t>
            </a:r>
            <a:r>
              <a:rPr lang="en-US" sz="3200" i="1" dirty="0"/>
              <a:t> (2017) Toblerone Model of Spaces of Vulnerability)</a:t>
            </a:r>
            <a:endParaRPr lang="en-US" sz="4100" dirty="0"/>
          </a:p>
        </p:txBody>
      </p:sp>
      <p:cxnSp>
        <p:nvCxnSpPr>
          <p:cNvPr id="1047" name="Straight Connector 1038">
            <a:extLst>
              <a:ext uri="{FF2B5EF4-FFF2-40B4-BE49-F238E27FC236}">
                <a16:creationId xmlns:a16="http://schemas.microsoft.com/office/drawing/2014/main" id="{FBE3B19C-5EF6-492A-AA6F-EC0C2F236D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048" name="Straight Connector 1040">
            <a:extLst>
              <a:ext uri="{FF2B5EF4-FFF2-40B4-BE49-F238E27FC236}">
                <a16:creationId xmlns:a16="http://schemas.microsoft.com/office/drawing/2014/main" id="{02DB647E-7779-454B-9098-17E6CE33DD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pic>
        <p:nvPicPr>
          <p:cNvPr id="1027" name="Picture 3">
            <a:extLst>
              <a:ext uri="{FF2B5EF4-FFF2-40B4-BE49-F238E27FC236}">
                <a16:creationId xmlns:a16="http://schemas.microsoft.com/office/drawing/2014/main" id="{8537DEF1-827A-9598-5057-2E179DF548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09" y="561354"/>
            <a:ext cx="5625549" cy="5670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8682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581F1-07B7-1E0A-C41F-ADBE3BED2C91}"/>
              </a:ext>
            </a:extLst>
          </p:cNvPr>
          <p:cNvSpPr>
            <a:spLocks noGrp="1"/>
          </p:cNvSpPr>
          <p:nvPr>
            <p:ph type="title"/>
          </p:nvPr>
        </p:nvSpPr>
        <p:spPr>
          <a:xfrm>
            <a:off x="482599" y="978408"/>
            <a:ext cx="10987157" cy="959722"/>
          </a:xfrm>
        </p:spPr>
        <p:txBody>
          <a:bodyPr/>
          <a:lstStyle/>
          <a:p>
            <a:r>
              <a:rPr lang="en-GB" dirty="0"/>
              <a:t>Implications of the study</a:t>
            </a:r>
          </a:p>
        </p:txBody>
      </p:sp>
      <p:sp>
        <p:nvSpPr>
          <p:cNvPr id="3" name="Content Placeholder 2">
            <a:extLst>
              <a:ext uri="{FF2B5EF4-FFF2-40B4-BE49-F238E27FC236}">
                <a16:creationId xmlns:a16="http://schemas.microsoft.com/office/drawing/2014/main" id="{53CCC2E0-F7D5-FEDC-8858-142A7DD46148}"/>
              </a:ext>
            </a:extLst>
          </p:cNvPr>
          <p:cNvSpPr>
            <a:spLocks noGrp="1"/>
          </p:cNvSpPr>
          <p:nvPr>
            <p:ph idx="1"/>
          </p:nvPr>
        </p:nvSpPr>
        <p:spPr>
          <a:xfrm>
            <a:off x="482600" y="2196548"/>
            <a:ext cx="10987157" cy="3683043"/>
          </a:xfrm>
        </p:spPr>
        <p:txBody>
          <a:bodyPr/>
          <a:lstStyle/>
          <a:p>
            <a:pPr marL="342900" indent="-342900">
              <a:buFont typeface="Arial" panose="020B0604020202020204" pitchFamily="34" charset="0"/>
              <a:buChar char="•"/>
            </a:pPr>
            <a:r>
              <a:rPr lang="en-GB" dirty="0"/>
              <a:t>Production of best-practice guidance and co-constructed recommendations for supporting young people transitioning from AP to post-16 mainstream settings</a:t>
            </a:r>
          </a:p>
          <a:p>
            <a:pPr marL="342900" indent="-342900">
              <a:buFont typeface="Arial" panose="020B0604020202020204" pitchFamily="34" charset="0"/>
              <a:buChar char="•"/>
            </a:pPr>
            <a:r>
              <a:rPr lang="en-GB" dirty="0"/>
              <a:t>Based on appreciative enquiry: An </a:t>
            </a:r>
            <a:r>
              <a:rPr lang="en-GB" b="0" i="0" dirty="0">
                <a:solidFill>
                  <a:srgbClr val="202124"/>
                </a:solidFill>
                <a:effectLst/>
                <a:latin typeface="Google Sans"/>
              </a:rPr>
              <a:t>asset-based approach designed to uncover existing strengths, advantages, or opportunities within settings and organisations.</a:t>
            </a:r>
          </a:p>
          <a:p>
            <a:pPr marL="342900" indent="-342900">
              <a:buFont typeface="Arial" panose="020B0604020202020204" pitchFamily="34" charset="0"/>
              <a:buChar char="•"/>
            </a:pPr>
            <a:r>
              <a:rPr lang="en-GB" dirty="0">
                <a:solidFill>
                  <a:srgbClr val="202124"/>
                </a:solidFill>
                <a:latin typeface="Google Sans"/>
              </a:rPr>
              <a:t>The co-construction of peer-to-peer toolkits to support other young people throughout transition periods</a:t>
            </a:r>
            <a:endParaRPr lang="en-GB" dirty="0"/>
          </a:p>
        </p:txBody>
      </p:sp>
    </p:spTree>
    <p:extLst>
      <p:ext uri="{BB962C8B-B14F-4D97-AF65-F5344CB8AC3E}">
        <p14:creationId xmlns:p14="http://schemas.microsoft.com/office/powerpoint/2010/main" val="3277745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8B4EB-860B-EDE1-1050-54B4EE471BDF}"/>
              </a:ext>
            </a:extLst>
          </p:cNvPr>
          <p:cNvSpPr>
            <a:spLocks noGrp="1"/>
          </p:cNvSpPr>
          <p:nvPr>
            <p:ph type="title"/>
          </p:nvPr>
        </p:nvSpPr>
        <p:spPr/>
        <p:txBody>
          <a:bodyPr/>
          <a:lstStyle/>
          <a:p>
            <a:pPr algn="ctr"/>
            <a:r>
              <a:rPr lang="en-GB" dirty="0"/>
              <a:t>Thank you!</a:t>
            </a:r>
          </a:p>
        </p:txBody>
      </p:sp>
      <p:sp>
        <p:nvSpPr>
          <p:cNvPr id="3" name="Content Placeholder 2">
            <a:extLst>
              <a:ext uri="{FF2B5EF4-FFF2-40B4-BE49-F238E27FC236}">
                <a16:creationId xmlns:a16="http://schemas.microsoft.com/office/drawing/2014/main" id="{6FD4BF36-5B92-65FA-D05F-5A1419605AEF}"/>
              </a:ext>
            </a:extLst>
          </p:cNvPr>
          <p:cNvSpPr>
            <a:spLocks noGrp="1"/>
          </p:cNvSpPr>
          <p:nvPr>
            <p:ph idx="1"/>
          </p:nvPr>
        </p:nvSpPr>
        <p:spPr/>
        <p:txBody>
          <a:bodyPr/>
          <a:lstStyle/>
          <a:p>
            <a:pPr algn="ctr"/>
            <a:r>
              <a:rPr lang="en-GB" dirty="0"/>
              <a:t>@mrt_shaun</a:t>
            </a:r>
          </a:p>
          <a:p>
            <a:pPr algn="ctr"/>
            <a:r>
              <a:rPr lang="en-GB" dirty="0"/>
              <a:t>@emmac_larke</a:t>
            </a:r>
          </a:p>
          <a:p>
            <a:pPr algn="ctr"/>
            <a:endParaRPr lang="en-GB" dirty="0"/>
          </a:p>
          <a:p>
            <a:pPr algn="ctr"/>
            <a:r>
              <a:rPr lang="en-GB" dirty="0"/>
              <a:t>Thanks to Manchester City Council for funding support for Phase II of this project</a:t>
            </a:r>
          </a:p>
        </p:txBody>
      </p:sp>
    </p:spTree>
    <p:extLst>
      <p:ext uri="{BB962C8B-B14F-4D97-AF65-F5344CB8AC3E}">
        <p14:creationId xmlns:p14="http://schemas.microsoft.com/office/powerpoint/2010/main" val="3077235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6" name="Straight Connector 10">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12">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29" name="Straight Connector 14">
            <a:extLst>
              <a:ext uri="{FF2B5EF4-FFF2-40B4-BE49-F238E27FC236}">
                <a16:creationId xmlns:a16="http://schemas.microsoft.com/office/drawing/2014/main" id="{6557890E-85E3-4FA1-A6D3-78D0878DAD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 useBgFill="1">
        <p:nvSpPr>
          <p:cNvPr id="30" name="Rectangle 16">
            <a:extLst>
              <a:ext uri="{FF2B5EF4-FFF2-40B4-BE49-F238E27FC236}">
                <a16:creationId xmlns:a16="http://schemas.microsoft.com/office/drawing/2014/main" id="{58012640-767A-4C13-A3AF-43ADE15EE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1" name="Rectangle 18">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2" name="Straight Connector 20">
            <a:extLst>
              <a:ext uri="{FF2B5EF4-FFF2-40B4-BE49-F238E27FC236}">
                <a16:creationId xmlns:a16="http://schemas.microsoft.com/office/drawing/2014/main" id="{5BC9744A-EAF1-4DC8-86F4-3993C444EAD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3" name="Rectangle 22">
            <a:extLst>
              <a:ext uri="{FF2B5EF4-FFF2-40B4-BE49-F238E27FC236}">
                <a16:creationId xmlns:a16="http://schemas.microsoft.com/office/drawing/2014/main" id="{EC84EE41-863A-4DE9-9A51-4F014D681F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416" y="485369"/>
            <a:ext cx="11147071" cy="246083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7551A81-51C9-8893-2037-B52C540AE292}"/>
              </a:ext>
            </a:extLst>
          </p:cNvPr>
          <p:cNvSpPr>
            <a:spLocks noGrp="1"/>
          </p:cNvSpPr>
          <p:nvPr>
            <p:ph type="title"/>
          </p:nvPr>
        </p:nvSpPr>
        <p:spPr>
          <a:xfrm>
            <a:off x="1660620" y="885678"/>
            <a:ext cx="8411120" cy="1493871"/>
          </a:xfrm>
        </p:spPr>
        <p:txBody>
          <a:bodyPr vert="horz" lIns="91440" tIns="45720" rIns="91440" bIns="45720" rtlCol="0" anchor="ctr">
            <a:normAutofit/>
          </a:bodyPr>
          <a:lstStyle/>
          <a:p>
            <a:pPr algn="ctr">
              <a:lnSpc>
                <a:spcPct val="90000"/>
              </a:lnSpc>
            </a:pPr>
            <a:r>
              <a:rPr lang="en-US" sz="6100" dirty="0"/>
              <a:t>Background &amp; Context</a:t>
            </a:r>
          </a:p>
        </p:txBody>
      </p:sp>
      <p:cxnSp>
        <p:nvCxnSpPr>
          <p:cNvPr id="25" name="Straight Connector 24">
            <a:extLst>
              <a:ext uri="{FF2B5EF4-FFF2-40B4-BE49-F238E27FC236}">
                <a16:creationId xmlns:a16="http://schemas.microsoft.com/office/drawing/2014/main" id="{08990BBA-8A0B-4EF5-A122-0815DEC194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9416" y="2946207"/>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AC57D579-010A-437B-A09E-8BFEB2F5A7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5" name="Content Placeholder 4">
            <a:extLst>
              <a:ext uri="{FF2B5EF4-FFF2-40B4-BE49-F238E27FC236}">
                <a16:creationId xmlns:a16="http://schemas.microsoft.com/office/drawing/2014/main" id="{B79B53FF-6E02-08BA-6466-6A7F62716E56}"/>
              </a:ext>
            </a:extLst>
          </p:cNvPr>
          <p:cNvSpPr>
            <a:spLocks noGrp="1"/>
          </p:cNvSpPr>
          <p:nvPr>
            <p:ph sz="half" idx="1"/>
          </p:nvPr>
        </p:nvSpPr>
        <p:spPr>
          <a:xfrm>
            <a:off x="1070402" y="3306763"/>
            <a:ext cx="4536280" cy="2573337"/>
          </a:xfrm>
        </p:spPr>
        <p:txBody>
          <a:bodyPr>
            <a:normAutofit/>
          </a:bodyPr>
          <a:lstStyle/>
          <a:p>
            <a:pPr marL="284607" indent="-284607" defTabSz="758952">
              <a:spcBef>
                <a:spcPts val="830"/>
              </a:spcBef>
              <a:buFont typeface="Arial" panose="020B0604020202020204" pitchFamily="34" charset="0"/>
              <a:buChar char="•"/>
            </a:pPr>
            <a:r>
              <a:rPr lang="en-GB" sz="1700" kern="1200" dirty="0">
                <a:solidFill>
                  <a:schemeClr val="tx1"/>
                </a:solidFill>
                <a:latin typeface="+mn-lt"/>
                <a:ea typeface="+mn-ea"/>
                <a:cs typeface="+mn-cs"/>
              </a:rPr>
              <a:t>Pupils [in AP] are amongst those with the highest levels of need and most significant vulnerabilities in the country. </a:t>
            </a:r>
          </a:p>
          <a:p>
            <a:pPr marL="284607" indent="-284607" defTabSz="758952">
              <a:spcBef>
                <a:spcPts val="830"/>
              </a:spcBef>
              <a:buFont typeface="Arial" panose="020B0604020202020204" pitchFamily="34" charset="0"/>
              <a:buChar char="•"/>
            </a:pPr>
            <a:r>
              <a:rPr lang="en-GB" sz="1700" kern="1200" dirty="0">
                <a:solidFill>
                  <a:schemeClr val="tx1"/>
                </a:solidFill>
                <a:latin typeface="+mn-lt"/>
                <a:ea typeface="+mn-ea"/>
                <a:cs typeface="+mn-cs"/>
              </a:rPr>
              <a:t>81% of pupils in AP are on the SEND register, which is almost six times more than in mainstream schools.</a:t>
            </a:r>
          </a:p>
          <a:p>
            <a:pPr marL="284607" indent="-284607" defTabSz="758952">
              <a:spcBef>
                <a:spcPts val="830"/>
              </a:spcBef>
              <a:buFont typeface="Arial" panose="020B0604020202020204" pitchFamily="34" charset="0"/>
              <a:buChar char="•"/>
            </a:pPr>
            <a:r>
              <a:rPr lang="en-GB" sz="1700" kern="1200" dirty="0">
                <a:solidFill>
                  <a:schemeClr val="tx1"/>
                </a:solidFill>
                <a:latin typeface="+mn-lt"/>
                <a:ea typeface="+mn-ea"/>
                <a:cs typeface="+mn-cs"/>
              </a:rPr>
              <a:t>There are issues in funding and support for pupils over 16, within the AP sector.</a:t>
            </a:r>
            <a:endParaRPr lang="en-GB" sz="1700" dirty="0"/>
          </a:p>
        </p:txBody>
      </p:sp>
      <p:sp>
        <p:nvSpPr>
          <p:cNvPr id="6" name="Content Placeholder 5">
            <a:extLst>
              <a:ext uri="{FF2B5EF4-FFF2-40B4-BE49-F238E27FC236}">
                <a16:creationId xmlns:a16="http://schemas.microsoft.com/office/drawing/2014/main" id="{5D49EF70-EB6C-8B61-C789-8AC578FEBF07}"/>
              </a:ext>
            </a:extLst>
          </p:cNvPr>
          <p:cNvSpPr>
            <a:spLocks noGrp="1"/>
          </p:cNvSpPr>
          <p:nvPr>
            <p:ph sz="half" idx="2"/>
          </p:nvPr>
        </p:nvSpPr>
        <p:spPr>
          <a:xfrm>
            <a:off x="5866180" y="3306763"/>
            <a:ext cx="4536280" cy="2573337"/>
          </a:xfrm>
        </p:spPr>
        <p:txBody>
          <a:bodyPr>
            <a:normAutofit/>
          </a:bodyPr>
          <a:lstStyle/>
          <a:p>
            <a:pPr marL="284607" indent="-284607" defTabSz="758952">
              <a:lnSpc>
                <a:spcPct val="90000"/>
              </a:lnSpc>
              <a:spcBef>
                <a:spcPts val="830"/>
              </a:spcBef>
              <a:buFont typeface="Arial" panose="020B0604020202020204" pitchFamily="34" charset="0"/>
              <a:buChar char="•"/>
            </a:pPr>
            <a:r>
              <a:rPr lang="en-GB" sz="1500" kern="1200" dirty="0">
                <a:solidFill>
                  <a:schemeClr val="tx1"/>
                </a:solidFill>
                <a:latin typeface="+mn-lt"/>
                <a:ea typeface="+mn-ea"/>
                <a:cs typeface="+mn-cs"/>
              </a:rPr>
              <a:t>66% of pupils in AP are aged 14-15, compared to 13% in the state sector.</a:t>
            </a:r>
          </a:p>
          <a:p>
            <a:pPr marL="284607" indent="-284607" defTabSz="758952">
              <a:lnSpc>
                <a:spcPct val="90000"/>
              </a:lnSpc>
              <a:spcBef>
                <a:spcPts val="830"/>
              </a:spcBef>
              <a:buFont typeface="Arial" panose="020B0604020202020204" pitchFamily="34" charset="0"/>
              <a:buChar char="•"/>
            </a:pPr>
            <a:r>
              <a:rPr lang="en-GB" sz="1500" kern="1200" dirty="0">
                <a:solidFill>
                  <a:schemeClr val="tx1"/>
                </a:solidFill>
                <a:latin typeface="+mn-lt"/>
                <a:ea typeface="+mn-ea"/>
                <a:cs typeface="+mn-cs"/>
              </a:rPr>
              <a:t>5% of AP pupils achieved 9-4 passes in English and maths at GCSE, compared to 64% in the state sector.</a:t>
            </a:r>
          </a:p>
          <a:p>
            <a:pPr marL="284607" indent="-284607" defTabSz="758952">
              <a:lnSpc>
                <a:spcPct val="90000"/>
              </a:lnSpc>
              <a:spcBef>
                <a:spcPts val="830"/>
              </a:spcBef>
              <a:buFont typeface="Arial" panose="020B0604020202020204" pitchFamily="34" charset="0"/>
              <a:buChar char="•"/>
            </a:pPr>
            <a:r>
              <a:rPr lang="en-GB" sz="1500" kern="1200" dirty="0">
                <a:solidFill>
                  <a:schemeClr val="tx1"/>
                </a:solidFill>
                <a:latin typeface="+mn-lt"/>
                <a:ea typeface="+mn-ea"/>
                <a:cs typeface="+mn-cs"/>
              </a:rPr>
              <a:t>14% of pupils ending KS4 in AP were NEET at 16, compared to 2% in the state sector.</a:t>
            </a:r>
          </a:p>
          <a:p>
            <a:pPr defTabSz="758952">
              <a:lnSpc>
                <a:spcPct val="90000"/>
              </a:lnSpc>
              <a:spcBef>
                <a:spcPts val="830"/>
              </a:spcBef>
            </a:pPr>
            <a:r>
              <a:rPr lang="en-GB" sz="1500" kern="1200" dirty="0">
                <a:solidFill>
                  <a:schemeClr val="tx1"/>
                </a:solidFill>
                <a:latin typeface="+mn-lt"/>
                <a:ea typeface="+mn-ea"/>
                <a:cs typeface="+mn-cs"/>
              </a:rPr>
              <a:t>(</a:t>
            </a:r>
            <a:r>
              <a:rPr lang="en-GB" sz="1500" kern="1200" dirty="0" err="1">
                <a:solidFill>
                  <a:schemeClr val="tx1"/>
                </a:solidFill>
                <a:latin typeface="+mn-lt"/>
                <a:ea typeface="+mn-ea"/>
                <a:cs typeface="+mn-cs"/>
              </a:rPr>
              <a:t>IntegratED</a:t>
            </a:r>
            <a:r>
              <a:rPr lang="en-GB" sz="1500" kern="1200" dirty="0">
                <a:solidFill>
                  <a:schemeClr val="tx1"/>
                </a:solidFill>
                <a:latin typeface="+mn-lt"/>
                <a:ea typeface="+mn-ea"/>
                <a:cs typeface="+mn-cs"/>
              </a:rPr>
              <a:t>, 2022; House of Commons Library Research Briefing, 2019)</a:t>
            </a:r>
          </a:p>
          <a:p>
            <a:pPr defTabSz="758952">
              <a:lnSpc>
                <a:spcPct val="90000"/>
              </a:lnSpc>
              <a:spcBef>
                <a:spcPts val="830"/>
              </a:spcBef>
            </a:pPr>
            <a:endParaRPr lang="en-GB" sz="1500" kern="1200" dirty="0">
              <a:solidFill>
                <a:schemeClr val="tx1"/>
              </a:solidFill>
              <a:latin typeface="+mn-lt"/>
              <a:ea typeface="+mn-ea"/>
              <a:cs typeface="+mn-cs"/>
            </a:endParaRPr>
          </a:p>
          <a:p>
            <a:pPr>
              <a:lnSpc>
                <a:spcPct val="90000"/>
              </a:lnSpc>
            </a:pPr>
            <a:endParaRPr lang="en-GB" sz="1500" dirty="0"/>
          </a:p>
        </p:txBody>
      </p:sp>
    </p:spTree>
    <p:extLst>
      <p:ext uri="{BB962C8B-B14F-4D97-AF65-F5344CB8AC3E}">
        <p14:creationId xmlns:p14="http://schemas.microsoft.com/office/powerpoint/2010/main" val="3885342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612EE356-A629-4F1A-9BAD-E21B3B10D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10" y="489853"/>
            <a:ext cx="3990149"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587B4AA-A3F3-1022-9679-DBEB86C1198A}"/>
              </a:ext>
            </a:extLst>
          </p:cNvPr>
          <p:cNvSpPr>
            <a:spLocks noGrp="1"/>
          </p:cNvSpPr>
          <p:nvPr>
            <p:ph type="title"/>
          </p:nvPr>
        </p:nvSpPr>
        <p:spPr>
          <a:xfrm>
            <a:off x="678955" y="976152"/>
            <a:ext cx="3555211" cy="5024920"/>
          </a:xfrm>
        </p:spPr>
        <p:txBody>
          <a:bodyPr anchor="ctr">
            <a:normAutofit/>
          </a:bodyPr>
          <a:lstStyle/>
          <a:p>
            <a:r>
              <a:rPr lang="en-GB"/>
              <a:t>Aims of the study</a:t>
            </a:r>
            <a:endParaRPr lang="en-GB" dirty="0"/>
          </a:p>
        </p:txBody>
      </p:sp>
      <p:cxnSp>
        <p:nvCxnSpPr>
          <p:cNvPr id="37" name="Straight Connector 36">
            <a:extLst>
              <a:ext uri="{FF2B5EF4-FFF2-40B4-BE49-F238E27FC236}">
                <a16:creationId xmlns:a16="http://schemas.microsoft.com/office/drawing/2014/main" id="{0317483B-E60B-4F41-9448-D757B9FCD2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2EB44B66-1945-4638-8E9A-4F49493D7F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28" name="Content Placeholder 5">
            <a:extLst>
              <a:ext uri="{FF2B5EF4-FFF2-40B4-BE49-F238E27FC236}">
                <a16:creationId xmlns:a16="http://schemas.microsoft.com/office/drawing/2014/main" id="{2FD8CEA3-841C-71FC-061A-7B57B3AB0B85}"/>
              </a:ext>
            </a:extLst>
          </p:cNvPr>
          <p:cNvGraphicFramePr>
            <a:graphicFrameLocks noGrp="1"/>
          </p:cNvGraphicFramePr>
          <p:nvPr>
            <p:ph idx="1"/>
            <p:extLst>
              <p:ext uri="{D42A27DB-BD31-4B8C-83A1-F6EECF244321}">
                <p14:modId xmlns:p14="http://schemas.microsoft.com/office/powerpoint/2010/main" val="345209332"/>
              </p:ext>
            </p:extLst>
          </p:nvPr>
        </p:nvGraphicFramePr>
        <p:xfrm>
          <a:off x="4796496" y="636527"/>
          <a:ext cx="6833175" cy="5584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0647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9CF9A-1A24-1C71-EC41-D93FEDF6CBCF}"/>
              </a:ext>
            </a:extLst>
          </p:cNvPr>
          <p:cNvSpPr>
            <a:spLocks noGrp="1"/>
          </p:cNvSpPr>
          <p:nvPr>
            <p:ph type="title"/>
          </p:nvPr>
        </p:nvSpPr>
        <p:spPr/>
        <p:txBody>
          <a:bodyPr/>
          <a:lstStyle/>
          <a:p>
            <a:r>
              <a:rPr lang="en-GB" dirty="0"/>
              <a:t>Study Design</a:t>
            </a:r>
          </a:p>
        </p:txBody>
      </p:sp>
      <p:sp>
        <p:nvSpPr>
          <p:cNvPr id="4" name="Content Placeholder 3">
            <a:extLst>
              <a:ext uri="{FF2B5EF4-FFF2-40B4-BE49-F238E27FC236}">
                <a16:creationId xmlns:a16="http://schemas.microsoft.com/office/drawing/2014/main" id="{DAB5DD7E-E750-87FA-5CFE-4254151B00B7}"/>
              </a:ext>
            </a:extLst>
          </p:cNvPr>
          <p:cNvSpPr>
            <a:spLocks noGrp="1"/>
          </p:cNvSpPr>
          <p:nvPr>
            <p:ph sz="half" idx="1"/>
          </p:nvPr>
        </p:nvSpPr>
        <p:spPr/>
        <p:txBody>
          <a:bodyPr>
            <a:normAutofit fontScale="92500" lnSpcReduction="20000"/>
          </a:bodyPr>
          <a:lstStyle/>
          <a:p>
            <a:r>
              <a:rPr lang="en-GB" b="1" u="sng" dirty="0"/>
              <a:t>Phase I </a:t>
            </a:r>
            <a:r>
              <a:rPr lang="en-GB" dirty="0"/>
              <a:t>(2022-23)</a:t>
            </a:r>
          </a:p>
          <a:p>
            <a:pPr marL="342900" indent="-342900">
              <a:buFont typeface="Arial" panose="020B0604020202020204" pitchFamily="34" charset="0"/>
              <a:buChar char="•"/>
            </a:pPr>
            <a:r>
              <a:rPr lang="en-GB" dirty="0"/>
              <a:t>Survey distributed to all KS4 AP providers and mainstream post-16 settings within MCC;</a:t>
            </a:r>
          </a:p>
          <a:p>
            <a:pPr marL="342900" indent="-342900">
              <a:buFont typeface="Arial" panose="020B0604020202020204" pitchFamily="34" charset="0"/>
              <a:buChar char="•"/>
            </a:pPr>
            <a:r>
              <a:rPr lang="en-GB" dirty="0"/>
              <a:t>Settings distributed survey to all staff and students supporting/involved with transition in 2022/3 academic year;</a:t>
            </a:r>
          </a:p>
          <a:p>
            <a:pPr marL="342900" indent="-342900">
              <a:buFont typeface="Arial" panose="020B0604020202020204" pitchFamily="34" charset="0"/>
              <a:buChar char="•"/>
            </a:pPr>
            <a:r>
              <a:rPr lang="en-GB" dirty="0"/>
              <a:t>49 staff &amp; 18 students responded;</a:t>
            </a:r>
          </a:p>
        </p:txBody>
      </p:sp>
      <p:sp>
        <p:nvSpPr>
          <p:cNvPr id="5" name="Content Placeholder 4">
            <a:extLst>
              <a:ext uri="{FF2B5EF4-FFF2-40B4-BE49-F238E27FC236}">
                <a16:creationId xmlns:a16="http://schemas.microsoft.com/office/drawing/2014/main" id="{C5F36EB4-FDC1-2279-F794-4C8254348653}"/>
              </a:ext>
            </a:extLst>
          </p:cNvPr>
          <p:cNvSpPr>
            <a:spLocks noGrp="1"/>
          </p:cNvSpPr>
          <p:nvPr>
            <p:ph sz="half" idx="2"/>
          </p:nvPr>
        </p:nvSpPr>
        <p:spPr/>
        <p:txBody>
          <a:bodyPr>
            <a:normAutofit fontScale="92500" lnSpcReduction="20000"/>
          </a:bodyPr>
          <a:lstStyle/>
          <a:p>
            <a:r>
              <a:rPr lang="en-GB" b="1" u="sng" dirty="0"/>
              <a:t>Phase II </a:t>
            </a:r>
            <a:r>
              <a:rPr lang="en-GB" dirty="0"/>
              <a:t>(2023-24)</a:t>
            </a:r>
          </a:p>
          <a:p>
            <a:pPr marL="342900" indent="-342900">
              <a:buFont typeface="Arial" panose="020B0604020202020204" pitchFamily="34" charset="0"/>
              <a:buChar char="•"/>
            </a:pPr>
            <a:r>
              <a:rPr lang="en-GB" dirty="0"/>
              <a:t>Longitudinal, multiple case studies following students (n=15) and staff (n=15) throughout their transition period;</a:t>
            </a:r>
          </a:p>
          <a:p>
            <a:pPr marL="342900" indent="-342900">
              <a:buFont typeface="Arial" panose="020B0604020202020204" pitchFamily="34" charset="0"/>
              <a:buChar char="•"/>
            </a:pPr>
            <a:r>
              <a:rPr lang="en-GB" dirty="0"/>
              <a:t>Visual methods: graphic elicitation, timelining, ecological system mapping</a:t>
            </a:r>
          </a:p>
          <a:p>
            <a:pPr marL="342900" indent="-342900">
              <a:buFont typeface="Arial" panose="020B0604020202020204" pitchFamily="34" charset="0"/>
              <a:buChar char="•"/>
            </a:pPr>
            <a:r>
              <a:rPr lang="en-GB" dirty="0"/>
              <a:t>Semi-structured interviews 4 times over the duration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4076996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521A9-B896-D8F4-543D-A64A3F2ADFE4}"/>
              </a:ext>
            </a:extLst>
          </p:cNvPr>
          <p:cNvSpPr>
            <a:spLocks noGrp="1"/>
          </p:cNvSpPr>
          <p:nvPr>
            <p:ph type="title"/>
          </p:nvPr>
        </p:nvSpPr>
        <p:spPr>
          <a:xfrm>
            <a:off x="778764" y="681037"/>
            <a:ext cx="10634472" cy="1124712"/>
          </a:xfrm>
        </p:spPr>
        <p:txBody>
          <a:bodyPr/>
          <a:lstStyle/>
          <a:p>
            <a:r>
              <a:rPr lang="en-GB" dirty="0"/>
              <a:t>Phase I Key Findings: </a:t>
            </a:r>
            <a:r>
              <a:rPr lang="en-GB" dirty="0">
                <a:solidFill>
                  <a:srgbClr val="FF0000"/>
                </a:solidFill>
              </a:rPr>
              <a:t>Staff</a:t>
            </a:r>
          </a:p>
        </p:txBody>
      </p:sp>
      <p:sp>
        <p:nvSpPr>
          <p:cNvPr id="3" name="Content Placeholder 2">
            <a:extLst>
              <a:ext uri="{FF2B5EF4-FFF2-40B4-BE49-F238E27FC236}">
                <a16:creationId xmlns:a16="http://schemas.microsoft.com/office/drawing/2014/main" id="{24C17A74-3070-67D3-A885-6F67EDD7C787}"/>
              </a:ext>
            </a:extLst>
          </p:cNvPr>
          <p:cNvSpPr>
            <a:spLocks noGrp="1"/>
          </p:cNvSpPr>
          <p:nvPr>
            <p:ph idx="1"/>
          </p:nvPr>
        </p:nvSpPr>
        <p:spPr>
          <a:xfrm>
            <a:off x="604520" y="1805749"/>
            <a:ext cx="10506991" cy="4290251"/>
          </a:xfrm>
        </p:spPr>
        <p:txBody>
          <a:bodyPr/>
          <a:lstStyle/>
          <a:p>
            <a:pPr marL="342900" indent="-342900">
              <a:buFont typeface="Arial" panose="020B0604020202020204" pitchFamily="34" charset="0"/>
              <a:buChar char="•"/>
            </a:pPr>
            <a:r>
              <a:rPr lang="en-GB" dirty="0"/>
              <a:t>More time spent discussing careers and transition within the setting (71%)</a:t>
            </a:r>
          </a:p>
          <a:p>
            <a:pPr marL="1028700" lvl="1" indent="-342900"/>
            <a:r>
              <a:rPr lang="en-GB" i="1" dirty="0">
                <a:solidFill>
                  <a:srgbClr val="FF0000"/>
                </a:solidFill>
              </a:rPr>
              <a:t>‘Many students don’t have a clear/realistically achievable decided pathway and would benefit from some more focused and directed help and advice’</a:t>
            </a:r>
          </a:p>
          <a:p>
            <a:pPr marL="1028700" lvl="1" indent="-342900"/>
            <a:r>
              <a:rPr lang="en-GB" i="1" dirty="0">
                <a:solidFill>
                  <a:srgbClr val="FF0000"/>
                </a:solidFill>
              </a:rPr>
              <a:t>‘By supporting the students, we will hopefully help them through a smooth transition’</a:t>
            </a:r>
          </a:p>
          <a:p>
            <a:pPr marL="342900" indent="-342900">
              <a:buFont typeface="Arial" panose="020B0604020202020204" pitchFamily="34" charset="0"/>
              <a:buChar char="•"/>
            </a:pPr>
            <a:r>
              <a:rPr lang="en-GB" dirty="0"/>
              <a:t>96% of settings make use of transition plans to support young people</a:t>
            </a:r>
          </a:p>
          <a:p>
            <a:pPr marL="1028700" lvl="1" indent="-342900"/>
            <a:r>
              <a:rPr lang="en-GB" i="1" dirty="0">
                <a:solidFill>
                  <a:srgbClr val="FF0000"/>
                </a:solidFill>
              </a:rPr>
              <a:t>‘It allows the students time to adjust and ease into the new setting, so it doesn’t become overwhelming’</a:t>
            </a:r>
          </a:p>
          <a:p>
            <a:pPr marL="1028700" lvl="1" indent="-342900"/>
            <a:r>
              <a:rPr lang="en-GB" i="1" dirty="0">
                <a:solidFill>
                  <a:srgbClr val="FF0000"/>
                </a:solidFill>
              </a:rPr>
              <a:t>‘The post-16 providers need to have a sensitivity to the transition needs of the young people they have coming to them and create and implement their own plans, for those who need the support, in partnership with the pre-16 provider’</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745527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521A9-B896-D8F4-543D-A64A3F2ADFE4}"/>
              </a:ext>
            </a:extLst>
          </p:cNvPr>
          <p:cNvSpPr>
            <a:spLocks noGrp="1"/>
          </p:cNvSpPr>
          <p:nvPr>
            <p:ph type="title"/>
          </p:nvPr>
        </p:nvSpPr>
        <p:spPr>
          <a:xfrm>
            <a:off x="778764" y="681037"/>
            <a:ext cx="10634472" cy="1124712"/>
          </a:xfrm>
        </p:spPr>
        <p:txBody>
          <a:bodyPr/>
          <a:lstStyle/>
          <a:p>
            <a:r>
              <a:rPr lang="en-GB" dirty="0"/>
              <a:t>Phase I Key Findings: </a:t>
            </a:r>
            <a:r>
              <a:rPr lang="en-GB" dirty="0">
                <a:solidFill>
                  <a:srgbClr val="FF0000"/>
                </a:solidFill>
              </a:rPr>
              <a:t>Staff</a:t>
            </a:r>
          </a:p>
        </p:txBody>
      </p:sp>
      <p:sp>
        <p:nvSpPr>
          <p:cNvPr id="3" name="Content Placeholder 2">
            <a:extLst>
              <a:ext uri="{FF2B5EF4-FFF2-40B4-BE49-F238E27FC236}">
                <a16:creationId xmlns:a16="http://schemas.microsoft.com/office/drawing/2014/main" id="{24C17A74-3070-67D3-A885-6F67EDD7C787}"/>
              </a:ext>
            </a:extLst>
          </p:cNvPr>
          <p:cNvSpPr>
            <a:spLocks noGrp="1"/>
          </p:cNvSpPr>
          <p:nvPr>
            <p:ph idx="1"/>
          </p:nvPr>
        </p:nvSpPr>
        <p:spPr>
          <a:xfrm>
            <a:off x="604520" y="1805749"/>
            <a:ext cx="10506991" cy="4290251"/>
          </a:xfrm>
        </p:spPr>
        <p:txBody>
          <a:bodyPr>
            <a:normAutofit fontScale="92500" lnSpcReduction="20000"/>
          </a:bodyPr>
          <a:lstStyle/>
          <a:p>
            <a:pPr marL="342900" indent="-342900">
              <a:buFont typeface="Arial" panose="020B0604020202020204" pitchFamily="34" charset="0"/>
              <a:buChar char="•"/>
            </a:pPr>
            <a:r>
              <a:rPr lang="en-GB" dirty="0"/>
              <a:t>80% of staff felt valued and listened to during transition discussions</a:t>
            </a:r>
          </a:p>
          <a:p>
            <a:pPr marL="1028700" lvl="1" indent="-342900"/>
            <a:r>
              <a:rPr lang="en-GB" i="1" dirty="0">
                <a:solidFill>
                  <a:srgbClr val="FF0000"/>
                </a:solidFill>
              </a:rPr>
              <a:t>‘Everyone has the young-person’s interests at the heart of decision-making’</a:t>
            </a:r>
          </a:p>
          <a:p>
            <a:pPr marL="1028700" lvl="1" indent="-342900"/>
            <a:r>
              <a:rPr lang="en-GB" i="1" dirty="0">
                <a:solidFill>
                  <a:srgbClr val="FF0000"/>
                </a:solidFill>
              </a:rPr>
              <a:t>‘Feedback goes to the SLT’</a:t>
            </a:r>
          </a:p>
          <a:p>
            <a:pPr marL="342900" indent="-342900">
              <a:buFont typeface="Arial" panose="020B0604020202020204" pitchFamily="34" charset="0"/>
              <a:buChar char="•"/>
            </a:pPr>
            <a:r>
              <a:rPr lang="en-GB" dirty="0"/>
              <a:t>70% of staff felt they knew individuals’ needs well enough to support them in an effective way</a:t>
            </a:r>
          </a:p>
          <a:p>
            <a:pPr marL="1028700" lvl="1" indent="-342900"/>
            <a:r>
              <a:rPr lang="en-GB" i="1" dirty="0">
                <a:solidFill>
                  <a:srgbClr val="FF0000"/>
                </a:solidFill>
              </a:rPr>
              <a:t>‘When you have worked with the same young people for a long period of time, you understand their needs’</a:t>
            </a:r>
          </a:p>
          <a:p>
            <a:pPr marL="1028700" lvl="1" indent="-342900"/>
            <a:r>
              <a:rPr lang="en-GB" i="1" dirty="0">
                <a:solidFill>
                  <a:srgbClr val="FF0000"/>
                </a:solidFill>
              </a:rPr>
              <a:t>‘Staff know students and pupils very well to support and I form future decisions’</a:t>
            </a:r>
          </a:p>
          <a:p>
            <a:pPr marL="342900" indent="-342900">
              <a:buFont typeface="Arial" panose="020B0604020202020204" pitchFamily="34" charset="0"/>
              <a:buChar char="•"/>
            </a:pPr>
            <a:r>
              <a:rPr lang="en-GB" dirty="0"/>
              <a:t>67% of staff are comfortable and confident with the way individual needs are discussed/support is put in place</a:t>
            </a:r>
          </a:p>
          <a:p>
            <a:pPr marL="1028700" lvl="1" indent="-342900"/>
            <a:r>
              <a:rPr lang="en-GB" i="1" dirty="0">
                <a:solidFill>
                  <a:srgbClr val="FF0000"/>
                </a:solidFill>
              </a:rPr>
              <a:t>‘Staff are around students every day and get an understanding of their academic capabilities and personal abilities’</a:t>
            </a:r>
          </a:p>
          <a:p>
            <a:pPr marL="1028700" lvl="1" indent="-342900"/>
            <a:r>
              <a:rPr lang="en-GB" i="1" dirty="0">
                <a:solidFill>
                  <a:srgbClr val="FF0000"/>
                </a:solidFill>
              </a:rPr>
              <a:t>‘Staff know students extremely well. Students visit the setting and EHCPs are explicit’</a:t>
            </a:r>
          </a:p>
        </p:txBody>
      </p:sp>
    </p:spTree>
    <p:extLst>
      <p:ext uri="{BB962C8B-B14F-4D97-AF65-F5344CB8AC3E}">
        <p14:creationId xmlns:p14="http://schemas.microsoft.com/office/powerpoint/2010/main" val="2250203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521A9-B896-D8F4-543D-A64A3F2ADFE4}"/>
              </a:ext>
            </a:extLst>
          </p:cNvPr>
          <p:cNvSpPr>
            <a:spLocks noGrp="1"/>
          </p:cNvSpPr>
          <p:nvPr>
            <p:ph type="title"/>
          </p:nvPr>
        </p:nvSpPr>
        <p:spPr>
          <a:xfrm>
            <a:off x="778764" y="681037"/>
            <a:ext cx="10634472" cy="1124712"/>
          </a:xfrm>
        </p:spPr>
        <p:txBody>
          <a:bodyPr/>
          <a:lstStyle/>
          <a:p>
            <a:r>
              <a:rPr lang="en-GB" dirty="0"/>
              <a:t>Phase I Key Findings: </a:t>
            </a:r>
            <a:r>
              <a:rPr lang="en-GB" dirty="0">
                <a:solidFill>
                  <a:srgbClr val="FF0000"/>
                </a:solidFill>
              </a:rPr>
              <a:t>Staff</a:t>
            </a:r>
          </a:p>
        </p:txBody>
      </p:sp>
      <p:sp>
        <p:nvSpPr>
          <p:cNvPr id="3" name="Content Placeholder 2">
            <a:extLst>
              <a:ext uri="{FF2B5EF4-FFF2-40B4-BE49-F238E27FC236}">
                <a16:creationId xmlns:a16="http://schemas.microsoft.com/office/drawing/2014/main" id="{24C17A74-3070-67D3-A885-6F67EDD7C787}"/>
              </a:ext>
            </a:extLst>
          </p:cNvPr>
          <p:cNvSpPr>
            <a:spLocks noGrp="1"/>
          </p:cNvSpPr>
          <p:nvPr>
            <p:ph idx="1"/>
          </p:nvPr>
        </p:nvSpPr>
        <p:spPr>
          <a:xfrm>
            <a:off x="604520" y="1805749"/>
            <a:ext cx="10506991" cy="4290251"/>
          </a:xfrm>
        </p:spPr>
        <p:txBody>
          <a:bodyPr/>
          <a:lstStyle/>
          <a:p>
            <a:pPr marL="342900" indent="-342900">
              <a:buFont typeface="Arial" panose="020B0604020202020204" pitchFamily="34" charset="0"/>
              <a:buChar char="•"/>
            </a:pPr>
            <a:r>
              <a:rPr lang="en-GB" dirty="0"/>
              <a:t>77% said support has been consistent throughout the transition period</a:t>
            </a:r>
          </a:p>
          <a:p>
            <a:pPr marL="1028700" lvl="1" indent="-342900"/>
            <a:r>
              <a:rPr lang="en-GB" i="1" dirty="0">
                <a:solidFill>
                  <a:srgbClr val="FF0000"/>
                </a:solidFill>
              </a:rPr>
              <a:t>‘Support is never stopped, or removed, and done remotely if needed’</a:t>
            </a:r>
          </a:p>
          <a:p>
            <a:pPr marL="342900" indent="-342900">
              <a:buFont typeface="Arial" panose="020B0604020202020204" pitchFamily="34" charset="0"/>
              <a:buChar char="•"/>
            </a:pPr>
            <a:r>
              <a:rPr lang="en-GB" dirty="0"/>
              <a:t>70% reported that parents’/guardians’ views were sought</a:t>
            </a:r>
          </a:p>
          <a:p>
            <a:pPr marL="1028700" lvl="1" indent="-342900"/>
            <a:r>
              <a:rPr lang="en-GB" i="1" dirty="0">
                <a:solidFill>
                  <a:srgbClr val="FF0000"/>
                </a:solidFill>
              </a:rPr>
              <a:t>‘A child-centred approach is used and is beneficial for all that know the student to be involved in planning transitions’</a:t>
            </a:r>
          </a:p>
          <a:p>
            <a:pPr marL="1028700" lvl="1" indent="-342900"/>
            <a:r>
              <a:rPr lang="en-GB" i="1" dirty="0">
                <a:solidFill>
                  <a:srgbClr val="FF0000"/>
                </a:solidFill>
              </a:rPr>
              <a:t>‘Most of our students need parent/guardian input’</a:t>
            </a:r>
          </a:p>
          <a:p>
            <a:pPr marL="342900" indent="-342900">
              <a:buFont typeface="Arial" panose="020B0604020202020204" pitchFamily="34" charset="0"/>
              <a:buChar char="•"/>
            </a:pPr>
            <a:r>
              <a:rPr lang="en-GB" dirty="0"/>
              <a:t>70% felt that the views of peers/community were a factor in pupils’ post-16 destination decision</a:t>
            </a:r>
          </a:p>
          <a:p>
            <a:pPr marL="1028700" lvl="1" indent="-342900"/>
            <a:r>
              <a:rPr lang="en-GB" i="1" dirty="0">
                <a:solidFill>
                  <a:srgbClr val="FF0000"/>
                </a:solidFill>
              </a:rPr>
              <a:t>‘Many prefer to choose colleges/pathways that peers have done in order to have some familiar contact’</a:t>
            </a:r>
          </a:p>
        </p:txBody>
      </p:sp>
    </p:spTree>
    <p:extLst>
      <p:ext uri="{BB962C8B-B14F-4D97-AF65-F5344CB8AC3E}">
        <p14:creationId xmlns:p14="http://schemas.microsoft.com/office/powerpoint/2010/main" val="934071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521A9-B896-D8F4-543D-A64A3F2ADFE4}"/>
              </a:ext>
            </a:extLst>
          </p:cNvPr>
          <p:cNvSpPr>
            <a:spLocks noGrp="1"/>
          </p:cNvSpPr>
          <p:nvPr>
            <p:ph type="title"/>
          </p:nvPr>
        </p:nvSpPr>
        <p:spPr>
          <a:xfrm>
            <a:off x="371475" y="681037"/>
            <a:ext cx="11515725" cy="1124712"/>
          </a:xfrm>
        </p:spPr>
        <p:txBody>
          <a:bodyPr/>
          <a:lstStyle/>
          <a:p>
            <a:r>
              <a:rPr lang="en-GB" dirty="0"/>
              <a:t>Phase I Key Findings: </a:t>
            </a:r>
            <a:r>
              <a:rPr lang="en-GB" dirty="0">
                <a:solidFill>
                  <a:srgbClr val="FF0000"/>
                </a:solidFill>
              </a:rPr>
              <a:t>Students</a:t>
            </a:r>
          </a:p>
        </p:txBody>
      </p:sp>
      <p:sp>
        <p:nvSpPr>
          <p:cNvPr id="3" name="Content Placeholder 2">
            <a:extLst>
              <a:ext uri="{FF2B5EF4-FFF2-40B4-BE49-F238E27FC236}">
                <a16:creationId xmlns:a16="http://schemas.microsoft.com/office/drawing/2014/main" id="{24C17A74-3070-67D3-A885-6F67EDD7C787}"/>
              </a:ext>
            </a:extLst>
          </p:cNvPr>
          <p:cNvSpPr>
            <a:spLocks noGrp="1"/>
          </p:cNvSpPr>
          <p:nvPr>
            <p:ph idx="1"/>
          </p:nvPr>
        </p:nvSpPr>
        <p:spPr>
          <a:xfrm>
            <a:off x="604520" y="1805749"/>
            <a:ext cx="10506991" cy="4290251"/>
          </a:xfrm>
        </p:spPr>
        <p:txBody>
          <a:bodyPr/>
          <a:lstStyle/>
          <a:p>
            <a:pPr marL="342900" indent="-342900">
              <a:buFont typeface="Arial" panose="020B0604020202020204" pitchFamily="34" charset="0"/>
              <a:buChar char="•"/>
            </a:pPr>
            <a:r>
              <a:rPr lang="en-GB" dirty="0"/>
              <a:t>67% of students wanted more time discussing careers and transition</a:t>
            </a:r>
          </a:p>
          <a:p>
            <a:pPr marL="1028700" lvl="1" indent="-342900"/>
            <a:r>
              <a:rPr lang="en-GB" i="1" dirty="0">
                <a:solidFill>
                  <a:srgbClr val="FF0000"/>
                </a:solidFill>
              </a:rPr>
              <a:t>‘Because it would help in the future’</a:t>
            </a:r>
          </a:p>
          <a:p>
            <a:pPr marL="1028700" lvl="1" indent="-342900"/>
            <a:r>
              <a:rPr lang="en-GB" i="1" dirty="0">
                <a:solidFill>
                  <a:srgbClr val="FF0000"/>
                </a:solidFill>
              </a:rPr>
              <a:t>‘So I get more choices’</a:t>
            </a:r>
          </a:p>
          <a:p>
            <a:pPr marL="342900" indent="-342900">
              <a:buFont typeface="Arial" panose="020B0604020202020204" pitchFamily="34" charset="0"/>
              <a:buChar char="•"/>
            </a:pPr>
            <a:r>
              <a:rPr lang="en-GB" dirty="0"/>
              <a:t>Pupils who had a transition plan put in place stated:</a:t>
            </a:r>
          </a:p>
          <a:p>
            <a:pPr marL="1028700" lvl="1" indent="-342900"/>
            <a:r>
              <a:rPr lang="en-GB" i="1" dirty="0">
                <a:solidFill>
                  <a:srgbClr val="FF0000"/>
                </a:solidFill>
              </a:rPr>
              <a:t>‘Everybody supported me’</a:t>
            </a:r>
          </a:p>
          <a:p>
            <a:pPr marL="1028700" lvl="1" indent="-342900"/>
            <a:r>
              <a:rPr lang="en-GB" i="1" dirty="0">
                <a:solidFill>
                  <a:srgbClr val="FF0000"/>
                </a:solidFill>
              </a:rPr>
              <a:t>‘It gave me direction’</a:t>
            </a:r>
          </a:p>
          <a:p>
            <a:pPr marL="342900" indent="-342900">
              <a:buFont typeface="Arial" panose="020B0604020202020204" pitchFamily="34" charset="0"/>
              <a:buChar char="•"/>
            </a:pPr>
            <a:r>
              <a:rPr lang="en-GB" dirty="0"/>
              <a:t>100% of pupils felt listened to during the transition period</a:t>
            </a:r>
          </a:p>
          <a:p>
            <a:pPr marL="1028700" lvl="1" indent="-342900"/>
            <a:r>
              <a:rPr lang="en-GB" i="1" dirty="0">
                <a:solidFill>
                  <a:srgbClr val="FF0000"/>
                </a:solidFill>
              </a:rPr>
              <a:t>‘It was informal’</a:t>
            </a:r>
          </a:p>
          <a:p>
            <a:pPr marL="1028700" lvl="1" indent="-342900"/>
            <a:r>
              <a:rPr lang="en-GB" i="1" dirty="0">
                <a:solidFill>
                  <a:srgbClr val="FF0000"/>
                </a:solidFill>
              </a:rPr>
              <a:t>‘I could talk to staff’</a:t>
            </a:r>
          </a:p>
        </p:txBody>
      </p:sp>
    </p:spTree>
    <p:extLst>
      <p:ext uri="{BB962C8B-B14F-4D97-AF65-F5344CB8AC3E}">
        <p14:creationId xmlns:p14="http://schemas.microsoft.com/office/powerpoint/2010/main" val="3208946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521A9-B896-D8F4-543D-A64A3F2ADFE4}"/>
              </a:ext>
            </a:extLst>
          </p:cNvPr>
          <p:cNvSpPr>
            <a:spLocks noGrp="1"/>
          </p:cNvSpPr>
          <p:nvPr>
            <p:ph type="title"/>
          </p:nvPr>
        </p:nvSpPr>
        <p:spPr>
          <a:xfrm>
            <a:off x="371475" y="681037"/>
            <a:ext cx="11515725" cy="1124712"/>
          </a:xfrm>
        </p:spPr>
        <p:txBody>
          <a:bodyPr/>
          <a:lstStyle/>
          <a:p>
            <a:r>
              <a:rPr lang="en-GB" dirty="0"/>
              <a:t>Phase I Key Findings: </a:t>
            </a:r>
            <a:r>
              <a:rPr lang="en-GB" dirty="0">
                <a:solidFill>
                  <a:srgbClr val="FF0000"/>
                </a:solidFill>
              </a:rPr>
              <a:t>Students</a:t>
            </a:r>
          </a:p>
        </p:txBody>
      </p:sp>
      <p:sp>
        <p:nvSpPr>
          <p:cNvPr id="3" name="Content Placeholder 2">
            <a:extLst>
              <a:ext uri="{FF2B5EF4-FFF2-40B4-BE49-F238E27FC236}">
                <a16:creationId xmlns:a16="http://schemas.microsoft.com/office/drawing/2014/main" id="{24C17A74-3070-67D3-A885-6F67EDD7C787}"/>
              </a:ext>
            </a:extLst>
          </p:cNvPr>
          <p:cNvSpPr>
            <a:spLocks noGrp="1"/>
          </p:cNvSpPr>
          <p:nvPr>
            <p:ph idx="1"/>
          </p:nvPr>
        </p:nvSpPr>
        <p:spPr>
          <a:xfrm>
            <a:off x="604520" y="1805749"/>
            <a:ext cx="10506991" cy="4290251"/>
          </a:xfrm>
        </p:spPr>
        <p:txBody>
          <a:bodyPr/>
          <a:lstStyle/>
          <a:p>
            <a:pPr marL="342900" indent="-342900">
              <a:buFont typeface="Arial" panose="020B0604020202020204" pitchFamily="34" charset="0"/>
              <a:buChar char="•"/>
            </a:pPr>
            <a:r>
              <a:rPr lang="en-GB" dirty="0"/>
              <a:t>87% of students felt staff knew them well enough to support them</a:t>
            </a:r>
          </a:p>
          <a:p>
            <a:pPr marL="1028700" lvl="1" indent="-342900"/>
            <a:r>
              <a:rPr lang="en-GB" i="1" dirty="0">
                <a:solidFill>
                  <a:srgbClr val="FF0000"/>
                </a:solidFill>
              </a:rPr>
              <a:t>‘I could trust them’</a:t>
            </a:r>
          </a:p>
          <a:p>
            <a:pPr marL="342900" indent="-342900">
              <a:buFont typeface="Arial" panose="020B0604020202020204" pitchFamily="34" charset="0"/>
              <a:buChar char="•"/>
            </a:pPr>
            <a:r>
              <a:rPr lang="en-GB" dirty="0"/>
              <a:t>93% were happy with the way their needs were discussed and the support that was put in place</a:t>
            </a:r>
          </a:p>
          <a:p>
            <a:pPr marL="1028700" lvl="1" indent="-342900"/>
            <a:r>
              <a:rPr lang="en-GB" i="1" dirty="0">
                <a:solidFill>
                  <a:srgbClr val="FF0000"/>
                </a:solidFill>
              </a:rPr>
              <a:t>‘I don’t know, but I feel like I was listened to’</a:t>
            </a:r>
          </a:p>
          <a:p>
            <a:pPr marL="342900" indent="-342900">
              <a:buFont typeface="Arial" panose="020B0604020202020204" pitchFamily="34" charset="0"/>
              <a:buChar char="•"/>
            </a:pPr>
            <a:r>
              <a:rPr lang="en-GB" dirty="0"/>
              <a:t>87% said their parents/guardians were consulted and that their views influenced their [student] destination choice</a:t>
            </a:r>
          </a:p>
          <a:p>
            <a:pPr marL="342900" indent="-342900">
              <a:buFont typeface="Arial" panose="020B0604020202020204" pitchFamily="34" charset="0"/>
              <a:buChar char="•"/>
            </a:pPr>
            <a:r>
              <a:rPr lang="en-GB" dirty="0"/>
              <a:t>67% felt friends and community were a factor in their destination choice</a:t>
            </a:r>
          </a:p>
          <a:p>
            <a:pPr marL="1028700" lvl="1" indent="-342900"/>
            <a:r>
              <a:rPr lang="en-GB" i="1" dirty="0">
                <a:solidFill>
                  <a:srgbClr val="FF0000"/>
                </a:solidFill>
              </a:rPr>
              <a:t>‘Going with friends is the most common thing’</a:t>
            </a:r>
          </a:p>
        </p:txBody>
      </p:sp>
    </p:spTree>
    <p:extLst>
      <p:ext uri="{BB962C8B-B14F-4D97-AF65-F5344CB8AC3E}">
        <p14:creationId xmlns:p14="http://schemas.microsoft.com/office/powerpoint/2010/main" val="3008757666"/>
      </p:ext>
    </p:extLst>
  </p:cSld>
  <p:clrMapOvr>
    <a:masterClrMapping/>
  </p:clrMapOvr>
</p:sld>
</file>

<file path=ppt/theme/theme1.xml><?xml version="1.0" encoding="utf-8"?>
<a:theme xmlns:a="http://schemas.openxmlformats.org/drawingml/2006/main" name="LevelVTI">
  <a:themeElements>
    <a:clrScheme name="AnalogousFromRegularSeed_2SEEDS">
      <a:dk1>
        <a:srgbClr val="000000"/>
      </a:dk1>
      <a:lt1>
        <a:srgbClr val="FFFFFF"/>
      </a:lt1>
      <a:dk2>
        <a:srgbClr val="1E3136"/>
      </a:dk2>
      <a:lt2>
        <a:srgbClr val="E8E3E2"/>
      </a:lt2>
      <a:accent1>
        <a:srgbClr val="17ADD5"/>
      </a:accent1>
      <a:accent2>
        <a:srgbClr val="20B597"/>
      </a:accent2>
      <a:accent3>
        <a:srgbClr val="2970E7"/>
      </a:accent3>
      <a:accent4>
        <a:srgbClr val="D5174B"/>
      </a:accent4>
      <a:accent5>
        <a:srgbClr val="E74429"/>
      </a:accent5>
      <a:accent6>
        <a:srgbClr val="D58117"/>
      </a:accent6>
      <a:hlink>
        <a:srgbClr val="BF5A3F"/>
      </a:hlink>
      <a:folHlink>
        <a:srgbClr val="7F7F7F"/>
      </a:folHlink>
    </a:clrScheme>
    <a:fontScheme name="Seaford">
      <a:majorFont>
        <a:latin typeface="Seaford"/>
        <a:ea typeface=""/>
        <a:cs typeface=""/>
      </a:majorFont>
      <a:minorFont>
        <a:latin typeface="Seafor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velVTI" id="{64F43929-0387-4D33-907F-72B939BCAF99}" vid="{D804DF84-3298-4A39-BA0E-21F83D68BC2A}"/>
    </a:ext>
  </a:extLst>
</a:theme>
</file>

<file path=docProps/app.xml><?xml version="1.0" encoding="utf-8"?>
<Properties xmlns="http://schemas.openxmlformats.org/officeDocument/2006/extended-properties" xmlns:vt="http://schemas.openxmlformats.org/officeDocument/2006/docPropsVTypes">
  <TotalTime>162</TotalTime>
  <Words>1241</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Google Sans</vt:lpstr>
      <vt:lpstr>Seaford</vt:lpstr>
      <vt:lpstr>LevelVTI</vt:lpstr>
      <vt:lpstr>Exploring the experiences of staff and young people making the transition from alternative provision (AP) settings to post-16 mainstream education:  A pilot study with Manchester City Council</vt:lpstr>
      <vt:lpstr>Background &amp; Context</vt:lpstr>
      <vt:lpstr>Aims of the study</vt:lpstr>
      <vt:lpstr>Study Design</vt:lpstr>
      <vt:lpstr>Phase I Key Findings: Staff</vt:lpstr>
      <vt:lpstr>Phase I Key Findings: Staff</vt:lpstr>
      <vt:lpstr>Phase I Key Findings: Staff</vt:lpstr>
      <vt:lpstr>Phase I Key Findings: Students</vt:lpstr>
      <vt:lpstr>Phase I Key Findings: Students</vt:lpstr>
      <vt:lpstr>Implications for Phase II: Making transitions seamless</vt:lpstr>
      <vt:lpstr>Summary of Phase I</vt:lpstr>
      <vt:lpstr>Implications for Phase II: Making transitions seamless: Theoretical underpinning  (Based on Emmel’s (2017) Toblerone Model of Spaces of Vulnerability)</vt:lpstr>
      <vt:lpstr>Implications of the study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the experiences of staff and young people making the transition from AP settings to post-16 mainstream education</dc:title>
  <dc:creator>Shaun Thompson</dc:creator>
  <cp:lastModifiedBy>Shaun Thompson</cp:lastModifiedBy>
  <cp:revision>30</cp:revision>
  <cp:lastPrinted>2023-09-19T06:37:54Z</cp:lastPrinted>
  <dcterms:created xsi:type="dcterms:W3CDTF">2023-09-13T12:51:27Z</dcterms:created>
  <dcterms:modified xsi:type="dcterms:W3CDTF">2023-09-19T06:46:39Z</dcterms:modified>
</cp:coreProperties>
</file>