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60" r:id="rId2"/>
  </p:sldMasterIdLst>
  <p:notesMasterIdLst>
    <p:notesMasterId r:id="rId21"/>
  </p:notesMasterIdLst>
  <p:handoutMasterIdLst>
    <p:handoutMasterId r:id="rId22"/>
  </p:handoutMasterIdLst>
  <p:sldIdLst>
    <p:sldId id="257" r:id="rId3"/>
    <p:sldId id="329" r:id="rId4"/>
    <p:sldId id="330" r:id="rId5"/>
    <p:sldId id="331" r:id="rId6"/>
    <p:sldId id="313" r:id="rId7"/>
    <p:sldId id="337" r:id="rId8"/>
    <p:sldId id="345" r:id="rId9"/>
    <p:sldId id="350" r:id="rId10"/>
    <p:sldId id="332" r:id="rId11"/>
    <p:sldId id="349" r:id="rId12"/>
    <p:sldId id="353" r:id="rId13"/>
    <p:sldId id="335" r:id="rId14"/>
    <p:sldId id="336" r:id="rId15"/>
    <p:sldId id="358" r:id="rId16"/>
    <p:sldId id="359" r:id="rId17"/>
    <p:sldId id="360" r:id="rId18"/>
    <p:sldId id="342" r:id="rId19"/>
    <p:sldId id="316" r:id="rId20"/>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86470" autoAdjust="0"/>
  </p:normalViewPr>
  <p:slideViewPr>
    <p:cSldViewPr>
      <p:cViewPr varScale="1">
        <p:scale>
          <a:sx n="98" d="100"/>
          <a:sy n="98" d="100"/>
        </p:scale>
        <p:origin x="792" y="7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Lst>
  </p:outlin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18" Type="http://schemas.openxmlformats.org/officeDocument/2006/relationships/slide" Target="slides/slide18.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17" Type="http://schemas.openxmlformats.org/officeDocument/2006/relationships/slide" Target="slides/slide17.xml"/><Relationship Id="rId2" Type="http://schemas.openxmlformats.org/officeDocument/2006/relationships/slide" Target="slides/slide2.xml"/><Relationship Id="rId16" Type="http://schemas.openxmlformats.org/officeDocument/2006/relationships/slide" Target="slides/slide16.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5" Type="http://schemas.openxmlformats.org/officeDocument/2006/relationships/slide" Target="slides/slide1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5300"/>
          </a:xfrm>
          <a:prstGeom prst="rect">
            <a:avLst/>
          </a:prstGeom>
        </p:spPr>
        <p:txBody>
          <a:bodyPr vert="horz" lIns="91440" tIns="45720" rIns="91440" bIns="45720" rtlCol="0"/>
          <a:lstStyle>
            <a:lvl1pPr algn="r">
              <a:defRPr sz="1200"/>
            </a:lvl1pPr>
          </a:lstStyle>
          <a:p>
            <a:fld id="{1BEA7841-A124-45DC-B11D-A77FE503EF2B}" type="datetimeFigureOut">
              <a:rPr lang="en-GB" smtClean="0"/>
              <a:t>20/09/2023</a:t>
            </a:fld>
            <a:endParaRPr lang="en-GB"/>
          </a:p>
        </p:txBody>
      </p:sp>
      <p:sp>
        <p:nvSpPr>
          <p:cNvPr id="4" name="Footer Placeholder 3"/>
          <p:cNvSpPr>
            <a:spLocks noGrp="1"/>
          </p:cNvSpPr>
          <p:nvPr>
            <p:ph type="ftr" sz="quarter" idx="2"/>
          </p:nvPr>
        </p:nvSpPr>
        <p:spPr>
          <a:xfrm>
            <a:off x="0" y="9378950"/>
            <a:ext cx="2946400"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378950"/>
            <a:ext cx="2946400" cy="495300"/>
          </a:xfrm>
          <a:prstGeom prst="rect">
            <a:avLst/>
          </a:prstGeom>
        </p:spPr>
        <p:txBody>
          <a:bodyPr vert="horz" lIns="91440" tIns="45720" rIns="91440" bIns="45720" rtlCol="0" anchor="b"/>
          <a:lstStyle>
            <a:lvl1pPr algn="r">
              <a:defRPr sz="1200"/>
            </a:lvl1pPr>
          </a:lstStyle>
          <a:p>
            <a:fld id="{8893999C-DED7-4A38-BC94-73118A028B8D}" type="slidenum">
              <a:rPr lang="en-GB" smtClean="0"/>
              <a:t>‹#›</a:t>
            </a:fld>
            <a:endParaRPr lang="en-GB"/>
          </a:p>
        </p:txBody>
      </p:sp>
    </p:spTree>
    <p:extLst>
      <p:ext uri="{BB962C8B-B14F-4D97-AF65-F5344CB8AC3E}">
        <p14:creationId xmlns:p14="http://schemas.microsoft.com/office/powerpoint/2010/main" val="14620494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A67365ED-1B4E-4DA5-896D-68D5DCC06EFA}" type="datetimeFigureOut">
              <a:rPr lang="en-GB" smtClean="0"/>
              <a:pPr/>
              <a:t>20/09/2023</a:t>
            </a:fld>
            <a:endParaRPr lang="en-GB"/>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99F6F049-A35F-473B-B0A0-7B6D1594000F}" type="slidenum">
              <a:rPr lang="en-GB" smtClean="0"/>
              <a:pPr/>
              <a:t>‹#›</a:t>
            </a:fld>
            <a:endParaRPr lang="en-GB"/>
          </a:p>
        </p:txBody>
      </p:sp>
    </p:spTree>
    <p:extLst>
      <p:ext uri="{BB962C8B-B14F-4D97-AF65-F5344CB8AC3E}">
        <p14:creationId xmlns:p14="http://schemas.microsoft.com/office/powerpoint/2010/main" val="3523580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460819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15679922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33219185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20437065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2507113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21610826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35086891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4014112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12005256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1865570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1570568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1091905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2081416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2754367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3813275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2893032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3857677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ceholder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charset="0"/>
              <a:ea typeface="ＭＳ Ｐゴシック" pitchFamily="1" charset="-128"/>
            </a:endParaRPr>
          </a:p>
        </p:txBody>
      </p:sp>
    </p:spTree>
    <p:extLst>
      <p:ext uri="{BB962C8B-B14F-4D97-AF65-F5344CB8AC3E}">
        <p14:creationId xmlns:p14="http://schemas.microsoft.com/office/powerpoint/2010/main" val="1461115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523AB27-6083-4ACC-9723-AA1A6A77FBB8}" type="datetimeFigureOut">
              <a:rPr lang="en-GB" smtClean="0"/>
              <a:pPr/>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29F344-0411-4E2B-88AD-8F0709F4D1C3}" type="slidenum">
              <a:rPr lang="en-GB" smtClean="0"/>
              <a:pPr/>
              <a:t>‹#›</a:t>
            </a:fld>
            <a:endParaRPr lang="en-GB"/>
          </a:p>
        </p:txBody>
      </p:sp>
    </p:spTree>
    <p:extLst>
      <p:ext uri="{BB962C8B-B14F-4D97-AF65-F5344CB8AC3E}">
        <p14:creationId xmlns:p14="http://schemas.microsoft.com/office/powerpoint/2010/main" val="2509468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23AB27-6083-4ACC-9723-AA1A6A77FBB8}" type="datetimeFigureOut">
              <a:rPr lang="en-GB" smtClean="0"/>
              <a:pPr/>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29F344-0411-4E2B-88AD-8F0709F4D1C3}" type="slidenum">
              <a:rPr lang="en-GB" smtClean="0"/>
              <a:pPr/>
              <a:t>‹#›</a:t>
            </a:fld>
            <a:endParaRPr lang="en-GB"/>
          </a:p>
        </p:txBody>
      </p:sp>
    </p:spTree>
    <p:extLst>
      <p:ext uri="{BB962C8B-B14F-4D97-AF65-F5344CB8AC3E}">
        <p14:creationId xmlns:p14="http://schemas.microsoft.com/office/powerpoint/2010/main" val="4044018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23AB27-6083-4ACC-9723-AA1A6A77FBB8}" type="datetimeFigureOut">
              <a:rPr lang="en-GB" smtClean="0"/>
              <a:pPr/>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29F344-0411-4E2B-88AD-8F0709F4D1C3}" type="slidenum">
              <a:rPr lang="en-GB" smtClean="0"/>
              <a:pPr/>
              <a:t>‹#›</a:t>
            </a:fld>
            <a:endParaRPr lang="en-GB"/>
          </a:p>
        </p:txBody>
      </p:sp>
    </p:spTree>
    <p:extLst>
      <p:ext uri="{BB962C8B-B14F-4D97-AF65-F5344CB8AC3E}">
        <p14:creationId xmlns:p14="http://schemas.microsoft.com/office/powerpoint/2010/main" val="2966418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43502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20721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65970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069669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161886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434800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51780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05328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23AB27-6083-4ACC-9723-AA1A6A77FBB8}" type="datetimeFigureOut">
              <a:rPr lang="en-GB" smtClean="0"/>
              <a:pPr/>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29F344-0411-4E2B-88AD-8F0709F4D1C3}" type="slidenum">
              <a:rPr lang="en-GB" smtClean="0"/>
              <a:pPr/>
              <a:t>‹#›</a:t>
            </a:fld>
            <a:endParaRPr lang="en-GB"/>
          </a:p>
        </p:txBody>
      </p:sp>
    </p:spTree>
    <p:extLst>
      <p:ext uri="{BB962C8B-B14F-4D97-AF65-F5344CB8AC3E}">
        <p14:creationId xmlns:p14="http://schemas.microsoft.com/office/powerpoint/2010/main" val="14938859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754296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407912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60515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23AB27-6083-4ACC-9723-AA1A6A77FBB8}" type="datetimeFigureOut">
              <a:rPr lang="en-GB" smtClean="0"/>
              <a:pPr/>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29F344-0411-4E2B-88AD-8F0709F4D1C3}" type="slidenum">
              <a:rPr lang="en-GB" smtClean="0"/>
              <a:pPr/>
              <a:t>‹#›</a:t>
            </a:fld>
            <a:endParaRPr lang="en-GB"/>
          </a:p>
        </p:txBody>
      </p:sp>
    </p:spTree>
    <p:extLst>
      <p:ext uri="{BB962C8B-B14F-4D97-AF65-F5344CB8AC3E}">
        <p14:creationId xmlns:p14="http://schemas.microsoft.com/office/powerpoint/2010/main" val="3738664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523AB27-6083-4ACC-9723-AA1A6A77FBB8}" type="datetimeFigureOut">
              <a:rPr lang="en-GB" smtClean="0"/>
              <a:pPr/>
              <a:t>20/09/2023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29F344-0411-4E2B-88AD-8F0709F4D1C3}" type="slidenum">
              <a:rPr lang="en-GB" smtClean="0"/>
              <a:pPr/>
              <a:t>‹#›</a:t>
            </a:fld>
            <a:endParaRPr lang="en-GB"/>
          </a:p>
        </p:txBody>
      </p:sp>
    </p:spTree>
    <p:extLst>
      <p:ext uri="{BB962C8B-B14F-4D97-AF65-F5344CB8AC3E}">
        <p14:creationId xmlns:p14="http://schemas.microsoft.com/office/powerpoint/2010/main" val="125449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523AB27-6083-4ACC-9723-AA1A6A77FBB8}" type="datetimeFigureOut">
              <a:rPr lang="en-GB" smtClean="0"/>
              <a:pPr/>
              <a:t>20/09/2023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29F344-0411-4E2B-88AD-8F0709F4D1C3}" type="slidenum">
              <a:rPr lang="en-GB" smtClean="0"/>
              <a:pPr/>
              <a:t>‹#›</a:t>
            </a:fld>
            <a:endParaRPr lang="en-GB"/>
          </a:p>
        </p:txBody>
      </p:sp>
    </p:spTree>
    <p:extLst>
      <p:ext uri="{BB962C8B-B14F-4D97-AF65-F5344CB8AC3E}">
        <p14:creationId xmlns:p14="http://schemas.microsoft.com/office/powerpoint/2010/main" val="2241546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523AB27-6083-4ACC-9723-AA1A6A77FBB8}" type="datetimeFigureOut">
              <a:rPr lang="en-GB" smtClean="0"/>
              <a:pPr/>
              <a:t>20/09/2023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29F344-0411-4E2B-88AD-8F0709F4D1C3}" type="slidenum">
              <a:rPr lang="en-GB" smtClean="0"/>
              <a:pPr/>
              <a:t>‹#›</a:t>
            </a:fld>
            <a:endParaRPr lang="en-GB"/>
          </a:p>
        </p:txBody>
      </p:sp>
    </p:spTree>
    <p:extLst>
      <p:ext uri="{BB962C8B-B14F-4D97-AF65-F5344CB8AC3E}">
        <p14:creationId xmlns:p14="http://schemas.microsoft.com/office/powerpoint/2010/main" val="65971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23AB27-6083-4ACC-9723-AA1A6A77FBB8}" type="datetimeFigureOut">
              <a:rPr lang="en-GB" smtClean="0"/>
              <a:pPr/>
              <a:t>20/09/2023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29F344-0411-4E2B-88AD-8F0709F4D1C3}" type="slidenum">
              <a:rPr lang="en-GB" smtClean="0"/>
              <a:pPr/>
              <a:t>‹#›</a:t>
            </a:fld>
            <a:endParaRPr lang="en-GB"/>
          </a:p>
        </p:txBody>
      </p:sp>
    </p:spTree>
    <p:extLst>
      <p:ext uri="{BB962C8B-B14F-4D97-AF65-F5344CB8AC3E}">
        <p14:creationId xmlns:p14="http://schemas.microsoft.com/office/powerpoint/2010/main" val="2452950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23AB27-6083-4ACC-9723-AA1A6A77FBB8}" type="datetimeFigureOut">
              <a:rPr lang="en-GB" smtClean="0"/>
              <a:pPr/>
              <a:t>20/09/2023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29F344-0411-4E2B-88AD-8F0709F4D1C3}" type="slidenum">
              <a:rPr lang="en-GB" smtClean="0"/>
              <a:pPr/>
              <a:t>‹#›</a:t>
            </a:fld>
            <a:endParaRPr lang="en-GB"/>
          </a:p>
        </p:txBody>
      </p:sp>
    </p:spTree>
    <p:extLst>
      <p:ext uri="{BB962C8B-B14F-4D97-AF65-F5344CB8AC3E}">
        <p14:creationId xmlns:p14="http://schemas.microsoft.com/office/powerpoint/2010/main" val="3736846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23AB27-6083-4ACC-9723-AA1A6A77FBB8}" type="datetimeFigureOut">
              <a:rPr lang="en-GB" smtClean="0"/>
              <a:pPr/>
              <a:t>20/09/2023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29F344-0411-4E2B-88AD-8F0709F4D1C3}" type="slidenum">
              <a:rPr lang="en-GB" smtClean="0"/>
              <a:pPr/>
              <a:t>‹#›</a:t>
            </a:fld>
            <a:endParaRPr lang="en-GB"/>
          </a:p>
        </p:txBody>
      </p:sp>
    </p:spTree>
    <p:extLst>
      <p:ext uri="{BB962C8B-B14F-4D97-AF65-F5344CB8AC3E}">
        <p14:creationId xmlns:p14="http://schemas.microsoft.com/office/powerpoint/2010/main" val="2541695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3AB27-6083-4ACC-9723-AA1A6A77FBB8}" type="datetimeFigureOut">
              <a:rPr lang="en-GB" smtClean="0"/>
              <a:pPr/>
              <a:t>20/09/2023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29F344-0411-4E2B-88AD-8F0709F4D1C3}" type="slidenum">
              <a:rPr lang="en-GB" smtClean="0"/>
              <a:pPr/>
              <a:t>‹#›</a:t>
            </a:fld>
            <a:endParaRPr lang="en-GB"/>
          </a:p>
        </p:txBody>
      </p:sp>
    </p:spTree>
    <p:extLst>
      <p:ext uri="{BB962C8B-B14F-4D97-AF65-F5344CB8AC3E}">
        <p14:creationId xmlns:p14="http://schemas.microsoft.com/office/powerpoint/2010/main" val="3243742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3AB27-6083-4ACC-9723-AA1A6A77FBB8}" type="datetimeFigureOut">
              <a:rPr lang="en-GB" smtClean="0">
                <a:solidFill>
                  <a:prstClr val="black">
                    <a:tint val="75000"/>
                  </a:prstClr>
                </a:solidFill>
              </a:rPr>
              <a:pPr/>
              <a:t>20/09/2023</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29F344-0411-4E2B-88AD-8F0709F4D1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466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7.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hyperlink" Target="http://search.proquest.com.ezproxy.lancs.ac.uk/professional/docview.issuebrowselink:searchpublicationissue/23469/International+Journal+on+School+Disaffection/02009Y01Y01$232009$3b++Vol.+6+$281$29/6/1?t:ac=61799435/Record/134447C8D654C4C8A89/1&amp;t:cp=maintain/resultcitationblocks"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hyperlink" Target="mailto:quality@edgehill.ac.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59271" y="2386304"/>
            <a:ext cx="3684729" cy="4419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860032" y="4334232"/>
            <a:ext cx="4680520" cy="523220"/>
          </a:xfrm>
          <a:prstGeom prst="rect">
            <a:avLst/>
          </a:prstGeom>
        </p:spPr>
        <p:txBody>
          <a:bodyPr wrap="square">
            <a:spAutoFit/>
          </a:bodyPr>
          <a:lstStyle/>
          <a:p>
            <a:pPr algn="ctr"/>
            <a:r>
              <a:rPr lang="en-GB" sz="2800" dirty="0">
                <a:solidFill>
                  <a:schemeClr val="bg1"/>
                </a:solidFill>
                <a:latin typeface="Times New Roman" pitchFamily="18" charset="0"/>
                <a:ea typeface="Arial Unicode MS" pitchFamily="34" charset="-128"/>
                <a:cs typeface="Times New Roman" pitchFamily="18" charset="0"/>
              </a:rPr>
              <a:t> </a:t>
            </a:r>
            <a:endParaRPr lang="en-GB" dirty="0">
              <a:solidFill>
                <a:schemeClr val="bg1"/>
              </a:solidFill>
              <a:latin typeface="Times New Roman" pitchFamily="18" charset="0"/>
              <a:ea typeface="Arial Unicode MS" pitchFamily="34" charset="-128"/>
              <a:cs typeface="Times New Roman" pitchFamily="18" charset="0"/>
            </a:endParaRPr>
          </a:p>
        </p:txBody>
      </p:sp>
      <p:sp>
        <p:nvSpPr>
          <p:cNvPr id="5" name="TextBox 4"/>
          <p:cNvSpPr txBox="1"/>
          <p:nvPr/>
        </p:nvSpPr>
        <p:spPr>
          <a:xfrm>
            <a:off x="323528" y="623286"/>
            <a:ext cx="8496944" cy="1384995"/>
          </a:xfrm>
          <a:prstGeom prst="rect">
            <a:avLst/>
          </a:prstGeom>
          <a:noFill/>
        </p:spPr>
        <p:txBody>
          <a:bodyPr wrap="square" rtlCol="0">
            <a:spAutoFit/>
          </a:bodyPr>
          <a:lstStyle/>
          <a:p>
            <a:pPr marL="182563"/>
            <a:r>
              <a:rPr lang="en-GB" sz="2800" dirty="0">
                <a:solidFill>
                  <a:schemeClr val="bg1"/>
                </a:solidFill>
                <a:effectLst/>
                <a:ea typeface="Calibri" panose="020F0502020204030204" pitchFamily="34" charset="0"/>
                <a:cs typeface="Times New Roman" panose="02020603050405020304" pitchFamily="18" charset="0"/>
              </a:rPr>
              <a:t>Lesson Study and empowerment: Disadvantaged students’ experiences of shaping teaching and learning in the classroom</a:t>
            </a:r>
            <a:endParaRPr lang="en-GB" sz="2800" i="1" dirty="0">
              <a:solidFill>
                <a:schemeClr val="bg1"/>
              </a:solidFill>
            </a:endParaRPr>
          </a:p>
        </p:txBody>
      </p:sp>
      <p:sp>
        <p:nvSpPr>
          <p:cNvPr id="6" name="TextBox 5"/>
          <p:cNvSpPr txBox="1"/>
          <p:nvPr/>
        </p:nvSpPr>
        <p:spPr>
          <a:xfrm>
            <a:off x="179512" y="6150114"/>
            <a:ext cx="5108938" cy="430887"/>
          </a:xfrm>
          <a:prstGeom prst="rect">
            <a:avLst/>
          </a:prstGeom>
          <a:noFill/>
        </p:spPr>
        <p:txBody>
          <a:bodyPr wrap="square" rtlCol="0">
            <a:spAutoFit/>
          </a:bodyPr>
          <a:lstStyle/>
          <a:p>
            <a:r>
              <a:rPr lang="en-GB" sz="2200" b="1" dirty="0">
                <a:solidFill>
                  <a:schemeClr val="bg1"/>
                </a:solidFill>
              </a:rPr>
              <a:t>Dr David Allan</a:t>
            </a:r>
            <a:endParaRPr lang="en-GB" b="1" dirty="0">
              <a:solidFill>
                <a:schemeClr val="bg1"/>
              </a:solidFill>
            </a:endParaRPr>
          </a:p>
        </p:txBody>
      </p:sp>
    </p:spTree>
    <p:extLst>
      <p:ext uri="{BB962C8B-B14F-4D97-AF65-F5344CB8AC3E}">
        <p14:creationId xmlns:p14="http://schemas.microsoft.com/office/powerpoint/2010/main" val="3445050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79512" y="1556792"/>
            <a:ext cx="8568952" cy="3314882"/>
          </a:xfrm>
          <a:prstGeom prst="rect">
            <a:avLst/>
          </a:prstGeom>
          <a:noFill/>
        </p:spPr>
        <p:txBody>
          <a:bodyPr wrap="square" rtlCol="0">
            <a:spAutoFit/>
          </a:bodyPr>
          <a:lstStyle/>
          <a:p>
            <a:pPr marL="342900" indent="-342900">
              <a:lnSpc>
                <a:spcPct val="107000"/>
              </a:lnSpc>
              <a:spcAft>
                <a:spcPts val="800"/>
              </a:spcAft>
              <a:buFont typeface="Arial" panose="020B0604020202020204" pitchFamily="34" charset="0"/>
              <a:buChar char="•"/>
            </a:pPr>
            <a:endParaRPr lang="en-GB" sz="2400" dirty="0">
              <a:solidFill>
                <a:srgbClr val="000000"/>
              </a:solidFill>
              <a:effectLst/>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Intense focus on behaviours to capture nuanced information (Allan et al., 2021; Lewis &amp; </a:t>
            </a:r>
            <a:r>
              <a:rPr lang="en-GB" sz="2400" dirty="0" err="1">
                <a:solidFill>
                  <a:srgbClr val="000000"/>
                </a:solidFill>
                <a:effectLst/>
                <a:ea typeface="Calibri" panose="020F0502020204030204" pitchFamily="34" charset="0"/>
                <a:cs typeface="Times New Roman" panose="02020603050405020304" pitchFamily="18" charset="0"/>
              </a:rPr>
              <a:t>Tsuchida</a:t>
            </a:r>
            <a:r>
              <a:rPr lang="en-GB" sz="2400" dirty="0">
                <a:solidFill>
                  <a:srgbClr val="000000"/>
                </a:solidFill>
                <a:effectLst/>
                <a:ea typeface="Calibri" panose="020F0502020204030204" pitchFamily="34" charset="0"/>
                <a:cs typeface="Times New Roman" panose="02020603050405020304" pitchFamily="18" charset="0"/>
              </a:rPr>
              <a:t>, 1999). </a:t>
            </a:r>
            <a:endParaRPr lang="en-GB" sz="2400"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anose="020B0604020202020204" pitchFamily="34" charset="0"/>
              <a:buChar char="•"/>
            </a:pPr>
            <a:r>
              <a:rPr lang="en-GB" sz="2400" dirty="0">
                <a:solidFill>
                  <a:srgbClr val="000000"/>
                </a:solidFill>
              </a:rPr>
              <a:t>Observers note missed messages – e.g. disengaged students</a:t>
            </a:r>
          </a:p>
          <a:p>
            <a:pPr marL="342900" indent="-342900">
              <a:lnSpc>
                <a:spcPct val="107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Observers identify teachers’ misperceptions</a:t>
            </a:r>
          </a:p>
          <a:p>
            <a:pPr marL="342900" indent="-342900">
              <a:lnSpc>
                <a:spcPct val="107000"/>
              </a:lnSpc>
              <a:spcAft>
                <a:spcPts val="800"/>
              </a:spcAft>
              <a:buFont typeface="Arial" panose="020B0604020202020204" pitchFamily="34" charset="0"/>
              <a:buChar char="•"/>
            </a:pPr>
            <a:endParaRPr lang="en-GB" sz="2400" dirty="0"/>
          </a:p>
          <a:p>
            <a:endParaRPr lang="en-GB" sz="2200" i="1" dirty="0"/>
          </a:p>
        </p:txBody>
      </p:sp>
      <p:sp>
        <p:nvSpPr>
          <p:cNvPr id="3" name="TextBox 2">
            <a:extLst>
              <a:ext uri="{FF2B5EF4-FFF2-40B4-BE49-F238E27FC236}">
                <a16:creationId xmlns:a16="http://schemas.microsoft.com/office/drawing/2014/main" id="{A2629AEF-2DDB-4C15-9BD2-21CD1C17B98D}"/>
              </a:ext>
            </a:extLst>
          </p:cNvPr>
          <p:cNvSpPr txBox="1"/>
          <p:nvPr/>
        </p:nvSpPr>
        <p:spPr>
          <a:xfrm>
            <a:off x="0" y="843811"/>
            <a:ext cx="9144000" cy="769441"/>
          </a:xfrm>
          <a:prstGeom prst="rect">
            <a:avLst/>
          </a:prstGeom>
          <a:noFill/>
        </p:spPr>
        <p:txBody>
          <a:bodyPr wrap="square" rtlCol="0">
            <a:spAutoFit/>
          </a:bodyPr>
          <a:lstStyle/>
          <a:p>
            <a:pPr algn="ctr"/>
            <a:r>
              <a:rPr lang="en-GB" sz="4400" b="1" dirty="0"/>
              <a:t>Disadvantaged students</a:t>
            </a:r>
          </a:p>
        </p:txBody>
      </p:sp>
    </p:spTree>
    <p:extLst>
      <p:ext uri="{BB962C8B-B14F-4D97-AF65-F5344CB8AC3E}">
        <p14:creationId xmlns:p14="http://schemas.microsoft.com/office/powerpoint/2010/main" val="63588263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3650" y="1613252"/>
            <a:ext cx="9144000" cy="3418756"/>
          </a:xfrm>
          <a:prstGeom prst="rect">
            <a:avLst/>
          </a:prstGeom>
          <a:noFill/>
        </p:spPr>
        <p:txBody>
          <a:bodyPr wrap="square" rtlCol="0">
            <a:spAutoFit/>
          </a:bodyPr>
          <a:lstStyle/>
          <a:p>
            <a:pPr marL="342900" indent="-342900">
              <a:lnSpc>
                <a:spcPct val="200000"/>
              </a:lnSpc>
              <a:spcAft>
                <a:spcPts val="800"/>
              </a:spcAft>
              <a:buFont typeface="Arial" panose="020B0604020202020204" pitchFamily="34" charset="0"/>
              <a:buChar char="•"/>
            </a:pPr>
            <a:endParaRPr lang="en-GB" sz="1800" dirty="0">
              <a:solidFill>
                <a:srgbClr val="000000"/>
              </a:solidFill>
              <a:effectLst/>
              <a:ea typeface="Calibri" panose="020F0502020204030204" pitchFamily="34" charset="0"/>
              <a:cs typeface="Times New Roman" panose="02020603050405020304" pitchFamily="18" charset="0"/>
            </a:endParaRPr>
          </a:p>
          <a:p>
            <a:pPr marL="342900" indent="-342900">
              <a:lnSpc>
                <a:spcPct val="200000"/>
              </a:lnSpc>
              <a:spcAft>
                <a:spcPts val="800"/>
              </a:spcAft>
              <a:buFont typeface="Arial" panose="020B0604020202020204" pitchFamily="34" charset="0"/>
              <a:buChar char="•"/>
            </a:pPr>
            <a:r>
              <a:rPr lang="en-GB" sz="2800" dirty="0">
                <a:solidFill>
                  <a:srgbClr val="000000"/>
                </a:solidFill>
                <a:effectLst/>
                <a:ea typeface="Calibri" panose="020F0502020204030204" pitchFamily="34" charset="0"/>
                <a:cs typeface="Times New Roman" panose="02020603050405020304" pitchFamily="18" charset="0"/>
              </a:rPr>
              <a:t>Disadvantaged students’ voices are heard</a:t>
            </a:r>
          </a:p>
          <a:p>
            <a:pPr marL="342900" indent="-342900">
              <a:lnSpc>
                <a:spcPct val="200000"/>
              </a:lnSpc>
              <a:spcAft>
                <a:spcPts val="800"/>
              </a:spcAft>
              <a:buFont typeface="Arial" panose="020B0604020202020204" pitchFamily="34" charset="0"/>
              <a:buChar char="•"/>
            </a:pPr>
            <a:r>
              <a:rPr lang="en-GB" sz="2800" dirty="0">
                <a:solidFill>
                  <a:srgbClr val="000000"/>
                </a:solidFill>
                <a:ea typeface="Calibri" panose="020F0502020204030204" pitchFamily="34" charset="0"/>
                <a:cs typeface="Times New Roman" panose="02020603050405020304" pitchFamily="18" charset="0"/>
              </a:rPr>
              <a:t>Opportunity to shape the curriculum</a:t>
            </a:r>
          </a:p>
          <a:p>
            <a:pPr marL="342900" indent="-342900">
              <a:lnSpc>
                <a:spcPct val="200000"/>
              </a:lnSpc>
              <a:spcAft>
                <a:spcPts val="800"/>
              </a:spcAft>
              <a:buFont typeface="Arial" panose="020B0604020202020204" pitchFamily="34" charset="0"/>
              <a:buChar char="•"/>
            </a:pPr>
            <a:r>
              <a:rPr lang="en-GB" sz="2800" dirty="0">
                <a:solidFill>
                  <a:srgbClr val="000000"/>
                </a:solidFill>
                <a:effectLst/>
                <a:ea typeface="Calibri" panose="020F0502020204030204" pitchFamily="34" charset="0"/>
                <a:cs typeface="Times New Roman" panose="02020603050405020304" pitchFamily="18" charset="0"/>
              </a:rPr>
              <a:t>Bridging the gap between various perceptions </a:t>
            </a:r>
          </a:p>
        </p:txBody>
      </p:sp>
      <p:sp>
        <p:nvSpPr>
          <p:cNvPr id="3" name="TextBox 2">
            <a:extLst>
              <a:ext uri="{FF2B5EF4-FFF2-40B4-BE49-F238E27FC236}">
                <a16:creationId xmlns:a16="http://schemas.microsoft.com/office/drawing/2014/main" id="{A2629AEF-2DDB-4C15-9BD2-21CD1C17B98D}"/>
              </a:ext>
            </a:extLst>
          </p:cNvPr>
          <p:cNvSpPr txBox="1"/>
          <p:nvPr/>
        </p:nvSpPr>
        <p:spPr>
          <a:xfrm>
            <a:off x="0" y="843811"/>
            <a:ext cx="9144000" cy="769441"/>
          </a:xfrm>
          <a:prstGeom prst="rect">
            <a:avLst/>
          </a:prstGeom>
          <a:noFill/>
        </p:spPr>
        <p:txBody>
          <a:bodyPr wrap="square" rtlCol="0">
            <a:spAutoFit/>
          </a:bodyPr>
          <a:lstStyle/>
          <a:p>
            <a:pPr algn="ctr"/>
            <a:r>
              <a:rPr lang="en-GB" sz="4400" b="1" dirty="0"/>
              <a:t>Post-lesson discussion</a:t>
            </a:r>
          </a:p>
        </p:txBody>
      </p:sp>
    </p:spTree>
    <p:extLst>
      <p:ext uri="{BB962C8B-B14F-4D97-AF65-F5344CB8AC3E}">
        <p14:creationId xmlns:p14="http://schemas.microsoft.com/office/powerpoint/2010/main" val="599343970"/>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79512" y="1556792"/>
            <a:ext cx="8568952" cy="2954655"/>
          </a:xfrm>
          <a:prstGeom prst="rect">
            <a:avLst/>
          </a:prstGeom>
          <a:noFill/>
        </p:spPr>
        <p:txBody>
          <a:bodyPr wrap="square" rtlCol="0">
            <a:spAutoFit/>
          </a:bodyPr>
          <a:lstStyle/>
          <a:p>
            <a:pPr marL="180340" marR="180340">
              <a:spcAft>
                <a:spcPts val="800"/>
              </a:spcAft>
            </a:pPr>
            <a:endParaRPr lang="en-GB" sz="2400" dirty="0">
              <a:solidFill>
                <a:srgbClr val="000000"/>
              </a:solidFill>
              <a:effectLst/>
              <a:ea typeface="Calibri" panose="020F0502020204030204" pitchFamily="34" charset="0"/>
              <a:cs typeface="Times New Roman" panose="02020603050405020304" pitchFamily="18" charset="0"/>
            </a:endParaRPr>
          </a:p>
          <a:p>
            <a:pPr marL="180340" marR="180340">
              <a:spcAft>
                <a:spcPts val="800"/>
              </a:spcAft>
            </a:pPr>
            <a:endParaRPr lang="en-GB" sz="2400" dirty="0">
              <a:solidFill>
                <a:srgbClr val="000000"/>
              </a:solidFill>
              <a:ea typeface="Calibri" panose="020F0502020204030204" pitchFamily="34" charset="0"/>
              <a:cs typeface="Times New Roman" panose="02020603050405020304" pitchFamily="18" charset="0"/>
            </a:endParaRPr>
          </a:p>
          <a:p>
            <a:pPr marL="180340" marR="180340">
              <a:spcAft>
                <a:spcPts val="800"/>
              </a:spcAft>
            </a:pPr>
            <a:r>
              <a:rPr lang="en-GB" sz="2400" dirty="0">
                <a:solidFill>
                  <a:srgbClr val="000000"/>
                </a:solidFill>
                <a:effectLst/>
                <a:ea typeface="Calibri" panose="020F0502020204030204" pitchFamily="34" charset="0"/>
                <a:cs typeface="Times New Roman" panose="02020603050405020304" pitchFamily="18" charset="0"/>
              </a:rPr>
              <a:t>‘I had to stop what I was doing because it clearly wasn’t working… I thought it was obvious so I may have explained it quickly. When I tried to move on, I could see something was wrong, but I didn’t know what that was.’ </a:t>
            </a:r>
            <a:endParaRPr lang="en-GB" sz="2400" dirty="0">
              <a:effectLst/>
              <a:ea typeface="Calibri" panose="020F0502020204030204" pitchFamily="34" charset="0"/>
              <a:cs typeface="Times New Roman" panose="02020603050405020304" pitchFamily="18" charset="0"/>
            </a:endParaRPr>
          </a:p>
          <a:p>
            <a:endParaRPr lang="en-GB" sz="2200" i="1" dirty="0"/>
          </a:p>
        </p:txBody>
      </p:sp>
      <p:sp>
        <p:nvSpPr>
          <p:cNvPr id="3" name="TextBox 2">
            <a:extLst>
              <a:ext uri="{FF2B5EF4-FFF2-40B4-BE49-F238E27FC236}">
                <a16:creationId xmlns:a16="http://schemas.microsoft.com/office/drawing/2014/main" id="{A2629AEF-2DDB-4C15-9BD2-21CD1C17B98D}"/>
              </a:ext>
            </a:extLst>
          </p:cNvPr>
          <p:cNvSpPr txBox="1"/>
          <p:nvPr/>
        </p:nvSpPr>
        <p:spPr>
          <a:xfrm>
            <a:off x="1979712" y="843811"/>
            <a:ext cx="6408712" cy="584775"/>
          </a:xfrm>
          <a:prstGeom prst="rect">
            <a:avLst/>
          </a:prstGeom>
          <a:noFill/>
        </p:spPr>
        <p:txBody>
          <a:bodyPr wrap="square" rtlCol="0">
            <a:spAutoFit/>
          </a:bodyPr>
          <a:lstStyle/>
          <a:p>
            <a:r>
              <a:rPr lang="en-GB" sz="3200" b="1" dirty="0"/>
              <a:t>Teacher-student perceptions</a:t>
            </a:r>
          </a:p>
        </p:txBody>
      </p:sp>
    </p:spTree>
    <p:extLst>
      <p:ext uri="{BB962C8B-B14F-4D97-AF65-F5344CB8AC3E}">
        <p14:creationId xmlns:p14="http://schemas.microsoft.com/office/powerpoint/2010/main" val="3336323469"/>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79512" y="1556792"/>
            <a:ext cx="8568952" cy="4045531"/>
          </a:xfrm>
          <a:prstGeom prst="rect">
            <a:avLst/>
          </a:prstGeom>
          <a:noFill/>
        </p:spPr>
        <p:txBody>
          <a:bodyPr wrap="square" rtlCol="0">
            <a:spAutoFit/>
          </a:bodyPr>
          <a:lstStyle/>
          <a:p>
            <a:pPr marL="342900" indent="-342900">
              <a:lnSpc>
                <a:spcPct val="107000"/>
              </a:lnSpc>
              <a:spcAft>
                <a:spcPts val="800"/>
              </a:spcAft>
              <a:buFont typeface="Arial" panose="020B0604020202020204" pitchFamily="34" charset="0"/>
              <a:buChar char="•"/>
            </a:pPr>
            <a:endParaRPr lang="en-GB" sz="1800" i="1" dirty="0">
              <a:solidFill>
                <a:srgbClr val="000000"/>
              </a:solidFill>
              <a:effectLst/>
              <a:latin typeface="Times New Roman" panose="02020603050405020304" pitchFamily="18" charset="0"/>
              <a:ea typeface="Calibri" panose="020F0502020204030204" pitchFamily="34" charset="0"/>
            </a:endParaRPr>
          </a:p>
          <a:p>
            <a:pPr>
              <a:lnSpc>
                <a:spcPct val="107000"/>
              </a:lnSpc>
              <a:spcAft>
                <a:spcPts val="800"/>
              </a:spcAft>
            </a:pPr>
            <a:r>
              <a:rPr lang="en-GB" sz="2400" dirty="0">
                <a:solidFill>
                  <a:srgbClr val="000000"/>
                </a:solidFill>
                <a:effectLst/>
                <a:ea typeface="Calibri" panose="020F0502020204030204" pitchFamily="34" charset="0"/>
              </a:rPr>
              <a:t>[Post-lesson discussion]: ‘… having the students in with us helped us to see where we’d gone wrong, how they needed more time, or they needed more help.’ </a:t>
            </a:r>
          </a:p>
          <a:p>
            <a:pPr>
              <a:lnSpc>
                <a:spcPct val="107000"/>
              </a:lnSpc>
              <a:spcAft>
                <a:spcPts val="800"/>
              </a:spcAft>
            </a:pPr>
            <a:endParaRPr lang="en-GB" sz="2400" i="1" dirty="0">
              <a:solidFill>
                <a:srgbClr val="000000"/>
              </a:solidFill>
            </a:endParaRPr>
          </a:p>
          <a:p>
            <a:pPr>
              <a:lnSpc>
                <a:spcPct val="107000"/>
              </a:lnSpc>
              <a:spcAft>
                <a:spcPts val="800"/>
              </a:spcAft>
            </a:pPr>
            <a:r>
              <a:rPr lang="en-GB" sz="2400" dirty="0"/>
              <a:t>‘I wouldn’t say that we don’t listen to the children. But I think that whole pupils’ voice has become more key for me.’ </a:t>
            </a:r>
          </a:p>
          <a:p>
            <a:pPr>
              <a:lnSpc>
                <a:spcPct val="107000"/>
              </a:lnSpc>
              <a:spcAft>
                <a:spcPts val="800"/>
              </a:spcAft>
            </a:pPr>
            <a:endParaRPr lang="en-GB" sz="2400" dirty="0"/>
          </a:p>
          <a:p>
            <a:pPr>
              <a:lnSpc>
                <a:spcPct val="107000"/>
              </a:lnSpc>
              <a:spcAft>
                <a:spcPts val="800"/>
              </a:spcAft>
            </a:pPr>
            <a:r>
              <a:rPr lang="en-GB" sz="2400" dirty="0"/>
              <a:t>‘I didn’t know what was going on in my own classroom.’</a:t>
            </a:r>
          </a:p>
        </p:txBody>
      </p:sp>
      <p:sp>
        <p:nvSpPr>
          <p:cNvPr id="3" name="TextBox 2">
            <a:extLst>
              <a:ext uri="{FF2B5EF4-FFF2-40B4-BE49-F238E27FC236}">
                <a16:creationId xmlns:a16="http://schemas.microsoft.com/office/drawing/2014/main" id="{A2629AEF-2DDB-4C15-9BD2-21CD1C17B98D}"/>
              </a:ext>
            </a:extLst>
          </p:cNvPr>
          <p:cNvSpPr txBox="1"/>
          <p:nvPr/>
        </p:nvSpPr>
        <p:spPr>
          <a:xfrm>
            <a:off x="1835696" y="843811"/>
            <a:ext cx="5616624" cy="1077218"/>
          </a:xfrm>
          <a:prstGeom prst="rect">
            <a:avLst/>
          </a:prstGeom>
          <a:noFill/>
        </p:spPr>
        <p:txBody>
          <a:bodyPr wrap="square" rtlCol="0">
            <a:spAutoFit/>
          </a:bodyPr>
          <a:lstStyle/>
          <a:p>
            <a:r>
              <a:rPr lang="en-GB" sz="3200" b="1" dirty="0"/>
              <a:t>Teacher-student perceptions</a:t>
            </a:r>
          </a:p>
          <a:p>
            <a:r>
              <a:rPr lang="en-GB" sz="3200" b="1" dirty="0"/>
              <a:t> </a:t>
            </a:r>
          </a:p>
        </p:txBody>
      </p:sp>
    </p:spTree>
    <p:extLst>
      <p:ext uri="{BB962C8B-B14F-4D97-AF65-F5344CB8AC3E}">
        <p14:creationId xmlns:p14="http://schemas.microsoft.com/office/powerpoint/2010/main" val="2258528520"/>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79512" y="1556792"/>
            <a:ext cx="8568952" cy="4470647"/>
          </a:xfrm>
          <a:prstGeom prst="rect">
            <a:avLst/>
          </a:prstGeom>
          <a:noFill/>
        </p:spPr>
        <p:txBody>
          <a:bodyPr wrap="square" rtlCol="0">
            <a:spAutoFit/>
          </a:bodyPr>
          <a:lstStyle/>
          <a:p>
            <a:pPr>
              <a:lnSpc>
                <a:spcPct val="107000"/>
              </a:lnSpc>
              <a:spcAft>
                <a:spcPts val="800"/>
              </a:spcAft>
            </a:pPr>
            <a:r>
              <a:rPr lang="en-GB" sz="2400" dirty="0"/>
              <a:t>‘The thing that I found most useful was the post-lesson discussion and the planning together – that willingness to take risks to do something that you wouldn’t normally do.’</a:t>
            </a:r>
          </a:p>
          <a:p>
            <a:pPr>
              <a:lnSpc>
                <a:spcPct val="107000"/>
              </a:lnSpc>
              <a:spcAft>
                <a:spcPts val="800"/>
              </a:spcAft>
            </a:pPr>
            <a:endParaRPr lang="en-GB" sz="2400" dirty="0"/>
          </a:p>
          <a:p>
            <a:pPr marL="457200" indent="-457200">
              <a:lnSpc>
                <a:spcPct val="107000"/>
              </a:lnSpc>
              <a:spcAft>
                <a:spcPts val="800"/>
              </a:spcAft>
              <a:buFont typeface="Arial" panose="020B0604020202020204" pitchFamily="34" charset="0"/>
              <a:buChar char="•"/>
            </a:pPr>
            <a:r>
              <a:rPr lang="en-GB" sz="2800" dirty="0"/>
              <a:t>Teachers become less risk-averse. </a:t>
            </a:r>
          </a:p>
          <a:p>
            <a:pPr marL="457200" indent="-457200">
              <a:lnSpc>
                <a:spcPct val="107000"/>
              </a:lnSpc>
              <a:spcAft>
                <a:spcPts val="800"/>
              </a:spcAft>
              <a:buFont typeface="Arial" panose="020B0604020202020204" pitchFamily="34" charset="0"/>
              <a:buChar char="•"/>
            </a:pPr>
            <a:r>
              <a:rPr lang="en-GB" sz="2800" dirty="0"/>
              <a:t>Students contributing to the curriculum is no longer a threat. </a:t>
            </a:r>
          </a:p>
          <a:p>
            <a:pPr marL="457200" indent="-457200">
              <a:lnSpc>
                <a:spcPct val="107000"/>
              </a:lnSpc>
              <a:spcAft>
                <a:spcPts val="800"/>
              </a:spcAft>
              <a:buFont typeface="Arial" panose="020B0604020202020204" pitchFamily="34" charset="0"/>
              <a:buChar char="•"/>
            </a:pPr>
            <a:r>
              <a:rPr lang="en-GB" sz="2800" dirty="0"/>
              <a:t>Challenges the ‘guru’ in the classroom</a:t>
            </a:r>
          </a:p>
          <a:p>
            <a:pPr marL="457200" indent="-457200">
              <a:lnSpc>
                <a:spcPct val="107000"/>
              </a:lnSpc>
              <a:spcAft>
                <a:spcPts val="800"/>
              </a:spcAft>
              <a:buFont typeface="Arial" panose="020B0604020202020204" pitchFamily="34" charset="0"/>
              <a:buChar char="•"/>
            </a:pPr>
            <a:r>
              <a:rPr lang="en-GB" sz="2800" dirty="0"/>
              <a:t>Human side to teachers</a:t>
            </a:r>
          </a:p>
        </p:txBody>
      </p:sp>
      <p:sp>
        <p:nvSpPr>
          <p:cNvPr id="3" name="TextBox 2">
            <a:extLst>
              <a:ext uri="{FF2B5EF4-FFF2-40B4-BE49-F238E27FC236}">
                <a16:creationId xmlns:a16="http://schemas.microsoft.com/office/drawing/2014/main" id="{A2629AEF-2DDB-4C15-9BD2-21CD1C17B98D}"/>
              </a:ext>
            </a:extLst>
          </p:cNvPr>
          <p:cNvSpPr txBox="1"/>
          <p:nvPr/>
        </p:nvSpPr>
        <p:spPr>
          <a:xfrm>
            <a:off x="1835696" y="843811"/>
            <a:ext cx="5616624" cy="1077218"/>
          </a:xfrm>
          <a:prstGeom prst="rect">
            <a:avLst/>
          </a:prstGeom>
          <a:noFill/>
        </p:spPr>
        <p:txBody>
          <a:bodyPr wrap="square" rtlCol="0">
            <a:spAutoFit/>
          </a:bodyPr>
          <a:lstStyle/>
          <a:p>
            <a:r>
              <a:rPr lang="en-GB" sz="3200" b="1" dirty="0"/>
              <a:t>Teacher-student perceptions</a:t>
            </a:r>
          </a:p>
          <a:p>
            <a:r>
              <a:rPr lang="en-GB" sz="3200" b="1" dirty="0"/>
              <a:t> </a:t>
            </a:r>
          </a:p>
        </p:txBody>
      </p:sp>
    </p:spTree>
    <p:extLst>
      <p:ext uri="{BB962C8B-B14F-4D97-AF65-F5344CB8AC3E}">
        <p14:creationId xmlns:p14="http://schemas.microsoft.com/office/powerpoint/2010/main" val="3084307050"/>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79512" y="1556792"/>
            <a:ext cx="8568952" cy="3873240"/>
          </a:xfrm>
          <a:prstGeom prst="rect">
            <a:avLst/>
          </a:prstGeom>
          <a:noFill/>
        </p:spPr>
        <p:txBody>
          <a:bodyPr wrap="square" rtlCol="0">
            <a:spAutoFit/>
          </a:bodyPr>
          <a:lstStyle/>
          <a:p>
            <a:pPr marL="457200" indent="-457200">
              <a:lnSpc>
                <a:spcPct val="107000"/>
              </a:lnSpc>
              <a:spcAft>
                <a:spcPts val="800"/>
              </a:spcAft>
              <a:buFont typeface="Arial" panose="020B0604020202020204" pitchFamily="34" charset="0"/>
              <a:buChar char="•"/>
            </a:pPr>
            <a:endParaRPr lang="en-GB" sz="2800" dirty="0"/>
          </a:p>
          <a:p>
            <a:pPr marL="457200" indent="-457200">
              <a:lnSpc>
                <a:spcPct val="107000"/>
              </a:lnSpc>
              <a:spcAft>
                <a:spcPts val="800"/>
              </a:spcAft>
              <a:buFont typeface="Arial" panose="020B0604020202020204" pitchFamily="34" charset="0"/>
              <a:buChar char="•"/>
            </a:pPr>
            <a:r>
              <a:rPr lang="en-GB" sz="2800" dirty="0"/>
              <a:t>Quietly disaffected </a:t>
            </a:r>
            <a:r>
              <a:rPr lang="en-GB" sz="2800" dirty="0">
                <a:solidFill>
                  <a:srgbClr val="000000"/>
                </a:solidFill>
                <a:effectLst/>
                <a:ea typeface="Times New Roman" panose="02020603050405020304" pitchFamily="18" charset="0"/>
              </a:rPr>
              <a:t>(Feng &amp; Johnson, 2009)</a:t>
            </a:r>
            <a:r>
              <a:rPr lang="en-GB" sz="2800" dirty="0"/>
              <a:t>: ‘I chose a couple of children that seemed to go under the wire a lot.’</a:t>
            </a:r>
          </a:p>
          <a:p>
            <a:pPr>
              <a:lnSpc>
                <a:spcPct val="107000"/>
              </a:lnSpc>
              <a:spcAft>
                <a:spcPts val="800"/>
              </a:spcAft>
            </a:pPr>
            <a:endParaRPr lang="en-GB" sz="2800" dirty="0"/>
          </a:p>
          <a:p>
            <a:pPr marL="457200" indent="-457200">
              <a:lnSpc>
                <a:spcPct val="107000"/>
              </a:lnSpc>
              <a:spcAft>
                <a:spcPts val="800"/>
              </a:spcAft>
              <a:buFont typeface="Arial" panose="020B0604020202020204" pitchFamily="34" charset="0"/>
              <a:buChar char="•"/>
            </a:pPr>
            <a:r>
              <a:rPr lang="en-GB" sz="2400" dirty="0"/>
              <a:t>‘… but really looking in detail at what they actually tell you, and using that to inform what you then plan in the future – that was a big thing for me.’</a:t>
            </a:r>
          </a:p>
        </p:txBody>
      </p:sp>
      <p:sp>
        <p:nvSpPr>
          <p:cNvPr id="3" name="TextBox 2">
            <a:extLst>
              <a:ext uri="{FF2B5EF4-FFF2-40B4-BE49-F238E27FC236}">
                <a16:creationId xmlns:a16="http://schemas.microsoft.com/office/drawing/2014/main" id="{A2629AEF-2DDB-4C15-9BD2-21CD1C17B98D}"/>
              </a:ext>
            </a:extLst>
          </p:cNvPr>
          <p:cNvSpPr txBox="1"/>
          <p:nvPr/>
        </p:nvSpPr>
        <p:spPr>
          <a:xfrm>
            <a:off x="1115616" y="843811"/>
            <a:ext cx="6840760" cy="584775"/>
          </a:xfrm>
          <a:prstGeom prst="rect">
            <a:avLst/>
          </a:prstGeom>
          <a:noFill/>
        </p:spPr>
        <p:txBody>
          <a:bodyPr wrap="square" rtlCol="0">
            <a:spAutoFit/>
          </a:bodyPr>
          <a:lstStyle/>
          <a:p>
            <a:r>
              <a:rPr lang="en-GB" sz="3200" b="1" dirty="0"/>
              <a:t>Empowering disadvantaged students</a:t>
            </a:r>
          </a:p>
        </p:txBody>
      </p:sp>
    </p:spTree>
    <p:extLst>
      <p:ext uri="{BB962C8B-B14F-4D97-AF65-F5344CB8AC3E}">
        <p14:creationId xmlns:p14="http://schemas.microsoft.com/office/powerpoint/2010/main" val="2694695944"/>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79512" y="1556792"/>
            <a:ext cx="8568952" cy="2870145"/>
          </a:xfrm>
          <a:prstGeom prst="rect">
            <a:avLst/>
          </a:prstGeom>
          <a:noFill/>
        </p:spPr>
        <p:txBody>
          <a:bodyPr wrap="square" rtlCol="0">
            <a:spAutoFit/>
          </a:bodyPr>
          <a:lstStyle/>
          <a:p>
            <a:pPr>
              <a:lnSpc>
                <a:spcPct val="115000"/>
              </a:lnSpc>
              <a:spcAft>
                <a:spcPts val="10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‘They’d say what they liked and what they didn’t like, </a:t>
            </a:r>
            <a:r>
              <a:rPr lang="en-GB" sz="1800" dirty="0">
                <a:effectLst/>
                <a:highlight>
                  <a:srgbClr val="FFFF00"/>
                </a:highlight>
                <a:latin typeface="Arial" panose="020B0604020202020204" pitchFamily="34" charset="0"/>
                <a:ea typeface="Calibri" panose="020F0502020204030204" pitchFamily="34" charset="0"/>
                <a:cs typeface="Times New Roman" panose="02020603050405020304" pitchFamily="18" charset="0"/>
              </a:rPr>
              <a:t>and we’d go off and change it</a:t>
            </a:r>
            <a:r>
              <a:rPr lang="en-GB" sz="1800" dirty="0">
                <a:effectLst/>
                <a:latin typeface="Arial" panose="020B0604020202020204" pitchFamily="34" charset="0"/>
                <a:ea typeface="Calibri" panose="020F0502020204030204" pitchFamily="34" charset="0"/>
                <a:cs typeface="Times New Roman" panose="02020603050405020304" pitchFamily="18" charset="0"/>
              </a:rPr>
              <a:t>.’</a:t>
            </a:r>
          </a:p>
          <a:p>
            <a:pPr>
              <a:lnSpc>
                <a:spcPct val="115000"/>
              </a:lnSpc>
              <a:spcAft>
                <a:spcPts val="1000"/>
              </a:spcAft>
            </a:pPr>
            <a:r>
              <a:rPr lang="en-GB" dirty="0">
                <a:latin typeface="Arial" panose="020B0604020202020204" pitchFamily="34" charset="0"/>
                <a:ea typeface="Calibri" panose="020F0502020204030204" pitchFamily="34" charset="0"/>
                <a:cs typeface="Times New Roman" panose="02020603050405020304" pitchFamily="18" charset="0"/>
              </a:rPr>
              <a:t>‘…</a:t>
            </a:r>
            <a:r>
              <a:rPr lang="en-GB" sz="1800" dirty="0">
                <a:effectLst/>
                <a:latin typeface="Arial" panose="020B0604020202020204" pitchFamily="34" charset="0"/>
                <a:ea typeface="Calibri" panose="020F0502020204030204" pitchFamily="34" charset="0"/>
                <a:cs typeface="Times New Roman" panose="02020603050405020304" pitchFamily="18" charset="0"/>
              </a:rPr>
              <a:t>we assume quite a lot when we’re planning our lessons. We think about what the children might need, but actually if you ask them they can give you a much bigger insight.’</a:t>
            </a:r>
          </a:p>
          <a:p>
            <a:pPr>
              <a:lnSpc>
                <a:spcPct val="115000"/>
              </a:lnSpc>
              <a:spcAft>
                <a:spcPts val="10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‘…it’s allowing us to be more focused on the children and what we’ve found is it’s becoming more apparent in our general classroom practice that the things we’re picking up from Lesson Study are being applied to the lesson.’</a:t>
            </a:r>
          </a:p>
        </p:txBody>
      </p:sp>
      <p:sp>
        <p:nvSpPr>
          <p:cNvPr id="3" name="TextBox 2">
            <a:extLst>
              <a:ext uri="{FF2B5EF4-FFF2-40B4-BE49-F238E27FC236}">
                <a16:creationId xmlns:a16="http://schemas.microsoft.com/office/drawing/2014/main" id="{A2629AEF-2DDB-4C15-9BD2-21CD1C17B98D}"/>
              </a:ext>
            </a:extLst>
          </p:cNvPr>
          <p:cNvSpPr txBox="1"/>
          <p:nvPr/>
        </p:nvSpPr>
        <p:spPr>
          <a:xfrm>
            <a:off x="2411760" y="843811"/>
            <a:ext cx="6120680" cy="584775"/>
          </a:xfrm>
          <a:prstGeom prst="rect">
            <a:avLst/>
          </a:prstGeom>
          <a:noFill/>
        </p:spPr>
        <p:txBody>
          <a:bodyPr wrap="square" rtlCol="0">
            <a:spAutoFit/>
          </a:bodyPr>
          <a:lstStyle/>
          <a:p>
            <a:r>
              <a:rPr lang="en-GB" sz="3200" b="1" dirty="0"/>
              <a:t>Shaping the curriculum</a:t>
            </a:r>
          </a:p>
        </p:txBody>
      </p:sp>
      <p:pic>
        <p:nvPicPr>
          <p:cNvPr id="4" name="Picture 3" descr="Recycling in the classroom : Stock Photo">
            <a:extLst>
              <a:ext uri="{FF2B5EF4-FFF2-40B4-BE49-F238E27FC236}">
                <a16:creationId xmlns:a16="http://schemas.microsoft.com/office/drawing/2014/main" id="{B7B23208-DCAF-E8BA-7D0A-7C0EA02816C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00192" y="4648590"/>
            <a:ext cx="2843808" cy="1683948"/>
          </a:xfrm>
          <a:prstGeom prst="rect">
            <a:avLst/>
          </a:prstGeom>
          <a:noFill/>
          <a:ln>
            <a:noFill/>
          </a:ln>
        </p:spPr>
      </p:pic>
    </p:spTree>
    <p:extLst>
      <p:ext uri="{BB962C8B-B14F-4D97-AF65-F5344CB8AC3E}">
        <p14:creationId xmlns:p14="http://schemas.microsoft.com/office/powerpoint/2010/main" val="2083211097"/>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8"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 name="TextBox 2">
            <a:extLst>
              <a:ext uri="{FF2B5EF4-FFF2-40B4-BE49-F238E27FC236}">
                <a16:creationId xmlns:a16="http://schemas.microsoft.com/office/drawing/2014/main" id="{A2629AEF-2DDB-4C15-9BD2-21CD1C17B98D}"/>
              </a:ext>
            </a:extLst>
          </p:cNvPr>
          <p:cNvSpPr txBox="1"/>
          <p:nvPr/>
        </p:nvSpPr>
        <p:spPr>
          <a:xfrm>
            <a:off x="28575" y="359569"/>
            <a:ext cx="9144000" cy="833433"/>
          </a:xfrm>
          <a:prstGeom prst="rect">
            <a:avLst/>
          </a:prstGeom>
          <a:noFill/>
        </p:spPr>
        <p:txBody>
          <a:bodyPr wrap="square" rtlCol="0">
            <a:spAutoFit/>
          </a:bodyPr>
          <a:lstStyle/>
          <a:p>
            <a:pPr algn="ctr">
              <a:lnSpc>
                <a:spcPct val="200000"/>
              </a:lnSpc>
              <a:spcAft>
                <a:spcPts val="800"/>
              </a:spcAft>
            </a:pPr>
            <a:r>
              <a:rPr lang="en-GB" sz="2800" b="1" dirty="0">
                <a:solidFill>
                  <a:srgbClr val="000000"/>
                </a:solidFill>
                <a:effectLst/>
                <a:latin typeface="+mj-lt"/>
                <a:ea typeface="Calibri" panose="020F0502020204030204" pitchFamily="34" charset="0"/>
                <a:cs typeface="Times New Roman" panose="02020603050405020304" pitchFamily="18" charset="0"/>
              </a:rPr>
              <a:t>References</a:t>
            </a:r>
            <a:endParaRPr lang="en-GB" sz="2800" dirty="0">
              <a:effectLst/>
              <a:latin typeface="+mj-l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3291EBC8-F406-4B20-9A50-079EAB64B78D}"/>
              </a:ext>
            </a:extLst>
          </p:cNvPr>
          <p:cNvSpPr txBox="1"/>
          <p:nvPr/>
        </p:nvSpPr>
        <p:spPr>
          <a:xfrm>
            <a:off x="-2030" y="1319208"/>
            <a:ext cx="9144000" cy="5632311"/>
          </a:xfrm>
          <a:prstGeom prst="rect">
            <a:avLst/>
          </a:prstGeom>
          <a:noFill/>
        </p:spPr>
        <p:txBody>
          <a:bodyPr wrap="square" rtlCol="0">
            <a:spAutoFit/>
          </a:bodyPr>
          <a:lstStyle/>
          <a:p>
            <a:pPr>
              <a:spcAft>
                <a:spcPts val="800"/>
              </a:spcAft>
            </a:pPr>
            <a:r>
              <a:rPr lang="en-GB" sz="1400" dirty="0">
                <a:solidFill>
                  <a:srgbClr val="000000"/>
                </a:solidFill>
                <a:effectLst/>
                <a:ea typeface="Calibri" panose="020F0502020204030204" pitchFamily="34" charset="0"/>
                <a:cs typeface="Times New Roman" panose="02020603050405020304" pitchFamily="18" charset="0"/>
              </a:rPr>
              <a:t>Allan, D., O’Doherty, E, Boorman, D. &amp; Smalley, P. (2021). Lesson Study and the construction of capital: Empowering children through dialogic engagement. </a:t>
            </a:r>
            <a:r>
              <a:rPr lang="en-GB" sz="1400" i="1" dirty="0">
                <a:solidFill>
                  <a:srgbClr val="000000"/>
                </a:solidFill>
                <a:effectLst/>
                <a:ea typeface="Calibri" panose="020F0502020204030204" pitchFamily="34" charset="0"/>
                <a:cs typeface="Times New Roman" panose="02020603050405020304" pitchFamily="18" charset="0"/>
              </a:rPr>
              <a:t>Education 3-13: International Journal of Primary, Elementary and Early Years Education,</a:t>
            </a:r>
            <a:r>
              <a:rPr lang="en-GB" sz="1400" dirty="0">
                <a:solidFill>
                  <a:srgbClr val="000000"/>
                </a:solidFill>
                <a:effectLst/>
                <a:ea typeface="Calibri" panose="020F0502020204030204" pitchFamily="34" charset="0"/>
                <a:cs typeface="Times New Roman" panose="02020603050405020304" pitchFamily="18" charset="0"/>
              </a:rPr>
              <a:t> 49 (6), 730–744. Doi:10.1080/03004279.2020.1781224 </a:t>
            </a:r>
            <a:endParaRPr lang="en-GB" sz="1400" dirty="0">
              <a:effectLst/>
              <a:ea typeface="Calibri" panose="020F0502020204030204" pitchFamily="34" charset="0"/>
              <a:cs typeface="Times New Roman" panose="02020603050405020304" pitchFamily="18" charset="0"/>
            </a:endParaRPr>
          </a:p>
          <a:p>
            <a:pPr>
              <a:spcAft>
                <a:spcPts val="800"/>
              </a:spcAft>
            </a:pPr>
            <a:r>
              <a:rPr lang="en-GB" sz="1400" dirty="0">
                <a:solidFill>
                  <a:srgbClr val="000000"/>
                </a:solidFill>
                <a:effectLst/>
                <a:ea typeface="Calibri" panose="020F0502020204030204" pitchFamily="34" charset="0"/>
                <a:cs typeface="Times New Roman" panose="02020603050405020304" pitchFamily="18" charset="0"/>
              </a:rPr>
              <a:t>Dudley, P. (2013). Teacher learning in Lesson Study: What interaction-level discourse analysis revealed about how teachers utilised imagination, tacit knowledge of teaching and fresh evidence of pupils learning, to develop practice knowledge and so enhance their pupils’ learning. </a:t>
            </a:r>
            <a:r>
              <a:rPr lang="en-GB" sz="1400" i="1" dirty="0">
                <a:solidFill>
                  <a:srgbClr val="000000"/>
                </a:solidFill>
                <a:effectLst/>
                <a:ea typeface="Calibri" panose="020F0502020204030204" pitchFamily="34" charset="0"/>
                <a:cs typeface="Times New Roman" panose="02020603050405020304" pitchFamily="18" charset="0"/>
              </a:rPr>
              <a:t>Teaching and Teacher Education, 34</a:t>
            </a:r>
            <a:r>
              <a:rPr lang="en-GB" sz="1400" dirty="0">
                <a:solidFill>
                  <a:srgbClr val="000000"/>
                </a:solidFill>
                <a:effectLst/>
                <a:ea typeface="Calibri" panose="020F0502020204030204" pitchFamily="34" charset="0"/>
                <a:cs typeface="Times New Roman" panose="02020603050405020304" pitchFamily="18" charset="0"/>
              </a:rPr>
              <a:t>, 107–121.</a:t>
            </a:r>
          </a:p>
          <a:p>
            <a:pPr>
              <a:spcAft>
                <a:spcPts val="800"/>
              </a:spcAft>
            </a:pPr>
            <a:r>
              <a:rPr kumimoji="0" lang="en-GB" altLang="en-US" sz="1400" b="0" i="0" u="none" strike="noStrike" cap="none" normalizeH="0" baseline="0" dirty="0">
                <a:ln>
                  <a:noFill/>
                </a:ln>
                <a:solidFill>
                  <a:schemeClr val="tx1"/>
                </a:solidFill>
                <a:effectLst/>
                <a:ea typeface="Times New Roman" panose="02020603050405020304" pitchFamily="18" charset="0"/>
                <a:cs typeface="Calibri" panose="020F0502020204030204" pitchFamily="34" charset="0"/>
              </a:rPr>
              <a:t>Feng, Y. &amp; Johnson, J. (2009). Integrated but not included: Exploring quiet disaffection in mainstream schools in China and India. International Journal on School Disaffection, 6(1), 12–18.</a:t>
            </a:r>
            <a:endParaRPr kumimoji="0" lang="en-GB" altLang="en-US" sz="1400" b="0" i="0" u="none" strike="noStrike" cap="none" normalizeH="0" baseline="0" dirty="0">
              <a:ln>
                <a:noFill/>
              </a:ln>
              <a:solidFill>
                <a:schemeClr val="tx1"/>
              </a:solidFill>
              <a:effectLst/>
            </a:endParaRPr>
          </a:p>
          <a:p>
            <a:pPr>
              <a:spcAft>
                <a:spcPts val="800"/>
              </a:spcAft>
            </a:pPr>
            <a:r>
              <a:rPr lang="en-GB" sz="1400" dirty="0">
                <a:solidFill>
                  <a:srgbClr val="000000"/>
                </a:solidFill>
                <a:effectLst/>
                <a:ea typeface="Calibri" panose="020F0502020204030204" pitchFamily="34" charset="0"/>
                <a:cs typeface="Times New Roman" panose="02020603050405020304" pitchFamily="18" charset="0"/>
              </a:rPr>
              <a:t>Lewis, C., and </a:t>
            </a:r>
            <a:r>
              <a:rPr lang="en-GB" sz="1400" dirty="0" err="1">
                <a:solidFill>
                  <a:srgbClr val="000000"/>
                </a:solidFill>
                <a:effectLst/>
                <a:ea typeface="Calibri" panose="020F0502020204030204" pitchFamily="34" charset="0"/>
                <a:cs typeface="Times New Roman" panose="02020603050405020304" pitchFamily="18" charset="0"/>
              </a:rPr>
              <a:t>Tsuchida</a:t>
            </a:r>
            <a:r>
              <a:rPr lang="en-GB" sz="1400" dirty="0">
                <a:solidFill>
                  <a:srgbClr val="000000"/>
                </a:solidFill>
                <a:effectLst/>
                <a:ea typeface="Calibri" panose="020F0502020204030204" pitchFamily="34" charset="0"/>
                <a:cs typeface="Times New Roman" panose="02020603050405020304" pitchFamily="18" charset="0"/>
              </a:rPr>
              <a:t>. I. (1999). A Lesson is like a swiftly flowing river: Research lessons and the improvement of Japanese education. </a:t>
            </a:r>
            <a:r>
              <a:rPr lang="en-GB" sz="1400" i="1" dirty="0">
                <a:solidFill>
                  <a:srgbClr val="000000"/>
                </a:solidFill>
                <a:effectLst/>
                <a:ea typeface="Calibri" panose="020F0502020204030204" pitchFamily="34" charset="0"/>
                <a:cs typeface="Times New Roman" panose="02020603050405020304" pitchFamily="18" charset="0"/>
              </a:rPr>
              <a:t>Improving Schools, </a:t>
            </a:r>
            <a:r>
              <a:rPr lang="en-GB" sz="1400" dirty="0">
                <a:solidFill>
                  <a:srgbClr val="000000"/>
                </a:solidFill>
                <a:effectLst/>
                <a:ea typeface="Calibri" panose="020F0502020204030204" pitchFamily="34" charset="0"/>
                <a:cs typeface="Times New Roman" panose="02020603050405020304" pitchFamily="18" charset="0"/>
              </a:rPr>
              <a:t>2(1), 48–56.</a:t>
            </a:r>
          </a:p>
          <a:p>
            <a:pPr>
              <a:spcAft>
                <a:spcPts val="800"/>
              </a:spcAft>
            </a:pPr>
            <a:r>
              <a:rPr lang="en-GB" sz="1400" dirty="0">
                <a:solidFill>
                  <a:srgbClr val="000000"/>
                </a:solidFill>
                <a:effectLst/>
                <a:ea typeface="Calibri" panose="020F0502020204030204" pitchFamily="34" charset="0"/>
                <a:cs typeface="Times New Roman" panose="02020603050405020304" pitchFamily="18" charset="0"/>
              </a:rPr>
              <a:t>Stigler, J.W., &amp; Hiebert, J. (1999). </a:t>
            </a:r>
            <a:r>
              <a:rPr lang="en-GB" sz="1400" i="1" dirty="0">
                <a:solidFill>
                  <a:srgbClr val="000000"/>
                </a:solidFill>
                <a:effectLst/>
                <a:ea typeface="Calibri" panose="020F0502020204030204" pitchFamily="34" charset="0"/>
                <a:cs typeface="Times New Roman" panose="02020603050405020304" pitchFamily="18" charset="0"/>
              </a:rPr>
              <a:t>The teaching gap: Best ideas from the world's teachers for improving education in the classroom</a:t>
            </a:r>
            <a:r>
              <a:rPr lang="en-GB" sz="1400" dirty="0">
                <a:solidFill>
                  <a:srgbClr val="000000"/>
                </a:solidFill>
                <a:effectLst/>
                <a:ea typeface="Calibri" panose="020F0502020204030204" pitchFamily="34" charset="0"/>
                <a:cs typeface="Times New Roman" panose="02020603050405020304" pitchFamily="18" charset="0"/>
              </a:rPr>
              <a:t>. New York: The Free Press.</a:t>
            </a:r>
            <a:endParaRPr lang="en-GB" sz="1400" dirty="0">
              <a:effectLst/>
              <a:ea typeface="Calibri" panose="020F0502020204030204" pitchFamily="34" charset="0"/>
              <a:cs typeface="Times New Roman" panose="02020603050405020304" pitchFamily="18" charset="0"/>
            </a:endParaRPr>
          </a:p>
          <a:p>
            <a:r>
              <a:rPr lang="en-GB" sz="1400" dirty="0">
                <a:effectLst/>
                <a:ea typeface="Calibri" panose="020F0502020204030204" pitchFamily="34" charset="0"/>
                <a:cs typeface="Times New Roman" panose="02020603050405020304" pitchFamily="18" charset="0"/>
              </a:rPr>
              <a:t>Ng, S. L., &amp; Wright, S. R. (2017). When I say… praxis. Medical Education, 51(8), 784–778.</a:t>
            </a:r>
          </a:p>
          <a:p>
            <a:r>
              <a:rPr lang="en-GB" sz="1400" dirty="0">
                <a:effectLst/>
                <a:ea typeface="Calibri" panose="020F0502020204030204" pitchFamily="34" charset="0"/>
                <a:cs typeface="Times New Roman" panose="02020603050405020304" pitchFamily="18" charset="0"/>
              </a:rPr>
              <a:t> </a:t>
            </a:r>
          </a:p>
          <a:p>
            <a:r>
              <a:rPr lang="en-GB" sz="1400" dirty="0" err="1">
                <a:effectLst/>
                <a:ea typeface="Times New Roman" panose="02020603050405020304" pitchFamily="18" charset="0"/>
              </a:rPr>
              <a:t>Rappleye</a:t>
            </a:r>
            <a:r>
              <a:rPr lang="en-GB" sz="1400" dirty="0">
                <a:effectLst/>
                <a:ea typeface="Times New Roman" panose="02020603050405020304" pitchFamily="18" charset="0"/>
              </a:rPr>
              <a:t>, J. and Komatsu, H. (2017). How to make Lesson Study work in America and worldwide: A Japanese perspective on the onto-cultural basis of (teacher) education. Research in Comparative and International Education, 12(4), pp.398–430. doi:10.1177/1745499917740656.</a:t>
            </a:r>
          </a:p>
          <a:p>
            <a:pPr>
              <a:spcAft>
                <a:spcPts val="800"/>
              </a:spcAft>
            </a:pPr>
            <a:endParaRPr lang="en-GB" sz="1100" dirty="0">
              <a:effectLst/>
              <a:ea typeface="Calibri" panose="020F0502020204030204" pitchFamily="34" charset="0"/>
              <a:cs typeface="Times New Roman" panose="02020603050405020304" pitchFamily="18" charset="0"/>
            </a:endParaRPr>
          </a:p>
          <a:p>
            <a:pPr>
              <a:spcAft>
                <a:spcPts val="800"/>
              </a:spcAft>
            </a:pPr>
            <a:endParaRPr lang="en-GB" sz="1100" dirty="0">
              <a:effectLst/>
              <a:ea typeface="Calibri" panose="020F0502020204030204" pitchFamily="34" charset="0"/>
              <a:cs typeface="Times New Roman" panose="02020603050405020304" pitchFamily="18" charset="0"/>
            </a:endParaRPr>
          </a:p>
          <a:p>
            <a:pPr>
              <a:spcAft>
                <a:spcPts val="800"/>
              </a:spcAft>
            </a:pPr>
            <a:endParaRPr lang="en-GB" sz="1100" dirty="0">
              <a:effectLst/>
              <a:ea typeface="Calibri" panose="020F0502020204030204" pitchFamily="34" charset="0"/>
              <a:cs typeface="Times New Roman" panose="02020603050405020304" pitchFamily="18" charset="0"/>
            </a:endParaRPr>
          </a:p>
          <a:p>
            <a:pPr>
              <a:spcAft>
                <a:spcPts val="800"/>
              </a:spcAft>
            </a:pPr>
            <a:endParaRPr lang="en-GB" sz="1100" dirty="0">
              <a:effectLst/>
              <a:ea typeface="Calibri" panose="020F0502020204030204" pitchFamily="34" charset="0"/>
              <a:cs typeface="Times New Roman" panose="02020603050405020304" pitchFamily="18" charset="0"/>
            </a:endParaRPr>
          </a:p>
          <a:p>
            <a:endParaRPr lang="en-GB" dirty="0"/>
          </a:p>
        </p:txBody>
      </p:sp>
      <p:sp>
        <p:nvSpPr>
          <p:cNvPr id="29" name="Rectangle 9">
            <a:hlinkClick r:id="rId4" tooltip="&quot;Click to search for more items from this issue&quot;"/>
            <a:extLst>
              <a:ext uri="{FF2B5EF4-FFF2-40B4-BE49-F238E27FC236}">
                <a16:creationId xmlns:a16="http://schemas.microsoft.com/office/drawing/2014/main" id="{F361B994-E405-5CDC-D7EE-54EAE8CC81B7}"/>
              </a:ext>
            </a:extLst>
          </p:cNvPr>
          <p:cNvSpPr>
            <a:spLocks noChangeAspect="1" noChangeArrowheads="1"/>
          </p:cNvSpPr>
          <p:nvPr/>
        </p:nvSpPr>
        <p:spPr bwMode="auto">
          <a:xfrm>
            <a:off x="0" y="457200"/>
            <a:ext cx="28575" cy="2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Rectangle 27">
            <a:extLst>
              <a:ext uri="{FF2B5EF4-FFF2-40B4-BE49-F238E27FC236}">
                <a16:creationId xmlns:a16="http://schemas.microsoft.com/office/drawing/2014/main" id="{F3EC3705-A471-1F07-4AB2-403E66FDD0C3}"/>
              </a:ext>
            </a:extLst>
          </p:cNvPr>
          <p:cNvSpPr>
            <a:spLocks noChangeArrowheads="1"/>
          </p:cNvSpPr>
          <p:nvPr/>
        </p:nvSpPr>
        <p:spPr bwMode="auto">
          <a:xfrm>
            <a:off x="0" y="485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971144819"/>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79512" y="310347"/>
            <a:ext cx="8568952" cy="5232202"/>
          </a:xfrm>
          <a:prstGeom prst="rect">
            <a:avLst/>
          </a:prstGeom>
          <a:noFill/>
        </p:spPr>
        <p:txBody>
          <a:bodyPr wrap="square" rtlCol="0">
            <a:spAutoFit/>
          </a:bodyPr>
          <a:lstStyle/>
          <a:p>
            <a:pPr marL="342900" indent="-342900" eaLnBrk="0" hangingPunct="0">
              <a:buFont typeface="Arial" panose="020B0604020202020204" pitchFamily="34" charset="0"/>
              <a:buChar char="•"/>
            </a:pPr>
            <a:endParaRPr lang="en-GB" sz="2200" dirty="0"/>
          </a:p>
          <a:p>
            <a:pPr marL="342900" indent="-342900" eaLnBrk="0" hangingPunct="0">
              <a:buFont typeface="Arial" panose="020B0604020202020204" pitchFamily="34" charset="0"/>
              <a:buChar char="•"/>
            </a:pPr>
            <a:endParaRPr lang="en-GB" sz="2200" dirty="0"/>
          </a:p>
          <a:p>
            <a:pPr marL="342900" indent="-342900" eaLnBrk="0" hangingPunct="0">
              <a:buFont typeface="Arial" panose="020B0604020202020204" pitchFamily="34" charset="0"/>
              <a:buChar char="•"/>
            </a:pPr>
            <a:endParaRPr lang="en-GB" sz="2200" dirty="0"/>
          </a:p>
          <a:p>
            <a:pPr algn="ctr" eaLnBrk="0" hangingPunct="0"/>
            <a:endParaRPr lang="en-GB" sz="5400" b="1" dirty="0"/>
          </a:p>
          <a:p>
            <a:pPr algn="ctr" eaLnBrk="0" hangingPunct="0"/>
            <a:r>
              <a:rPr lang="en-GB" sz="5400" b="1" dirty="0"/>
              <a:t>Any Questions?</a:t>
            </a:r>
          </a:p>
          <a:p>
            <a:pPr algn="ctr" eaLnBrk="0" hangingPunct="0"/>
            <a:endParaRPr lang="en-GB" sz="4400" dirty="0"/>
          </a:p>
          <a:p>
            <a:pPr algn="ctr" eaLnBrk="0" hangingPunct="0"/>
            <a:endParaRPr lang="en-GB" sz="4400" i="1" dirty="0"/>
          </a:p>
          <a:p>
            <a:pPr algn="ctr" eaLnBrk="0" hangingPunct="0"/>
            <a:r>
              <a:rPr lang="en-GB" sz="2800" dirty="0">
                <a:hlinkClick r:id="rId4"/>
              </a:rPr>
              <a:t>david.allan@edgehill.ac.uk</a:t>
            </a:r>
            <a:r>
              <a:rPr lang="en-GB" sz="2800" dirty="0"/>
              <a:t> </a:t>
            </a:r>
          </a:p>
          <a:p>
            <a:pPr lvl="0"/>
            <a:endParaRPr lang="en-GB" sz="2200" dirty="0"/>
          </a:p>
          <a:p>
            <a:endParaRPr lang="en-GB" sz="2200" i="1" dirty="0"/>
          </a:p>
        </p:txBody>
      </p:sp>
    </p:spTree>
    <p:extLst>
      <p:ext uri="{BB962C8B-B14F-4D97-AF65-F5344CB8AC3E}">
        <p14:creationId xmlns:p14="http://schemas.microsoft.com/office/powerpoint/2010/main" val="16197982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07504" y="719138"/>
            <a:ext cx="8928992" cy="6083717"/>
          </a:xfrm>
          <a:prstGeom prst="rect">
            <a:avLst/>
          </a:prstGeom>
          <a:noFill/>
        </p:spPr>
        <p:txBody>
          <a:bodyPr wrap="square" rtlCol="0">
            <a:spAutoFit/>
          </a:bodyPr>
          <a:lstStyle/>
          <a:p>
            <a:pPr algn="ctr">
              <a:lnSpc>
                <a:spcPct val="200000"/>
              </a:lnSpc>
              <a:spcAft>
                <a:spcPts val="800"/>
              </a:spcAft>
            </a:pPr>
            <a:r>
              <a:rPr lang="en-GB" sz="4400" b="1" dirty="0">
                <a:solidFill>
                  <a:srgbClr val="000000"/>
                </a:solidFill>
                <a:effectLst/>
                <a:latin typeface="+mj-lt"/>
                <a:ea typeface="Calibri" panose="020F0502020204030204" pitchFamily="34" charset="0"/>
                <a:cs typeface="Times New Roman" panose="02020603050405020304" pitchFamily="18" charset="0"/>
              </a:rPr>
              <a:t>Overview of Lesson Study</a:t>
            </a:r>
            <a:endParaRPr lang="en-GB" sz="4400" dirty="0">
              <a:effectLst/>
              <a:latin typeface="+mj-lt"/>
              <a:ea typeface="Calibri" panose="020F0502020204030204" pitchFamily="34" charset="0"/>
              <a:cs typeface="Times New Roman" panose="02020603050405020304" pitchFamily="18" charset="0"/>
            </a:endParaRPr>
          </a:p>
          <a:p>
            <a:pPr algn="ctr" eaLnBrk="0" hangingPunct="0"/>
            <a:endParaRPr lang="en-GB" sz="2000" dirty="0"/>
          </a:p>
          <a:p>
            <a:pPr marL="285750" indent="-285750">
              <a:lnSpc>
                <a:spcPct val="200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A model for professional development</a:t>
            </a:r>
          </a:p>
          <a:p>
            <a:pPr marL="285750" indent="-285750">
              <a:lnSpc>
                <a:spcPct val="200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Supports the construction of pedagogical knowledge </a:t>
            </a:r>
            <a:endParaRPr lang="en-GB" sz="2400" dirty="0">
              <a:effectLst/>
              <a:ea typeface="Calibri" panose="020F0502020204030204" pitchFamily="34" charset="0"/>
              <a:cs typeface="Times New Roman" panose="02020603050405020304" pitchFamily="18" charset="0"/>
            </a:endParaRPr>
          </a:p>
          <a:p>
            <a:pPr marL="285750" indent="-285750">
              <a:lnSpc>
                <a:spcPct val="200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Requires intense professional collaboration </a:t>
            </a:r>
            <a:endParaRPr lang="en-GB" sz="2400" dirty="0">
              <a:effectLst/>
              <a:ea typeface="Calibri" panose="020F0502020204030204" pitchFamily="34" charset="0"/>
              <a:cs typeface="Times New Roman" panose="02020603050405020304" pitchFamily="18" charset="0"/>
            </a:endParaRPr>
          </a:p>
          <a:p>
            <a:pPr marL="285750" indent="-285750">
              <a:lnSpc>
                <a:spcPct val="200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Process: planning, delivering, and evaluating teaching</a:t>
            </a:r>
            <a:endParaRPr lang="en-GB" sz="2400" dirty="0">
              <a:effectLst/>
              <a:ea typeface="Calibri" panose="020F0502020204030204" pitchFamily="34" charset="0"/>
              <a:cs typeface="Times New Roman" panose="02020603050405020304" pitchFamily="18" charset="0"/>
            </a:endParaRPr>
          </a:p>
          <a:p>
            <a:pPr marL="457200" indent="-457200" eaLnBrk="0" hangingPunct="0">
              <a:buFont typeface="Arial" panose="020B0604020202020204" pitchFamily="34" charset="0"/>
              <a:buChar char="•"/>
            </a:pPr>
            <a:endParaRPr lang="en-GB" sz="2200" dirty="0"/>
          </a:p>
          <a:p>
            <a:pPr marL="285750" lvl="0" indent="-285750">
              <a:buFont typeface="Arial" panose="020B0604020202020204" pitchFamily="34" charset="0"/>
              <a:buChar char="•"/>
            </a:pPr>
            <a:endParaRPr lang="en-GB" sz="2200" dirty="0"/>
          </a:p>
          <a:p>
            <a:pPr marL="171450" indent="-171450">
              <a:buFont typeface="Arial" panose="020B0604020202020204" pitchFamily="34" charset="0"/>
              <a:buChar char="•"/>
            </a:pPr>
            <a:endParaRPr lang="en-GB" sz="1200" i="1" dirty="0"/>
          </a:p>
        </p:txBody>
      </p:sp>
    </p:spTree>
    <p:extLst>
      <p:ext uri="{BB962C8B-B14F-4D97-AF65-F5344CB8AC3E}">
        <p14:creationId xmlns:p14="http://schemas.microsoft.com/office/powerpoint/2010/main" val="731991701"/>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79512" y="1556792"/>
            <a:ext cx="8568952" cy="769441"/>
          </a:xfrm>
          <a:prstGeom prst="rect">
            <a:avLst/>
          </a:prstGeom>
          <a:noFill/>
        </p:spPr>
        <p:txBody>
          <a:bodyPr wrap="square" rtlCol="0">
            <a:spAutoFit/>
          </a:bodyPr>
          <a:lstStyle/>
          <a:p>
            <a:pPr lvl="0"/>
            <a:endParaRPr lang="en-GB" sz="2200" dirty="0"/>
          </a:p>
          <a:p>
            <a:endParaRPr lang="en-GB" sz="2200" i="1" dirty="0"/>
          </a:p>
        </p:txBody>
      </p:sp>
      <p:sp>
        <p:nvSpPr>
          <p:cNvPr id="3" name="TextBox 2">
            <a:extLst>
              <a:ext uri="{FF2B5EF4-FFF2-40B4-BE49-F238E27FC236}">
                <a16:creationId xmlns:a16="http://schemas.microsoft.com/office/drawing/2014/main" id="{A2629AEF-2DDB-4C15-9BD2-21CD1C17B98D}"/>
              </a:ext>
            </a:extLst>
          </p:cNvPr>
          <p:cNvSpPr txBox="1"/>
          <p:nvPr/>
        </p:nvSpPr>
        <p:spPr>
          <a:xfrm>
            <a:off x="0" y="664787"/>
            <a:ext cx="9144000" cy="1256947"/>
          </a:xfrm>
          <a:prstGeom prst="rect">
            <a:avLst/>
          </a:prstGeom>
          <a:noFill/>
        </p:spPr>
        <p:txBody>
          <a:bodyPr wrap="square" rtlCol="0">
            <a:spAutoFit/>
          </a:bodyPr>
          <a:lstStyle/>
          <a:p>
            <a:pPr algn="ctr">
              <a:lnSpc>
                <a:spcPct val="200000"/>
              </a:lnSpc>
              <a:spcAft>
                <a:spcPts val="800"/>
              </a:spcAft>
            </a:pPr>
            <a:r>
              <a:rPr lang="en-GB" sz="4400" b="1" dirty="0">
                <a:solidFill>
                  <a:srgbClr val="000000"/>
                </a:solidFill>
                <a:effectLst/>
                <a:latin typeface="+mj-lt"/>
                <a:ea typeface="Calibri" panose="020F0502020204030204" pitchFamily="34" charset="0"/>
                <a:cs typeface="Times New Roman" panose="02020603050405020304" pitchFamily="18" charset="0"/>
              </a:rPr>
              <a:t>Plan, deliver/observe, evaluate</a:t>
            </a:r>
            <a:endParaRPr lang="en-GB" sz="4400" b="1" dirty="0">
              <a:effectLst/>
              <a:latin typeface="+mj-l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ECDFF1C5-ECCF-4C7D-9706-93ECA395FA87}"/>
              </a:ext>
            </a:extLst>
          </p:cNvPr>
          <p:cNvSpPr txBox="1"/>
          <p:nvPr/>
        </p:nvSpPr>
        <p:spPr>
          <a:xfrm>
            <a:off x="0" y="1556792"/>
            <a:ext cx="8820472" cy="5642570"/>
          </a:xfrm>
          <a:prstGeom prst="rect">
            <a:avLst/>
          </a:prstGeom>
          <a:noFill/>
        </p:spPr>
        <p:txBody>
          <a:bodyPr wrap="square" rtlCol="0">
            <a:spAutoFit/>
          </a:bodyPr>
          <a:lstStyle/>
          <a:p>
            <a:pPr>
              <a:lnSpc>
                <a:spcPct val="200000"/>
              </a:lnSpc>
              <a:spcAft>
                <a:spcPts val="800"/>
              </a:spcAft>
            </a:pPr>
            <a:endParaRPr lang="en-GB" sz="1200" b="1" u="sng" dirty="0">
              <a:solidFill>
                <a:srgbClr val="000000"/>
              </a:solidFill>
              <a:ea typeface="Calibri" panose="020F0502020204030204" pitchFamily="34" charset="0"/>
              <a:cs typeface="Times New Roman" panose="02020603050405020304" pitchFamily="18" charset="0"/>
            </a:endParaRPr>
          </a:p>
          <a:p>
            <a:pPr>
              <a:lnSpc>
                <a:spcPct val="200000"/>
              </a:lnSpc>
              <a:spcAft>
                <a:spcPts val="800"/>
              </a:spcAft>
            </a:pPr>
            <a:r>
              <a:rPr lang="en-GB" sz="2400" b="1" u="sng" dirty="0">
                <a:solidFill>
                  <a:srgbClr val="000000"/>
                </a:solidFill>
                <a:effectLst/>
                <a:ea typeface="Calibri" panose="020F0502020204030204" pitchFamily="34" charset="0"/>
                <a:cs typeface="Times New Roman" panose="02020603050405020304" pitchFamily="18" charset="0"/>
              </a:rPr>
              <a:t>Cycle One</a:t>
            </a:r>
          </a:p>
          <a:p>
            <a:pPr marL="285750" indent="-285750">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Team of three teachers </a:t>
            </a:r>
            <a:endParaRPr lang="en-GB" sz="2400" dirty="0">
              <a:effectLst/>
              <a:ea typeface="Calibri" panose="020F0502020204030204" pitchFamily="34" charset="0"/>
              <a:cs typeface="Times New Roman" panose="02020603050405020304" pitchFamily="18" charset="0"/>
            </a:endParaRPr>
          </a:p>
          <a:p>
            <a:pPr marL="285750" indent="-285750">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Identify a focus </a:t>
            </a:r>
            <a:endParaRPr lang="en-GB" sz="2400" dirty="0">
              <a:effectLst/>
              <a:ea typeface="Calibri" panose="020F0502020204030204" pitchFamily="34" charset="0"/>
              <a:cs typeface="Times New Roman" panose="02020603050405020304" pitchFamily="18" charset="0"/>
            </a:endParaRPr>
          </a:p>
          <a:p>
            <a:pPr marL="285750" indent="-285750">
              <a:spcAft>
                <a:spcPts val="800"/>
              </a:spcAft>
              <a:buFont typeface="Arial" panose="020B0604020202020204" pitchFamily="34" charset="0"/>
              <a:buChar char="•"/>
            </a:pPr>
            <a:r>
              <a:rPr lang="en-GB" sz="2400" dirty="0">
                <a:solidFill>
                  <a:srgbClr val="000000"/>
                </a:solidFill>
                <a:ea typeface="Calibri" panose="020F0502020204030204" pitchFamily="34" charset="0"/>
                <a:cs typeface="Times New Roman" panose="02020603050405020304" pitchFamily="18" charset="0"/>
              </a:rPr>
              <a:t>Case students are identified</a:t>
            </a:r>
          </a:p>
          <a:p>
            <a:pPr marL="285750" indent="-285750">
              <a:spcAft>
                <a:spcPts val="800"/>
              </a:spcAft>
              <a:buFont typeface="Arial" panose="020B0604020202020204" pitchFamily="34" charset="0"/>
              <a:buChar char="•"/>
            </a:pPr>
            <a:r>
              <a:rPr lang="en-GB" sz="2400" dirty="0">
                <a:effectLst/>
                <a:ea typeface="Calibri" panose="020F0502020204030204" pitchFamily="34" charset="0"/>
                <a:cs typeface="Times New Roman" panose="02020603050405020304" pitchFamily="18" charset="0"/>
              </a:rPr>
              <a:t>Collaborative planning</a:t>
            </a:r>
          </a:p>
          <a:p>
            <a:pPr marL="285750" indent="-285750">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One teacher delivers the lesson</a:t>
            </a:r>
          </a:p>
          <a:p>
            <a:pPr marL="285750" indent="-285750">
              <a:spcAft>
                <a:spcPts val="800"/>
              </a:spcAft>
              <a:buFont typeface="Arial" panose="020B0604020202020204" pitchFamily="34" charset="0"/>
              <a:buChar char="•"/>
            </a:pPr>
            <a:r>
              <a:rPr lang="en-GB" sz="2400" dirty="0">
                <a:solidFill>
                  <a:srgbClr val="000000"/>
                </a:solidFill>
                <a:ea typeface="Calibri" panose="020F0502020204030204" pitchFamily="34" charset="0"/>
                <a:cs typeface="Times New Roman" panose="02020603050405020304" pitchFamily="18" charset="0"/>
              </a:rPr>
              <a:t>T</a:t>
            </a:r>
            <a:r>
              <a:rPr lang="en-GB" sz="2400" dirty="0">
                <a:solidFill>
                  <a:srgbClr val="000000"/>
                </a:solidFill>
                <a:effectLst/>
                <a:ea typeface="Calibri" panose="020F0502020204030204" pitchFamily="34" charset="0"/>
                <a:cs typeface="Times New Roman" panose="02020603050405020304" pitchFamily="18" charset="0"/>
              </a:rPr>
              <a:t>wo observe</a:t>
            </a:r>
          </a:p>
          <a:p>
            <a:pPr marL="285750" indent="-285750">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A post-lesson discussion is held</a:t>
            </a:r>
          </a:p>
          <a:p>
            <a:pPr>
              <a:lnSpc>
                <a:spcPct val="200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pic>
        <p:nvPicPr>
          <p:cNvPr id="6" name="Picture 5" descr="A person sitting at a table&#10;&#10;Description automatically generated">
            <a:extLst>
              <a:ext uri="{FF2B5EF4-FFF2-40B4-BE49-F238E27FC236}">
                <a16:creationId xmlns:a16="http://schemas.microsoft.com/office/drawing/2014/main" id="{27113B97-EBCB-469B-A23C-98A38204373F}"/>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5877" b="5877"/>
          <a:stretch/>
        </p:blipFill>
        <p:spPr>
          <a:xfrm>
            <a:off x="5146864" y="2300090"/>
            <a:ext cx="3995937" cy="4032448"/>
          </a:xfrm>
          <a:prstGeom prst="rect">
            <a:avLst/>
          </a:prstGeom>
        </p:spPr>
      </p:pic>
    </p:spTree>
    <p:extLst>
      <p:ext uri="{BB962C8B-B14F-4D97-AF65-F5344CB8AC3E}">
        <p14:creationId xmlns:p14="http://schemas.microsoft.com/office/powerpoint/2010/main" val="369784293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 name="Picture 5">
            <a:extLst>
              <a:ext uri="{FF2B5EF4-FFF2-40B4-BE49-F238E27FC236}">
                <a16:creationId xmlns:a16="http://schemas.microsoft.com/office/drawing/2014/main" id="{CFD86953-81A8-4D4D-916B-83DED7A79433}"/>
              </a:ext>
            </a:extLst>
          </p:cNvPr>
          <p:cNvPicPr/>
          <p:nvPr/>
        </p:nvPicPr>
        <p:blipFill rotWithShape="1">
          <a:blip r:embed="rId4" cstate="hqprint">
            <a:extLst>
              <a:ext uri="{28A0092B-C50C-407E-A947-70E740481C1C}">
                <a14:useLocalDpi xmlns:a14="http://schemas.microsoft.com/office/drawing/2010/main"/>
              </a:ext>
            </a:extLst>
          </a:blip>
          <a:srcRect/>
          <a:stretch/>
        </p:blipFill>
        <p:spPr bwMode="auto">
          <a:xfrm>
            <a:off x="143508" y="1032377"/>
            <a:ext cx="8856984" cy="4097356"/>
          </a:xfrm>
          <a:prstGeom prst="rect">
            <a:avLst/>
          </a:prstGeom>
          <a:ln>
            <a:noFill/>
          </a:ln>
          <a:extLst>
            <a:ext uri="{53640926-AAD7-44D8-BBD7-CCE9431645EC}">
              <a14:shadowObscured xmlns:a14="http://schemas.microsoft.com/office/drawing/2010/main"/>
            </a:ext>
          </a:extLst>
        </p:spPr>
      </p:pic>
      <p:sp>
        <p:nvSpPr>
          <p:cNvPr id="4" name="TextBox 3">
            <a:extLst>
              <a:ext uri="{FF2B5EF4-FFF2-40B4-BE49-F238E27FC236}">
                <a16:creationId xmlns:a16="http://schemas.microsoft.com/office/drawing/2014/main" id="{E72987B1-EEF3-42D9-92E6-4B5AFE9E4A4C}"/>
              </a:ext>
            </a:extLst>
          </p:cNvPr>
          <p:cNvSpPr txBox="1"/>
          <p:nvPr/>
        </p:nvSpPr>
        <p:spPr>
          <a:xfrm>
            <a:off x="0" y="5686207"/>
            <a:ext cx="8280920" cy="646331"/>
          </a:xfrm>
          <a:prstGeom prst="rect">
            <a:avLst/>
          </a:prstGeom>
          <a:noFill/>
        </p:spPr>
        <p:txBody>
          <a:bodyPr wrap="square" rtlCol="0">
            <a:spAutoFit/>
          </a:bodyPr>
          <a:lstStyle/>
          <a:p>
            <a:r>
              <a:rPr lang="en-GB" b="1" dirty="0"/>
              <a:t>T= Teacher</a:t>
            </a:r>
          </a:p>
          <a:p>
            <a:r>
              <a:rPr lang="en-GB" b="1" dirty="0"/>
              <a:t>CS = Case student</a:t>
            </a:r>
          </a:p>
        </p:txBody>
      </p:sp>
    </p:spTree>
    <p:extLst>
      <p:ext uri="{BB962C8B-B14F-4D97-AF65-F5344CB8AC3E}">
        <p14:creationId xmlns:p14="http://schemas.microsoft.com/office/powerpoint/2010/main" val="281064723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395536" y="1613252"/>
            <a:ext cx="8568952" cy="6039667"/>
          </a:xfrm>
          <a:prstGeom prst="rect">
            <a:avLst/>
          </a:prstGeom>
          <a:noFill/>
        </p:spPr>
        <p:txBody>
          <a:bodyPr wrap="square" rtlCol="0">
            <a:spAutoFit/>
          </a:bodyPr>
          <a:lstStyle/>
          <a:p>
            <a:pPr marL="342900" indent="-342900">
              <a:lnSpc>
                <a:spcPct val="107000"/>
              </a:lnSpc>
              <a:spcAft>
                <a:spcPts val="800"/>
              </a:spcAft>
              <a:buFont typeface="Arial" panose="020B0604020202020204" pitchFamily="34" charset="0"/>
              <a:buChar char="•"/>
            </a:pPr>
            <a:endParaRPr lang="en-GB" sz="2400" dirty="0">
              <a:solidFill>
                <a:srgbClr val="000000"/>
              </a:solidFill>
              <a:effectLst/>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Used in Japanese schools since 1870s (Dudley, 2013)</a:t>
            </a:r>
          </a:p>
          <a:p>
            <a:pPr marL="342900" indent="-342900">
              <a:lnSpc>
                <a:spcPct val="107000"/>
              </a:lnSpc>
              <a:spcAft>
                <a:spcPts val="800"/>
              </a:spcAft>
              <a:buFont typeface="Arial" panose="020B0604020202020204" pitchFamily="34" charset="0"/>
              <a:buChar char="•"/>
            </a:pPr>
            <a:r>
              <a:rPr lang="en-GB" sz="2400" dirty="0">
                <a:solidFill>
                  <a:srgbClr val="000000"/>
                </a:solidFill>
                <a:ea typeface="Calibri" panose="020F0502020204030204" pitchFamily="34" charset="0"/>
                <a:cs typeface="Times New Roman" panose="02020603050405020304" pitchFamily="18" charset="0"/>
              </a:rPr>
              <a:t>Moved Westward</a:t>
            </a:r>
          </a:p>
          <a:p>
            <a:pPr marL="342900" indent="-342900">
              <a:lnSpc>
                <a:spcPct val="107000"/>
              </a:lnSpc>
              <a:spcAft>
                <a:spcPts val="800"/>
              </a:spcAft>
              <a:buFont typeface="Arial" panose="020B0604020202020204" pitchFamily="34" charset="0"/>
              <a:buChar char="•"/>
            </a:pPr>
            <a:r>
              <a:rPr lang="en-GB" sz="2400" dirty="0">
                <a:effectLst/>
                <a:ea typeface="Calibri" panose="020F0502020204030204" pitchFamily="34" charset="0"/>
                <a:cs typeface="Times New Roman" panose="02020603050405020304" pitchFamily="18" charset="0"/>
              </a:rPr>
              <a:t>‘…</a:t>
            </a:r>
            <a:r>
              <a:rPr lang="en-GB" sz="2400" b="0" i="0" dirty="0">
                <a:effectLst/>
              </a:rPr>
              <a:t>borrowed by American researchers in the late 1990s’ </a:t>
            </a:r>
            <a:r>
              <a:rPr lang="en-GB" sz="2400" b="0" i="0" dirty="0">
                <a:effectLst/>
                <a:cs typeface="Times New Roman" panose="02020603050405020304" pitchFamily="18" charset="0"/>
              </a:rPr>
              <a:t>(</a:t>
            </a:r>
            <a:r>
              <a:rPr lang="en-GB" sz="2400" dirty="0" err="1">
                <a:effectLst/>
                <a:ea typeface="Calibri" panose="020F0502020204030204" pitchFamily="34" charset="0"/>
                <a:cs typeface="Times New Roman" panose="02020603050405020304" pitchFamily="18" charset="0"/>
              </a:rPr>
              <a:t>Rappleye</a:t>
            </a:r>
            <a:r>
              <a:rPr lang="en-GB" sz="2400" dirty="0">
                <a:effectLst/>
                <a:ea typeface="Calibri" panose="020F0502020204030204" pitchFamily="34" charset="0"/>
                <a:cs typeface="Times New Roman" panose="02020603050405020304" pitchFamily="18" charset="0"/>
              </a:rPr>
              <a:t> and Komatsu, </a:t>
            </a:r>
            <a:r>
              <a:rPr lang="en-GB" sz="2400" b="0" i="0" dirty="0">
                <a:effectLst/>
                <a:cs typeface="Times New Roman" panose="02020603050405020304" pitchFamily="18" charset="0"/>
              </a:rPr>
              <a:t>2017, p. 398)</a:t>
            </a:r>
            <a:endParaRPr lang="en-GB" sz="2400"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The Teaching Gap (Stigler &amp; Hiebert, 1999) </a:t>
            </a:r>
            <a:r>
              <a:rPr lang="en-GB" sz="2400" dirty="0">
                <a:solidFill>
                  <a:srgbClr val="000000"/>
                </a:solidFill>
                <a:ea typeface="Calibri" panose="020F0502020204030204" pitchFamily="34" charset="0"/>
                <a:cs typeface="Times New Roman" panose="02020603050405020304" pitchFamily="18" charset="0"/>
              </a:rPr>
              <a:t>International comparisons of teaching </a:t>
            </a:r>
          </a:p>
          <a:p>
            <a:pPr marL="342900" indent="-342900">
              <a:lnSpc>
                <a:spcPct val="107000"/>
              </a:lnSpc>
              <a:spcAft>
                <a:spcPts val="800"/>
              </a:spcAft>
              <a:buFont typeface="Arial" panose="020B0604020202020204" pitchFamily="34" charset="0"/>
              <a:buChar char="•"/>
            </a:pPr>
            <a:r>
              <a:rPr lang="en-GB" sz="2400" dirty="0">
                <a:solidFill>
                  <a:srgbClr val="000000"/>
                </a:solidFill>
                <a:ea typeface="Calibri" panose="020F0502020204030204" pitchFamily="34" charset="0"/>
                <a:cs typeface="Times New Roman" panose="02020603050405020304" pitchFamily="18" charset="0"/>
              </a:rPr>
              <a:t>Lesson Study identified</a:t>
            </a:r>
          </a:p>
          <a:p>
            <a:pPr marL="342900" indent="-342900">
              <a:lnSpc>
                <a:spcPct val="107000"/>
              </a:lnSpc>
              <a:spcAft>
                <a:spcPts val="800"/>
              </a:spcAft>
              <a:buFont typeface="Arial" panose="020B0604020202020204" pitchFamily="34" charset="0"/>
              <a:buChar char="•"/>
            </a:pPr>
            <a:r>
              <a:rPr lang="en-GB" sz="2400" dirty="0">
                <a:solidFill>
                  <a:srgbClr val="000000"/>
                </a:solidFill>
                <a:ea typeface="Calibri" panose="020F0502020204030204" pitchFamily="34" charset="0"/>
                <a:cs typeface="Times New Roman" panose="02020603050405020304" pitchFamily="18" charset="0"/>
              </a:rPr>
              <a:t>2000s – further borrowing by the UK</a:t>
            </a:r>
          </a:p>
          <a:p>
            <a:pPr marL="342900" indent="-342900">
              <a:lnSpc>
                <a:spcPct val="107000"/>
              </a:lnSpc>
              <a:spcAft>
                <a:spcPts val="800"/>
              </a:spcAft>
              <a:buFont typeface="Arial" panose="020B0604020202020204" pitchFamily="34" charset="0"/>
              <a:buChar char="•"/>
            </a:pPr>
            <a:endParaRPr lang="en-GB" sz="2400" dirty="0">
              <a:solidFill>
                <a:srgbClr val="000000"/>
              </a:solidFill>
              <a:effectLst/>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anose="020B0604020202020204" pitchFamily="34" charset="0"/>
              <a:buChar char="•"/>
            </a:pPr>
            <a:endParaRPr lang="en-GB" sz="2400" dirty="0">
              <a:effectLst/>
              <a:ea typeface="Calibri" panose="020F0502020204030204" pitchFamily="34" charset="0"/>
              <a:cs typeface="Times New Roman" panose="02020603050405020304" pitchFamily="18" charset="0"/>
            </a:endParaRPr>
          </a:p>
          <a:p>
            <a:pPr lvl="0"/>
            <a:endParaRPr lang="en-GB" sz="2200" dirty="0"/>
          </a:p>
          <a:p>
            <a:endParaRPr lang="en-GB" sz="2200" i="1" dirty="0"/>
          </a:p>
        </p:txBody>
      </p:sp>
      <p:sp>
        <p:nvSpPr>
          <p:cNvPr id="3" name="TextBox 2">
            <a:extLst>
              <a:ext uri="{FF2B5EF4-FFF2-40B4-BE49-F238E27FC236}">
                <a16:creationId xmlns:a16="http://schemas.microsoft.com/office/drawing/2014/main" id="{A2629AEF-2DDB-4C15-9BD2-21CD1C17B98D}"/>
              </a:ext>
            </a:extLst>
          </p:cNvPr>
          <p:cNvSpPr txBox="1"/>
          <p:nvPr/>
        </p:nvSpPr>
        <p:spPr>
          <a:xfrm>
            <a:off x="0" y="843811"/>
            <a:ext cx="9144000" cy="769441"/>
          </a:xfrm>
          <a:prstGeom prst="rect">
            <a:avLst/>
          </a:prstGeom>
          <a:noFill/>
        </p:spPr>
        <p:txBody>
          <a:bodyPr wrap="square" rtlCol="0">
            <a:spAutoFit/>
          </a:bodyPr>
          <a:lstStyle/>
          <a:p>
            <a:pPr algn="ctr"/>
            <a:r>
              <a:rPr lang="en-GB" sz="4400" b="1" dirty="0"/>
              <a:t>Origin and movement </a:t>
            </a:r>
          </a:p>
        </p:txBody>
      </p:sp>
    </p:spTree>
    <p:extLst>
      <p:ext uri="{BB962C8B-B14F-4D97-AF65-F5344CB8AC3E}">
        <p14:creationId xmlns:p14="http://schemas.microsoft.com/office/powerpoint/2010/main" val="273479333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 name="Picture 5">
            <a:extLst>
              <a:ext uri="{FF2B5EF4-FFF2-40B4-BE49-F238E27FC236}">
                <a16:creationId xmlns:a16="http://schemas.microsoft.com/office/drawing/2014/main" id="{38EA0171-1044-4FD9-89A6-BE7065AD7BFF}"/>
              </a:ext>
            </a:extLst>
          </p:cNvPr>
          <p:cNvPicPr/>
          <p:nvPr/>
        </p:nvPicPr>
        <p:blipFill rotWithShape="1">
          <a:blip r:embed="rId4" cstate="hqprint">
            <a:extLst>
              <a:ext uri="{28A0092B-C50C-407E-A947-70E740481C1C}">
                <a14:useLocalDpi xmlns:a14="http://schemas.microsoft.com/office/drawing/2010/main"/>
              </a:ext>
            </a:extLst>
          </a:blip>
          <a:srcRect/>
          <a:stretch/>
        </p:blipFill>
        <p:spPr bwMode="auto">
          <a:xfrm>
            <a:off x="0" y="980728"/>
            <a:ext cx="9036496" cy="465407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844104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79512" y="1556792"/>
            <a:ext cx="8568952" cy="3883307"/>
          </a:xfrm>
          <a:prstGeom prst="rect">
            <a:avLst/>
          </a:prstGeom>
          <a:noFill/>
        </p:spPr>
        <p:txBody>
          <a:bodyPr wrap="square" rtlCol="0">
            <a:spAutoFit/>
          </a:bodyPr>
          <a:lstStyle/>
          <a:p>
            <a:pPr marL="342900" indent="-342900">
              <a:lnSpc>
                <a:spcPct val="107000"/>
              </a:lnSpc>
              <a:spcAft>
                <a:spcPts val="800"/>
              </a:spcAft>
              <a:buFont typeface="Arial" panose="020B0604020202020204" pitchFamily="34" charset="0"/>
              <a:buChar char="•"/>
            </a:pPr>
            <a:endParaRPr lang="en-GB" sz="2400" dirty="0">
              <a:solidFill>
                <a:srgbClr val="000000"/>
              </a:solidFill>
              <a:effectLst/>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2400" dirty="0"/>
              <a:t>Teaching as a solitary profession – working in silos</a:t>
            </a:r>
          </a:p>
          <a:p>
            <a:pPr marL="342900" indent="-342900">
              <a:buFont typeface="Arial" panose="020B0604020202020204" pitchFamily="34" charset="0"/>
              <a:buChar char="•"/>
            </a:pPr>
            <a:r>
              <a:rPr lang="en-US" sz="2400" dirty="0"/>
              <a:t>Shared knowledge was uncommon (Hiebert, Gallimore, and Stigler 2002)</a:t>
            </a:r>
          </a:p>
          <a:p>
            <a:pPr marL="342900" indent="-342900">
              <a:buFont typeface="Arial" panose="020B0604020202020204" pitchFamily="34" charset="0"/>
              <a:buChar char="•"/>
            </a:pPr>
            <a:r>
              <a:rPr lang="en-US" sz="2400" dirty="0"/>
              <a:t>Professional development based on introspection</a:t>
            </a:r>
          </a:p>
          <a:p>
            <a:pPr marL="342900" indent="-342900">
              <a:buFont typeface="Arial" panose="020B0604020202020204" pitchFamily="34" charset="0"/>
              <a:buChar char="•"/>
            </a:pPr>
            <a:r>
              <a:rPr lang="en-US" sz="2400" dirty="0"/>
              <a:t>Need for greater collaborative working</a:t>
            </a:r>
          </a:p>
          <a:p>
            <a:pPr marL="342900" indent="-342900">
              <a:buFont typeface="Arial" panose="020B0604020202020204" pitchFamily="34" charset="0"/>
              <a:buChar char="•"/>
            </a:pPr>
            <a:r>
              <a:rPr lang="en-US" sz="2400" dirty="0"/>
              <a:t>Some sectors more collaborative – e.g. primary – but not as intense</a:t>
            </a:r>
          </a:p>
          <a:p>
            <a:endParaRPr lang="en-US" sz="2400" dirty="0"/>
          </a:p>
          <a:p>
            <a:endParaRPr lang="en-GB" sz="2200" i="1" dirty="0"/>
          </a:p>
        </p:txBody>
      </p:sp>
      <p:sp>
        <p:nvSpPr>
          <p:cNvPr id="3" name="TextBox 2">
            <a:extLst>
              <a:ext uri="{FF2B5EF4-FFF2-40B4-BE49-F238E27FC236}">
                <a16:creationId xmlns:a16="http://schemas.microsoft.com/office/drawing/2014/main" id="{A2629AEF-2DDB-4C15-9BD2-21CD1C17B98D}"/>
              </a:ext>
            </a:extLst>
          </p:cNvPr>
          <p:cNvSpPr txBox="1"/>
          <p:nvPr/>
        </p:nvSpPr>
        <p:spPr>
          <a:xfrm>
            <a:off x="0" y="843811"/>
            <a:ext cx="9144000" cy="769441"/>
          </a:xfrm>
          <a:prstGeom prst="rect">
            <a:avLst/>
          </a:prstGeom>
          <a:noFill/>
        </p:spPr>
        <p:txBody>
          <a:bodyPr wrap="square" rtlCol="0">
            <a:spAutoFit/>
          </a:bodyPr>
          <a:lstStyle/>
          <a:p>
            <a:pPr algn="ctr"/>
            <a:r>
              <a:rPr lang="en-GB" sz="4400" b="1" dirty="0"/>
              <a:t>Western teaching</a:t>
            </a:r>
          </a:p>
        </p:txBody>
      </p:sp>
      <p:pic>
        <p:nvPicPr>
          <p:cNvPr id="1028" name="Picture 4" descr="Free images: teacher">
            <a:extLst>
              <a:ext uri="{FF2B5EF4-FFF2-40B4-BE49-F238E27FC236}">
                <a16:creationId xmlns:a16="http://schemas.microsoft.com/office/drawing/2014/main" id="{FD5B2B78-CCDA-48D8-B9DE-AF112FAEC83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7025" y="4484072"/>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424915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79512" y="1556792"/>
            <a:ext cx="8568952" cy="7027950"/>
          </a:xfrm>
          <a:prstGeom prst="rect">
            <a:avLst/>
          </a:prstGeom>
          <a:noFill/>
        </p:spPr>
        <p:txBody>
          <a:bodyPr wrap="square" rtlCol="0">
            <a:spAutoFit/>
          </a:bodyPr>
          <a:lstStyle/>
          <a:p>
            <a:pPr marL="342900" indent="-342900">
              <a:lnSpc>
                <a:spcPct val="107000"/>
              </a:lnSpc>
              <a:spcAft>
                <a:spcPts val="800"/>
              </a:spcAft>
              <a:buFont typeface="Arial" panose="020B0604020202020204" pitchFamily="34" charset="0"/>
              <a:buChar char="•"/>
            </a:pPr>
            <a:endParaRPr lang="en-GB" sz="2400" dirty="0">
              <a:solidFill>
                <a:srgbClr val="000000"/>
              </a:solidFill>
              <a:effectLst/>
              <a:ea typeface="Calibri" panose="020F0502020204030204" pitchFamily="34" charset="0"/>
              <a:cs typeface="Times New Roman" panose="02020603050405020304" pitchFamily="18" charset="0"/>
            </a:endParaRPr>
          </a:p>
          <a:p>
            <a:pPr marL="342900" indent="-342900">
              <a:lnSpc>
                <a:spcPct val="200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Professional development tool </a:t>
            </a:r>
          </a:p>
          <a:p>
            <a:pPr marL="342900" indent="-342900">
              <a:lnSpc>
                <a:spcPct val="200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Potential for co-constructing pedagogical knowledge</a:t>
            </a:r>
          </a:p>
          <a:p>
            <a:pPr marL="342900" indent="-342900">
              <a:lnSpc>
                <a:spcPct val="200000"/>
              </a:lnSpc>
              <a:spcAft>
                <a:spcPts val="800"/>
              </a:spcAft>
              <a:buFont typeface="Arial" panose="020B0604020202020204" pitchFamily="34" charset="0"/>
              <a:buChar char="•"/>
            </a:pPr>
            <a:r>
              <a:rPr lang="en-GB" sz="2400" dirty="0">
                <a:solidFill>
                  <a:srgbClr val="000000"/>
                </a:solidFill>
                <a:ea typeface="Calibri" panose="020F0502020204030204" pitchFamily="34" charset="0"/>
                <a:cs typeface="Times New Roman" panose="02020603050405020304" pitchFamily="18" charset="0"/>
              </a:rPr>
              <a:t>F</a:t>
            </a:r>
            <a:r>
              <a:rPr lang="en-GB" sz="2400" dirty="0">
                <a:solidFill>
                  <a:srgbClr val="000000"/>
                </a:solidFill>
                <a:effectLst/>
                <a:ea typeface="Calibri" panose="020F0502020204030204" pitchFamily="34" charset="0"/>
                <a:cs typeface="Times New Roman" panose="02020603050405020304" pitchFamily="18" charset="0"/>
              </a:rPr>
              <a:t>resh opportunities for learning </a:t>
            </a:r>
          </a:p>
          <a:p>
            <a:pPr marL="342900" indent="-342900">
              <a:lnSpc>
                <a:spcPct val="200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rPr>
              <a:t>Promotes </a:t>
            </a:r>
            <a:r>
              <a:rPr lang="en-GB" sz="2400" i="1" dirty="0">
                <a:solidFill>
                  <a:srgbClr val="000000"/>
                </a:solidFill>
                <a:effectLst/>
                <a:ea typeface="Calibri" panose="020F0502020204030204" pitchFamily="34" charset="0"/>
              </a:rPr>
              <a:t>praxis</a:t>
            </a:r>
            <a:r>
              <a:rPr lang="en-GB" sz="2400" dirty="0">
                <a:solidFill>
                  <a:srgbClr val="000000"/>
                </a:solidFill>
                <a:effectLst/>
                <a:ea typeface="Calibri" panose="020F0502020204030204" pitchFamily="34" charset="0"/>
              </a:rPr>
              <a:t>, ‘the embodiment and enactment of theory in practice’ (Ng &amp; Wright, 2017, p. 784). </a:t>
            </a:r>
            <a:endParaRPr lang="en-GB" sz="2400" dirty="0">
              <a:effectLst/>
              <a:ea typeface="Calibri" panose="020F0502020204030204" pitchFamily="34" charset="0"/>
              <a:cs typeface="Times New Roman" panose="02020603050405020304" pitchFamily="18" charset="0"/>
            </a:endParaRPr>
          </a:p>
          <a:p>
            <a:pPr marL="342900" indent="-342900">
              <a:lnSpc>
                <a:spcPct val="200000"/>
              </a:lnSpc>
              <a:spcAft>
                <a:spcPts val="800"/>
              </a:spcAft>
              <a:buFont typeface="Arial" panose="020B0604020202020204" pitchFamily="34" charset="0"/>
              <a:buChar char="•"/>
            </a:pPr>
            <a:endParaRPr lang="en-GB" sz="2400" dirty="0">
              <a:solidFill>
                <a:srgbClr val="000000"/>
              </a:solidFill>
              <a:effectLst/>
              <a:ea typeface="Calibri" panose="020F0502020204030204" pitchFamily="34" charset="0"/>
              <a:cs typeface="Times New Roman" panose="02020603050405020304" pitchFamily="18" charset="0"/>
            </a:endParaRPr>
          </a:p>
          <a:p>
            <a:pPr>
              <a:lnSpc>
                <a:spcPct val="200000"/>
              </a:lnSpc>
              <a:spcAft>
                <a:spcPts val="800"/>
              </a:spcAft>
            </a:pP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anose="020B0604020202020204" pitchFamily="34" charset="0"/>
              <a:buChar char="•"/>
            </a:pPr>
            <a:endParaRPr lang="en-GB" sz="2400" dirty="0"/>
          </a:p>
          <a:p>
            <a:endParaRPr lang="en-GB" sz="2200" i="1" dirty="0"/>
          </a:p>
        </p:txBody>
      </p:sp>
      <p:sp>
        <p:nvSpPr>
          <p:cNvPr id="3" name="TextBox 2">
            <a:extLst>
              <a:ext uri="{FF2B5EF4-FFF2-40B4-BE49-F238E27FC236}">
                <a16:creationId xmlns:a16="http://schemas.microsoft.com/office/drawing/2014/main" id="{A2629AEF-2DDB-4C15-9BD2-21CD1C17B98D}"/>
              </a:ext>
            </a:extLst>
          </p:cNvPr>
          <p:cNvSpPr txBox="1"/>
          <p:nvPr/>
        </p:nvSpPr>
        <p:spPr>
          <a:xfrm>
            <a:off x="0" y="843811"/>
            <a:ext cx="9144000" cy="769441"/>
          </a:xfrm>
          <a:prstGeom prst="rect">
            <a:avLst/>
          </a:prstGeom>
          <a:noFill/>
        </p:spPr>
        <p:txBody>
          <a:bodyPr wrap="square" rtlCol="0">
            <a:spAutoFit/>
          </a:bodyPr>
          <a:lstStyle/>
          <a:p>
            <a:pPr algn="ctr"/>
            <a:r>
              <a:rPr lang="en-GB" sz="4400" b="1" dirty="0"/>
              <a:t>What can LS do?</a:t>
            </a:r>
          </a:p>
        </p:txBody>
      </p:sp>
    </p:spTree>
    <p:extLst>
      <p:ext uri="{BB962C8B-B14F-4D97-AF65-F5344CB8AC3E}">
        <p14:creationId xmlns:p14="http://schemas.microsoft.com/office/powerpoint/2010/main" val="341140235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1027" descr="Presentation top b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519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028"/>
          <p:cNvSpPr>
            <a:spLocks noChangeArrowheads="1"/>
          </p:cNvSpPr>
          <p:nvPr/>
        </p:nvSpPr>
        <p:spPr bwMode="auto">
          <a:xfrm>
            <a:off x="0" y="6332538"/>
            <a:ext cx="9144000" cy="5397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 name="TextBox 1"/>
          <p:cNvSpPr txBox="1"/>
          <p:nvPr/>
        </p:nvSpPr>
        <p:spPr>
          <a:xfrm>
            <a:off x="179512" y="1556792"/>
            <a:ext cx="8568952" cy="4207819"/>
          </a:xfrm>
          <a:prstGeom prst="rect">
            <a:avLst/>
          </a:prstGeom>
          <a:noFill/>
        </p:spPr>
        <p:txBody>
          <a:bodyPr wrap="square" rtlCol="0">
            <a:spAutoFit/>
          </a:bodyPr>
          <a:lstStyle/>
          <a:p>
            <a:pPr marL="342900" indent="-342900">
              <a:lnSpc>
                <a:spcPct val="107000"/>
              </a:lnSpc>
              <a:spcAft>
                <a:spcPts val="800"/>
              </a:spcAft>
              <a:buFont typeface="Arial" panose="020B0604020202020204" pitchFamily="34" charset="0"/>
              <a:buChar char="•"/>
            </a:pPr>
            <a:endParaRPr lang="en-GB" sz="2400" dirty="0">
              <a:solidFill>
                <a:srgbClr val="000000"/>
              </a:solidFill>
              <a:effectLst/>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‘Zooming in’ on the action</a:t>
            </a:r>
          </a:p>
          <a:p>
            <a:pPr marL="342900" indent="-342900">
              <a:lnSpc>
                <a:spcPct val="107000"/>
              </a:lnSpc>
              <a:spcAft>
                <a:spcPts val="800"/>
              </a:spcAft>
              <a:buFont typeface="Arial" panose="020B0604020202020204" pitchFamily="34" charset="0"/>
              <a:buChar char="•"/>
            </a:pPr>
            <a:r>
              <a:rPr lang="en-GB" sz="2400" dirty="0">
                <a:solidFill>
                  <a:srgbClr val="000000"/>
                </a:solidFill>
                <a:cs typeface="Times New Roman" panose="02020603050405020304" pitchFamily="18" charset="0"/>
              </a:rPr>
              <a:t>Microcosm of the wider lesson</a:t>
            </a:r>
          </a:p>
          <a:p>
            <a:pPr marL="342900" indent="-342900">
              <a:lnSpc>
                <a:spcPct val="107000"/>
              </a:lnSpc>
              <a:spcAft>
                <a:spcPts val="800"/>
              </a:spcAft>
              <a:buFont typeface="Arial" panose="020B0604020202020204" pitchFamily="34" charset="0"/>
              <a:buChar char="•"/>
            </a:pPr>
            <a:r>
              <a:rPr lang="en-GB" sz="2400" dirty="0">
                <a:solidFill>
                  <a:srgbClr val="000000"/>
                </a:solidFill>
                <a:cs typeface="Times New Roman" panose="02020603050405020304" pitchFamily="18" charset="0"/>
              </a:rPr>
              <a:t>A lesson is like a ‘swiftly flowing river’</a:t>
            </a:r>
            <a:r>
              <a:rPr lang="en-GB" sz="2400" dirty="0">
                <a:solidFill>
                  <a:srgbClr val="000000"/>
                </a:solidFill>
                <a:effectLst/>
                <a:ea typeface="Calibri" panose="020F0502020204030204" pitchFamily="34" charset="0"/>
              </a:rPr>
              <a:t> (Lewis &amp; </a:t>
            </a:r>
            <a:r>
              <a:rPr lang="en-GB" sz="2400" dirty="0" err="1">
                <a:solidFill>
                  <a:srgbClr val="000000"/>
                </a:solidFill>
                <a:effectLst/>
                <a:ea typeface="Calibri" panose="020F0502020204030204" pitchFamily="34" charset="0"/>
              </a:rPr>
              <a:t>Tsuchida</a:t>
            </a:r>
            <a:r>
              <a:rPr lang="en-GB" sz="2400" dirty="0">
                <a:solidFill>
                  <a:srgbClr val="000000"/>
                </a:solidFill>
                <a:effectLst/>
                <a:ea typeface="Calibri" panose="020F0502020204030204" pitchFamily="34" charset="0"/>
              </a:rPr>
              <a:t>, 1999, p. 50) </a:t>
            </a:r>
          </a:p>
          <a:p>
            <a:pPr marL="342900" indent="-342900">
              <a:lnSpc>
                <a:spcPct val="107000"/>
              </a:lnSpc>
              <a:spcAft>
                <a:spcPts val="800"/>
              </a:spcAft>
              <a:buFont typeface="Arial" panose="020B0604020202020204" pitchFamily="34" charset="0"/>
              <a:buChar char="•"/>
            </a:pPr>
            <a:r>
              <a:rPr lang="en-GB" sz="2400" dirty="0">
                <a:solidFill>
                  <a:srgbClr val="000000"/>
                </a:solidFill>
                <a:ea typeface="Calibri" panose="020F0502020204030204" pitchFamily="34" charset="0"/>
              </a:rPr>
              <a:t>Teachers filter stimuli and hone in on what is important </a:t>
            </a:r>
            <a:r>
              <a:rPr lang="en-GB" sz="2400" dirty="0">
                <a:solidFill>
                  <a:srgbClr val="000000"/>
                </a:solidFill>
                <a:effectLst/>
                <a:ea typeface="Calibri" panose="020F0502020204030204" pitchFamily="34" charset="0"/>
              </a:rPr>
              <a:t>(Dudley, 2013)</a:t>
            </a:r>
          </a:p>
          <a:p>
            <a:pPr marL="342900" indent="-342900">
              <a:lnSpc>
                <a:spcPct val="107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cs typeface="Times New Roman" panose="02020603050405020304" pitchFamily="18" charset="0"/>
              </a:rPr>
              <a:t>Time slowing down (Dudley, 2013)</a:t>
            </a:r>
            <a:endParaRPr lang="en-GB" sz="2400" dirty="0">
              <a:effectLst/>
              <a:ea typeface="Calibri" panose="020F0502020204030204" pitchFamily="34" charset="0"/>
              <a:cs typeface="Times New Roman" panose="02020603050405020304" pitchFamily="18" charset="0"/>
            </a:endParaRPr>
          </a:p>
          <a:p>
            <a:endParaRPr lang="en-GB" sz="2200" i="1" dirty="0"/>
          </a:p>
        </p:txBody>
      </p:sp>
      <p:sp>
        <p:nvSpPr>
          <p:cNvPr id="3" name="TextBox 2">
            <a:extLst>
              <a:ext uri="{FF2B5EF4-FFF2-40B4-BE49-F238E27FC236}">
                <a16:creationId xmlns:a16="http://schemas.microsoft.com/office/drawing/2014/main" id="{A2629AEF-2DDB-4C15-9BD2-21CD1C17B98D}"/>
              </a:ext>
            </a:extLst>
          </p:cNvPr>
          <p:cNvSpPr txBox="1"/>
          <p:nvPr/>
        </p:nvSpPr>
        <p:spPr>
          <a:xfrm>
            <a:off x="0" y="843811"/>
            <a:ext cx="9144000" cy="769441"/>
          </a:xfrm>
          <a:prstGeom prst="rect">
            <a:avLst/>
          </a:prstGeom>
          <a:noFill/>
        </p:spPr>
        <p:txBody>
          <a:bodyPr wrap="square" rtlCol="0">
            <a:spAutoFit/>
          </a:bodyPr>
          <a:lstStyle/>
          <a:p>
            <a:pPr algn="ctr"/>
            <a:r>
              <a:rPr lang="en-GB" sz="4400" b="1" dirty="0"/>
              <a:t>Focusing on the case students</a:t>
            </a:r>
          </a:p>
        </p:txBody>
      </p:sp>
    </p:spTree>
    <p:extLst>
      <p:ext uri="{BB962C8B-B14F-4D97-AF65-F5344CB8AC3E}">
        <p14:creationId xmlns:p14="http://schemas.microsoft.com/office/powerpoint/2010/main" val="297252861"/>
      </p:ext>
    </p:extLst>
  </p:cSld>
  <p:clrMapOvr>
    <a:masterClrMapping/>
  </p:clrMapOvr>
  <p:transition spd="slow">
    <p:fade thruBlk="1"/>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7529</TotalTime>
  <Words>1035</Words>
  <Application>Microsoft Office PowerPoint</Application>
  <PresentationFormat>On-screen Show (4:3)</PresentationFormat>
  <Paragraphs>113</Paragraphs>
  <Slides>18</Slides>
  <Notes>18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18</vt:i4>
      </vt:variant>
    </vt:vector>
  </HeadingPairs>
  <TitlesOfParts>
    <vt:vector size="23" baseType="lpstr">
      <vt:lpstr>Arial</vt:lpstr>
      <vt:lpstr>Calibri</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Edge Hill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Gemma Smith</dc:creator>
  <cp:lastModifiedBy>David Allan</cp:lastModifiedBy>
  <cp:revision>569</cp:revision>
  <cp:lastPrinted>2015-10-26T12:34:30Z</cp:lastPrinted>
  <dcterms:created xsi:type="dcterms:W3CDTF">2012-09-17T07:49:22Z</dcterms:created>
  <dcterms:modified xsi:type="dcterms:W3CDTF">2023-09-20T10:26:24Z</dcterms:modified>
</cp:coreProperties>
</file>