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9" r:id="rId3"/>
    <p:sldId id="259" r:id="rId4"/>
    <p:sldId id="266" r:id="rId5"/>
    <p:sldId id="267" r:id="rId6"/>
    <p:sldId id="264" r:id="rId7"/>
    <p:sldId id="268" r:id="rId8"/>
    <p:sldId id="258" r:id="rId9"/>
    <p:sldId id="265"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768" autoAdjust="0"/>
  </p:normalViewPr>
  <p:slideViewPr>
    <p:cSldViewPr snapToGrid="0">
      <p:cViewPr varScale="1">
        <p:scale>
          <a:sx n="54" d="100"/>
          <a:sy n="54" d="100"/>
        </p:scale>
        <p:origin x="13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ick" userId="6162f742-51d4-4457-b28f-8ffa87701171" providerId="ADAL" clId="{6A7C90E7-DA00-46B3-9F59-1C091AACF24D}"/>
    <pc:docChg chg="undo custSel modSld">
      <pc:chgData name="Peter Hick" userId="6162f742-51d4-4457-b28f-8ffa87701171" providerId="ADAL" clId="{6A7C90E7-DA00-46B3-9F59-1C091AACF24D}" dt="2023-09-18T12:32:52.681" v="6" actId="26606"/>
      <pc:docMkLst>
        <pc:docMk/>
      </pc:docMkLst>
      <pc:sldChg chg="addSp delSp modSp mod setBg setClrOvrMap">
        <pc:chgData name="Peter Hick" userId="6162f742-51d4-4457-b28f-8ffa87701171" providerId="ADAL" clId="{6A7C90E7-DA00-46B3-9F59-1C091AACF24D}" dt="2023-09-18T12:32:52.681" v="6" actId="26606"/>
        <pc:sldMkLst>
          <pc:docMk/>
          <pc:sldMk cId="1304857708" sldId="270"/>
        </pc:sldMkLst>
        <pc:spChg chg="mod">
          <ac:chgData name="Peter Hick" userId="6162f742-51d4-4457-b28f-8ffa87701171" providerId="ADAL" clId="{6A7C90E7-DA00-46B3-9F59-1C091AACF24D}" dt="2023-09-18T12:32:52.681" v="6" actId="26606"/>
          <ac:spMkLst>
            <pc:docMk/>
            <pc:sldMk cId="1304857708" sldId="270"/>
            <ac:spMk id="2" creationId="{10E6504F-EE97-0345-1B15-CAD409423713}"/>
          </ac:spMkLst>
        </pc:spChg>
        <pc:spChg chg="add del">
          <ac:chgData name="Peter Hick" userId="6162f742-51d4-4457-b28f-8ffa87701171" providerId="ADAL" clId="{6A7C90E7-DA00-46B3-9F59-1C091AACF24D}" dt="2023-09-18T12:32:52.681" v="6" actId="26606"/>
          <ac:spMkLst>
            <pc:docMk/>
            <pc:sldMk cId="1304857708" sldId="270"/>
            <ac:spMk id="3" creationId="{D6481203-2094-7ADF-85CD-D48423DA1592}"/>
          </ac:spMkLst>
        </pc:spChg>
        <pc:spChg chg="add del">
          <ac:chgData name="Peter Hick" userId="6162f742-51d4-4457-b28f-8ffa87701171" providerId="ADAL" clId="{6A7C90E7-DA00-46B3-9F59-1C091AACF24D}" dt="2023-09-18T12:32:23.080" v="1" actId="26606"/>
          <ac:spMkLst>
            <pc:docMk/>
            <pc:sldMk cId="1304857708" sldId="270"/>
            <ac:spMk id="10" creationId="{9228552E-C8B1-4A80-8448-0787CE0FC704}"/>
          </ac:spMkLst>
        </pc:spChg>
        <pc:spChg chg="add del">
          <ac:chgData name="Peter Hick" userId="6162f742-51d4-4457-b28f-8ffa87701171" providerId="ADAL" clId="{6A7C90E7-DA00-46B3-9F59-1C091AACF24D}" dt="2023-09-18T12:32:45.489" v="3" actId="26606"/>
          <ac:spMkLst>
            <pc:docMk/>
            <pc:sldMk cId="1304857708" sldId="270"/>
            <ac:spMk id="13" creationId="{D6481203-2094-7ADF-85CD-D48423DA1592}"/>
          </ac:spMkLst>
        </pc:spChg>
        <pc:spChg chg="add del">
          <ac:chgData name="Peter Hick" userId="6162f742-51d4-4457-b28f-8ffa87701171" providerId="ADAL" clId="{6A7C90E7-DA00-46B3-9F59-1C091AACF24D}" dt="2023-09-18T12:32:52.659" v="5" actId="26606"/>
          <ac:spMkLst>
            <pc:docMk/>
            <pc:sldMk cId="1304857708" sldId="270"/>
            <ac:spMk id="15" creationId="{9228552E-C8B1-4A80-8448-0787CE0FC704}"/>
          </ac:spMkLst>
        </pc:spChg>
        <pc:spChg chg="add">
          <ac:chgData name="Peter Hick" userId="6162f742-51d4-4457-b28f-8ffa87701171" providerId="ADAL" clId="{6A7C90E7-DA00-46B3-9F59-1C091AACF24D}" dt="2023-09-18T12:32:52.681" v="6" actId="26606"/>
          <ac:spMkLst>
            <pc:docMk/>
            <pc:sldMk cId="1304857708" sldId="270"/>
            <ac:spMk id="21" creationId="{D6481203-2094-7ADF-85CD-D48423DA1592}"/>
          </ac:spMkLst>
        </pc:spChg>
        <pc:graphicFrameChg chg="add del">
          <ac:chgData name="Peter Hick" userId="6162f742-51d4-4457-b28f-8ffa87701171" providerId="ADAL" clId="{6A7C90E7-DA00-46B3-9F59-1C091AACF24D}" dt="2023-09-18T12:32:23.080" v="1" actId="26606"/>
          <ac:graphicFrameMkLst>
            <pc:docMk/>
            <pc:sldMk cId="1304857708" sldId="270"/>
            <ac:graphicFrameMk id="5" creationId="{A062421F-E47E-92D3-12E3-4D16DD8DA2D4}"/>
          </ac:graphicFrameMkLst>
        </pc:graphicFrameChg>
        <pc:graphicFrameChg chg="add del">
          <ac:chgData name="Peter Hick" userId="6162f742-51d4-4457-b28f-8ffa87701171" providerId="ADAL" clId="{6A7C90E7-DA00-46B3-9F59-1C091AACF24D}" dt="2023-09-18T12:32:52.659" v="5" actId="26606"/>
          <ac:graphicFrameMkLst>
            <pc:docMk/>
            <pc:sldMk cId="1304857708" sldId="270"/>
            <ac:graphicFrameMk id="17" creationId="{A062421F-E47E-92D3-12E3-4D16DD8DA2D4}"/>
          </ac:graphicFrameMkLst>
        </pc:graphicFrameChg>
        <pc:picChg chg="add del">
          <ac:chgData name="Peter Hick" userId="6162f742-51d4-4457-b28f-8ffa87701171" providerId="ADAL" clId="{6A7C90E7-DA00-46B3-9F59-1C091AACF24D}" dt="2023-09-18T12:32:23.080" v="1" actId="26606"/>
          <ac:picMkLst>
            <pc:docMk/>
            <pc:sldMk cId="1304857708" sldId="270"/>
            <ac:picMk id="6" creationId="{35C4045F-8D4B-7003-030A-B9107AD9BBBF}"/>
          </ac:picMkLst>
        </pc:picChg>
        <pc:picChg chg="add del">
          <ac:chgData name="Peter Hick" userId="6162f742-51d4-4457-b28f-8ffa87701171" providerId="ADAL" clId="{6A7C90E7-DA00-46B3-9F59-1C091AACF24D}" dt="2023-09-18T12:32:45.489" v="3" actId="26606"/>
          <ac:picMkLst>
            <pc:docMk/>
            <pc:sldMk cId="1304857708" sldId="270"/>
            <ac:picMk id="12" creationId="{42C38388-90CD-A617-BD43-546FD7546816}"/>
          </ac:picMkLst>
        </pc:picChg>
        <pc:picChg chg="add del">
          <ac:chgData name="Peter Hick" userId="6162f742-51d4-4457-b28f-8ffa87701171" providerId="ADAL" clId="{6A7C90E7-DA00-46B3-9F59-1C091AACF24D}" dt="2023-09-18T12:32:52.659" v="5" actId="26606"/>
          <ac:picMkLst>
            <pc:docMk/>
            <pc:sldMk cId="1304857708" sldId="270"/>
            <ac:picMk id="16" creationId="{35C4045F-8D4B-7003-030A-B9107AD9BBBF}"/>
          </ac:picMkLst>
        </pc:picChg>
        <pc:picChg chg="add">
          <ac:chgData name="Peter Hick" userId="6162f742-51d4-4457-b28f-8ffa87701171" providerId="ADAL" clId="{6A7C90E7-DA00-46B3-9F59-1C091AACF24D}" dt="2023-09-18T12:32:52.681" v="6" actId="26606"/>
          <ac:picMkLst>
            <pc:docMk/>
            <pc:sldMk cId="1304857708" sldId="270"/>
            <ac:picMk id="19" creationId="{42C38388-90CD-A617-BD43-546FD7546816}"/>
          </ac:picMkLst>
        </pc:picChg>
        <pc:cxnChg chg="add del">
          <ac:chgData name="Peter Hick" userId="6162f742-51d4-4457-b28f-8ffa87701171" providerId="ADAL" clId="{6A7C90E7-DA00-46B3-9F59-1C091AACF24D}" dt="2023-09-18T12:32:45.489" v="3" actId="26606"/>
          <ac:cxnSpMkLst>
            <pc:docMk/>
            <pc:sldMk cId="1304857708" sldId="270"/>
            <ac:cxnSpMk id="9" creationId="{1503BFE4-729B-D9D0-C17B-501E6AF1127A}"/>
          </ac:cxnSpMkLst>
        </pc:cxnChg>
        <pc:cxnChg chg="add">
          <ac:chgData name="Peter Hick" userId="6162f742-51d4-4457-b28f-8ffa87701171" providerId="ADAL" clId="{6A7C90E7-DA00-46B3-9F59-1C091AACF24D}" dt="2023-09-18T12:32:52.681" v="6" actId="26606"/>
          <ac:cxnSpMkLst>
            <pc:docMk/>
            <pc:sldMk cId="1304857708" sldId="270"/>
            <ac:cxnSpMk id="20" creationId="{1503BFE4-729B-D9D0-C17B-501E6AF1127A}"/>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D2AB2-55DC-4F86-B259-E1D3260141F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613FEFA8-644D-408C-9AFD-05BFB13E0D57}">
      <dgm:prSet/>
      <dgm:spPr/>
      <dgm:t>
        <a:bodyPr/>
        <a:lstStyle/>
        <a:p>
          <a:r>
            <a:rPr lang="en-US"/>
            <a:t>ThinkTank sessions on campus to support colleagues developing work in progress including research proposals, funding bids &amp; draft articles</a:t>
          </a:r>
        </a:p>
      </dgm:t>
    </dgm:pt>
    <dgm:pt modelId="{953B76F3-F980-4736-9320-72F783544CB3}" type="parTrans" cxnId="{6A9B874C-7B83-48CE-9DFC-782D0E967F59}">
      <dgm:prSet/>
      <dgm:spPr/>
      <dgm:t>
        <a:bodyPr/>
        <a:lstStyle/>
        <a:p>
          <a:endParaRPr lang="en-US"/>
        </a:p>
      </dgm:t>
    </dgm:pt>
    <dgm:pt modelId="{554D1F99-3E06-446A-B7BA-EFBA1339B79A}" type="sibTrans" cxnId="{6A9B874C-7B83-48CE-9DFC-782D0E967F59}">
      <dgm:prSet/>
      <dgm:spPr/>
      <dgm:t>
        <a:bodyPr/>
        <a:lstStyle/>
        <a:p>
          <a:endParaRPr lang="en-US"/>
        </a:p>
      </dgm:t>
    </dgm:pt>
    <dgm:pt modelId="{1279D71B-FB09-4DB0-8BD8-C4EE40BE1BB2}">
      <dgm:prSet/>
      <dgm:spPr/>
      <dgm:t>
        <a:bodyPr/>
        <a:lstStyle/>
        <a:p>
          <a:r>
            <a:rPr lang="en-US" dirty="0"/>
            <a:t>Writing Retreats termly – to support bid writing, publication.</a:t>
          </a:r>
        </a:p>
        <a:p>
          <a:endParaRPr lang="en-US" dirty="0"/>
        </a:p>
      </dgm:t>
    </dgm:pt>
    <dgm:pt modelId="{5BE2DFF4-72AF-4746-9D29-71C198470613}" type="parTrans" cxnId="{88CC387D-5074-4C0E-AB0B-2F68F9A5A37A}">
      <dgm:prSet/>
      <dgm:spPr/>
      <dgm:t>
        <a:bodyPr/>
        <a:lstStyle/>
        <a:p>
          <a:endParaRPr lang="en-US"/>
        </a:p>
      </dgm:t>
    </dgm:pt>
    <dgm:pt modelId="{8D1C19FE-78BF-4113-A481-F7C200EBDFBD}" type="sibTrans" cxnId="{88CC387D-5074-4C0E-AB0B-2F68F9A5A37A}">
      <dgm:prSet/>
      <dgm:spPr/>
      <dgm:t>
        <a:bodyPr/>
        <a:lstStyle/>
        <a:p>
          <a:endParaRPr lang="en-US"/>
        </a:p>
      </dgm:t>
    </dgm:pt>
    <dgm:pt modelId="{0D8597A1-BB9C-4DEE-A283-30743B7D0C6B}">
      <dgm:prSet/>
      <dgm:spPr/>
      <dgm:t>
        <a:bodyPr/>
        <a:lstStyle/>
        <a:p>
          <a:r>
            <a:rPr lang="en-US" dirty="0"/>
            <a:t>Internal network meetings, including short presentations of research to spark discussion – widened scope beyond the Faculty.</a:t>
          </a:r>
        </a:p>
      </dgm:t>
    </dgm:pt>
    <dgm:pt modelId="{AE9F8F27-B16B-49AA-B0A3-277E7FCBC003}" type="parTrans" cxnId="{C03ECEEA-5EF9-4C47-B440-4CBF417FFCA3}">
      <dgm:prSet/>
      <dgm:spPr/>
      <dgm:t>
        <a:bodyPr/>
        <a:lstStyle/>
        <a:p>
          <a:endParaRPr lang="en-GB"/>
        </a:p>
      </dgm:t>
    </dgm:pt>
    <dgm:pt modelId="{4CB82FA3-723F-43DE-AC1D-6810CD8DB089}" type="sibTrans" cxnId="{C03ECEEA-5EF9-4C47-B440-4CBF417FFCA3}">
      <dgm:prSet/>
      <dgm:spPr/>
      <dgm:t>
        <a:bodyPr/>
        <a:lstStyle/>
        <a:p>
          <a:endParaRPr lang="en-GB"/>
        </a:p>
      </dgm:t>
    </dgm:pt>
    <dgm:pt modelId="{E8AAEF5C-B215-48BB-99F9-D30F1729DCB2}" type="pres">
      <dgm:prSet presAssocID="{861D2AB2-55DC-4F86-B259-E1D3260141F6}" presName="vert0" presStyleCnt="0">
        <dgm:presLayoutVars>
          <dgm:dir/>
          <dgm:animOne val="branch"/>
          <dgm:animLvl val="lvl"/>
        </dgm:presLayoutVars>
      </dgm:prSet>
      <dgm:spPr/>
    </dgm:pt>
    <dgm:pt modelId="{DC547A1B-C01E-4F62-9244-2AC5074E6F29}" type="pres">
      <dgm:prSet presAssocID="{613FEFA8-644D-408C-9AFD-05BFB13E0D57}" presName="thickLine" presStyleLbl="alignNode1" presStyleIdx="0" presStyleCnt="3"/>
      <dgm:spPr/>
    </dgm:pt>
    <dgm:pt modelId="{126DE224-A1C9-4287-8355-64E6CB0F4C80}" type="pres">
      <dgm:prSet presAssocID="{613FEFA8-644D-408C-9AFD-05BFB13E0D57}" presName="horz1" presStyleCnt="0"/>
      <dgm:spPr/>
    </dgm:pt>
    <dgm:pt modelId="{FA8E8391-7ADC-4F6B-B0BE-52B4B425E2A5}" type="pres">
      <dgm:prSet presAssocID="{613FEFA8-644D-408C-9AFD-05BFB13E0D57}" presName="tx1" presStyleLbl="revTx" presStyleIdx="0" presStyleCnt="3"/>
      <dgm:spPr/>
    </dgm:pt>
    <dgm:pt modelId="{753A1C4D-6362-427A-84AD-3A23B569DEF4}" type="pres">
      <dgm:prSet presAssocID="{613FEFA8-644D-408C-9AFD-05BFB13E0D57}" presName="vert1" presStyleCnt="0"/>
      <dgm:spPr/>
    </dgm:pt>
    <dgm:pt modelId="{0C8E276A-6AB3-4745-9A3C-153181E54552}" type="pres">
      <dgm:prSet presAssocID="{0D8597A1-BB9C-4DEE-A283-30743B7D0C6B}" presName="thickLine" presStyleLbl="alignNode1" presStyleIdx="1" presStyleCnt="3"/>
      <dgm:spPr/>
    </dgm:pt>
    <dgm:pt modelId="{B8A8B673-D53F-429C-909D-C0F967CBBAC9}" type="pres">
      <dgm:prSet presAssocID="{0D8597A1-BB9C-4DEE-A283-30743B7D0C6B}" presName="horz1" presStyleCnt="0"/>
      <dgm:spPr/>
    </dgm:pt>
    <dgm:pt modelId="{AA97CFAF-7519-44CD-935E-C0CF90F3F364}" type="pres">
      <dgm:prSet presAssocID="{0D8597A1-BB9C-4DEE-A283-30743B7D0C6B}" presName="tx1" presStyleLbl="revTx" presStyleIdx="1" presStyleCnt="3"/>
      <dgm:spPr/>
    </dgm:pt>
    <dgm:pt modelId="{4E5D8C49-2725-4862-A2B0-C02CD1F48DE3}" type="pres">
      <dgm:prSet presAssocID="{0D8597A1-BB9C-4DEE-A283-30743B7D0C6B}" presName="vert1" presStyleCnt="0"/>
      <dgm:spPr/>
    </dgm:pt>
    <dgm:pt modelId="{C84F61D3-2B86-4E25-A6A6-FF6DAFA07E2E}" type="pres">
      <dgm:prSet presAssocID="{1279D71B-FB09-4DB0-8BD8-C4EE40BE1BB2}" presName="thickLine" presStyleLbl="alignNode1" presStyleIdx="2" presStyleCnt="3"/>
      <dgm:spPr/>
    </dgm:pt>
    <dgm:pt modelId="{91A72104-60B6-448A-AFDA-366C8219F123}" type="pres">
      <dgm:prSet presAssocID="{1279D71B-FB09-4DB0-8BD8-C4EE40BE1BB2}" presName="horz1" presStyleCnt="0"/>
      <dgm:spPr/>
    </dgm:pt>
    <dgm:pt modelId="{F03D9A25-55D4-42EE-926D-6117B79363DC}" type="pres">
      <dgm:prSet presAssocID="{1279D71B-FB09-4DB0-8BD8-C4EE40BE1BB2}" presName="tx1" presStyleLbl="revTx" presStyleIdx="2" presStyleCnt="3"/>
      <dgm:spPr/>
    </dgm:pt>
    <dgm:pt modelId="{77748DCE-365B-4067-8FA0-6728E3BEED6B}" type="pres">
      <dgm:prSet presAssocID="{1279D71B-FB09-4DB0-8BD8-C4EE40BE1BB2}" presName="vert1" presStyleCnt="0"/>
      <dgm:spPr/>
    </dgm:pt>
  </dgm:ptLst>
  <dgm:cxnLst>
    <dgm:cxn modelId="{A008B73A-83D5-48F3-9F27-924438B4242F}" type="presOf" srcId="{0D8597A1-BB9C-4DEE-A283-30743B7D0C6B}" destId="{AA97CFAF-7519-44CD-935E-C0CF90F3F364}" srcOrd="0" destOrd="0" presId="urn:microsoft.com/office/officeart/2008/layout/LinedList"/>
    <dgm:cxn modelId="{6A9B874C-7B83-48CE-9DFC-782D0E967F59}" srcId="{861D2AB2-55DC-4F86-B259-E1D3260141F6}" destId="{613FEFA8-644D-408C-9AFD-05BFB13E0D57}" srcOrd="0" destOrd="0" parTransId="{953B76F3-F980-4736-9320-72F783544CB3}" sibTransId="{554D1F99-3E06-446A-B7BA-EFBA1339B79A}"/>
    <dgm:cxn modelId="{88CC387D-5074-4C0E-AB0B-2F68F9A5A37A}" srcId="{861D2AB2-55DC-4F86-B259-E1D3260141F6}" destId="{1279D71B-FB09-4DB0-8BD8-C4EE40BE1BB2}" srcOrd="2" destOrd="0" parTransId="{5BE2DFF4-72AF-4746-9D29-71C198470613}" sibTransId="{8D1C19FE-78BF-4113-A481-F7C200EBDFBD}"/>
    <dgm:cxn modelId="{6A61088B-69FC-4C52-B76F-61372768DA15}" type="presOf" srcId="{1279D71B-FB09-4DB0-8BD8-C4EE40BE1BB2}" destId="{F03D9A25-55D4-42EE-926D-6117B79363DC}" srcOrd="0" destOrd="0" presId="urn:microsoft.com/office/officeart/2008/layout/LinedList"/>
    <dgm:cxn modelId="{D32ACC9C-CB10-46E1-A1A5-DE0A3DA5EB3A}" type="presOf" srcId="{613FEFA8-644D-408C-9AFD-05BFB13E0D57}" destId="{FA8E8391-7ADC-4F6B-B0BE-52B4B425E2A5}" srcOrd="0" destOrd="0" presId="urn:microsoft.com/office/officeart/2008/layout/LinedList"/>
    <dgm:cxn modelId="{518210B9-261E-4A04-AE26-DA9169CD94B8}" type="presOf" srcId="{861D2AB2-55DC-4F86-B259-E1D3260141F6}" destId="{E8AAEF5C-B215-48BB-99F9-D30F1729DCB2}" srcOrd="0" destOrd="0" presId="urn:microsoft.com/office/officeart/2008/layout/LinedList"/>
    <dgm:cxn modelId="{C03ECEEA-5EF9-4C47-B440-4CBF417FFCA3}" srcId="{861D2AB2-55DC-4F86-B259-E1D3260141F6}" destId="{0D8597A1-BB9C-4DEE-A283-30743B7D0C6B}" srcOrd="1" destOrd="0" parTransId="{AE9F8F27-B16B-49AA-B0A3-277E7FCBC003}" sibTransId="{4CB82FA3-723F-43DE-AC1D-6810CD8DB089}"/>
    <dgm:cxn modelId="{2E888E56-D676-4448-904E-BC95C48F64E7}" type="presParOf" srcId="{E8AAEF5C-B215-48BB-99F9-D30F1729DCB2}" destId="{DC547A1B-C01E-4F62-9244-2AC5074E6F29}" srcOrd="0" destOrd="0" presId="urn:microsoft.com/office/officeart/2008/layout/LinedList"/>
    <dgm:cxn modelId="{70ED19E3-0452-4D7A-AAA0-EB8003A1F90E}" type="presParOf" srcId="{E8AAEF5C-B215-48BB-99F9-D30F1729DCB2}" destId="{126DE224-A1C9-4287-8355-64E6CB0F4C80}" srcOrd="1" destOrd="0" presId="urn:microsoft.com/office/officeart/2008/layout/LinedList"/>
    <dgm:cxn modelId="{D0CB40DB-D8E2-45F7-83DB-41584452BDA2}" type="presParOf" srcId="{126DE224-A1C9-4287-8355-64E6CB0F4C80}" destId="{FA8E8391-7ADC-4F6B-B0BE-52B4B425E2A5}" srcOrd="0" destOrd="0" presId="urn:microsoft.com/office/officeart/2008/layout/LinedList"/>
    <dgm:cxn modelId="{3EC4B15C-39EC-4A9F-BF96-2D230642116D}" type="presParOf" srcId="{126DE224-A1C9-4287-8355-64E6CB0F4C80}" destId="{753A1C4D-6362-427A-84AD-3A23B569DEF4}" srcOrd="1" destOrd="0" presId="urn:microsoft.com/office/officeart/2008/layout/LinedList"/>
    <dgm:cxn modelId="{D0920E05-A3D2-4362-9A99-7569C480AAB8}" type="presParOf" srcId="{E8AAEF5C-B215-48BB-99F9-D30F1729DCB2}" destId="{0C8E276A-6AB3-4745-9A3C-153181E54552}" srcOrd="2" destOrd="0" presId="urn:microsoft.com/office/officeart/2008/layout/LinedList"/>
    <dgm:cxn modelId="{9E9301B9-93C3-4E85-AFF3-21D2A3128CC3}" type="presParOf" srcId="{E8AAEF5C-B215-48BB-99F9-D30F1729DCB2}" destId="{B8A8B673-D53F-429C-909D-C0F967CBBAC9}" srcOrd="3" destOrd="0" presId="urn:microsoft.com/office/officeart/2008/layout/LinedList"/>
    <dgm:cxn modelId="{332D44BB-5AF8-4311-822D-E4C92D7B3C0B}" type="presParOf" srcId="{B8A8B673-D53F-429C-909D-C0F967CBBAC9}" destId="{AA97CFAF-7519-44CD-935E-C0CF90F3F364}" srcOrd="0" destOrd="0" presId="urn:microsoft.com/office/officeart/2008/layout/LinedList"/>
    <dgm:cxn modelId="{0F94E93A-1898-4324-BA67-BAE6AC91EBB3}" type="presParOf" srcId="{B8A8B673-D53F-429C-909D-C0F967CBBAC9}" destId="{4E5D8C49-2725-4862-A2B0-C02CD1F48DE3}" srcOrd="1" destOrd="0" presId="urn:microsoft.com/office/officeart/2008/layout/LinedList"/>
    <dgm:cxn modelId="{3EF71DC4-358C-4062-81F3-ECC9716DDA3B}" type="presParOf" srcId="{E8AAEF5C-B215-48BB-99F9-D30F1729DCB2}" destId="{C84F61D3-2B86-4E25-A6A6-FF6DAFA07E2E}" srcOrd="4" destOrd="0" presId="urn:microsoft.com/office/officeart/2008/layout/LinedList"/>
    <dgm:cxn modelId="{60E1B2B9-F8FF-4325-BA3E-86AFE60870CD}" type="presParOf" srcId="{E8AAEF5C-B215-48BB-99F9-D30F1729DCB2}" destId="{91A72104-60B6-448A-AFDA-366C8219F123}" srcOrd="5" destOrd="0" presId="urn:microsoft.com/office/officeart/2008/layout/LinedList"/>
    <dgm:cxn modelId="{A4F5CC03-61A5-4958-B694-CD89EE98BB85}" type="presParOf" srcId="{91A72104-60B6-448A-AFDA-366C8219F123}" destId="{F03D9A25-55D4-42EE-926D-6117B79363DC}" srcOrd="0" destOrd="0" presId="urn:microsoft.com/office/officeart/2008/layout/LinedList"/>
    <dgm:cxn modelId="{F66D334F-8CD9-4B43-8EA1-632B325846A1}" type="presParOf" srcId="{91A72104-60B6-448A-AFDA-366C8219F123}" destId="{77748DCE-365B-4067-8FA0-6728E3BEED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47A1B-C01E-4F62-9244-2AC5074E6F29}">
      <dsp:nvSpPr>
        <dsp:cNvPr id="0" name=""/>
        <dsp:cNvSpPr/>
      </dsp:nvSpPr>
      <dsp:spPr>
        <a:xfrm>
          <a:off x="0" y="307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E8391-7ADC-4F6B-B0BE-52B4B425E2A5}">
      <dsp:nvSpPr>
        <dsp:cNvPr id="0" name=""/>
        <dsp:cNvSpPr/>
      </dsp:nvSpPr>
      <dsp:spPr>
        <a:xfrm>
          <a:off x="0" y="3077"/>
          <a:ext cx="6900512" cy="209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ThinkTank sessions on campus to support colleagues developing work in progress including research proposals, funding bids &amp; draft articles</a:t>
          </a:r>
        </a:p>
      </dsp:txBody>
      <dsp:txXfrm>
        <a:off x="0" y="3077"/>
        <a:ext cx="6900512" cy="2098723"/>
      </dsp:txXfrm>
    </dsp:sp>
    <dsp:sp modelId="{0C8E276A-6AB3-4745-9A3C-153181E54552}">
      <dsp:nvSpPr>
        <dsp:cNvPr id="0" name=""/>
        <dsp:cNvSpPr/>
      </dsp:nvSpPr>
      <dsp:spPr>
        <a:xfrm>
          <a:off x="0" y="210180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7CFAF-7519-44CD-935E-C0CF90F3F364}">
      <dsp:nvSpPr>
        <dsp:cNvPr id="0" name=""/>
        <dsp:cNvSpPr/>
      </dsp:nvSpPr>
      <dsp:spPr>
        <a:xfrm>
          <a:off x="0" y="2101801"/>
          <a:ext cx="6900512" cy="209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Internal network meetings, including short presentations of research to spark discussion – widened scope beyond the Faculty.</a:t>
          </a:r>
        </a:p>
      </dsp:txBody>
      <dsp:txXfrm>
        <a:off x="0" y="2101801"/>
        <a:ext cx="6900512" cy="2098723"/>
      </dsp:txXfrm>
    </dsp:sp>
    <dsp:sp modelId="{C84F61D3-2B86-4E25-A6A6-FF6DAFA07E2E}">
      <dsp:nvSpPr>
        <dsp:cNvPr id="0" name=""/>
        <dsp:cNvSpPr/>
      </dsp:nvSpPr>
      <dsp:spPr>
        <a:xfrm>
          <a:off x="0" y="4200524"/>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D9A25-55D4-42EE-926D-6117B79363DC}">
      <dsp:nvSpPr>
        <dsp:cNvPr id="0" name=""/>
        <dsp:cNvSpPr/>
      </dsp:nvSpPr>
      <dsp:spPr>
        <a:xfrm>
          <a:off x="0" y="4200524"/>
          <a:ext cx="6900512" cy="2098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Writing Retreats termly – to support bid writing, publication.</a:t>
          </a:r>
        </a:p>
        <a:p>
          <a:pPr marL="0" lvl="0" indent="0" algn="l" defTabSz="1466850">
            <a:lnSpc>
              <a:spcPct val="90000"/>
            </a:lnSpc>
            <a:spcBef>
              <a:spcPct val="0"/>
            </a:spcBef>
            <a:spcAft>
              <a:spcPct val="35000"/>
            </a:spcAft>
            <a:buNone/>
          </a:pPr>
          <a:endParaRPr lang="en-US" sz="3300" kern="1200" dirty="0"/>
        </a:p>
      </dsp:txBody>
      <dsp:txXfrm>
        <a:off x="0" y="4200524"/>
        <a:ext cx="6900512" cy="20987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0C20C-3609-468E-836E-51313E5D434C}" type="datetimeFigureOut">
              <a:rPr lang="en-GB" smtClean="0"/>
              <a:t>18/09/2023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B9CEB-6560-4BEF-A2EB-308DA40816F9}" type="slidenum">
              <a:rPr lang="en-GB" smtClean="0"/>
              <a:t>‹#›</a:t>
            </a:fld>
            <a:endParaRPr lang="en-GB"/>
          </a:p>
        </p:txBody>
      </p:sp>
    </p:spTree>
    <p:extLst>
      <p:ext uri="{BB962C8B-B14F-4D97-AF65-F5344CB8AC3E}">
        <p14:creationId xmlns:p14="http://schemas.microsoft.com/office/powerpoint/2010/main" val="28175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0B9CEB-6560-4BEF-A2EB-308DA40816F9}" type="slidenum">
              <a:rPr lang="en-GB" smtClean="0"/>
              <a:t>1</a:t>
            </a:fld>
            <a:endParaRPr lang="en-GB"/>
          </a:p>
        </p:txBody>
      </p:sp>
    </p:spTree>
    <p:extLst>
      <p:ext uri="{BB962C8B-B14F-4D97-AF65-F5344CB8AC3E}">
        <p14:creationId xmlns:p14="http://schemas.microsoft.com/office/powerpoint/2010/main" val="263908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1D1D1D"/>
              </a:solidFill>
              <a:effectLst/>
              <a:latin typeface="Inter"/>
            </a:endParaRPr>
          </a:p>
        </p:txBody>
      </p:sp>
      <p:sp>
        <p:nvSpPr>
          <p:cNvPr id="4" name="Slide Number Placeholder 3"/>
          <p:cNvSpPr>
            <a:spLocks noGrp="1"/>
          </p:cNvSpPr>
          <p:nvPr>
            <p:ph type="sldNum" sz="quarter" idx="5"/>
          </p:nvPr>
        </p:nvSpPr>
        <p:spPr/>
        <p:txBody>
          <a:bodyPr/>
          <a:lstStyle/>
          <a:p>
            <a:fld id="{040B9CEB-6560-4BEF-A2EB-308DA40816F9}" type="slidenum">
              <a:rPr lang="en-GB" smtClean="0"/>
              <a:t>2</a:t>
            </a:fld>
            <a:endParaRPr lang="en-GB"/>
          </a:p>
        </p:txBody>
      </p:sp>
    </p:spTree>
    <p:extLst>
      <p:ext uri="{BB962C8B-B14F-4D97-AF65-F5344CB8AC3E}">
        <p14:creationId xmlns:p14="http://schemas.microsoft.com/office/powerpoint/2010/main" val="294256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40B9CEB-6560-4BEF-A2EB-308DA40816F9}" type="slidenum">
              <a:rPr lang="en-GB" smtClean="0"/>
              <a:t>3</a:t>
            </a:fld>
            <a:endParaRPr lang="en-GB"/>
          </a:p>
        </p:txBody>
      </p:sp>
    </p:spTree>
    <p:extLst>
      <p:ext uri="{BB962C8B-B14F-4D97-AF65-F5344CB8AC3E}">
        <p14:creationId xmlns:p14="http://schemas.microsoft.com/office/powerpoint/2010/main" val="301526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0B9CEB-6560-4BEF-A2EB-308DA40816F9}" type="slidenum">
              <a:rPr lang="en-GB" smtClean="0"/>
              <a:t>4</a:t>
            </a:fld>
            <a:endParaRPr lang="en-GB"/>
          </a:p>
        </p:txBody>
      </p:sp>
    </p:spTree>
    <p:extLst>
      <p:ext uri="{BB962C8B-B14F-4D97-AF65-F5344CB8AC3E}">
        <p14:creationId xmlns:p14="http://schemas.microsoft.com/office/powerpoint/2010/main" val="280374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0B9CEB-6560-4BEF-A2EB-308DA40816F9}" type="slidenum">
              <a:rPr lang="en-GB" smtClean="0"/>
              <a:t>5</a:t>
            </a:fld>
            <a:endParaRPr lang="en-GB"/>
          </a:p>
        </p:txBody>
      </p:sp>
    </p:spTree>
    <p:extLst>
      <p:ext uri="{BB962C8B-B14F-4D97-AF65-F5344CB8AC3E}">
        <p14:creationId xmlns:p14="http://schemas.microsoft.com/office/powerpoint/2010/main" val="406965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0B9CEB-6560-4BEF-A2EB-308DA40816F9}" type="slidenum">
              <a:rPr lang="en-GB" smtClean="0"/>
              <a:t>6</a:t>
            </a:fld>
            <a:endParaRPr lang="en-GB"/>
          </a:p>
        </p:txBody>
      </p:sp>
    </p:spTree>
    <p:extLst>
      <p:ext uri="{BB962C8B-B14F-4D97-AF65-F5344CB8AC3E}">
        <p14:creationId xmlns:p14="http://schemas.microsoft.com/office/powerpoint/2010/main" val="399640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0B9CEB-6560-4BEF-A2EB-308DA40816F9}" type="slidenum">
              <a:rPr lang="en-GB" smtClean="0"/>
              <a:t>7</a:t>
            </a:fld>
            <a:endParaRPr lang="en-GB"/>
          </a:p>
        </p:txBody>
      </p:sp>
    </p:spTree>
    <p:extLst>
      <p:ext uri="{BB962C8B-B14F-4D97-AF65-F5344CB8AC3E}">
        <p14:creationId xmlns:p14="http://schemas.microsoft.com/office/powerpoint/2010/main" val="296282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0B9CEB-6560-4BEF-A2EB-308DA40816F9}" type="slidenum">
              <a:rPr lang="en-GB" smtClean="0"/>
              <a:t>8</a:t>
            </a:fld>
            <a:endParaRPr lang="en-GB"/>
          </a:p>
        </p:txBody>
      </p:sp>
    </p:spTree>
    <p:extLst>
      <p:ext uri="{BB962C8B-B14F-4D97-AF65-F5344CB8AC3E}">
        <p14:creationId xmlns:p14="http://schemas.microsoft.com/office/powerpoint/2010/main" val="244629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0B9CEB-6560-4BEF-A2EB-308DA40816F9}" type="slidenum">
              <a:rPr lang="en-GB" smtClean="0"/>
              <a:t>10</a:t>
            </a:fld>
            <a:endParaRPr lang="en-GB"/>
          </a:p>
        </p:txBody>
      </p:sp>
    </p:spTree>
    <p:extLst>
      <p:ext uri="{BB962C8B-B14F-4D97-AF65-F5344CB8AC3E}">
        <p14:creationId xmlns:p14="http://schemas.microsoft.com/office/powerpoint/2010/main" val="422023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FC54-00BD-773C-1083-9278E63010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1205102-66A7-6C22-BB7A-1B68D8435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77A40BD-62DA-ADBE-C36E-9840C6299851}"/>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5" name="Footer Placeholder 4">
            <a:extLst>
              <a:ext uri="{FF2B5EF4-FFF2-40B4-BE49-F238E27FC236}">
                <a16:creationId xmlns:a16="http://schemas.microsoft.com/office/drawing/2014/main" id="{61B25D10-B5D1-3AF6-679F-1635CECBDA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126E4-2B19-1FC9-C790-B34B9BCE852E}"/>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379139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A4AD-4854-F0B4-2C11-E1352B3B73C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161748-AAF0-254E-9061-F695F3B825D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7559B9-4B05-2CF5-6466-5422865FA595}"/>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5" name="Footer Placeholder 4">
            <a:extLst>
              <a:ext uri="{FF2B5EF4-FFF2-40B4-BE49-F238E27FC236}">
                <a16:creationId xmlns:a16="http://schemas.microsoft.com/office/drawing/2014/main" id="{BAA59BB9-3118-A4C4-8571-02B669FED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85DF6-CA55-D404-0998-2909D10C0DBF}"/>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279044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E62AD-45F0-1480-39C8-1DD56E32E70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1B9E75-8601-56C2-13ED-584A5F8236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A7BB92-B851-9C63-3CEE-41D0A038DCDB}"/>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5" name="Footer Placeholder 4">
            <a:extLst>
              <a:ext uri="{FF2B5EF4-FFF2-40B4-BE49-F238E27FC236}">
                <a16:creationId xmlns:a16="http://schemas.microsoft.com/office/drawing/2014/main" id="{BCA1818E-BC01-9830-C3B0-68B5823B5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EEF7F-EE84-0ED3-A5B7-FD10DD3B00D0}"/>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414407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DC26-F623-2BA3-A975-CBBB5010008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7738C1-2C1D-8C2D-890D-F7511EA240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CF5E3D-3F9C-5BBB-C9EA-281036A1036A}"/>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5" name="Footer Placeholder 4">
            <a:extLst>
              <a:ext uri="{FF2B5EF4-FFF2-40B4-BE49-F238E27FC236}">
                <a16:creationId xmlns:a16="http://schemas.microsoft.com/office/drawing/2014/main" id="{DA6122A1-15E1-D164-298B-25AF5AB02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350AD-5598-D72F-93C6-B82813BFE8F2}"/>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237429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8129-595F-E6E0-1B8A-3FCF35DAB1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1D066E-F7FC-B100-0300-68BE6DC22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1EC49B-C75F-AC7B-945A-727D6251A0F6}"/>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5" name="Footer Placeholder 4">
            <a:extLst>
              <a:ext uri="{FF2B5EF4-FFF2-40B4-BE49-F238E27FC236}">
                <a16:creationId xmlns:a16="http://schemas.microsoft.com/office/drawing/2014/main" id="{06E3579A-75BA-C06A-5004-0DF6D43AB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4EEE3-502A-B8D4-8D1F-9B0773DB92C9}"/>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190959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4FE9-F612-3040-E558-04C05781AC2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8B0BB5-E43D-4080-4220-A0D1662011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BA1ADF5-C8DB-0FAF-4B39-6F27046C90F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E85F2F8-F0E9-C83D-6873-3EE607770EDE}"/>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6" name="Footer Placeholder 5">
            <a:extLst>
              <a:ext uri="{FF2B5EF4-FFF2-40B4-BE49-F238E27FC236}">
                <a16:creationId xmlns:a16="http://schemas.microsoft.com/office/drawing/2014/main" id="{129B4378-B10F-1846-53D5-47B123642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06EE0-F42D-71B8-4CAF-C2EDCBD302C5}"/>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37913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1A7F-1FAB-EE31-1432-91A29D1E57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9DB534-70D7-1505-3899-54B6D3019D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6AF0264-86A0-E642-DFA4-FE711C9639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822924B-8B93-C311-F61B-E6B5610D8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FD276C-276C-E808-0AFC-2FC384E4F0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8FA7B0-F285-FF54-FB4F-366526B0DCB0}"/>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8" name="Footer Placeholder 7">
            <a:extLst>
              <a:ext uri="{FF2B5EF4-FFF2-40B4-BE49-F238E27FC236}">
                <a16:creationId xmlns:a16="http://schemas.microsoft.com/office/drawing/2014/main" id="{FA5E2C04-62B0-4C56-17D4-4564232F1A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56870F-3E0B-FD9C-F59A-57D097816914}"/>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26805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5C09-7502-0849-6A20-B70F2B515A9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9866812-E4A4-C280-7D20-59BADF72C933}"/>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4" name="Footer Placeholder 3">
            <a:extLst>
              <a:ext uri="{FF2B5EF4-FFF2-40B4-BE49-F238E27FC236}">
                <a16:creationId xmlns:a16="http://schemas.microsoft.com/office/drawing/2014/main" id="{B56232B1-BE5D-7EDB-C0F0-CB36F6F946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F217AD-EC54-FEFC-AEF1-C743AD5B1DEB}"/>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257002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4B55B-A662-764C-1DA5-5A4E65C2B0E0}"/>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3" name="Footer Placeholder 2">
            <a:extLst>
              <a:ext uri="{FF2B5EF4-FFF2-40B4-BE49-F238E27FC236}">
                <a16:creationId xmlns:a16="http://schemas.microsoft.com/office/drawing/2014/main" id="{4D9569B2-AD23-CFDE-1053-C788F124FA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48FA51-1779-EE40-6751-1AF11EAB532A}"/>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2442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4B86-FB43-0308-38B7-AB83AB5F26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C51F867-B1BA-A8A9-9697-C1F2E68B5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79413A-8923-3D3E-766D-1069D3369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A0D081-781C-6EAE-8445-E1A21D235A8E}"/>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6" name="Footer Placeholder 5">
            <a:extLst>
              <a:ext uri="{FF2B5EF4-FFF2-40B4-BE49-F238E27FC236}">
                <a16:creationId xmlns:a16="http://schemas.microsoft.com/office/drawing/2014/main" id="{36FA8FB7-EB2C-93CA-0E33-C5517B4BE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C3B66-E295-946B-9CAA-7FEE2AA916E3}"/>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166407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B3A7-F560-1ABA-4145-B7CFB16C5C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1423A21-2570-8C7C-5F35-F88F731AC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481355-5B8F-77BA-566C-4C4007293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F51994-0A78-0B0D-D6CE-E649C60F95D4}"/>
              </a:ext>
            </a:extLst>
          </p:cNvPr>
          <p:cNvSpPr>
            <a:spLocks noGrp="1"/>
          </p:cNvSpPr>
          <p:nvPr>
            <p:ph type="dt" sz="half" idx="10"/>
          </p:nvPr>
        </p:nvSpPr>
        <p:spPr/>
        <p:txBody>
          <a:bodyPr/>
          <a:lstStyle/>
          <a:p>
            <a:fld id="{B76046EB-4BAD-BF4C-8908-F2BF63E9C3B9}" type="datetimeFigureOut">
              <a:rPr lang="en-US" smtClean="0"/>
              <a:t>9/18/2023</a:t>
            </a:fld>
            <a:endParaRPr lang="en-US"/>
          </a:p>
        </p:txBody>
      </p:sp>
      <p:sp>
        <p:nvSpPr>
          <p:cNvPr id="6" name="Footer Placeholder 5">
            <a:extLst>
              <a:ext uri="{FF2B5EF4-FFF2-40B4-BE49-F238E27FC236}">
                <a16:creationId xmlns:a16="http://schemas.microsoft.com/office/drawing/2014/main" id="{74D6C0E5-775B-4463-6C59-3260D6BBD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BCE5B-4E34-C380-B6D1-BDC9849073B9}"/>
              </a:ext>
            </a:extLst>
          </p:cNvPr>
          <p:cNvSpPr>
            <a:spLocks noGrp="1"/>
          </p:cNvSpPr>
          <p:nvPr>
            <p:ph type="sldNum" sz="quarter" idx="12"/>
          </p:nvPr>
        </p:nvSpPr>
        <p:spPr/>
        <p:txBody>
          <a:bodyPr/>
          <a:lstStyle/>
          <a:p>
            <a:fld id="{E1D3639F-6ECF-5046-A2C1-7662563F8D7D}" type="slidenum">
              <a:rPr lang="en-US" smtClean="0"/>
              <a:t>‹#›</a:t>
            </a:fld>
            <a:endParaRPr lang="en-US"/>
          </a:p>
        </p:txBody>
      </p:sp>
    </p:spTree>
    <p:extLst>
      <p:ext uri="{BB962C8B-B14F-4D97-AF65-F5344CB8AC3E}">
        <p14:creationId xmlns:p14="http://schemas.microsoft.com/office/powerpoint/2010/main" val="41879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05704B-7766-9270-D540-2BE412BD3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593D14-934C-0C2D-5C3A-5962B3AC6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CE35F0-F2B8-CF48-5810-9C649C262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046EB-4BAD-BF4C-8908-F2BF63E9C3B9}" type="datetimeFigureOut">
              <a:rPr lang="en-US" smtClean="0"/>
              <a:t>9/18/2023</a:t>
            </a:fld>
            <a:endParaRPr lang="en-US"/>
          </a:p>
        </p:txBody>
      </p:sp>
      <p:sp>
        <p:nvSpPr>
          <p:cNvPr id="5" name="Footer Placeholder 4">
            <a:extLst>
              <a:ext uri="{FF2B5EF4-FFF2-40B4-BE49-F238E27FC236}">
                <a16:creationId xmlns:a16="http://schemas.microsoft.com/office/drawing/2014/main" id="{98480334-EE5F-CAEE-3B28-1B92F3C81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3EBC1E-0928-E974-2EAE-0E6DF18FA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3639F-6ECF-5046-A2C1-7662563F8D7D}" type="slidenum">
              <a:rPr lang="en-US" smtClean="0"/>
              <a:t>‹#›</a:t>
            </a:fld>
            <a:endParaRPr lang="en-US"/>
          </a:p>
        </p:txBody>
      </p:sp>
    </p:spTree>
    <p:extLst>
      <p:ext uri="{BB962C8B-B14F-4D97-AF65-F5344CB8AC3E}">
        <p14:creationId xmlns:p14="http://schemas.microsoft.com/office/powerpoint/2010/main" val="2971039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edgehill.ac.uk/departments/academic/education/research/research-groups-projects/inclusion-diversity-identity-research-networ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5A274-EE58-A754-BAA9-FA06F523C8AE}"/>
              </a:ext>
            </a:extLst>
          </p:cNvPr>
          <p:cNvSpPr>
            <a:spLocks noGrp="1"/>
          </p:cNvSpPr>
          <p:nvPr>
            <p:ph type="ctrTitle"/>
          </p:nvPr>
        </p:nvSpPr>
        <p:spPr>
          <a:xfrm>
            <a:off x="455071" y="407963"/>
            <a:ext cx="7308364" cy="3348111"/>
          </a:xfrm>
        </p:spPr>
        <p:txBody>
          <a:bodyPr anchor="b">
            <a:normAutofit fontScale="90000"/>
          </a:bodyPr>
          <a:lstStyle/>
          <a:p>
            <a:pPr algn="l"/>
            <a:r>
              <a:rPr lang="en-US" sz="4400" b="1" dirty="0"/>
              <a:t>Inclusion, Diversity and Identity Research Network</a:t>
            </a:r>
            <a:br>
              <a:rPr lang="en-US" sz="3400" dirty="0"/>
            </a:br>
            <a:br>
              <a:rPr lang="en-US" sz="3400" dirty="0"/>
            </a:br>
            <a:r>
              <a:rPr lang="en-US" sz="3400" b="1" dirty="0"/>
              <a:t>Lead - Prof Peter Hick</a:t>
            </a:r>
            <a:br>
              <a:rPr lang="en-US" sz="3400" dirty="0"/>
            </a:br>
            <a:r>
              <a:rPr lang="en-US" sz="3400" dirty="0"/>
              <a:t>peter.hick@edgehill.ac.uk</a:t>
            </a:r>
            <a:br>
              <a:rPr lang="en-US" sz="3400" dirty="0"/>
            </a:br>
            <a:r>
              <a:rPr lang="en-US" sz="3400" b="1" dirty="0"/>
              <a:t>Co-Lead Dr Anna Mariguddi</a:t>
            </a:r>
            <a:br>
              <a:rPr lang="en-US" sz="3400" dirty="0"/>
            </a:br>
            <a:r>
              <a:rPr lang="en-US" sz="3400" dirty="0"/>
              <a:t>mariguda@edgehill.ac.uk</a:t>
            </a:r>
          </a:p>
        </p:txBody>
      </p:sp>
      <p:sp>
        <p:nvSpPr>
          <p:cNvPr id="21" name="Rectangle 2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qr code with a dinosaur&#10;&#10;Description automatically generated">
            <a:extLst>
              <a:ext uri="{FF2B5EF4-FFF2-40B4-BE49-F238E27FC236}">
                <a16:creationId xmlns:a16="http://schemas.microsoft.com/office/drawing/2014/main" id="{4C319FDD-39A0-DF93-B3CA-A1BEB3FFFE6F}"/>
              </a:ext>
            </a:extLst>
          </p:cNvPr>
          <p:cNvPicPr>
            <a:picLocks noChangeAspect="1"/>
          </p:cNvPicPr>
          <p:nvPr/>
        </p:nvPicPr>
        <p:blipFill>
          <a:blip r:embed="rId3"/>
          <a:stretch>
            <a:fillRect/>
          </a:stretch>
        </p:blipFill>
        <p:spPr>
          <a:xfrm>
            <a:off x="8115299" y="407963"/>
            <a:ext cx="3412775" cy="3412775"/>
          </a:xfrm>
          <a:prstGeom prst="rect">
            <a:avLst/>
          </a:prstGeom>
        </p:spPr>
      </p:pic>
      <p:sp>
        <p:nvSpPr>
          <p:cNvPr id="27" name="Rectangle 2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ED54498-C76E-9141-5D85-9EB4A4DE7EB6}"/>
              </a:ext>
            </a:extLst>
          </p:cNvPr>
          <p:cNvSpPr txBox="1"/>
          <p:nvPr/>
        </p:nvSpPr>
        <p:spPr>
          <a:xfrm>
            <a:off x="246530" y="4288178"/>
            <a:ext cx="6122894" cy="2031325"/>
          </a:xfrm>
          <a:prstGeom prst="rect">
            <a:avLst/>
          </a:prstGeom>
          <a:noFill/>
        </p:spPr>
        <p:txBody>
          <a:bodyPr wrap="square">
            <a:spAutoFit/>
          </a:bodyPr>
          <a:lstStyle/>
          <a:p>
            <a:r>
              <a:rPr lang="en-GB" dirty="0">
                <a:solidFill>
                  <a:schemeClr val="bg1"/>
                </a:solidFill>
                <a:hlinkClick r:id="rId4">
                  <a:extLst>
                    <a:ext uri="{A12FA001-AC4F-418D-AE19-62706E023703}">
                      <ahyp:hlinkClr xmlns:ahyp="http://schemas.microsoft.com/office/drawing/2018/hyperlinkcolor" val="tx"/>
                    </a:ext>
                  </a:extLst>
                </a:hlinkClick>
              </a:rPr>
              <a:t>https://www.edgehill.ac.uk/departments/academic/education/research/research-groups-projects/inclusion-diversity-identity-research-network/</a:t>
            </a:r>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5" name="TextBox 4">
            <a:extLst>
              <a:ext uri="{FF2B5EF4-FFF2-40B4-BE49-F238E27FC236}">
                <a16:creationId xmlns:a16="http://schemas.microsoft.com/office/drawing/2014/main" id="{D5277461-5718-7865-C062-29E4C70C34E7}"/>
              </a:ext>
            </a:extLst>
          </p:cNvPr>
          <p:cNvSpPr txBox="1"/>
          <p:nvPr/>
        </p:nvSpPr>
        <p:spPr>
          <a:xfrm>
            <a:off x="217098" y="5626819"/>
            <a:ext cx="7898201" cy="1077218"/>
          </a:xfrm>
          <a:prstGeom prst="rect">
            <a:avLst/>
          </a:prstGeom>
          <a:noFill/>
        </p:spPr>
        <p:txBody>
          <a:bodyPr wrap="square" rtlCol="0">
            <a:spAutoFit/>
          </a:bodyPr>
          <a:lstStyle/>
          <a:p>
            <a:r>
              <a:rPr lang="en-GB" sz="2800" b="1" dirty="0">
                <a:solidFill>
                  <a:schemeClr val="bg1"/>
                </a:solidFill>
              </a:rPr>
              <a:t>Join our mailing list: </a:t>
            </a:r>
            <a:r>
              <a:rPr lang="en-GB" dirty="0">
                <a:solidFill>
                  <a:schemeClr val="bg1"/>
                </a:solidFill>
              </a:rPr>
              <a:t>https://forms.office.com/pages/responsepage.aspx?id=kYY1CY5NHEmqdgpcvVunNDvebwlxpY9MsQxwLQ_H_QBURUZHRTk5NzRENU5RWDNJNDkzOUs0MDVBMC4u</a:t>
            </a:r>
          </a:p>
        </p:txBody>
      </p:sp>
    </p:spTree>
    <p:extLst>
      <p:ext uri="{BB962C8B-B14F-4D97-AF65-F5344CB8AC3E}">
        <p14:creationId xmlns:p14="http://schemas.microsoft.com/office/powerpoint/2010/main" val="48991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504F-EE97-0345-1B15-CAD409423713}"/>
              </a:ext>
            </a:extLst>
          </p:cNvPr>
          <p:cNvSpPr>
            <a:spLocks noGrp="1"/>
          </p:cNvSpPr>
          <p:nvPr>
            <p:ph type="title"/>
          </p:nvPr>
        </p:nvSpPr>
        <p:spPr>
          <a:xfrm>
            <a:off x="5868557" y="1138036"/>
            <a:ext cx="5444382" cy="1402470"/>
          </a:xfrm>
        </p:spPr>
        <p:txBody>
          <a:bodyPr anchor="t">
            <a:normAutofit/>
          </a:bodyPr>
          <a:lstStyle/>
          <a:p>
            <a:r>
              <a:rPr lang="en-GB" sz="3200"/>
              <a:t>Opportunities for research collaboration</a:t>
            </a:r>
          </a:p>
        </p:txBody>
      </p:sp>
      <p:pic>
        <p:nvPicPr>
          <p:cNvPr id="19" name="Picture 4" descr="Glasses on top of a book">
            <a:extLst>
              <a:ext uri="{FF2B5EF4-FFF2-40B4-BE49-F238E27FC236}">
                <a16:creationId xmlns:a16="http://schemas.microsoft.com/office/drawing/2014/main" id="{42C38388-90CD-A617-BD43-546FD7546816}"/>
              </a:ext>
            </a:extLst>
          </p:cNvPr>
          <p:cNvPicPr>
            <a:picLocks noChangeAspect="1"/>
          </p:cNvPicPr>
          <p:nvPr/>
        </p:nvPicPr>
        <p:blipFill rotWithShape="1">
          <a:blip r:embed="rId3"/>
          <a:srcRect l="12453" r="37785" b="-1"/>
          <a:stretch/>
        </p:blipFill>
        <p:spPr>
          <a:xfrm>
            <a:off x="-1" y="10"/>
            <a:ext cx="5151179" cy="6857990"/>
          </a:xfrm>
          <a:prstGeom prst="rect">
            <a:avLst/>
          </a:prstGeom>
        </p:spPr>
      </p:pic>
      <p:cxnSp>
        <p:nvCxnSpPr>
          <p:cNvPr id="20"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D6481203-2094-7ADF-85CD-D48423DA1592}"/>
              </a:ext>
            </a:extLst>
          </p:cNvPr>
          <p:cNvSpPr>
            <a:spLocks noGrp="1"/>
          </p:cNvSpPr>
          <p:nvPr>
            <p:ph idx="1"/>
          </p:nvPr>
        </p:nvSpPr>
        <p:spPr>
          <a:xfrm>
            <a:off x="5868557" y="2551176"/>
            <a:ext cx="5444382" cy="3591207"/>
          </a:xfrm>
        </p:spPr>
        <p:txBody>
          <a:bodyPr>
            <a:normAutofit/>
          </a:bodyPr>
          <a:lstStyle/>
          <a:p>
            <a:endParaRPr lang="en-GB" sz="1700"/>
          </a:p>
          <a:p>
            <a:r>
              <a:rPr lang="en-GB" sz="1700"/>
              <a:t>Addressing racial disproportionalities in school disciplinary outcomes and in the identification of special educational needs or disabilities</a:t>
            </a:r>
          </a:p>
          <a:p>
            <a:r>
              <a:rPr lang="en-GB" sz="1700"/>
              <a:t>School and community partnerships for developing more inclusive practices in educational settings</a:t>
            </a:r>
          </a:p>
          <a:p>
            <a:r>
              <a:rPr lang="en-GB" sz="1700"/>
              <a:t>Teacher preparation for inclusive practice with diverse students</a:t>
            </a:r>
          </a:p>
          <a:p>
            <a:r>
              <a:rPr lang="en-GB" sz="1700"/>
              <a:t>Empowering the voices of students with disabilities</a:t>
            </a:r>
          </a:p>
          <a:p>
            <a:r>
              <a:rPr lang="en-GB" sz="1700"/>
              <a:t>Narrative approaches to research with vulnerable learners</a:t>
            </a:r>
          </a:p>
          <a:p>
            <a:endParaRPr lang="en-GB" sz="1700"/>
          </a:p>
        </p:txBody>
      </p:sp>
    </p:spTree>
    <p:extLst>
      <p:ext uri="{BB962C8B-B14F-4D97-AF65-F5344CB8AC3E}">
        <p14:creationId xmlns:p14="http://schemas.microsoft.com/office/powerpoint/2010/main" val="130485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FED9F-2093-FA6B-006B-FDDE038CF45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What do we mean by ‘inclusion, diversity &amp; identities’?</a:t>
            </a:r>
          </a:p>
        </p:txBody>
      </p:sp>
      <p:sp>
        <p:nvSpPr>
          <p:cNvPr id="3" name="Content Placeholder 2">
            <a:extLst>
              <a:ext uri="{FF2B5EF4-FFF2-40B4-BE49-F238E27FC236}">
                <a16:creationId xmlns:a16="http://schemas.microsoft.com/office/drawing/2014/main" id="{C7F61BDC-7DB3-23D3-0192-2465BED0CBEA}"/>
              </a:ext>
            </a:extLst>
          </p:cNvPr>
          <p:cNvSpPr>
            <a:spLocks noGrp="1"/>
          </p:cNvSpPr>
          <p:nvPr>
            <p:ph idx="1"/>
          </p:nvPr>
        </p:nvSpPr>
        <p:spPr>
          <a:xfrm>
            <a:off x="4810259" y="649480"/>
            <a:ext cx="6555347" cy="5546047"/>
          </a:xfrm>
        </p:spPr>
        <p:txBody>
          <a:bodyPr anchor="ctr">
            <a:normAutofit/>
          </a:bodyPr>
          <a:lstStyle/>
          <a:p>
            <a:pPr marL="0" indent="0">
              <a:buNone/>
            </a:pPr>
            <a:r>
              <a:rPr lang="en-GB" sz="2400" i="1" dirty="0"/>
              <a:t>… the inclusive education movement should constitute an ongoing struggle toward:</a:t>
            </a:r>
          </a:p>
          <a:p>
            <a:pPr marL="514350" indent="-514350">
              <a:buAutoNum type="alphaLcParenBoth"/>
            </a:pPr>
            <a:r>
              <a:rPr lang="en-GB" sz="2400" i="1" dirty="0"/>
              <a:t>the redistribution of access to and participation in quality opportunities to learn (redistribution dimension); </a:t>
            </a:r>
          </a:p>
          <a:p>
            <a:pPr marL="514350" indent="-514350">
              <a:buAutoNum type="alphaLcParenBoth"/>
            </a:pPr>
            <a:r>
              <a:rPr lang="en-GB" sz="2400" i="1" dirty="0"/>
              <a:t>the recognition and valuing of all student differences as reflected in content, pedagogy, and assessment tools (recognition dimension); </a:t>
            </a:r>
          </a:p>
          <a:p>
            <a:pPr marL="514350" indent="-514350">
              <a:buAutoNum type="alphaLcParenBoth"/>
            </a:pPr>
            <a:r>
              <a:rPr lang="en-GB" sz="2400" i="1" dirty="0"/>
              <a:t>the creation of more opportunities for nondominant groups to advance claims of educational exclusion and their respective solutions (representation dimension).</a:t>
            </a:r>
          </a:p>
          <a:p>
            <a:pPr marL="0" indent="0">
              <a:buNone/>
            </a:pPr>
            <a:r>
              <a:rPr lang="en-GB" sz="1600" b="0" i="0" dirty="0" err="1">
                <a:effectLst/>
                <a:latin typeface="Inter"/>
              </a:rPr>
              <a:t>Waitoller</a:t>
            </a:r>
            <a:r>
              <a:rPr lang="en-GB" sz="1600" b="0" i="0" dirty="0">
                <a:effectLst/>
                <a:latin typeface="Inter"/>
              </a:rPr>
              <a:t>, F. R., &amp; Artiles, A. (2013). A Decade of Professional Development Research for Inclusive Education: A Critical Review and Notes for a Research Program. </a:t>
            </a:r>
            <a:r>
              <a:rPr lang="en-GB" sz="1600" b="0" i="1" dirty="0">
                <a:effectLst/>
                <a:latin typeface="Inter"/>
              </a:rPr>
              <a:t>Review of Educational Research, 83</a:t>
            </a:r>
            <a:r>
              <a:rPr lang="en-GB" sz="1600" b="0" i="0" dirty="0">
                <a:effectLst/>
                <a:latin typeface="Inter"/>
              </a:rPr>
              <a:t>(3), 319–356</a:t>
            </a:r>
          </a:p>
        </p:txBody>
      </p:sp>
    </p:spTree>
    <p:extLst>
      <p:ext uri="{BB962C8B-B14F-4D97-AF65-F5344CB8AC3E}">
        <p14:creationId xmlns:p14="http://schemas.microsoft.com/office/powerpoint/2010/main" val="337688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3B998-4C76-B42E-BE2F-B528BC4AE9F7}"/>
              </a:ext>
            </a:extLst>
          </p:cNvPr>
          <p:cNvSpPr>
            <a:spLocks noGrp="1"/>
          </p:cNvSpPr>
          <p:nvPr>
            <p:ph type="title"/>
          </p:nvPr>
        </p:nvSpPr>
        <p:spPr>
          <a:xfrm>
            <a:off x="572493" y="238539"/>
            <a:ext cx="11018520" cy="1434415"/>
          </a:xfrm>
        </p:spPr>
        <p:txBody>
          <a:bodyPr anchor="b">
            <a:normAutofit/>
          </a:bodyPr>
          <a:lstStyle/>
          <a:p>
            <a:r>
              <a:rPr lang="en-GB" sz="4600"/>
              <a:t>Inclusion, Diversity and Identity Research Network</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C5E417-8B16-B20F-7092-5A763A358094}"/>
              </a:ext>
            </a:extLst>
          </p:cNvPr>
          <p:cNvSpPr>
            <a:spLocks noGrp="1"/>
          </p:cNvSpPr>
          <p:nvPr>
            <p:ph idx="1"/>
          </p:nvPr>
        </p:nvSpPr>
        <p:spPr>
          <a:xfrm>
            <a:off x="340659" y="2071315"/>
            <a:ext cx="6945386" cy="4548145"/>
          </a:xfrm>
        </p:spPr>
        <p:txBody>
          <a:bodyPr anchor="t">
            <a:normAutofit fontScale="92500" lnSpcReduction="10000"/>
          </a:bodyPr>
          <a:lstStyle/>
          <a:p>
            <a:r>
              <a:rPr lang="en-GB" sz="2400" b="1" dirty="0"/>
              <a:t>Network membership:</a:t>
            </a:r>
          </a:p>
          <a:p>
            <a:pPr lvl="1"/>
            <a:r>
              <a:rPr lang="en-GB" dirty="0"/>
              <a:t>38 internal EHU staff.</a:t>
            </a:r>
          </a:p>
          <a:p>
            <a:pPr lvl="1">
              <a:spcAft>
                <a:spcPts val="1200"/>
              </a:spcAft>
            </a:pPr>
            <a:r>
              <a:rPr lang="en-GB" dirty="0"/>
              <a:t>232 unique external registrations for IDI Research Network mailing list.</a:t>
            </a:r>
          </a:p>
          <a:p>
            <a:r>
              <a:rPr lang="en-GB" sz="2400" b="1" dirty="0"/>
              <a:t>2022-23 activities:</a:t>
            </a:r>
          </a:p>
          <a:p>
            <a:pPr lvl="1"/>
            <a:r>
              <a:rPr lang="en-GB" dirty="0"/>
              <a:t>External online seminar series</a:t>
            </a:r>
          </a:p>
          <a:p>
            <a:pPr lvl="2"/>
            <a:r>
              <a:rPr lang="en-US" sz="2400" dirty="0"/>
              <a:t>Attracting 250 registrations from 26 countries.</a:t>
            </a:r>
          </a:p>
          <a:p>
            <a:pPr lvl="2"/>
            <a:r>
              <a:rPr lang="en-US" sz="2400" dirty="0"/>
              <a:t>Supporting the development of external research collaborations.</a:t>
            </a:r>
            <a:endParaRPr lang="en-GB" sz="2400" dirty="0"/>
          </a:p>
          <a:p>
            <a:pPr lvl="1"/>
            <a:r>
              <a:rPr lang="en-GB" dirty="0"/>
              <a:t>Internal network meetings</a:t>
            </a:r>
          </a:p>
          <a:p>
            <a:pPr lvl="2"/>
            <a:r>
              <a:rPr lang="en-GB" sz="2400" dirty="0"/>
              <a:t>Research presentations, discussion, support.</a:t>
            </a:r>
          </a:p>
          <a:p>
            <a:pPr lvl="1"/>
            <a:r>
              <a:rPr lang="en-GB" dirty="0"/>
              <a:t>Hosting Annual Conference for Research in Education (EHU)</a:t>
            </a:r>
          </a:p>
        </p:txBody>
      </p:sp>
      <p:pic>
        <p:nvPicPr>
          <p:cNvPr id="5" name="Picture 4" descr="Group of people holding strings">
            <a:extLst>
              <a:ext uri="{FF2B5EF4-FFF2-40B4-BE49-F238E27FC236}">
                <a16:creationId xmlns:a16="http://schemas.microsoft.com/office/drawing/2014/main" id="{8C4F02EC-0080-42D9-BAC0-C0BAE23E3A02}"/>
              </a:ext>
            </a:extLst>
          </p:cNvPr>
          <p:cNvPicPr>
            <a:picLocks noChangeAspect="1"/>
          </p:cNvPicPr>
          <p:nvPr/>
        </p:nvPicPr>
        <p:blipFill rotWithShape="1">
          <a:blip r:embed="rId3"/>
          <a:srcRect l="31935" r="-2" b="-2"/>
          <a:stretch/>
        </p:blipFill>
        <p:spPr>
          <a:xfrm>
            <a:off x="7675658" y="2093976"/>
            <a:ext cx="3941064" cy="4096512"/>
          </a:xfrm>
          <a:prstGeom prst="rect">
            <a:avLst/>
          </a:prstGeom>
        </p:spPr>
      </p:pic>
    </p:spTree>
    <p:extLst>
      <p:ext uri="{BB962C8B-B14F-4D97-AF65-F5344CB8AC3E}">
        <p14:creationId xmlns:p14="http://schemas.microsoft.com/office/powerpoint/2010/main" val="1325087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hild wearing a face mask&#10;&#10;Description automatically generated">
            <a:extLst>
              <a:ext uri="{FF2B5EF4-FFF2-40B4-BE49-F238E27FC236}">
                <a16:creationId xmlns:a16="http://schemas.microsoft.com/office/drawing/2014/main" id="{C904E058-670D-91D3-719C-287A1B0EB739}"/>
              </a:ext>
            </a:extLst>
          </p:cNvPr>
          <p:cNvPicPr>
            <a:picLocks noGrp="1" noChangeAspect="1"/>
          </p:cNvPicPr>
          <p:nvPr>
            <p:ph sz="half" idx="1"/>
          </p:nvPr>
        </p:nvPicPr>
        <p:blipFill>
          <a:blip r:embed="rId3"/>
          <a:stretch>
            <a:fillRect/>
          </a:stretch>
        </p:blipFill>
        <p:spPr>
          <a:xfrm>
            <a:off x="457200" y="1866071"/>
            <a:ext cx="5557078" cy="3125857"/>
          </a:xfrm>
        </p:spPr>
      </p:pic>
      <p:pic>
        <p:nvPicPr>
          <p:cNvPr id="8" name="Content Placeholder 7" descr="Hands holding a globe with text above it&#10;&#10;Description automatically generated">
            <a:extLst>
              <a:ext uri="{FF2B5EF4-FFF2-40B4-BE49-F238E27FC236}">
                <a16:creationId xmlns:a16="http://schemas.microsoft.com/office/drawing/2014/main" id="{D6192093-714A-32DE-0B65-5C5C21F7A00D}"/>
              </a:ext>
            </a:extLst>
          </p:cNvPr>
          <p:cNvPicPr>
            <a:picLocks noGrp="1" noChangeAspect="1"/>
          </p:cNvPicPr>
          <p:nvPr>
            <p:ph sz="half" idx="2"/>
          </p:nvPr>
        </p:nvPicPr>
        <p:blipFill>
          <a:blip r:embed="rId4"/>
          <a:stretch>
            <a:fillRect/>
          </a:stretch>
        </p:blipFill>
        <p:spPr>
          <a:xfrm>
            <a:off x="6177722" y="1866071"/>
            <a:ext cx="5557078" cy="3125856"/>
          </a:xfrm>
        </p:spPr>
      </p:pic>
      <p:sp>
        <p:nvSpPr>
          <p:cNvPr id="2" name="TextBox 1">
            <a:extLst>
              <a:ext uri="{FF2B5EF4-FFF2-40B4-BE49-F238E27FC236}">
                <a16:creationId xmlns:a16="http://schemas.microsoft.com/office/drawing/2014/main" id="{ECEF27C8-18BF-3340-F3F2-993FB9CAAACB}"/>
              </a:ext>
            </a:extLst>
          </p:cNvPr>
          <p:cNvSpPr txBox="1"/>
          <p:nvPr/>
        </p:nvSpPr>
        <p:spPr>
          <a:xfrm>
            <a:off x="89646" y="5504329"/>
            <a:ext cx="10811435" cy="400110"/>
          </a:xfrm>
          <a:prstGeom prst="rect">
            <a:avLst/>
          </a:prstGeom>
          <a:noFill/>
        </p:spPr>
        <p:txBody>
          <a:bodyPr wrap="square" rtlCol="0">
            <a:spAutoFit/>
          </a:bodyPr>
          <a:lstStyle/>
          <a:p>
            <a:r>
              <a:rPr lang="en-GB" sz="2000" dirty="0">
                <a:solidFill>
                  <a:schemeClr val="bg1"/>
                </a:solidFill>
              </a:rPr>
              <a:t>Watch our seminars: </a:t>
            </a:r>
            <a:r>
              <a:rPr lang="en-GB" sz="2000" u="sng" dirty="0">
                <a:solidFill>
                  <a:schemeClr val="bg1"/>
                </a:solidFill>
              </a:rPr>
              <a:t>https://figshare.edgehill.ac.uk/Inclusion_Diversity_and_Identity</a:t>
            </a:r>
          </a:p>
        </p:txBody>
      </p:sp>
    </p:spTree>
    <p:extLst>
      <p:ext uri="{BB962C8B-B14F-4D97-AF65-F5344CB8AC3E}">
        <p14:creationId xmlns:p14="http://schemas.microsoft.com/office/powerpoint/2010/main" val="125410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hool bus on a snowy road&#10;&#10;Description automatically generated">
            <a:extLst>
              <a:ext uri="{FF2B5EF4-FFF2-40B4-BE49-F238E27FC236}">
                <a16:creationId xmlns:a16="http://schemas.microsoft.com/office/drawing/2014/main" id="{D1DB28A3-92A5-48F3-B4FF-A5B5864C2A57}"/>
              </a:ext>
            </a:extLst>
          </p:cNvPr>
          <p:cNvPicPr>
            <a:picLocks noGrp="1" noChangeAspect="1"/>
          </p:cNvPicPr>
          <p:nvPr>
            <p:ph sz="half" idx="1"/>
          </p:nvPr>
        </p:nvPicPr>
        <p:blipFill>
          <a:blip r:embed="rId3"/>
          <a:stretch>
            <a:fillRect/>
          </a:stretch>
        </p:blipFill>
        <p:spPr>
          <a:xfrm>
            <a:off x="457200" y="1866071"/>
            <a:ext cx="5557078" cy="3125857"/>
          </a:xfrm>
        </p:spPr>
      </p:pic>
      <p:pic>
        <p:nvPicPr>
          <p:cNvPr id="8" name="Content Placeholder 7" descr="A poster for a seminar&#10;&#10;Description automatically generated">
            <a:extLst>
              <a:ext uri="{FF2B5EF4-FFF2-40B4-BE49-F238E27FC236}">
                <a16:creationId xmlns:a16="http://schemas.microsoft.com/office/drawing/2014/main" id="{FE40FD02-11BA-D920-6836-ABD724C1AACC}"/>
              </a:ext>
            </a:extLst>
          </p:cNvPr>
          <p:cNvPicPr>
            <a:picLocks noGrp="1" noChangeAspect="1"/>
          </p:cNvPicPr>
          <p:nvPr>
            <p:ph sz="half" idx="2"/>
          </p:nvPr>
        </p:nvPicPr>
        <p:blipFill>
          <a:blip r:embed="rId4"/>
          <a:stretch>
            <a:fillRect/>
          </a:stretch>
        </p:blipFill>
        <p:spPr>
          <a:xfrm>
            <a:off x="6177722" y="1866071"/>
            <a:ext cx="5557078" cy="3125857"/>
          </a:xfrm>
        </p:spPr>
      </p:pic>
      <p:sp>
        <p:nvSpPr>
          <p:cNvPr id="2" name="TextBox 1">
            <a:extLst>
              <a:ext uri="{FF2B5EF4-FFF2-40B4-BE49-F238E27FC236}">
                <a16:creationId xmlns:a16="http://schemas.microsoft.com/office/drawing/2014/main" id="{C2532949-F3F4-A57E-BEAA-213790CD04D6}"/>
              </a:ext>
            </a:extLst>
          </p:cNvPr>
          <p:cNvSpPr txBox="1"/>
          <p:nvPr/>
        </p:nvSpPr>
        <p:spPr>
          <a:xfrm>
            <a:off x="89646" y="5504329"/>
            <a:ext cx="10811435" cy="400110"/>
          </a:xfrm>
          <a:prstGeom prst="rect">
            <a:avLst/>
          </a:prstGeom>
          <a:noFill/>
        </p:spPr>
        <p:txBody>
          <a:bodyPr wrap="square" rtlCol="0">
            <a:spAutoFit/>
          </a:bodyPr>
          <a:lstStyle/>
          <a:p>
            <a:r>
              <a:rPr lang="en-GB" sz="2000" dirty="0">
                <a:solidFill>
                  <a:schemeClr val="bg1"/>
                </a:solidFill>
              </a:rPr>
              <a:t>Watch our seminars: </a:t>
            </a:r>
            <a:r>
              <a:rPr lang="en-GB" sz="2000" u="sng" dirty="0">
                <a:solidFill>
                  <a:schemeClr val="bg1"/>
                </a:solidFill>
              </a:rPr>
              <a:t>https://figshare.edgehill.ac.uk/Inclusion_Diversity_and_Identity</a:t>
            </a:r>
          </a:p>
        </p:txBody>
      </p:sp>
    </p:spTree>
    <p:extLst>
      <p:ext uri="{BB962C8B-B14F-4D97-AF65-F5344CB8AC3E}">
        <p14:creationId xmlns:p14="http://schemas.microsoft.com/office/powerpoint/2010/main" val="133357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E973FB-B698-A138-426B-BADDB3FA1AC1}"/>
              </a:ext>
            </a:extLst>
          </p:cNvPr>
          <p:cNvSpPr>
            <a:spLocks noGrp="1"/>
          </p:cNvSpPr>
          <p:nvPr>
            <p:ph type="title"/>
          </p:nvPr>
        </p:nvSpPr>
        <p:spPr>
          <a:xfrm>
            <a:off x="197225" y="229539"/>
            <a:ext cx="9108140" cy="1049426"/>
          </a:xfrm>
        </p:spPr>
        <p:txBody>
          <a:bodyPr anchor="b">
            <a:normAutofit/>
          </a:bodyPr>
          <a:lstStyle/>
          <a:p>
            <a:r>
              <a:rPr lang="en-GB" sz="3400" dirty="0"/>
              <a:t>Seeking Equity in a World in Crisis: Critical Engagements through Educational Research (ACRE)</a:t>
            </a:r>
          </a:p>
        </p:txBody>
      </p:sp>
      <p:sp>
        <p:nvSpPr>
          <p:cNvPr id="3" name="Content Placeholder 2">
            <a:extLst>
              <a:ext uri="{FF2B5EF4-FFF2-40B4-BE49-F238E27FC236}">
                <a16:creationId xmlns:a16="http://schemas.microsoft.com/office/drawing/2014/main" id="{D737AD94-DED7-9815-5FAC-D5B2AB059205}"/>
              </a:ext>
            </a:extLst>
          </p:cNvPr>
          <p:cNvSpPr>
            <a:spLocks noGrp="1"/>
          </p:cNvSpPr>
          <p:nvPr>
            <p:ph idx="1"/>
          </p:nvPr>
        </p:nvSpPr>
        <p:spPr>
          <a:xfrm>
            <a:off x="197224" y="1703778"/>
            <a:ext cx="8784246" cy="4272208"/>
          </a:xfrm>
        </p:spPr>
        <p:txBody>
          <a:bodyPr>
            <a:normAutofit/>
          </a:bodyPr>
          <a:lstStyle/>
          <a:p>
            <a:pPr marL="0" lvl="2" indent="0">
              <a:buNone/>
            </a:pPr>
            <a:r>
              <a:rPr lang="en-GB" b="0" i="0" dirty="0">
                <a:effectLst/>
                <a:latin typeface="Inter"/>
              </a:rPr>
              <a:t>A forum for exploring critical engagements through research with broad issues of equity in education, encompassing all phases of education, from the early years to adult learners, embracing both formal and non-formal educational settings and sectors.</a:t>
            </a:r>
          </a:p>
          <a:p>
            <a:pPr marL="0" lvl="2" indent="0">
              <a:buNone/>
            </a:pPr>
            <a:endParaRPr lang="en-GB" dirty="0">
              <a:latin typeface="Inter"/>
            </a:endParaRPr>
          </a:p>
          <a:p>
            <a:pPr marL="0" lvl="2" indent="0">
              <a:buNone/>
            </a:pPr>
            <a:r>
              <a:rPr lang="en-GB" b="1" dirty="0">
                <a:latin typeface="Inter"/>
              </a:rPr>
              <a:t>Keynote speakers:</a:t>
            </a:r>
          </a:p>
          <a:p>
            <a:pPr marL="0" lvl="2" indent="0">
              <a:buNone/>
            </a:pPr>
            <a:endParaRPr lang="en-GB" dirty="0">
              <a:latin typeface="Inter"/>
            </a:endParaRPr>
          </a:p>
          <a:p>
            <a:pPr marL="0" lvl="2" indent="0">
              <a:buNone/>
            </a:pPr>
            <a:r>
              <a:rPr lang="en-GB" b="1" i="0" dirty="0">
                <a:effectLst/>
                <a:latin typeface="Inter"/>
              </a:rPr>
              <a:t>Dr Christine </a:t>
            </a:r>
            <a:r>
              <a:rPr lang="en-GB" b="1" i="0" dirty="0" err="1">
                <a:effectLst/>
                <a:latin typeface="Inter"/>
              </a:rPr>
              <a:t>Callender</a:t>
            </a:r>
            <a:r>
              <a:rPr lang="en-GB" b="1" i="0" dirty="0">
                <a:effectLst/>
                <a:latin typeface="Inter"/>
              </a:rPr>
              <a:t>, </a:t>
            </a:r>
            <a:r>
              <a:rPr lang="en-GB" b="0" i="0" dirty="0">
                <a:effectLst/>
                <a:latin typeface="Inter"/>
              </a:rPr>
              <a:t>Associate Professor at University College London</a:t>
            </a:r>
          </a:p>
          <a:p>
            <a:pPr marL="0" lvl="2" indent="0">
              <a:buNone/>
            </a:pPr>
            <a:r>
              <a:rPr lang="en-GB" i="0" dirty="0">
                <a:effectLst/>
                <a:latin typeface="Inter"/>
              </a:rPr>
              <a:t>Black males in education: exploring stigma and intersectional discrimination</a:t>
            </a:r>
            <a:endParaRPr lang="en-GB" dirty="0">
              <a:latin typeface="Inter"/>
            </a:endParaRPr>
          </a:p>
          <a:p>
            <a:pPr marL="0" lvl="2" indent="0">
              <a:buNone/>
            </a:pPr>
            <a:endParaRPr lang="en-GB" dirty="0">
              <a:latin typeface="Inter"/>
            </a:endParaRPr>
          </a:p>
          <a:p>
            <a:pPr marL="0" lvl="2" indent="0">
              <a:buNone/>
            </a:pPr>
            <a:r>
              <a:rPr lang="en-GB" b="1" i="0" dirty="0">
                <a:effectLst/>
                <a:latin typeface="Inter"/>
              </a:rPr>
              <a:t>Professor </a:t>
            </a:r>
            <a:r>
              <a:rPr lang="en-GB" b="1" i="0" dirty="0" err="1">
                <a:effectLst/>
                <a:latin typeface="Inter"/>
              </a:rPr>
              <a:t>Brahm</a:t>
            </a:r>
            <a:r>
              <a:rPr lang="en-GB" b="1" i="0" dirty="0">
                <a:effectLst/>
                <a:latin typeface="Inter"/>
              </a:rPr>
              <a:t> Norwich</a:t>
            </a:r>
            <a:r>
              <a:rPr lang="en-GB" b="0" i="0" dirty="0">
                <a:effectLst/>
                <a:latin typeface="Inter"/>
              </a:rPr>
              <a:t>, University of Exeter</a:t>
            </a:r>
          </a:p>
          <a:p>
            <a:pPr marL="0" lvl="2" indent="0">
              <a:buNone/>
            </a:pPr>
            <a:r>
              <a:rPr lang="en-GB" i="0" dirty="0">
                <a:effectLst/>
                <a:latin typeface="Inter"/>
              </a:rPr>
              <a:t>Enhancing the participation of young people with SEN/D in a deliberative dialogue about inclusion in school education: a citizen panel pilot.</a:t>
            </a:r>
            <a:endParaRPr lang="en-GB" dirty="0"/>
          </a:p>
        </p:txBody>
      </p:sp>
      <p:pic>
        <p:nvPicPr>
          <p:cNvPr id="1026" name="Picture 2" descr="Headshot of Christine Callender">
            <a:extLst>
              <a:ext uri="{FF2B5EF4-FFF2-40B4-BE49-F238E27FC236}">
                <a16:creationId xmlns:a16="http://schemas.microsoft.com/office/drawing/2014/main" id="{6D8EECD8-6D4B-4258-4AD0-2011EAB68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9290671" y="51683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Headshot of Brahm Norwich">
            <a:extLst>
              <a:ext uri="{FF2B5EF4-FFF2-40B4-BE49-F238E27FC236}">
                <a16:creationId xmlns:a16="http://schemas.microsoft.com/office/drawing/2014/main" id="{591A3261-8082-B497-F059-1FD20BF839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
          <a:stretch/>
        </p:blipFill>
        <p:spPr bwMode="auto">
          <a:xfrm>
            <a:off x="9290671" y="3383860"/>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32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with a dinosaur&#10;&#10;Description automatically generated">
            <a:extLst>
              <a:ext uri="{FF2B5EF4-FFF2-40B4-BE49-F238E27FC236}">
                <a16:creationId xmlns:a16="http://schemas.microsoft.com/office/drawing/2014/main" id="{830A173F-A234-FA57-9E22-FD1C9096FB0C}"/>
              </a:ext>
            </a:extLst>
          </p:cNvPr>
          <p:cNvPicPr>
            <a:picLocks noGrp="1" noChangeAspect="1"/>
          </p:cNvPicPr>
          <p:nvPr>
            <p:ph idx="1"/>
          </p:nvPr>
        </p:nvPicPr>
        <p:blipFill>
          <a:blip r:embed="rId3"/>
          <a:stretch>
            <a:fillRect/>
          </a:stretch>
        </p:blipFill>
        <p:spPr>
          <a:xfrm>
            <a:off x="8974508" y="2492188"/>
            <a:ext cx="3006818" cy="3006818"/>
          </a:xfrm>
        </p:spPr>
      </p:pic>
      <p:sp>
        <p:nvSpPr>
          <p:cNvPr id="6" name="TextBox 5">
            <a:extLst>
              <a:ext uri="{FF2B5EF4-FFF2-40B4-BE49-F238E27FC236}">
                <a16:creationId xmlns:a16="http://schemas.microsoft.com/office/drawing/2014/main" id="{C7A8C0F9-4A08-E338-CF2E-DCE8DD77F348}"/>
              </a:ext>
            </a:extLst>
          </p:cNvPr>
          <p:cNvSpPr txBox="1"/>
          <p:nvPr/>
        </p:nvSpPr>
        <p:spPr>
          <a:xfrm>
            <a:off x="197224" y="1918452"/>
            <a:ext cx="8544205"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Post-ACRE writing retreat</a:t>
            </a:r>
          </a:p>
          <a:p>
            <a:pPr marL="285750" indent="-285750">
              <a:buFont typeface="Arial" panose="020B0604020202020204" pitchFamily="34" charset="0"/>
              <a:buChar char="•"/>
            </a:pPr>
            <a:r>
              <a:rPr lang="en-GB" sz="2400" dirty="0"/>
              <a:t>Edge Hill University, The Knowledge ACRE Blog series:</a:t>
            </a:r>
          </a:p>
          <a:p>
            <a:pPr marL="742950" lvl="1" indent="-285750">
              <a:buFont typeface="Arial" panose="020B0604020202020204" pitchFamily="34" charset="0"/>
              <a:buChar char="•"/>
            </a:pPr>
            <a:r>
              <a:rPr lang="en-GB" sz="2400" b="1" dirty="0"/>
              <a:t>Pushing the pedagogical boundaries through collaborative research</a:t>
            </a:r>
            <a:r>
              <a:rPr lang="en-GB" sz="2400" dirty="0"/>
              <a:t>, Dr Ian Shirley and Dr Anna Mariguddi</a:t>
            </a:r>
          </a:p>
          <a:p>
            <a:pPr marL="742950" lvl="1" indent="-285750">
              <a:buFont typeface="Arial" panose="020B0604020202020204" pitchFamily="34" charset="0"/>
              <a:buChar char="•"/>
            </a:pPr>
            <a:r>
              <a:rPr lang="en-GB" sz="2400" b="1" dirty="0"/>
              <a:t>The richer relationship between disadvantaged students and their achievement</a:t>
            </a:r>
            <a:r>
              <a:rPr lang="en-GB" sz="2400" dirty="0"/>
              <a:t>, Matthew Greenhalgh</a:t>
            </a:r>
          </a:p>
          <a:p>
            <a:pPr marL="742950" lvl="1" indent="-285750">
              <a:buFont typeface="Arial" panose="020B0604020202020204" pitchFamily="34" charset="0"/>
              <a:buChar char="•"/>
            </a:pPr>
            <a:r>
              <a:rPr lang="en-GB" sz="2400" b="1" dirty="0"/>
              <a:t>Playing outdoors; access, agency, and the Forest School approach</a:t>
            </a:r>
            <a:r>
              <a:rPr lang="en-GB" sz="2400" dirty="0"/>
              <a:t>, Dr Karen Boardman, Jackie Sumner and Silvia </a:t>
            </a:r>
            <a:r>
              <a:rPr lang="en-GB" sz="2400" dirty="0" err="1"/>
              <a:t>Cont</a:t>
            </a:r>
            <a:endParaRPr lang="en-GB" sz="2400" dirty="0"/>
          </a:p>
          <a:p>
            <a:pPr marL="742950" lvl="1" indent="-285750">
              <a:buFont typeface="Arial" panose="020B0604020202020204" pitchFamily="34" charset="0"/>
              <a:buChar char="•"/>
            </a:pPr>
            <a:r>
              <a:rPr lang="en-GB" sz="2400" b="1" dirty="0"/>
              <a:t>Plato, Professionalism, and the Everyday Life of Schools</a:t>
            </a:r>
            <a:r>
              <a:rPr lang="en-GB" sz="2400" dirty="0"/>
              <a:t>, Dr Naomi Hodgson</a:t>
            </a:r>
          </a:p>
          <a:p>
            <a:pPr marL="742950" lvl="1" indent="-285750">
              <a:buFont typeface="Arial" panose="020B0604020202020204" pitchFamily="34" charset="0"/>
              <a:buChar char="•"/>
            </a:pPr>
            <a:r>
              <a:rPr lang="en-GB" sz="2400" b="1" dirty="0"/>
              <a:t>Exposure to Social Injustice: Towards Social Justice</a:t>
            </a:r>
            <a:r>
              <a:rPr lang="en-GB" sz="2400" dirty="0"/>
              <a:t>, Dr Victoria Jamieson</a:t>
            </a:r>
          </a:p>
        </p:txBody>
      </p:sp>
      <p:pic>
        <p:nvPicPr>
          <p:cNvPr id="2054" name="Picture 6">
            <a:extLst>
              <a:ext uri="{FF2B5EF4-FFF2-40B4-BE49-F238E27FC236}">
                <a16:creationId xmlns:a16="http://schemas.microsoft.com/office/drawing/2014/main" id="{56B5CB57-D8ED-769A-6FB7-F64A9AD1D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487" y="237845"/>
            <a:ext cx="8963025" cy="1381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54FF6F-0731-7768-1D37-D2924FB5F107}"/>
              </a:ext>
            </a:extLst>
          </p:cNvPr>
          <p:cNvSpPr txBox="1"/>
          <p:nvPr/>
        </p:nvSpPr>
        <p:spPr>
          <a:xfrm>
            <a:off x="9169070" y="5725893"/>
            <a:ext cx="2617694" cy="646331"/>
          </a:xfrm>
          <a:prstGeom prst="rect">
            <a:avLst/>
          </a:prstGeom>
          <a:noFill/>
        </p:spPr>
        <p:txBody>
          <a:bodyPr wrap="square" rtlCol="0">
            <a:spAutoFit/>
          </a:bodyPr>
          <a:lstStyle/>
          <a:p>
            <a:r>
              <a:rPr lang="en-GB" dirty="0"/>
              <a:t>https://blogs.edgehill.ac.uk/theknowledge/news/</a:t>
            </a:r>
          </a:p>
        </p:txBody>
      </p:sp>
    </p:spTree>
    <p:extLst>
      <p:ext uri="{BB962C8B-B14F-4D97-AF65-F5344CB8AC3E}">
        <p14:creationId xmlns:p14="http://schemas.microsoft.com/office/powerpoint/2010/main" val="377042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6CD02-1106-CD40-38FA-CB8B2A8D062E}"/>
              </a:ext>
            </a:extLst>
          </p:cNvPr>
          <p:cNvSpPr>
            <a:spLocks noGrp="1"/>
          </p:cNvSpPr>
          <p:nvPr>
            <p:ph type="title"/>
          </p:nvPr>
        </p:nvSpPr>
        <p:spPr>
          <a:xfrm>
            <a:off x="635000" y="640823"/>
            <a:ext cx="3418659" cy="5583148"/>
          </a:xfrm>
        </p:spPr>
        <p:txBody>
          <a:bodyPr anchor="ctr">
            <a:normAutofit/>
          </a:bodyPr>
          <a:lstStyle/>
          <a:p>
            <a:r>
              <a:rPr lang="en-US" sz="5400"/>
              <a:t>Plans for 2023/24</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6E55C5B-FCC3-C3CB-793F-FDC8D7E39D0B}"/>
              </a:ext>
            </a:extLst>
          </p:cNvPr>
          <p:cNvGraphicFramePr>
            <a:graphicFrameLocks noGrp="1"/>
          </p:cNvGraphicFramePr>
          <p:nvPr>
            <p:ph idx="1"/>
            <p:extLst>
              <p:ext uri="{D42A27DB-BD31-4B8C-83A1-F6EECF244321}">
                <p14:modId xmlns:p14="http://schemas.microsoft.com/office/powerpoint/2010/main" val="208947308"/>
              </p:ext>
            </p:extLst>
          </p:nvPr>
        </p:nvGraphicFramePr>
        <p:xfrm>
          <a:off x="4648018" y="337626"/>
          <a:ext cx="6900512" cy="6302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Free Teamwork Team illustration and picture">
            <a:extLst>
              <a:ext uri="{FF2B5EF4-FFF2-40B4-BE49-F238E27FC236}">
                <a16:creationId xmlns:a16="http://schemas.microsoft.com/office/drawing/2014/main" id="{8C6B4961-F732-3DA6-73A4-8542A703C7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97161"/>
            <a:ext cx="4293799" cy="285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2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77D8-F5BA-3500-65D6-2A1EF5FF8248}"/>
              </a:ext>
            </a:extLst>
          </p:cNvPr>
          <p:cNvSpPr>
            <a:spLocks noGrp="1"/>
          </p:cNvSpPr>
          <p:nvPr>
            <p:ph type="title"/>
          </p:nvPr>
        </p:nvSpPr>
        <p:spPr>
          <a:xfrm>
            <a:off x="506435" y="269405"/>
            <a:ext cx="9390599" cy="1325563"/>
          </a:xfrm>
        </p:spPr>
        <p:txBody>
          <a:bodyPr/>
          <a:lstStyle/>
          <a:p>
            <a:r>
              <a:rPr lang="en-GB" dirty="0"/>
              <a:t>2023-24 External seminar series</a:t>
            </a:r>
          </a:p>
        </p:txBody>
      </p:sp>
      <p:pic>
        <p:nvPicPr>
          <p:cNvPr id="5" name="Content Placeholder 4" descr="A qr code on a blue background&#10;&#10;Description automatically generated">
            <a:extLst>
              <a:ext uri="{FF2B5EF4-FFF2-40B4-BE49-F238E27FC236}">
                <a16:creationId xmlns:a16="http://schemas.microsoft.com/office/drawing/2014/main" id="{8C586136-853F-F5B8-D55B-FFBFA7479A5F}"/>
              </a:ext>
            </a:extLst>
          </p:cNvPr>
          <p:cNvPicPr>
            <a:picLocks noGrp="1" noChangeAspect="1"/>
          </p:cNvPicPr>
          <p:nvPr>
            <p:ph idx="1"/>
          </p:nvPr>
        </p:nvPicPr>
        <p:blipFill>
          <a:blip r:embed="rId2"/>
          <a:stretch>
            <a:fillRect/>
          </a:stretch>
        </p:blipFill>
        <p:spPr>
          <a:xfrm>
            <a:off x="7551102" y="1916713"/>
            <a:ext cx="4351338" cy="4351338"/>
          </a:xfrm>
        </p:spPr>
      </p:pic>
      <p:sp>
        <p:nvSpPr>
          <p:cNvPr id="6" name="TextBox 5">
            <a:extLst>
              <a:ext uri="{FF2B5EF4-FFF2-40B4-BE49-F238E27FC236}">
                <a16:creationId xmlns:a16="http://schemas.microsoft.com/office/drawing/2014/main" id="{246977A9-466F-E145-9E87-D77FE8D7D86E}"/>
              </a:ext>
            </a:extLst>
          </p:cNvPr>
          <p:cNvSpPr txBox="1"/>
          <p:nvPr/>
        </p:nvSpPr>
        <p:spPr>
          <a:xfrm>
            <a:off x="506436" y="1631853"/>
            <a:ext cx="6557751" cy="4956742"/>
          </a:xfrm>
          <a:prstGeom prst="rect">
            <a:avLst/>
          </a:prstGeom>
          <a:noFill/>
        </p:spPr>
        <p:txBody>
          <a:bodyPr wrap="square" rtlCol="0">
            <a:spAutoFit/>
          </a:bodyPr>
          <a:lstStyle/>
          <a:p>
            <a:r>
              <a:rPr lang="en-US" sz="2400" dirty="0"/>
              <a:t>To address cutting edge issues in research, externally promoted, with internal ECR discussant:</a:t>
            </a:r>
          </a:p>
          <a:p>
            <a:endParaRPr lang="en-US" sz="2400" dirty="0"/>
          </a:p>
          <a:p>
            <a:pPr fontAlgn="base"/>
            <a:r>
              <a:rPr lang="en-GB" sz="2400" b="1" dirty="0">
                <a:solidFill>
                  <a:srgbClr val="000000"/>
                </a:solidFill>
                <a:effectLst/>
                <a:ea typeface="Times New Roman" panose="02020603050405020304" pitchFamily="18" charset="0"/>
                <a:cs typeface="Times New Roman" panose="02020603050405020304" pitchFamily="18" charset="0"/>
              </a:rPr>
              <a:t>Dr Sadia Habib</a:t>
            </a:r>
            <a:endParaRPr lang="en-GB" sz="2400" b="1" dirty="0">
              <a:effectLst/>
              <a:ea typeface="Calibri" panose="020F0502020204030204" pitchFamily="34" charset="0"/>
              <a:cs typeface="Times New Roman" panose="02020603050405020304" pitchFamily="18" charset="0"/>
            </a:endParaRPr>
          </a:p>
          <a:p>
            <a:pPr fontAlgn="base"/>
            <a:r>
              <a:rPr lang="en-GB" sz="2400" dirty="0">
                <a:solidFill>
                  <a:srgbClr val="000000"/>
                </a:solidFill>
                <a:effectLst/>
                <a:ea typeface="Times New Roman" panose="02020603050405020304" pitchFamily="18" charset="0"/>
                <a:cs typeface="Times New Roman" panose="02020603050405020304" pitchFamily="18" charset="0"/>
              </a:rPr>
              <a:t>Wed 11 Oct 2023, 2-3pm</a:t>
            </a:r>
            <a:endParaRPr lang="en-GB" sz="2400" dirty="0">
              <a:ea typeface="Times New Roman" panose="02020603050405020304" pitchFamily="18" charset="0"/>
              <a:cs typeface="Times New Roman" panose="02020603050405020304" pitchFamily="18" charset="0"/>
            </a:endParaRPr>
          </a:p>
          <a:p>
            <a:pPr fontAlgn="base">
              <a:lnSpc>
                <a:spcPct val="107000"/>
              </a:lnSpc>
              <a:spcAft>
                <a:spcPts val="800"/>
              </a:spcAft>
            </a:pPr>
            <a:endParaRPr lang="en-GB" sz="1000" b="1" dirty="0">
              <a:solidFill>
                <a:srgbClr val="000000"/>
              </a:solidFill>
              <a:effectLst/>
              <a:ea typeface="Times New Roman" panose="02020603050405020304" pitchFamily="18" charset="0"/>
              <a:cs typeface="Times New Roman" panose="02020603050405020304" pitchFamily="18" charset="0"/>
            </a:endParaRPr>
          </a:p>
          <a:p>
            <a:pPr fontAlgn="base"/>
            <a:r>
              <a:rPr lang="en-GB" sz="2400" b="1" dirty="0">
                <a:solidFill>
                  <a:srgbClr val="000000"/>
                </a:solidFill>
                <a:effectLst/>
                <a:ea typeface="Times New Roman" panose="02020603050405020304" pitchFamily="18" charset="0"/>
                <a:cs typeface="Times New Roman" panose="02020603050405020304" pitchFamily="18" charset="0"/>
              </a:rPr>
              <a:t>Prof. Yvette Taylor</a:t>
            </a:r>
            <a:endParaRPr lang="en-GB" sz="2400" b="1" dirty="0">
              <a:effectLst/>
              <a:ea typeface="Calibri" panose="020F0502020204030204" pitchFamily="34" charset="0"/>
              <a:cs typeface="Times New Roman" panose="02020603050405020304" pitchFamily="18" charset="0"/>
            </a:endParaRPr>
          </a:p>
          <a:p>
            <a:pPr fontAlgn="base"/>
            <a:r>
              <a:rPr lang="en-GB" sz="2400" dirty="0">
                <a:solidFill>
                  <a:srgbClr val="000000"/>
                </a:solidFill>
                <a:effectLst/>
                <a:ea typeface="Times New Roman" panose="02020603050405020304" pitchFamily="18" charset="0"/>
                <a:cs typeface="Times New Roman" panose="02020603050405020304" pitchFamily="18" charset="0"/>
              </a:rPr>
              <a:t>Wed 29 Nov 2023, 2-3pm</a:t>
            </a:r>
            <a:endParaRPr lang="en-GB" sz="2400" dirty="0">
              <a:effectLst/>
              <a:ea typeface="Calibri" panose="020F0502020204030204" pitchFamily="34" charset="0"/>
              <a:cs typeface="Times New Roman" panose="02020603050405020304" pitchFamily="18" charset="0"/>
            </a:endParaRPr>
          </a:p>
          <a:p>
            <a:pPr fontAlgn="base">
              <a:lnSpc>
                <a:spcPct val="107000"/>
              </a:lnSpc>
              <a:spcAft>
                <a:spcPts val="800"/>
              </a:spcAft>
            </a:pPr>
            <a:endParaRPr lang="en-GB" sz="1000" b="1" dirty="0">
              <a:solidFill>
                <a:srgbClr val="000000"/>
              </a:solidFill>
              <a:effectLst/>
              <a:ea typeface="Times New Roman" panose="02020603050405020304" pitchFamily="18" charset="0"/>
              <a:cs typeface="Times New Roman" panose="02020603050405020304" pitchFamily="18" charset="0"/>
            </a:endParaRPr>
          </a:p>
          <a:p>
            <a:pPr fontAlgn="base"/>
            <a:r>
              <a:rPr lang="en-GB" sz="2400" b="1" dirty="0">
                <a:solidFill>
                  <a:srgbClr val="000000"/>
                </a:solidFill>
                <a:effectLst/>
                <a:ea typeface="Times New Roman" panose="02020603050405020304" pitchFamily="18" charset="0"/>
                <a:cs typeface="Times New Roman" panose="02020603050405020304" pitchFamily="18" charset="0"/>
              </a:rPr>
              <a:t>Dr Sean </a:t>
            </a:r>
            <a:r>
              <a:rPr lang="en-GB" sz="2400" b="1" dirty="0" err="1">
                <a:solidFill>
                  <a:srgbClr val="000000"/>
                </a:solidFill>
                <a:effectLst/>
                <a:ea typeface="Times New Roman" panose="02020603050405020304" pitchFamily="18" charset="0"/>
                <a:cs typeface="Times New Roman" panose="02020603050405020304" pitchFamily="18" charset="0"/>
              </a:rPr>
              <a:t>Demack</a:t>
            </a:r>
            <a:endParaRPr lang="en-GB" sz="2400" b="1" dirty="0">
              <a:effectLst/>
              <a:ea typeface="Calibri" panose="020F0502020204030204" pitchFamily="34" charset="0"/>
              <a:cs typeface="Times New Roman" panose="02020603050405020304" pitchFamily="18" charset="0"/>
            </a:endParaRPr>
          </a:p>
          <a:p>
            <a:pPr fontAlgn="base"/>
            <a:r>
              <a:rPr lang="en-GB" sz="2400" dirty="0">
                <a:solidFill>
                  <a:srgbClr val="000000"/>
                </a:solidFill>
                <a:effectLst/>
                <a:ea typeface="Times New Roman" panose="02020603050405020304" pitchFamily="18" charset="0"/>
                <a:cs typeface="Times New Roman" panose="02020603050405020304" pitchFamily="18" charset="0"/>
              </a:rPr>
              <a:t>Wed 7 February 2024, 12.30-1.30pm</a:t>
            </a:r>
            <a:endParaRPr lang="en-GB" sz="2400" dirty="0">
              <a:solidFill>
                <a:srgbClr val="000000"/>
              </a:solidFill>
              <a:ea typeface="Times New Roman" panose="02020603050405020304" pitchFamily="18" charset="0"/>
              <a:cs typeface="Times New Roman" panose="02020603050405020304" pitchFamily="18" charset="0"/>
            </a:endParaRPr>
          </a:p>
          <a:p>
            <a:pPr fontAlgn="base">
              <a:lnSpc>
                <a:spcPct val="107000"/>
              </a:lnSpc>
              <a:spcAft>
                <a:spcPts val="800"/>
              </a:spcAft>
            </a:pPr>
            <a:endParaRPr lang="en-GB" sz="1000" b="1" dirty="0">
              <a:effectLst/>
              <a:ea typeface="Calibri" panose="020F0502020204030204" pitchFamily="34" charset="0"/>
              <a:cs typeface="Times New Roman" panose="02020603050405020304" pitchFamily="18" charset="0"/>
            </a:endParaRPr>
          </a:p>
          <a:p>
            <a:pPr fontAlgn="base"/>
            <a:r>
              <a:rPr lang="en-GB" sz="2400" b="1" dirty="0">
                <a:solidFill>
                  <a:srgbClr val="000000"/>
                </a:solidFill>
                <a:effectLst/>
                <a:ea typeface="Times New Roman" panose="02020603050405020304" pitchFamily="18" charset="0"/>
                <a:cs typeface="Times New Roman" panose="02020603050405020304" pitchFamily="18" charset="0"/>
              </a:rPr>
              <a:t>Dr </a:t>
            </a:r>
            <a:r>
              <a:rPr lang="en-GB" sz="2400" b="1" dirty="0" err="1">
                <a:solidFill>
                  <a:srgbClr val="000000"/>
                </a:solidFill>
                <a:effectLst/>
                <a:ea typeface="Times New Roman" panose="02020603050405020304" pitchFamily="18" charset="0"/>
                <a:cs typeface="Times New Roman" panose="02020603050405020304" pitchFamily="18" charset="0"/>
              </a:rPr>
              <a:t>Gurpinder</a:t>
            </a:r>
            <a:r>
              <a:rPr lang="en-GB" sz="2400" b="1" dirty="0">
                <a:solidFill>
                  <a:srgbClr val="000000"/>
                </a:solidFill>
                <a:effectLst/>
                <a:ea typeface="Times New Roman" panose="02020603050405020304" pitchFamily="18" charset="0"/>
                <a:cs typeface="Times New Roman" panose="02020603050405020304" pitchFamily="18" charset="0"/>
              </a:rPr>
              <a:t> </a:t>
            </a:r>
            <a:r>
              <a:rPr lang="en-GB" sz="2400" b="1" dirty="0" err="1">
                <a:solidFill>
                  <a:srgbClr val="000000"/>
                </a:solidFill>
                <a:effectLst/>
                <a:ea typeface="Times New Roman" panose="02020603050405020304" pitchFamily="18" charset="0"/>
                <a:cs typeface="Times New Roman" panose="02020603050405020304" pitchFamily="18" charset="0"/>
              </a:rPr>
              <a:t>Lalli</a:t>
            </a:r>
            <a:endParaRPr lang="en-GB" sz="2400" b="1" dirty="0">
              <a:effectLst/>
              <a:ea typeface="Calibri" panose="020F0502020204030204" pitchFamily="34" charset="0"/>
              <a:cs typeface="Times New Roman" panose="02020603050405020304" pitchFamily="18" charset="0"/>
            </a:endParaRPr>
          </a:p>
          <a:p>
            <a:pPr fontAlgn="base"/>
            <a:r>
              <a:rPr lang="en-GB" sz="2400" dirty="0">
                <a:solidFill>
                  <a:srgbClr val="000000"/>
                </a:solidFill>
                <a:effectLst/>
                <a:ea typeface="Times New Roman" panose="02020603050405020304" pitchFamily="18" charset="0"/>
                <a:cs typeface="Times New Roman" panose="02020603050405020304" pitchFamily="18" charset="0"/>
              </a:rPr>
              <a:t>Wed 20 March 2024, 12.30-1.30pm</a:t>
            </a:r>
            <a:endParaRPr lang="en-GB" sz="2400" dirty="0"/>
          </a:p>
        </p:txBody>
      </p:sp>
      <p:sp>
        <p:nvSpPr>
          <p:cNvPr id="3" name="TextBox 2">
            <a:extLst>
              <a:ext uri="{FF2B5EF4-FFF2-40B4-BE49-F238E27FC236}">
                <a16:creationId xmlns:a16="http://schemas.microsoft.com/office/drawing/2014/main" id="{C62CC35D-A0A2-DFB0-3A12-6298BE2C047F}"/>
              </a:ext>
            </a:extLst>
          </p:cNvPr>
          <p:cNvSpPr txBox="1"/>
          <p:nvPr/>
        </p:nvSpPr>
        <p:spPr>
          <a:xfrm>
            <a:off x="6823551" y="6414788"/>
            <a:ext cx="5806440" cy="400110"/>
          </a:xfrm>
          <a:prstGeom prst="rect">
            <a:avLst/>
          </a:prstGeom>
          <a:noFill/>
        </p:spPr>
        <p:txBody>
          <a:bodyPr wrap="square" rtlCol="0">
            <a:spAutoFit/>
          </a:bodyPr>
          <a:lstStyle/>
          <a:p>
            <a:r>
              <a:rPr lang="en-GB" sz="2000" dirty="0"/>
              <a:t>To book: https://forms.office.com/r/5MsF2YGfbn</a:t>
            </a:r>
          </a:p>
        </p:txBody>
      </p:sp>
    </p:spTree>
    <p:extLst>
      <p:ext uri="{BB962C8B-B14F-4D97-AF65-F5344CB8AC3E}">
        <p14:creationId xmlns:p14="http://schemas.microsoft.com/office/powerpoint/2010/main" val="3401348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722</Words>
  <Application>Microsoft Office PowerPoint</Application>
  <PresentationFormat>Widescreen</PresentationFormat>
  <Paragraphs>77</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Inter</vt:lpstr>
      <vt:lpstr>Office Theme</vt:lpstr>
      <vt:lpstr>Inclusion, Diversity and Identity Research Network  Lead - Prof Peter Hick peter.hick@edgehill.ac.uk Co-Lead Dr Anna Mariguddi mariguda@edgehill.ac.uk</vt:lpstr>
      <vt:lpstr>What do we mean by ‘inclusion, diversity &amp; identities’?</vt:lpstr>
      <vt:lpstr>Inclusion, Diversity and Identity Research Network</vt:lpstr>
      <vt:lpstr>PowerPoint Presentation</vt:lpstr>
      <vt:lpstr>PowerPoint Presentation</vt:lpstr>
      <vt:lpstr>Seeking Equity in a World in Crisis: Critical Engagements through Educational Research (ACRE)</vt:lpstr>
      <vt:lpstr>PowerPoint Presentation</vt:lpstr>
      <vt:lpstr>Plans for 2023/24</vt:lpstr>
      <vt:lpstr>2023-24 External seminar series</vt:lpstr>
      <vt:lpstr>Opportunities for research 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Diversity and Identities Research Network</dc:title>
  <dc:creator>Peter Hick</dc:creator>
  <cp:lastModifiedBy>Anna Mariguddi</cp:lastModifiedBy>
  <cp:revision>15</cp:revision>
  <dcterms:created xsi:type="dcterms:W3CDTF">2023-07-13T10:22:26Z</dcterms:created>
  <dcterms:modified xsi:type="dcterms:W3CDTF">2023-09-18T17:09:18Z</dcterms:modified>
</cp:coreProperties>
</file>