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notesMasterIdLst>
    <p:notesMasterId r:id="rId9"/>
  </p:notesMasterIdLst>
  <p:handoutMasterIdLst>
    <p:handoutMasterId r:id="rId10"/>
  </p:handoutMasterIdLst>
  <p:sldIdLst>
    <p:sldId id="257" r:id="rId3"/>
    <p:sldId id="329" r:id="rId4"/>
    <p:sldId id="330" r:id="rId5"/>
    <p:sldId id="361" r:id="rId6"/>
    <p:sldId id="313" r:id="rId7"/>
    <p:sldId id="316" r:id="rId8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70" autoAdjust="0"/>
  </p:normalViewPr>
  <p:slideViewPr>
    <p:cSldViewPr>
      <p:cViewPr varScale="1">
        <p:scale>
          <a:sx n="98" d="100"/>
          <a:sy n="98" d="100"/>
        </p:scale>
        <p:origin x="7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5" Type="http://schemas.openxmlformats.org/officeDocument/2006/relationships/slide" Target="slides/slide5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A7841-A124-45DC-B11D-A77FE503EF2B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3999C-DED7-4A38-BC94-73118A028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049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365ED-1B4E-4DA5-896D-68D5DCC06EFA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6F049-A35F-473B-B0A0-7B6D1594000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58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Placeholder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0819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ceholder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0568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ceholder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190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ceholder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5444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ceholder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367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Placeholder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65570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468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0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418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502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721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970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66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188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480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78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32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859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4296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791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51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66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49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54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95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84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695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AB27-6083-4ACC-9723-AA1A6A77FBB8}" type="datetimeFigureOut">
              <a:rPr lang="en-GB" smtClean="0"/>
              <a:pPr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9F344-0411-4E2B-88AD-8F0709F4D1C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74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3AB27-6083-4ACC-9723-AA1A6A77FBB8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18/09/2023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9F344-0411-4E2B-88AD-8F0709F4D1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hyperlink" Target="mailto:Hawkinsc@edgehill.ac.uk" TargetMode="External"/><Relationship Id="rId5" Type="http://schemas.openxmlformats.org/officeDocument/2006/relationships/hyperlink" Target="mailto:quality@edgehill.ac.uk" TargetMode="External"/><Relationship Id="rId4" Type="http://schemas.openxmlformats.org/officeDocument/2006/relationships/hyperlink" Target="https://www.edgehill.ac.uk/departments/academic/education/research/research-groups-projects/pedagogy-and-curriculum-research-networ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271" y="2386304"/>
            <a:ext cx="3684729" cy="4419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860032" y="4334232"/>
            <a:ext cx="4680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</a:t>
            </a:r>
            <a:endParaRPr lang="en-GB" dirty="0">
              <a:solidFill>
                <a:schemeClr val="bg1"/>
              </a:solidFill>
              <a:latin typeface="Times New Roman" pitchFamily="18" charset="0"/>
              <a:ea typeface="Arial Unicode MS" pitchFamily="34" charset="-128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3286"/>
            <a:ext cx="9144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2563"/>
            <a:r>
              <a:rPr lang="en-GB" sz="66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Pedagogy and Curriculum Network</a:t>
            </a:r>
            <a:endParaRPr lang="en-GB" sz="6600" i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6150114"/>
            <a:ext cx="51089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bg1"/>
                </a:solidFill>
              </a:rPr>
              <a:t>Dr David Allan, Dr Claire Hawkins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050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1027" descr="Presentation top b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1028"/>
          <p:cNvSpPr>
            <a:spLocks noChangeArrowheads="1"/>
          </p:cNvSpPr>
          <p:nvPr/>
        </p:nvSpPr>
        <p:spPr bwMode="auto">
          <a:xfrm>
            <a:off x="0" y="6332538"/>
            <a:ext cx="9144000" cy="539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07504" y="719138"/>
            <a:ext cx="892899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44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  <a:endParaRPr lang="en-GB" sz="2000" dirty="0"/>
          </a:p>
          <a:p>
            <a:pPr marL="285750" indent="-28575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solidFill>
                  <a:srgbClr val="1D1D1D"/>
                </a:solidFill>
                <a:effectLst/>
                <a:latin typeface="Inter"/>
              </a:rPr>
              <a:t>Colleagues across the faculty</a:t>
            </a:r>
          </a:p>
          <a:p>
            <a:pPr marL="285750" indent="-28575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1D1D1D"/>
                </a:solidFill>
                <a:latin typeface="Inter"/>
              </a:rPr>
              <a:t>Wider university – e.g. FHSC&amp;M </a:t>
            </a:r>
          </a:p>
          <a:p>
            <a:pPr marL="285750" indent="-28575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1D1D1D"/>
                </a:solidFill>
                <a:latin typeface="Inter"/>
              </a:rPr>
              <a:t>P</a:t>
            </a:r>
            <a:r>
              <a:rPr lang="en-GB" sz="2400" b="1" i="0" dirty="0">
                <a:solidFill>
                  <a:srgbClr val="1D1D1D"/>
                </a:solidFill>
                <a:effectLst/>
                <a:latin typeface="Inter"/>
              </a:rPr>
              <a:t>artner institutions</a:t>
            </a:r>
          </a:p>
          <a:p>
            <a:pPr marL="285750" indent="-28575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solidFill>
                  <a:srgbClr val="1D1D1D"/>
                </a:solidFill>
                <a:effectLst/>
                <a:latin typeface="Inter"/>
              </a:rPr>
              <a:t>Pedagogy – Teacher development, Lesson Study, </a:t>
            </a:r>
          </a:p>
          <a:p>
            <a:pPr marL="285750" indent="-28575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b="1" i="0" dirty="0">
                <a:solidFill>
                  <a:srgbClr val="1D1D1D"/>
                </a:solidFill>
                <a:effectLst/>
                <a:latin typeface="Inter"/>
              </a:rPr>
              <a:t>Curriculum – Computing, AI</a:t>
            </a:r>
            <a:endParaRPr lang="en-GB" sz="22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i="1" dirty="0"/>
          </a:p>
        </p:txBody>
      </p:sp>
    </p:spTree>
    <p:extLst>
      <p:ext uri="{BB962C8B-B14F-4D97-AF65-F5344CB8AC3E}">
        <p14:creationId xmlns:p14="http://schemas.microsoft.com/office/powerpoint/2010/main" val="73199170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1027" descr="Presentation top b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1028"/>
          <p:cNvSpPr>
            <a:spLocks noChangeArrowheads="1"/>
          </p:cNvSpPr>
          <p:nvPr/>
        </p:nvSpPr>
        <p:spPr bwMode="auto">
          <a:xfrm>
            <a:off x="0" y="6332538"/>
            <a:ext cx="9144000" cy="539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79512" y="1556792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GB" sz="2200" dirty="0"/>
          </a:p>
          <a:p>
            <a:endParaRPr lang="en-GB" sz="22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29AEF-2DDB-4C15-9BD2-21CD1C17B98D}"/>
              </a:ext>
            </a:extLst>
          </p:cNvPr>
          <p:cNvSpPr txBox="1"/>
          <p:nvPr/>
        </p:nvSpPr>
        <p:spPr>
          <a:xfrm>
            <a:off x="179512" y="260649"/>
            <a:ext cx="8964488" cy="1256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44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Previous activity</a:t>
            </a:r>
            <a:endParaRPr lang="en-GB" sz="4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FF1C5-ECCF-4C7D-9706-93ECA395FA87}"/>
              </a:ext>
            </a:extLst>
          </p:cNvPr>
          <p:cNvSpPr txBox="1"/>
          <p:nvPr/>
        </p:nvSpPr>
        <p:spPr>
          <a:xfrm>
            <a:off x="395536" y="1423202"/>
            <a:ext cx="882047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Seminars – Innovative methodologies</a:t>
            </a:r>
          </a:p>
          <a:p>
            <a:pPr marL="914400" lvl="1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Autoethnography</a:t>
            </a:r>
            <a:endParaRPr lang="en-GB" sz="28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lvl="1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Case study </a:t>
            </a:r>
          </a:p>
          <a:p>
            <a:pPr marL="914400" lvl="1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Narrative analysis</a:t>
            </a:r>
          </a:p>
          <a:p>
            <a:pPr marL="914400" lvl="1" indent="-457200"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GB" sz="2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Lesson Study</a:t>
            </a: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b="1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Writing days </a:t>
            </a:r>
          </a:p>
          <a:p>
            <a:pPr marL="457200" indent="-4572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Individual support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7" name="Picture 6" descr="A hand placing a block on top of a stack of wooden blocks&#10;&#10;Description automatically generated">
            <a:extLst>
              <a:ext uri="{FF2B5EF4-FFF2-40B4-BE49-F238E27FC236}">
                <a16:creationId xmlns:a16="http://schemas.microsoft.com/office/drawing/2014/main" id="{4D7641E1-B579-3F2A-7BAD-A817C848E1A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29" b="7485"/>
          <a:stretch/>
        </p:blipFill>
        <p:spPr>
          <a:xfrm>
            <a:off x="6302911" y="3012415"/>
            <a:ext cx="2841089" cy="3290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84293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1027" descr="Presentation top b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1028"/>
          <p:cNvSpPr>
            <a:spLocks noChangeArrowheads="1"/>
          </p:cNvSpPr>
          <p:nvPr/>
        </p:nvSpPr>
        <p:spPr bwMode="auto">
          <a:xfrm>
            <a:off x="0" y="6332538"/>
            <a:ext cx="9144000" cy="539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79512" y="1556792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GB" sz="2200" dirty="0"/>
          </a:p>
          <a:p>
            <a:endParaRPr lang="en-GB" sz="22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29AEF-2DDB-4C15-9BD2-21CD1C17B98D}"/>
              </a:ext>
            </a:extLst>
          </p:cNvPr>
          <p:cNvSpPr txBox="1"/>
          <p:nvPr/>
        </p:nvSpPr>
        <p:spPr>
          <a:xfrm>
            <a:off x="0" y="664787"/>
            <a:ext cx="9144000" cy="1256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44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Forthcoming</a:t>
            </a:r>
            <a:endParaRPr lang="en-GB" sz="4400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FF1C5-ECCF-4C7D-9706-93ECA395FA87}"/>
              </a:ext>
            </a:extLst>
          </p:cNvPr>
          <p:cNvSpPr txBox="1"/>
          <p:nvPr/>
        </p:nvSpPr>
        <p:spPr>
          <a:xfrm>
            <a:off x="395536" y="1423202"/>
            <a:ext cx="882047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endParaRPr lang="en-GB" sz="1200" b="1" u="sng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GB" sz="24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Update sessions, new projects, and seminar series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GB" sz="24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Speakers</a:t>
            </a:r>
            <a:endParaRPr lang="en-GB" sz="2400" b="1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‘Visual Inclusion’ – Dr Clare Woolhouse</a:t>
            </a:r>
            <a:endParaRPr lang="en-GB" sz="20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‘Pedagogies of Dystopia’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– Dr Craig Hammond, Liverpool John </a:t>
            </a:r>
            <a:r>
              <a:rPr lang="en-GB" sz="2000" dirty="0" err="1">
                <a:solidFill>
                  <a:srgbClr val="000000"/>
                </a:solidFill>
                <a:ea typeface="Times New Roman" panose="02020603050405020304" pitchFamily="18" charset="0"/>
              </a:rPr>
              <a:t>Moores</a:t>
            </a:r>
            <a:r>
              <a:rPr lang="en-GB" sz="2000" dirty="0">
                <a:solidFill>
                  <a:srgbClr val="000000"/>
                </a:solidFill>
                <a:ea typeface="Times New Roman" panose="02020603050405020304" pitchFamily="18" charset="0"/>
              </a:rPr>
              <a:t> University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‘Sustainability and the Curriculum’ – Peter Cranie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000" b="0" i="0" dirty="0">
                <a:solidFill>
                  <a:srgbClr val="222222"/>
                </a:solidFill>
                <a:effectLst/>
              </a:rPr>
              <a:t>‘Self-Reflection as a Tool for Inclusive Learning and Teaching’ – Dr Joan </a:t>
            </a:r>
            <a:r>
              <a:rPr lang="en-GB" sz="2000" b="0" i="0" dirty="0" err="1">
                <a:solidFill>
                  <a:srgbClr val="222222"/>
                </a:solidFill>
                <a:effectLst/>
              </a:rPr>
              <a:t>McLatchie</a:t>
            </a:r>
            <a:r>
              <a:rPr lang="en-GB" sz="2000" b="0" i="0" dirty="0">
                <a:solidFill>
                  <a:srgbClr val="222222"/>
                </a:solidFill>
                <a:effectLst/>
              </a:rPr>
              <a:t>, Napier University</a:t>
            </a:r>
            <a:r>
              <a:rPr lang="en-GB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21376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1027" descr="Presentation top b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1028"/>
          <p:cNvSpPr>
            <a:spLocks noChangeArrowheads="1"/>
          </p:cNvSpPr>
          <p:nvPr/>
        </p:nvSpPr>
        <p:spPr bwMode="auto">
          <a:xfrm>
            <a:off x="0" y="6332538"/>
            <a:ext cx="9144000" cy="539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95536" y="1613252"/>
            <a:ext cx="8568952" cy="3756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Ethics writing session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Identify funding opportunities – joint bids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Linking up with mentoring scheme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en-GB" sz="2200" dirty="0"/>
          </a:p>
          <a:p>
            <a:endParaRPr lang="en-GB" sz="2200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629AEF-2DDB-4C15-9BD2-21CD1C17B98D}"/>
              </a:ext>
            </a:extLst>
          </p:cNvPr>
          <p:cNvSpPr txBox="1"/>
          <p:nvPr/>
        </p:nvSpPr>
        <p:spPr>
          <a:xfrm>
            <a:off x="0" y="843811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Other activity</a:t>
            </a:r>
          </a:p>
        </p:txBody>
      </p:sp>
    </p:spTree>
    <p:extLst>
      <p:ext uri="{BB962C8B-B14F-4D97-AF65-F5344CB8AC3E}">
        <p14:creationId xmlns:p14="http://schemas.microsoft.com/office/powerpoint/2010/main" val="27347933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1027" descr="Presentation top b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193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1028"/>
          <p:cNvSpPr>
            <a:spLocks noChangeArrowheads="1"/>
          </p:cNvSpPr>
          <p:nvPr/>
        </p:nvSpPr>
        <p:spPr bwMode="auto">
          <a:xfrm>
            <a:off x="0" y="6332538"/>
            <a:ext cx="9144000" cy="53975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79512" y="310347"/>
            <a:ext cx="856895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eaLnBrk="0" hangingPunct="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endParaRPr lang="en-GB" sz="2200" dirty="0"/>
          </a:p>
          <a:p>
            <a:pPr marL="342900" indent="-342900" eaLnBrk="0" hangingPunct="0">
              <a:buFont typeface="Arial" panose="020B0604020202020204" pitchFamily="34" charset="0"/>
              <a:buChar char="•"/>
            </a:pPr>
            <a:endParaRPr lang="en-GB" sz="2200" dirty="0"/>
          </a:p>
          <a:p>
            <a:pPr algn="ctr" eaLnBrk="0" hangingPunct="0"/>
            <a:endParaRPr lang="en-GB" sz="5400" b="1" dirty="0"/>
          </a:p>
          <a:p>
            <a:pPr algn="ctr" eaLnBrk="0" hangingPunct="0"/>
            <a:r>
              <a:rPr lang="en-GB" sz="5400" b="1" i="0" dirty="0">
                <a:solidFill>
                  <a:srgbClr val="1D1D1D"/>
                </a:solidFill>
                <a:effectLst/>
                <a:latin typeface="Inter"/>
                <a:hlinkClick r:id="rId4"/>
              </a:rPr>
              <a:t>Pedagogy and Curriculum Research Network</a:t>
            </a:r>
            <a:endParaRPr lang="en-GB" sz="4400" b="1" dirty="0">
              <a:solidFill>
                <a:srgbClr val="1D1D1D"/>
              </a:solidFill>
              <a:latin typeface="Inter"/>
            </a:endParaRPr>
          </a:p>
          <a:p>
            <a:pPr eaLnBrk="0" hangingPunct="0"/>
            <a:endParaRPr lang="en-GB" b="1" dirty="0">
              <a:solidFill>
                <a:srgbClr val="1D1D1D"/>
              </a:solidFill>
            </a:endParaRPr>
          </a:p>
          <a:p>
            <a:pPr eaLnBrk="0" hangingPunct="0"/>
            <a:endParaRPr lang="en-GB" b="1" dirty="0">
              <a:solidFill>
                <a:srgbClr val="1D1D1D"/>
              </a:solidFill>
            </a:endParaRPr>
          </a:p>
          <a:p>
            <a:pPr eaLnBrk="0" hangingPunct="0"/>
            <a:endParaRPr lang="en-GB" b="1" dirty="0">
              <a:solidFill>
                <a:srgbClr val="1D1D1D"/>
              </a:solidFill>
            </a:endParaRPr>
          </a:p>
          <a:p>
            <a:pPr eaLnBrk="0" hangingPunct="0"/>
            <a:endParaRPr lang="en-GB" b="1" dirty="0">
              <a:solidFill>
                <a:srgbClr val="1D1D1D"/>
              </a:solidFill>
            </a:endParaRPr>
          </a:p>
          <a:p>
            <a:pPr eaLnBrk="0" hangingPunct="0"/>
            <a:endParaRPr lang="en-GB" b="1" dirty="0">
              <a:solidFill>
                <a:srgbClr val="1D1D1D"/>
              </a:solidFill>
            </a:endParaRPr>
          </a:p>
          <a:p>
            <a:pPr eaLnBrk="0" hangingPunct="0"/>
            <a:r>
              <a:rPr lang="en-GB" b="1" dirty="0">
                <a:solidFill>
                  <a:srgbClr val="1D1D1D"/>
                </a:solidFill>
              </a:rPr>
              <a:t>Contacts:</a:t>
            </a:r>
          </a:p>
          <a:p>
            <a:pPr eaLnBrk="0" hangingPunct="0"/>
            <a:r>
              <a:rPr lang="en-GB" dirty="0">
                <a:solidFill>
                  <a:srgbClr val="1D1D1D"/>
                </a:solidFill>
              </a:rPr>
              <a:t>Network Lead: Dr David Allan, </a:t>
            </a:r>
            <a:r>
              <a:rPr lang="en-GB" dirty="0">
                <a:hlinkClick r:id="rId5"/>
              </a:rPr>
              <a:t>david.allan@edgehill.ac.uk</a:t>
            </a:r>
            <a:r>
              <a:rPr lang="en-GB" dirty="0"/>
              <a:t> </a:t>
            </a:r>
          </a:p>
          <a:p>
            <a:pPr eaLnBrk="0" hangingPunct="0"/>
            <a:r>
              <a:rPr lang="en-GB" dirty="0"/>
              <a:t>Network Co-Lead: Dr Claire Hawkins, </a:t>
            </a:r>
            <a:r>
              <a:rPr lang="en-GB" dirty="0">
                <a:hlinkClick r:id="rId6"/>
              </a:rPr>
              <a:t>Hawkinsc@edgehill.ac.uk</a:t>
            </a:r>
            <a:r>
              <a:rPr lang="en-GB" dirty="0"/>
              <a:t>  </a:t>
            </a:r>
          </a:p>
          <a:p>
            <a:pPr lvl="0"/>
            <a:endParaRPr lang="en-GB" sz="2200" dirty="0"/>
          </a:p>
          <a:p>
            <a:endParaRPr lang="en-GB" sz="2200" i="1" dirty="0"/>
          </a:p>
        </p:txBody>
      </p:sp>
    </p:spTree>
    <p:extLst>
      <p:ext uri="{BB962C8B-B14F-4D97-AF65-F5344CB8AC3E}">
        <p14:creationId xmlns:p14="http://schemas.microsoft.com/office/powerpoint/2010/main" val="1619798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7529</TotalTime>
  <Words>172</Words>
  <Application>Microsoft Office PowerPoint</Application>
  <PresentationFormat>On-screen Show (4:3)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Inter</vt:lpstr>
      <vt:lpstr>Times New Roman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Smith</dc:creator>
  <cp:lastModifiedBy>David Allan</cp:lastModifiedBy>
  <cp:revision>569</cp:revision>
  <cp:lastPrinted>2015-10-26T12:34:30Z</cp:lastPrinted>
  <dcterms:created xsi:type="dcterms:W3CDTF">2012-09-17T07:49:22Z</dcterms:created>
  <dcterms:modified xsi:type="dcterms:W3CDTF">2023-09-18T11:12:34Z</dcterms:modified>
</cp:coreProperties>
</file>