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9" r:id="rId2"/>
    <p:sldId id="258" r:id="rId3"/>
    <p:sldId id="257"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AC220F-E4C9-EB68-329D-47C053D66860}" v="313" dt="2023-09-17T18:50:54.377"/>
    <p1510:client id="{E5B634F8-2EF1-707A-DCE2-2AA8419BE886}" v="329" dt="2023-09-17T14:32:04.2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0D43A2-3331-4EE5-B5A0-5B78DB4CDDC4}" type="datetimeFigureOut">
              <a:t>9/18/2023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56C804-29A9-4E68-9825-B747D95943FE}" type="slidenum">
              <a:t>‹#›</a:t>
            </a:fld>
            <a:endParaRPr lang="en-US"/>
          </a:p>
        </p:txBody>
      </p:sp>
    </p:spTree>
    <p:extLst>
      <p:ext uri="{BB962C8B-B14F-4D97-AF65-F5344CB8AC3E}">
        <p14:creationId xmlns:p14="http://schemas.microsoft.com/office/powerpoint/2010/main" val="1975208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a:t>
            </a:fld>
            <a:endParaRPr lang="en-US"/>
          </a:p>
        </p:txBody>
      </p:sp>
    </p:spTree>
    <p:extLst>
      <p:ext uri="{BB962C8B-B14F-4D97-AF65-F5344CB8AC3E}">
        <p14:creationId xmlns:p14="http://schemas.microsoft.com/office/powerpoint/2010/main" val="4045127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22FBF8D-B685-B74E-AFC3-52F1C75E094B}"/>
              </a:ext>
            </a:extLst>
          </p:cNvPr>
          <p:cNvSpPr>
            <a:spLocks noGrp="1"/>
          </p:cNvSpPr>
          <p:nvPr>
            <p:ph type="subTitle" idx="1"/>
          </p:nvPr>
        </p:nvSpPr>
        <p:spPr>
          <a:xfrm>
            <a:off x="1524000" y="439451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Title 8">
            <a:extLst>
              <a:ext uri="{FF2B5EF4-FFF2-40B4-BE49-F238E27FC236}">
                <a16:creationId xmlns:a16="http://schemas.microsoft.com/office/drawing/2014/main" id="{30F3B1CA-97DD-8147-B463-52C749B8592F}"/>
              </a:ext>
            </a:extLst>
          </p:cNvPr>
          <p:cNvSpPr>
            <a:spLocks noGrp="1"/>
          </p:cNvSpPr>
          <p:nvPr>
            <p:ph type="title"/>
          </p:nvPr>
        </p:nvSpPr>
        <p:spPr/>
        <p:txBody>
          <a:bodyPr/>
          <a:lstStyle/>
          <a:p>
            <a:r>
              <a:rPr lang="en-US"/>
              <a:t>Click to edit Master title style</a:t>
            </a:r>
          </a:p>
        </p:txBody>
      </p:sp>
      <p:sp>
        <p:nvSpPr>
          <p:cNvPr id="11" name="TextBox 10">
            <a:extLst>
              <a:ext uri="{FF2B5EF4-FFF2-40B4-BE49-F238E27FC236}">
                <a16:creationId xmlns:a16="http://schemas.microsoft.com/office/drawing/2014/main" id="{CE624A60-3608-4B48-AB03-5D8C92F1934A}"/>
              </a:ext>
            </a:extLst>
          </p:cNvPr>
          <p:cNvSpPr txBox="1"/>
          <p:nvPr userDrawn="1"/>
        </p:nvSpPr>
        <p:spPr>
          <a:xfrm>
            <a:off x="9341963" y="6362126"/>
            <a:ext cx="2611225" cy="323165"/>
          </a:xfrm>
          <a:prstGeom prst="rect">
            <a:avLst/>
          </a:prstGeom>
          <a:noFill/>
        </p:spPr>
        <p:txBody>
          <a:bodyPr wrap="square" bIns="0" rtlCol="0" anchor="b" anchorCtr="0">
            <a:spAutoFit/>
          </a:bodyPr>
          <a:lstStyle/>
          <a:p>
            <a:pPr algn="r"/>
            <a:r>
              <a:rPr lang="en-US" b="1" i="0" dirty="0" err="1">
                <a:solidFill>
                  <a:srgbClr val="5F295F"/>
                </a:solidFill>
                <a:latin typeface="Bitter SemiBold" pitchFamily="2" charset="77"/>
              </a:rPr>
              <a:t>ehu.ac.uk</a:t>
            </a:r>
            <a:endParaRPr lang="en-US" b="1" i="0" dirty="0">
              <a:solidFill>
                <a:srgbClr val="5F295F"/>
              </a:solidFill>
              <a:latin typeface="Bitter SemiBold" pitchFamily="2" charset="77"/>
            </a:endParaRPr>
          </a:p>
        </p:txBody>
      </p:sp>
    </p:spTree>
    <p:extLst>
      <p:ext uri="{BB962C8B-B14F-4D97-AF65-F5344CB8AC3E}">
        <p14:creationId xmlns:p14="http://schemas.microsoft.com/office/powerpoint/2010/main" val="2717302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84E84-FE74-2C45-AC50-9B443BFC3D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8A01CE-EEE3-264A-A4EC-FB55BAC0D7A9}"/>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BA64DBC-F12E-C740-9C06-FF72E60AF8E9}"/>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3657111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7B0A5-4510-2840-AA9E-A65CCFC775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F91D54-B8D7-0D4B-B388-F3887A3823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a:extLst>
              <a:ext uri="{FF2B5EF4-FFF2-40B4-BE49-F238E27FC236}">
                <a16:creationId xmlns:a16="http://schemas.microsoft.com/office/drawing/2014/main" id="{B28C9233-707F-A54C-9E8B-AF589647F10C}"/>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342427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2DF9C-63B0-E649-A264-F73A318839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99E2BC-D050-6546-B9CC-3E6B631AFFA6}"/>
              </a:ext>
            </a:extLst>
          </p:cNvPr>
          <p:cNvSpPr>
            <a:spLocks noGrp="1"/>
          </p:cNvSpPr>
          <p:nvPr>
            <p:ph sz="half" idx="1"/>
          </p:nvPr>
        </p:nvSpPr>
        <p:spPr>
          <a:xfrm>
            <a:off x="838200" y="3208969"/>
            <a:ext cx="5181600" cy="29679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2E06B01-CF08-2145-9F58-E14F30FCF656}"/>
              </a:ext>
            </a:extLst>
          </p:cNvPr>
          <p:cNvSpPr>
            <a:spLocks noGrp="1"/>
          </p:cNvSpPr>
          <p:nvPr>
            <p:ph sz="half" idx="2"/>
          </p:nvPr>
        </p:nvSpPr>
        <p:spPr>
          <a:xfrm>
            <a:off x="6172200" y="3180079"/>
            <a:ext cx="5181600" cy="29968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6E9874D5-FDF1-5A43-BF27-1177E73C02FF}"/>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2835918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A244E-6A77-B144-BCCF-3E88EEF4A35B}"/>
              </a:ext>
            </a:extLst>
          </p:cNvPr>
          <p:cNvSpPr>
            <a:spLocks noGrp="1"/>
          </p:cNvSpPr>
          <p:nvPr>
            <p:ph type="title"/>
          </p:nvPr>
        </p:nvSpPr>
        <p:spPr>
          <a:xfrm>
            <a:off x="3779520" y="365125"/>
            <a:ext cx="7575868" cy="813435"/>
          </a:xfrm>
        </p:spPr>
        <p:txBody>
          <a:bodyPr>
            <a:normAutofit/>
          </a:bodyPr>
          <a:lstStyle>
            <a:lvl1pPr>
              <a:defRPr sz="32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43EF2DF6-358E-D741-8D47-30CC9D8928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D774462-CE41-134A-90AC-5FF5ED1D302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2C6A7F-3F45-D345-89DB-B9F75A4DD5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971787-E3F0-844C-A8D6-1DD0DF1D7D9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E2DBBF37-7D62-0A4D-94E6-174855E89811}"/>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238760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1107E-24D7-A547-98AD-E58D14A40AF2}"/>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2F27CE5A-964B-E74A-A16E-703532F66F67}"/>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156941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474C69A-1DAF-AF4C-B03F-3ACDCC366E5E}"/>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238263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C9D71-4623-F643-A8AD-47831B81C57A}"/>
              </a:ext>
            </a:extLst>
          </p:cNvPr>
          <p:cNvSpPr>
            <a:spLocks noGrp="1"/>
          </p:cNvSpPr>
          <p:nvPr>
            <p:ph type="title"/>
          </p:nvPr>
        </p:nvSpPr>
        <p:spPr>
          <a:xfrm>
            <a:off x="839788" y="1249680"/>
            <a:ext cx="3932237" cy="1534160"/>
          </a:xfrm>
        </p:spPr>
        <p:txBody>
          <a:bodyPr anchor="ctr" anchorCtr="0"/>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8644FB12-1F17-F440-8AA0-A31A3AF2509F}"/>
              </a:ext>
            </a:extLst>
          </p:cNvPr>
          <p:cNvSpPr>
            <a:spLocks noGrp="1"/>
          </p:cNvSpPr>
          <p:nvPr>
            <p:ph idx="1"/>
          </p:nvPr>
        </p:nvSpPr>
        <p:spPr>
          <a:xfrm>
            <a:off x="5183188" y="1249680"/>
            <a:ext cx="6172200" cy="461137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108AEF0-4213-1E41-9388-EDED75DD2B5B}"/>
              </a:ext>
            </a:extLst>
          </p:cNvPr>
          <p:cNvSpPr>
            <a:spLocks noGrp="1"/>
          </p:cNvSpPr>
          <p:nvPr>
            <p:ph type="body" sz="half" idx="2"/>
          </p:nvPr>
        </p:nvSpPr>
        <p:spPr>
          <a:xfrm>
            <a:off x="839788" y="2783840"/>
            <a:ext cx="3932237" cy="308514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A7D72726-CBD0-2548-A3B0-066CDC4BA590}"/>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314837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g"/><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907A62-1A14-8A45-BE85-E2C93521CD26}"/>
              </a:ext>
            </a:extLst>
          </p:cNvPr>
          <p:cNvSpPr>
            <a:spLocks noGrp="1"/>
          </p:cNvSpPr>
          <p:nvPr>
            <p:ph type="title"/>
          </p:nvPr>
        </p:nvSpPr>
        <p:spPr>
          <a:xfrm>
            <a:off x="838200" y="1854516"/>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A0E66CA-86D3-CC49-AAB8-4881A9052ECF}"/>
              </a:ext>
            </a:extLst>
          </p:cNvPr>
          <p:cNvSpPr>
            <a:spLocks noGrp="1"/>
          </p:cNvSpPr>
          <p:nvPr>
            <p:ph type="body" idx="1"/>
          </p:nvPr>
        </p:nvSpPr>
        <p:spPr>
          <a:xfrm>
            <a:off x="838200" y="3180079"/>
            <a:ext cx="10515600" cy="29968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962A3EC-FB53-7B45-9AA4-52E3E20AB7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b="1" i="0">
                <a:solidFill>
                  <a:srgbClr val="5F295F"/>
                </a:solidFill>
                <a:latin typeface="Bitter SemiBold" pitchFamily="2" charset="77"/>
              </a:defRPr>
            </a:lvl1pPr>
          </a:lstStyle>
          <a:p>
            <a:r>
              <a:rPr lang="en-US" dirty="0" err="1"/>
              <a:t>ehu.ac.uk</a:t>
            </a:r>
            <a:endParaRPr lang="en-US" dirty="0"/>
          </a:p>
        </p:txBody>
      </p:sp>
      <p:pic>
        <p:nvPicPr>
          <p:cNvPr id="10" name="Picture 9">
            <a:extLst>
              <a:ext uri="{FF2B5EF4-FFF2-40B4-BE49-F238E27FC236}">
                <a16:creationId xmlns:a16="http://schemas.microsoft.com/office/drawing/2014/main" id="{369E6AAB-6AE9-D643-9CE7-4AFCE1EDBF7B}"/>
              </a:ext>
            </a:extLst>
          </p:cNvPr>
          <p:cNvPicPr>
            <a:picLocks noChangeAspect="1"/>
          </p:cNvPicPr>
          <p:nvPr userDrawn="1"/>
        </p:nvPicPr>
        <p:blipFill rotWithShape="1">
          <a:blip r:embed="rId10"/>
          <a:srcRect r="24928" b="24133"/>
          <a:stretch/>
        </p:blipFill>
        <p:spPr>
          <a:xfrm>
            <a:off x="8203644" y="1655064"/>
            <a:ext cx="3988356" cy="5202936"/>
          </a:xfrm>
          <a:prstGeom prst="rect">
            <a:avLst/>
          </a:prstGeom>
        </p:spPr>
      </p:pic>
      <p:pic>
        <p:nvPicPr>
          <p:cNvPr id="7" name="Picture 6">
            <a:extLst>
              <a:ext uri="{FF2B5EF4-FFF2-40B4-BE49-F238E27FC236}">
                <a16:creationId xmlns:a16="http://schemas.microsoft.com/office/drawing/2014/main" id="{56829B64-AC96-084A-B8B5-963AFE0EE85D}"/>
              </a:ext>
            </a:extLst>
          </p:cNvPr>
          <p:cNvPicPr>
            <a:picLocks noChangeAspect="1"/>
          </p:cNvPicPr>
          <p:nvPr userDrawn="1"/>
        </p:nvPicPr>
        <p:blipFill>
          <a:blip r:embed="rId11"/>
          <a:stretch>
            <a:fillRect/>
          </a:stretch>
        </p:blipFill>
        <p:spPr>
          <a:xfrm>
            <a:off x="180000" y="180000"/>
            <a:ext cx="4136948" cy="1080000"/>
          </a:xfrm>
          <a:prstGeom prst="rect">
            <a:avLst/>
          </a:prstGeom>
        </p:spPr>
      </p:pic>
    </p:spTree>
    <p:extLst>
      <p:ext uri="{BB962C8B-B14F-4D97-AF65-F5344CB8AC3E}">
        <p14:creationId xmlns:p14="http://schemas.microsoft.com/office/powerpoint/2010/main" val="3811391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b="1" i="0" kern="1200">
          <a:solidFill>
            <a:srgbClr val="5F295F"/>
          </a:solidFill>
          <a:latin typeface="Bitter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research.edgehill.ac.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4.png"/><Relationship Id="rId7"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s://www.linkedin.com/in/dr-marlena-chrostowska-5b429259/" TargetMode="External"/><Relationship Id="rId5" Type="http://schemas.openxmlformats.org/officeDocument/2006/relationships/hyperlink" Target="https://www.linkedin.com/in/naomi-hodgson-0551a450/" TargetMode="External"/><Relationship Id="rId4" Type="http://schemas.openxmlformats.org/officeDocument/2006/relationships/hyperlink" Target="https://www.linkedin.com/company/faculty-of-education-at-edge-hill-university/&#820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p:txBody>
          <a:bodyPr vert="horz" lIns="91440" tIns="45720" rIns="91440" bIns="45720" rtlCol="0" anchor="t">
            <a:normAutofit/>
          </a:bodyPr>
          <a:lstStyle/>
          <a:p>
            <a:r>
              <a:rPr lang="en-US" dirty="0">
                <a:latin typeface="Arial"/>
                <a:cs typeface="Arial"/>
              </a:rPr>
              <a:t>Network Leads: Dr Naomi Hodgson </a:t>
            </a:r>
            <a:endParaRPr lang="en-US" dirty="0" err="1">
              <a:latin typeface="Arial"/>
              <a:cs typeface="Arial"/>
            </a:endParaRPr>
          </a:p>
          <a:p>
            <a:r>
              <a:rPr lang="en-US" dirty="0">
                <a:latin typeface="Arial"/>
                <a:cs typeface="Arial"/>
              </a:rPr>
              <a:t>&amp; Dr Marlena Chrostowska</a:t>
            </a:r>
          </a:p>
        </p:txBody>
      </p:sp>
      <p:sp>
        <p:nvSpPr>
          <p:cNvPr id="6" name="Title 5">
            <a:extLst>
              <a:ext uri="{FF2B5EF4-FFF2-40B4-BE49-F238E27FC236}">
                <a16:creationId xmlns:a16="http://schemas.microsoft.com/office/drawing/2014/main" id="{1A520C1C-67CC-8640-9D34-712B9027633D}"/>
              </a:ext>
            </a:extLst>
          </p:cNvPr>
          <p:cNvSpPr>
            <a:spLocks noGrp="1"/>
          </p:cNvSpPr>
          <p:nvPr>
            <p:ph type="title"/>
          </p:nvPr>
        </p:nvSpPr>
        <p:spPr>
          <a:xfrm>
            <a:off x="250715" y="1588363"/>
            <a:ext cx="11853983" cy="2582299"/>
          </a:xfrm>
        </p:spPr>
        <p:txBody>
          <a:bodyPr>
            <a:normAutofit/>
          </a:bodyPr>
          <a:lstStyle/>
          <a:p>
            <a:pPr algn="ctr"/>
            <a:r>
              <a:rPr lang="en-US" dirty="0">
                <a:latin typeface="Bitter SemiBold"/>
              </a:rPr>
              <a:t> </a:t>
            </a:r>
            <a:br>
              <a:rPr lang="en-US" dirty="0">
                <a:latin typeface="Bitter SemiBold"/>
              </a:rPr>
            </a:br>
            <a:r>
              <a:rPr lang="en-US" dirty="0">
                <a:latin typeface="Bitter SemiBold"/>
              </a:rPr>
              <a:t>Higher Education Research Network</a:t>
            </a:r>
            <a:br>
              <a:rPr lang="en-US" dirty="0"/>
            </a:br>
            <a:endParaRPr lang="en-US"/>
          </a:p>
        </p:txBody>
      </p:sp>
    </p:spTree>
    <p:extLst>
      <p:ext uri="{BB962C8B-B14F-4D97-AF65-F5344CB8AC3E}">
        <p14:creationId xmlns:p14="http://schemas.microsoft.com/office/powerpoint/2010/main" val="3037323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4CEB0-0D0C-4DF5-13C4-F0B506A03E31}"/>
              </a:ext>
            </a:extLst>
          </p:cNvPr>
          <p:cNvSpPr>
            <a:spLocks noGrp="1"/>
          </p:cNvSpPr>
          <p:nvPr>
            <p:ph type="title"/>
          </p:nvPr>
        </p:nvSpPr>
        <p:spPr>
          <a:xfrm>
            <a:off x="172099" y="1557501"/>
            <a:ext cx="10515600" cy="939567"/>
          </a:xfrm>
        </p:spPr>
        <p:txBody>
          <a:bodyPr>
            <a:normAutofit fontScale="90000"/>
          </a:bodyPr>
          <a:lstStyle/>
          <a:p>
            <a:pPr>
              <a:spcBef>
                <a:spcPts val="1000"/>
              </a:spcBef>
            </a:pPr>
            <a:br>
              <a:rPr lang="en-GB" dirty="0">
                <a:latin typeface="Bitter SemiBold"/>
              </a:rPr>
            </a:br>
            <a:r>
              <a:rPr lang="en-GB" dirty="0">
                <a:latin typeface="Bitter SemiBold"/>
              </a:rPr>
              <a:t>Aims of the Network</a:t>
            </a:r>
            <a:endParaRPr lang="en-US" b="0" dirty="0">
              <a:latin typeface="Bitter SemiBold"/>
            </a:endParaRPr>
          </a:p>
          <a:p>
            <a:endParaRPr lang="en-US" dirty="0"/>
          </a:p>
        </p:txBody>
      </p:sp>
      <p:sp>
        <p:nvSpPr>
          <p:cNvPr id="3" name="Content Placeholder 2">
            <a:extLst>
              <a:ext uri="{FF2B5EF4-FFF2-40B4-BE49-F238E27FC236}">
                <a16:creationId xmlns:a16="http://schemas.microsoft.com/office/drawing/2014/main" id="{FABB5E1E-0242-9057-33E9-F7E67304F486}"/>
              </a:ext>
            </a:extLst>
          </p:cNvPr>
          <p:cNvSpPr>
            <a:spLocks noGrp="1"/>
          </p:cNvSpPr>
          <p:nvPr>
            <p:ph idx="1"/>
          </p:nvPr>
        </p:nvSpPr>
        <p:spPr>
          <a:xfrm>
            <a:off x="172099" y="2688315"/>
            <a:ext cx="10386163" cy="3965810"/>
          </a:xfrm>
        </p:spPr>
        <p:txBody>
          <a:bodyPr vert="horz" lIns="91440" tIns="45720" rIns="91440" bIns="45720" rtlCol="0" anchor="t">
            <a:noAutofit/>
          </a:bodyPr>
          <a:lstStyle/>
          <a:p>
            <a:pPr marL="0" indent="0">
              <a:buNone/>
            </a:pPr>
            <a:r>
              <a:rPr lang="en-GB" sz="2400" b="1" i="0" dirty="0">
                <a:solidFill>
                  <a:srgbClr val="000000"/>
                </a:solidFill>
                <a:effectLst/>
                <a:latin typeface="Arial"/>
                <a:cs typeface="Arial"/>
              </a:rPr>
              <a:t>The HERN aims to provide </a:t>
            </a:r>
            <a:r>
              <a:rPr lang="en-GB" sz="2400" b="1" dirty="0">
                <a:solidFill>
                  <a:srgbClr val="000000"/>
                </a:solidFill>
                <a:latin typeface="Arial"/>
                <a:cs typeface="Arial"/>
              </a:rPr>
              <a:t>...</a:t>
            </a:r>
            <a:endParaRPr lang="en-US" dirty="0">
              <a:latin typeface="Arial"/>
              <a:cs typeface="Arial"/>
            </a:endParaRPr>
          </a:p>
          <a:p>
            <a:r>
              <a:rPr lang="en-GB" sz="2400" b="1" dirty="0">
                <a:solidFill>
                  <a:srgbClr val="000000"/>
                </a:solidFill>
                <a:latin typeface="Arial"/>
                <a:cs typeface="Arial"/>
              </a:rPr>
              <a:t>A forum for the discussion of new research on higher education</a:t>
            </a:r>
          </a:p>
          <a:p>
            <a:r>
              <a:rPr lang="en-GB" sz="2400" b="1" dirty="0">
                <a:solidFill>
                  <a:srgbClr val="000000"/>
                </a:solidFill>
                <a:latin typeface="Arial"/>
                <a:cs typeface="Arial"/>
              </a:rPr>
              <a:t>A space to develop proposals and publications</a:t>
            </a:r>
          </a:p>
          <a:p>
            <a:r>
              <a:rPr lang="en-GB" sz="2400" b="1" dirty="0">
                <a:solidFill>
                  <a:srgbClr val="000000"/>
                </a:solidFill>
                <a:latin typeface="Arial"/>
                <a:cs typeface="Arial"/>
              </a:rPr>
              <a:t>Opportunities to develop practice and theoretical understanding  through engaged reading</a:t>
            </a:r>
          </a:p>
          <a:p>
            <a:r>
              <a:rPr lang="en-GB" sz="2400" b="1" dirty="0">
                <a:latin typeface="Arial"/>
                <a:cs typeface="Arial"/>
              </a:rPr>
              <a:t>Sessions that develop understanding of key concepts and practices used in educational research</a:t>
            </a:r>
            <a:endParaRPr lang="en-GB" sz="2400" b="1" dirty="0"/>
          </a:p>
          <a:p>
            <a:r>
              <a:rPr lang="en-GB" sz="2400" b="1" dirty="0">
                <a:latin typeface="Arial"/>
                <a:cs typeface="Arial"/>
              </a:rPr>
              <a:t>Supporting research, scholarship, pedagogy, and knowledge exchange</a:t>
            </a:r>
            <a:endParaRPr lang="en-GB" sz="2400" b="1" dirty="0"/>
          </a:p>
        </p:txBody>
      </p:sp>
    </p:spTree>
    <p:extLst>
      <p:ext uri="{BB962C8B-B14F-4D97-AF65-F5344CB8AC3E}">
        <p14:creationId xmlns:p14="http://schemas.microsoft.com/office/powerpoint/2010/main" val="1933422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37E50-2BD1-C557-8CBD-4D6EF81BA094}"/>
              </a:ext>
            </a:extLst>
          </p:cNvPr>
          <p:cNvSpPr>
            <a:spLocks noGrp="1"/>
          </p:cNvSpPr>
          <p:nvPr>
            <p:ph type="title"/>
          </p:nvPr>
        </p:nvSpPr>
        <p:spPr>
          <a:xfrm>
            <a:off x="142020" y="1391087"/>
            <a:ext cx="10515600" cy="532642"/>
          </a:xfrm>
        </p:spPr>
        <p:txBody>
          <a:bodyPr>
            <a:normAutofit fontScale="90000"/>
          </a:bodyPr>
          <a:lstStyle/>
          <a:p>
            <a:r>
              <a:rPr lang="en-US" dirty="0">
                <a:latin typeface="Bitter SemiBold"/>
              </a:rPr>
              <a:t>Four strands of activity</a:t>
            </a:r>
            <a:endParaRPr lang="en-US" dirty="0"/>
          </a:p>
        </p:txBody>
      </p:sp>
      <p:sp>
        <p:nvSpPr>
          <p:cNvPr id="3" name="Content Placeholder 2">
            <a:extLst>
              <a:ext uri="{FF2B5EF4-FFF2-40B4-BE49-F238E27FC236}">
                <a16:creationId xmlns:a16="http://schemas.microsoft.com/office/drawing/2014/main" id="{D5466D83-1E43-C980-F92F-5619F9550575}"/>
              </a:ext>
            </a:extLst>
          </p:cNvPr>
          <p:cNvSpPr>
            <a:spLocks noGrp="1"/>
          </p:cNvSpPr>
          <p:nvPr>
            <p:ph idx="1"/>
          </p:nvPr>
        </p:nvSpPr>
        <p:spPr>
          <a:xfrm>
            <a:off x="200476" y="2089557"/>
            <a:ext cx="9699221" cy="4768350"/>
          </a:xfrm>
        </p:spPr>
        <p:txBody>
          <a:bodyPr vert="horz" lIns="91440" tIns="45720" rIns="91440" bIns="45720" rtlCol="0" anchor="t">
            <a:noAutofit/>
          </a:bodyPr>
          <a:lstStyle/>
          <a:p>
            <a:pPr marL="0" indent="0">
              <a:lnSpc>
                <a:spcPct val="100000"/>
              </a:lnSpc>
              <a:buNone/>
            </a:pPr>
            <a:r>
              <a:rPr lang="en-GB" sz="1400" b="1" dirty="0">
                <a:latin typeface="Arial"/>
                <a:cs typeface="Arial"/>
              </a:rPr>
              <a:t>Forum for Research on Higher Education</a:t>
            </a:r>
            <a:endParaRPr lang="en-US" sz="1400"/>
          </a:p>
          <a:p>
            <a:pPr marL="285750" indent="-285750">
              <a:lnSpc>
                <a:spcPct val="100000"/>
              </a:lnSpc>
              <a:buFont typeface="Wingdings" panose="020B0604020202020204" pitchFamily="34" charset="0"/>
              <a:buChar char="Ø"/>
            </a:pPr>
            <a:r>
              <a:rPr lang="en-GB" sz="1400" dirty="0">
                <a:latin typeface="Arial"/>
                <a:cs typeface="Arial"/>
              </a:rPr>
              <a:t>Online seminars featuring invited external and internal speakers for the presentation of research on higher education</a:t>
            </a:r>
          </a:p>
          <a:p>
            <a:pPr marL="0" indent="0">
              <a:lnSpc>
                <a:spcPct val="100000"/>
              </a:lnSpc>
              <a:buNone/>
            </a:pPr>
            <a:r>
              <a:rPr lang="en-GB" sz="1400" b="1" dirty="0">
                <a:latin typeface="Arial"/>
                <a:cs typeface="Arial"/>
              </a:rPr>
              <a:t>Demystifying Research Methods and Concepts</a:t>
            </a:r>
            <a:endParaRPr lang="en-GB" sz="1400" dirty="0"/>
          </a:p>
          <a:p>
            <a:pPr marL="285750" indent="-285750">
              <a:lnSpc>
                <a:spcPct val="100000"/>
              </a:lnSpc>
              <a:buFont typeface="Wingdings" panose="020B0604020202020204" pitchFamily="34" charset="0"/>
              <a:buChar char="Ø"/>
            </a:pPr>
            <a:r>
              <a:rPr lang="en-GB" sz="1400" dirty="0">
                <a:latin typeface="Arial"/>
                <a:cs typeface="Arial"/>
              </a:rPr>
              <a:t>An opportunity to hear from those who have experience and expertise in using particular methods and concepts in their research to develop understanding of common but complex terminology and build confidence and skills for undertaking research</a:t>
            </a:r>
          </a:p>
          <a:p>
            <a:pPr marL="0" indent="0">
              <a:lnSpc>
                <a:spcPct val="100000"/>
              </a:lnSpc>
              <a:buNone/>
            </a:pPr>
            <a:r>
              <a:rPr lang="en-GB" sz="1400">
                <a:latin typeface="Arial"/>
                <a:cs typeface="Arial"/>
              </a:rPr>
              <a:t>      This year: ethics of researching our own practice; subjectivity and positionality; epistemology and ontology; research        </a:t>
            </a:r>
            <a:r>
              <a:rPr lang="en-GB" sz="1400" dirty="0">
                <a:latin typeface="Arial"/>
                <a:cs typeface="Arial"/>
              </a:rPr>
              <a:t>impact ...</a:t>
            </a:r>
            <a:endParaRPr lang="en-GB" sz="1400" dirty="0"/>
          </a:p>
          <a:p>
            <a:pPr marL="0" indent="0">
              <a:lnSpc>
                <a:spcPct val="100000"/>
              </a:lnSpc>
              <a:buNone/>
            </a:pPr>
            <a:r>
              <a:rPr lang="en-GB" sz="1400" b="1" dirty="0">
                <a:latin typeface="Arial"/>
                <a:cs typeface="Arial"/>
              </a:rPr>
              <a:t>Practicing Engaged Reading</a:t>
            </a:r>
            <a:endParaRPr lang="en-GB" sz="1400" dirty="0"/>
          </a:p>
          <a:p>
            <a:pPr marL="285750" indent="-285750">
              <a:lnSpc>
                <a:spcPct val="100000"/>
              </a:lnSpc>
              <a:buFont typeface="Wingdings" panose="020B0604020202020204" pitchFamily="34" charset="0"/>
              <a:buChar char="Ø"/>
            </a:pPr>
            <a:r>
              <a:rPr lang="en-GB" sz="1400" dirty="0">
                <a:latin typeface="Arial"/>
                <a:cs typeface="Arial"/>
              </a:rPr>
              <a:t>Putting a key element of higher education practice (and the signature pedagogy of the new MA programme) to work focusing on sharing interesting and challenging academic literature</a:t>
            </a:r>
            <a:endParaRPr lang="en-GB" sz="1400" dirty="0"/>
          </a:p>
          <a:p>
            <a:pPr marL="0" indent="0">
              <a:lnSpc>
                <a:spcPct val="100000"/>
              </a:lnSpc>
              <a:buNone/>
            </a:pPr>
            <a:r>
              <a:rPr lang="en-GB" sz="1400" b="1" dirty="0">
                <a:latin typeface="Arial"/>
                <a:cs typeface="Arial"/>
              </a:rPr>
              <a:t>Writing Support Workshops</a:t>
            </a:r>
            <a:endParaRPr lang="en-GB" sz="1400" dirty="0">
              <a:latin typeface="Arial"/>
              <a:cs typeface="Arial"/>
            </a:endParaRPr>
          </a:p>
          <a:p>
            <a:pPr marL="285750" indent="-285750">
              <a:lnSpc>
                <a:spcPct val="100000"/>
              </a:lnSpc>
              <a:buFont typeface="Wingdings" panose="020B0604020202020204" pitchFamily="34" charset="0"/>
              <a:buChar char="Ø"/>
            </a:pPr>
            <a:r>
              <a:rPr lang="en-GB" sz="1400">
                <a:latin typeface="Arial"/>
                <a:cs typeface="Arial"/>
              </a:rPr>
              <a:t>Space and time scheduled specifically for the development of draft proposals, articles, and other scholarly material </a:t>
            </a:r>
            <a:r>
              <a:rPr lang="en-GB" sz="1400" dirty="0">
                <a:latin typeface="Arial"/>
                <a:cs typeface="Arial"/>
              </a:rPr>
              <a:t>and to seek feedback from colleagues</a:t>
            </a:r>
            <a:endParaRPr lang="en-GB" sz="1400" dirty="0"/>
          </a:p>
        </p:txBody>
      </p:sp>
    </p:spTree>
    <p:extLst>
      <p:ext uri="{BB962C8B-B14F-4D97-AF65-F5344CB8AC3E}">
        <p14:creationId xmlns:p14="http://schemas.microsoft.com/office/powerpoint/2010/main" val="2246225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80C7F-FDD8-E75E-EEEF-399A311CB44C}"/>
              </a:ext>
            </a:extLst>
          </p:cNvPr>
          <p:cNvSpPr>
            <a:spLocks noGrp="1"/>
          </p:cNvSpPr>
          <p:nvPr>
            <p:ph type="title"/>
          </p:nvPr>
        </p:nvSpPr>
        <p:spPr>
          <a:xfrm>
            <a:off x="3299" y="1478882"/>
            <a:ext cx="12112501" cy="1325563"/>
          </a:xfrm>
        </p:spPr>
        <p:txBody>
          <a:bodyPr/>
          <a:lstStyle/>
          <a:p>
            <a:r>
              <a:rPr lang="en-US" dirty="0">
                <a:latin typeface="Bitter SemiBold"/>
              </a:rPr>
              <a:t>Research on Higher Education in the Faculty</a:t>
            </a:r>
            <a:endParaRPr lang="en-US" dirty="0"/>
          </a:p>
        </p:txBody>
      </p:sp>
      <p:sp>
        <p:nvSpPr>
          <p:cNvPr id="3" name="Content Placeholder 2">
            <a:extLst>
              <a:ext uri="{FF2B5EF4-FFF2-40B4-BE49-F238E27FC236}">
                <a16:creationId xmlns:a16="http://schemas.microsoft.com/office/drawing/2014/main" id="{2F84FABD-E364-427A-62C7-6B06A189FF71}"/>
              </a:ext>
            </a:extLst>
          </p:cNvPr>
          <p:cNvSpPr>
            <a:spLocks noGrp="1"/>
          </p:cNvSpPr>
          <p:nvPr>
            <p:ph idx="1"/>
          </p:nvPr>
        </p:nvSpPr>
        <p:spPr>
          <a:xfrm>
            <a:off x="182084" y="2726309"/>
            <a:ext cx="11481515" cy="3773672"/>
          </a:xfrm>
        </p:spPr>
        <p:txBody>
          <a:bodyPr vert="horz" lIns="91440" tIns="45720" rIns="91440" bIns="45720" rtlCol="0" anchor="t">
            <a:normAutofit/>
          </a:bodyPr>
          <a:lstStyle/>
          <a:p>
            <a:r>
              <a:rPr lang="en-US" dirty="0">
                <a:latin typeface="Arial"/>
                <a:cs typeface="Arial"/>
              </a:rPr>
              <a:t>Research methods </a:t>
            </a:r>
            <a:r>
              <a:rPr lang="en-US">
                <a:latin typeface="Arial"/>
                <a:cs typeface="Arial"/>
              </a:rPr>
              <a:t>and</a:t>
            </a:r>
            <a:r>
              <a:rPr lang="en-US" dirty="0">
                <a:latin typeface="Arial"/>
                <a:cs typeface="Arial"/>
              </a:rPr>
              <a:t> doctoral education</a:t>
            </a:r>
          </a:p>
          <a:p>
            <a:r>
              <a:rPr lang="en-US" dirty="0">
                <a:latin typeface="Arial"/>
                <a:cs typeface="Arial"/>
              </a:rPr>
              <a:t>Higher Education leadership</a:t>
            </a:r>
          </a:p>
          <a:p>
            <a:r>
              <a:rPr lang="en-US" dirty="0">
                <a:latin typeface="Arial"/>
                <a:cs typeface="Arial"/>
              </a:rPr>
              <a:t>Philosophy of higher education</a:t>
            </a:r>
          </a:p>
          <a:p>
            <a:r>
              <a:rPr lang="en-US" dirty="0">
                <a:latin typeface="Arial"/>
                <a:cs typeface="Arial"/>
              </a:rPr>
              <a:t>Higher Education pedagogy</a:t>
            </a:r>
          </a:p>
          <a:p>
            <a:r>
              <a:rPr lang="en-US" dirty="0">
                <a:latin typeface="Arial"/>
                <a:cs typeface="Arial"/>
              </a:rPr>
              <a:t>Access, participation, and inclusion</a:t>
            </a:r>
          </a:p>
          <a:p>
            <a:endParaRPr lang="en-US" dirty="0"/>
          </a:p>
          <a:p>
            <a:pPr marL="0" indent="0">
              <a:buNone/>
            </a:pPr>
            <a:r>
              <a:rPr lang="en-US" dirty="0">
                <a:latin typeface="Arial"/>
                <a:cs typeface="Arial"/>
                <a:hlinkClick r:id="rId2"/>
              </a:rPr>
              <a:t>https://research.edgehill.ac.uk/</a:t>
            </a:r>
            <a:r>
              <a:rPr lang="en-US" dirty="0">
                <a:latin typeface="Arial"/>
                <a:cs typeface="Arial"/>
              </a:rPr>
              <a:t> </a:t>
            </a:r>
            <a:endParaRPr lang="en-US" dirty="0"/>
          </a:p>
          <a:p>
            <a:endParaRPr lang="en-US" dirty="0"/>
          </a:p>
        </p:txBody>
      </p:sp>
    </p:spTree>
    <p:extLst>
      <p:ext uri="{BB962C8B-B14F-4D97-AF65-F5344CB8AC3E}">
        <p14:creationId xmlns:p14="http://schemas.microsoft.com/office/powerpoint/2010/main" val="4092176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C0CB4-9BB9-9E70-614E-2FAAB86B5156}"/>
              </a:ext>
            </a:extLst>
          </p:cNvPr>
          <p:cNvSpPr>
            <a:spLocks noGrp="1"/>
          </p:cNvSpPr>
          <p:nvPr>
            <p:ph type="title"/>
          </p:nvPr>
        </p:nvSpPr>
        <p:spPr>
          <a:xfrm>
            <a:off x="62064" y="1314363"/>
            <a:ext cx="10515600" cy="686986"/>
          </a:xfrm>
        </p:spPr>
        <p:txBody>
          <a:bodyPr>
            <a:normAutofit fontScale="90000"/>
          </a:bodyPr>
          <a:lstStyle/>
          <a:p>
            <a:r>
              <a:rPr lang="en-US" dirty="0">
                <a:latin typeface="Bitter SemiBold"/>
              </a:rPr>
              <a:t>This year's seminars...</a:t>
            </a:r>
            <a:endParaRPr lang="en-US" dirty="0"/>
          </a:p>
        </p:txBody>
      </p:sp>
      <p:graphicFrame>
        <p:nvGraphicFramePr>
          <p:cNvPr id="5" name="Content Placeholder 4">
            <a:extLst>
              <a:ext uri="{FF2B5EF4-FFF2-40B4-BE49-F238E27FC236}">
                <a16:creationId xmlns:a16="http://schemas.microsoft.com/office/drawing/2014/main" id="{99E84E8C-D210-A55F-B79E-CF15EA4FFD2D}"/>
              </a:ext>
            </a:extLst>
          </p:cNvPr>
          <p:cNvGraphicFramePr>
            <a:graphicFrameLocks noGrp="1"/>
          </p:cNvGraphicFramePr>
          <p:nvPr>
            <p:ph idx="1"/>
            <p:extLst>
              <p:ext uri="{D42A27DB-BD31-4B8C-83A1-F6EECF244321}">
                <p14:modId xmlns:p14="http://schemas.microsoft.com/office/powerpoint/2010/main" val="2120620774"/>
              </p:ext>
            </p:extLst>
          </p:nvPr>
        </p:nvGraphicFramePr>
        <p:xfrm>
          <a:off x="58635" y="2239667"/>
          <a:ext cx="12165709" cy="4414032"/>
        </p:xfrm>
        <a:graphic>
          <a:graphicData uri="http://schemas.openxmlformats.org/drawingml/2006/table">
            <a:tbl>
              <a:tblPr firstRow="1" bandRow="1">
                <a:tableStyleId>{5C22544A-7EE6-4342-B048-85BDC9FD1C3A}</a:tableStyleId>
              </a:tblPr>
              <a:tblGrid>
                <a:gridCol w="4257998">
                  <a:extLst>
                    <a:ext uri="{9D8B030D-6E8A-4147-A177-3AD203B41FA5}">
                      <a16:colId xmlns:a16="http://schemas.microsoft.com/office/drawing/2014/main" val="692075959"/>
                    </a:ext>
                  </a:extLst>
                </a:gridCol>
                <a:gridCol w="7907711">
                  <a:extLst>
                    <a:ext uri="{9D8B030D-6E8A-4147-A177-3AD203B41FA5}">
                      <a16:colId xmlns:a16="http://schemas.microsoft.com/office/drawing/2014/main" val="189909281"/>
                    </a:ext>
                  </a:extLst>
                </a:gridCol>
              </a:tblGrid>
              <a:tr h="264960">
                <a:tc gridSpan="2">
                  <a:txBody>
                    <a:bodyPr/>
                    <a:lstStyle/>
                    <a:p>
                      <a:pPr fontAlgn="t"/>
                      <a:r>
                        <a:rPr lang="en-US" sz="1200" b="0" i="0" dirty="0">
                          <a:solidFill>
                            <a:schemeClr val="tx1"/>
                          </a:solidFill>
                          <a:effectLst/>
                          <a:latin typeface="Calibri"/>
                        </a:rPr>
                        <a:t>Term 1 </a:t>
                      </a:r>
                      <a:endParaRPr lang="en-US" b="0" i="0" dirty="0">
                        <a:solidFill>
                          <a:schemeClr val="tx1"/>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EECE1"/>
                    </a:solidFill>
                  </a:tcPr>
                </a:tc>
                <a:tc hMerge="1">
                  <a:txBody>
                    <a:bodyPr/>
                    <a:lstStyle/>
                    <a:p>
                      <a:endParaRPr lang="en-US"/>
                    </a:p>
                  </a:txBody>
                  <a:tcPr/>
                </a:tc>
                <a:extLst>
                  <a:ext uri="{0D108BD9-81ED-4DB2-BD59-A6C34878D82A}">
                    <a16:rowId xmlns:a16="http://schemas.microsoft.com/office/drawing/2014/main" val="1209784706"/>
                  </a:ext>
                </a:extLst>
              </a:tr>
              <a:tr h="529920">
                <a:tc>
                  <a:txBody>
                    <a:bodyPr/>
                    <a:lstStyle/>
                    <a:p>
                      <a:pPr fontAlgn="t"/>
                      <a:endParaRPr lang="en-US">
                        <a:effectLst/>
                      </a:endParaRPr>
                    </a:p>
                    <a:p>
                      <a:pPr algn="l" rtl="0" fontAlgn="base"/>
                      <a:r>
                        <a:rPr lang="en-US" sz="1200" b="0" i="0" dirty="0">
                          <a:effectLst/>
                          <a:latin typeface="Calibri"/>
                        </a:rPr>
                        <a:t>Thursday 12 October, 3.30-5 GMT</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r>
                        <a:rPr lang="en-US" sz="1200" b="0" i="0" dirty="0">
                          <a:solidFill>
                            <a:srgbClr val="242424"/>
                          </a:solidFill>
                          <a:effectLst/>
                          <a:latin typeface="Calibri"/>
                        </a:rPr>
                        <a:t>‘Go to Oxbridge, get a job, start a career’: The ‘Low Value’ Arts Degree and the Neoliberal University </a:t>
                      </a:r>
                      <a:endParaRPr lang="en-US" b="0" i="0" dirty="0">
                        <a:effectLst/>
                        <a:latin typeface="Calibri"/>
                      </a:endParaRPr>
                    </a:p>
                    <a:p>
                      <a:pPr algn="l" rtl="0" fontAlgn="base"/>
                      <a:r>
                        <a:rPr lang="en-US" sz="1200" b="0" i="0" dirty="0">
                          <a:solidFill>
                            <a:srgbClr val="242424"/>
                          </a:solidFill>
                          <a:effectLst/>
                          <a:latin typeface="Calibri"/>
                        </a:rPr>
                        <a:t>Áine Mahon and Orlaith Darling, University College Dublin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2990567"/>
                  </a:ext>
                </a:extLst>
              </a:tr>
              <a:tr h="529920">
                <a:tc>
                  <a:txBody>
                    <a:bodyPr/>
                    <a:lstStyle/>
                    <a:p>
                      <a:pPr fontAlgn="t"/>
                      <a:endParaRPr lang="en-US">
                        <a:effectLst/>
                      </a:endParaRPr>
                    </a:p>
                    <a:p>
                      <a:pPr algn="l" rtl="0" fontAlgn="base"/>
                      <a:r>
                        <a:rPr lang="en-US" sz="1200" b="0" i="0" dirty="0">
                          <a:effectLst/>
                          <a:latin typeface="Calibri"/>
                        </a:rPr>
                        <a:t>Thursday 16 November, </a:t>
                      </a:r>
                      <a:r>
                        <a:rPr lang="en-US" sz="1200" b="0" i="0" u="none" strike="noStrike" noProof="0" dirty="0">
                          <a:solidFill>
                            <a:srgbClr val="000000"/>
                          </a:solidFill>
                          <a:effectLst/>
                          <a:latin typeface="Calibri"/>
                        </a:rPr>
                        <a:t>3.30-5 GMT</a:t>
                      </a:r>
                      <a:r>
                        <a:rPr lang="en-US" sz="1200" b="0" i="0" dirty="0">
                          <a:effectLst/>
                          <a:latin typeface="Calibri"/>
                        </a:rPr>
                        <a:t>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r>
                        <a:rPr lang="en-US" sz="1200" b="0" i="0" dirty="0">
                          <a:solidFill>
                            <a:srgbClr val="242424"/>
                          </a:solidFill>
                          <a:effectLst/>
                          <a:latin typeface="Calibri"/>
                        </a:rPr>
                        <a:t>The future of higher education and the claim of globalization: Revisioning the past, re-imagining the future </a:t>
                      </a:r>
                      <a:endParaRPr lang="en-US" b="0" i="0" dirty="0">
                        <a:effectLst/>
                        <a:latin typeface="Calibri"/>
                      </a:endParaRPr>
                    </a:p>
                    <a:p>
                      <a:pPr algn="l" rtl="0" fontAlgn="base"/>
                      <a:r>
                        <a:rPr lang="en-US" sz="1200" b="0" i="0" dirty="0">
                          <a:solidFill>
                            <a:srgbClr val="242424"/>
                          </a:solidFill>
                          <a:effectLst/>
                          <a:latin typeface="Calibri"/>
                        </a:rPr>
                        <a:t>Hans </a:t>
                      </a:r>
                      <a:r>
                        <a:rPr lang="en-US" sz="1200" b="0" i="0" dirty="0" err="1">
                          <a:solidFill>
                            <a:srgbClr val="242424"/>
                          </a:solidFill>
                          <a:effectLst/>
                          <a:latin typeface="Calibri"/>
                        </a:rPr>
                        <a:t>Schildermans</a:t>
                      </a:r>
                      <a:r>
                        <a:rPr lang="en-US" sz="1200" b="0" i="0" dirty="0">
                          <a:solidFill>
                            <a:srgbClr val="242424"/>
                          </a:solidFill>
                          <a:effectLst/>
                          <a:latin typeface="Calibri"/>
                        </a:rPr>
                        <a:t>, University of Vienna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5020463"/>
                  </a:ext>
                </a:extLst>
              </a:tr>
              <a:tr h="264960">
                <a:tc gridSpan="2">
                  <a:txBody>
                    <a:bodyPr/>
                    <a:lstStyle/>
                    <a:p>
                      <a:pPr fontAlgn="t"/>
                      <a:r>
                        <a:rPr lang="en-US" sz="1200" b="0" i="0" dirty="0">
                          <a:effectLst/>
                          <a:latin typeface="Calibri"/>
                        </a:rPr>
                        <a:t>Term 2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EECE1"/>
                    </a:solidFill>
                  </a:tcPr>
                </a:tc>
                <a:tc hMerge="1">
                  <a:txBody>
                    <a:bodyPr/>
                    <a:lstStyle/>
                    <a:p>
                      <a:endParaRPr lang="en-US"/>
                    </a:p>
                  </a:txBody>
                  <a:tcPr/>
                </a:tc>
                <a:extLst>
                  <a:ext uri="{0D108BD9-81ED-4DB2-BD59-A6C34878D82A}">
                    <a16:rowId xmlns:a16="http://schemas.microsoft.com/office/drawing/2014/main" val="740993867"/>
                  </a:ext>
                </a:extLst>
              </a:tr>
              <a:tr h="529920">
                <a:tc>
                  <a:txBody>
                    <a:bodyPr/>
                    <a:lstStyle/>
                    <a:p>
                      <a:pPr fontAlgn="t"/>
                      <a:endParaRPr lang="en-US">
                        <a:effectLst/>
                      </a:endParaRPr>
                    </a:p>
                    <a:p>
                      <a:pPr algn="l" rtl="0" fontAlgn="base"/>
                      <a:r>
                        <a:rPr lang="en-US" sz="1200" b="0" i="0" dirty="0">
                          <a:effectLst/>
                          <a:latin typeface="Calibri"/>
                        </a:rPr>
                        <a:t>18 January, </a:t>
                      </a:r>
                      <a:r>
                        <a:rPr lang="en-US" sz="1200" b="0" i="0" u="none" strike="noStrike" noProof="0" dirty="0">
                          <a:solidFill>
                            <a:srgbClr val="000000"/>
                          </a:solidFill>
                          <a:effectLst/>
                          <a:latin typeface="Calibri"/>
                        </a:rPr>
                        <a:t>3.30-5 GMT</a:t>
                      </a:r>
                      <a:r>
                        <a:rPr lang="en-US" sz="1200" b="0" i="0" dirty="0">
                          <a:effectLst/>
                          <a:latin typeface="Calibri"/>
                        </a:rPr>
                        <a:t>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r>
                        <a:rPr lang="en-US" sz="1200" b="0" i="0" dirty="0">
                          <a:solidFill>
                            <a:srgbClr val="333132"/>
                          </a:solidFill>
                          <a:effectLst/>
                          <a:latin typeface="Calibri"/>
                        </a:rPr>
                        <a:t>Sexual Misconduct in Academia: Informing an Ethics of Care in the University </a:t>
                      </a:r>
                      <a:endParaRPr lang="en-US" b="0" i="0" dirty="0">
                        <a:effectLst/>
                        <a:latin typeface="Calibri"/>
                      </a:endParaRPr>
                    </a:p>
                    <a:p>
                      <a:pPr algn="l" rtl="0" fontAlgn="base"/>
                      <a:r>
                        <a:rPr lang="en-US" sz="1200" b="0" i="0" dirty="0">
                          <a:effectLst/>
                          <a:latin typeface="Calibri"/>
                        </a:rPr>
                        <a:t>Erin Pritchard, Liverpool Hope University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8948459"/>
                  </a:ext>
                </a:extLst>
              </a:tr>
              <a:tr h="529920">
                <a:tc>
                  <a:txBody>
                    <a:bodyPr/>
                    <a:lstStyle/>
                    <a:p>
                      <a:pPr fontAlgn="t"/>
                      <a:endParaRPr lang="en-US">
                        <a:effectLst/>
                      </a:endParaRPr>
                    </a:p>
                    <a:p>
                      <a:pPr algn="l" rtl="0" fontAlgn="base"/>
                      <a:r>
                        <a:rPr lang="en-US" sz="1200" b="0" i="0" dirty="0">
                          <a:effectLst/>
                          <a:latin typeface="Calibri"/>
                        </a:rPr>
                        <a:t>22 February, </a:t>
                      </a:r>
                      <a:r>
                        <a:rPr lang="en-US" sz="1200" b="0" i="0" u="none" strike="noStrike" noProof="0" dirty="0">
                          <a:solidFill>
                            <a:srgbClr val="000000"/>
                          </a:solidFill>
                          <a:effectLst/>
                          <a:latin typeface="Calibri"/>
                        </a:rPr>
                        <a:t>3.30-5 GMT</a:t>
                      </a:r>
                      <a:r>
                        <a:rPr lang="en-US" sz="1200" b="0" i="0" dirty="0">
                          <a:effectLst/>
                          <a:latin typeface="Calibri"/>
                        </a:rPr>
                        <a:t>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r>
                        <a:rPr lang="en-US" sz="1200" b="0" i="0" dirty="0">
                          <a:solidFill>
                            <a:srgbClr val="242424"/>
                          </a:solidFill>
                          <a:effectLst/>
                          <a:latin typeface="Calibri"/>
                        </a:rPr>
                        <a:t>What and who are (not) part of the ‘higher education landscape’? </a:t>
                      </a:r>
                      <a:endParaRPr lang="en-US" b="0" i="0" dirty="0">
                        <a:effectLst/>
                        <a:latin typeface="Calibri"/>
                      </a:endParaRPr>
                    </a:p>
                    <a:p>
                      <a:pPr algn="l" rtl="0" fontAlgn="base"/>
                      <a:r>
                        <a:rPr lang="en-US" sz="1200" b="0" i="0" dirty="0">
                          <a:effectLst/>
                          <a:latin typeface="Calibri"/>
                        </a:rPr>
                        <a:t>Richard Budd, Lancaster University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8332405"/>
                  </a:ext>
                </a:extLst>
              </a:tr>
              <a:tr h="264960">
                <a:tc gridSpan="2">
                  <a:txBody>
                    <a:bodyPr/>
                    <a:lstStyle/>
                    <a:p>
                      <a:pPr fontAlgn="t"/>
                      <a:r>
                        <a:rPr lang="en-US" sz="1200" b="0" i="0" dirty="0">
                          <a:effectLst/>
                          <a:latin typeface="Calibri"/>
                        </a:rPr>
                        <a:t>Term 3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EECE1"/>
                    </a:solidFill>
                  </a:tcPr>
                </a:tc>
                <a:tc hMerge="1">
                  <a:txBody>
                    <a:bodyPr/>
                    <a:lstStyle/>
                    <a:p>
                      <a:endParaRPr lang="en-US"/>
                    </a:p>
                  </a:txBody>
                  <a:tcPr/>
                </a:tc>
                <a:extLst>
                  <a:ext uri="{0D108BD9-81ED-4DB2-BD59-A6C34878D82A}">
                    <a16:rowId xmlns:a16="http://schemas.microsoft.com/office/drawing/2014/main" val="2856171589"/>
                  </a:ext>
                </a:extLst>
              </a:tr>
              <a:tr h="529920">
                <a:tc>
                  <a:txBody>
                    <a:bodyPr/>
                    <a:lstStyle/>
                    <a:p>
                      <a:pPr fontAlgn="t"/>
                      <a:endParaRPr lang="en-US">
                        <a:effectLst/>
                      </a:endParaRPr>
                    </a:p>
                    <a:p>
                      <a:pPr algn="l" rtl="0" fontAlgn="base"/>
                      <a:r>
                        <a:rPr lang="en-US" sz="1200" b="0" i="0" dirty="0">
                          <a:effectLst/>
                          <a:latin typeface="Calibri"/>
                        </a:rPr>
                        <a:t>18 April, </a:t>
                      </a:r>
                      <a:r>
                        <a:rPr lang="en-US" sz="1200" b="0" i="0" u="none" strike="noStrike" noProof="0" dirty="0">
                          <a:solidFill>
                            <a:srgbClr val="000000"/>
                          </a:solidFill>
                          <a:effectLst/>
                          <a:latin typeface="Calibri"/>
                        </a:rPr>
                        <a:t>3.30-5 GMT</a:t>
                      </a:r>
                      <a:r>
                        <a:rPr lang="en-US" sz="1200" b="0" i="0" dirty="0">
                          <a:effectLst/>
                          <a:latin typeface="Calibri"/>
                        </a:rPr>
                        <a:t>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r>
                        <a:rPr lang="en-US" sz="1200" b="0" i="0" dirty="0">
                          <a:solidFill>
                            <a:srgbClr val="000000"/>
                          </a:solidFill>
                          <a:effectLst/>
                          <a:latin typeface="Calibri"/>
                        </a:rPr>
                        <a:t>The Metrics and Aesthetics of University Performance </a:t>
                      </a:r>
                      <a:endParaRPr lang="en-US" b="0" i="0" dirty="0">
                        <a:effectLst/>
                        <a:latin typeface="Calibri"/>
                      </a:endParaRPr>
                    </a:p>
                    <a:p>
                      <a:pPr algn="l" rtl="0" fontAlgn="base"/>
                      <a:r>
                        <a:rPr lang="en-US" sz="1200" b="0" i="0" dirty="0">
                          <a:solidFill>
                            <a:srgbClr val="000000"/>
                          </a:solidFill>
                          <a:effectLst/>
                          <a:latin typeface="Calibri"/>
                        </a:rPr>
                        <a:t>Amanda Fulford, Edge Hill University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9024373"/>
                  </a:ext>
                </a:extLst>
              </a:tr>
              <a:tr h="847872">
                <a:tc>
                  <a:txBody>
                    <a:bodyPr/>
                    <a:lstStyle/>
                    <a:p>
                      <a:pPr fontAlgn="t"/>
                      <a:endParaRPr lang="en-US">
                        <a:effectLst/>
                      </a:endParaRPr>
                    </a:p>
                    <a:p>
                      <a:pPr algn="l" rtl="0" fontAlgn="base"/>
                      <a:r>
                        <a:rPr lang="en-US" sz="1200" b="0" i="0" dirty="0">
                          <a:effectLst/>
                          <a:latin typeface="Calibri"/>
                        </a:rPr>
                        <a:t>23 May, </a:t>
                      </a:r>
                      <a:r>
                        <a:rPr lang="en-US" sz="1200" b="0" i="0" u="none" strike="noStrike" noProof="0" dirty="0">
                          <a:solidFill>
                            <a:srgbClr val="000000"/>
                          </a:solidFill>
                          <a:effectLst/>
                          <a:latin typeface="Calibri"/>
                        </a:rPr>
                        <a:t>3.30-5 GMT</a:t>
                      </a:r>
                      <a:r>
                        <a:rPr lang="en-US" sz="1200" b="0" i="0" dirty="0">
                          <a:effectLst/>
                          <a:latin typeface="Calibri"/>
                        </a:rPr>
                        <a:t>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fontAlgn="t"/>
                      <a:endParaRPr lang="en-US">
                        <a:effectLst/>
                      </a:endParaRPr>
                    </a:p>
                    <a:p>
                      <a:pPr algn="l" rtl="0" fontAlgn="base"/>
                      <a:r>
                        <a:rPr lang="en-US" sz="1200" b="0" i="0" dirty="0">
                          <a:effectLst/>
                          <a:latin typeface="Calibri"/>
                        </a:rPr>
                        <a:t>Fadia </a:t>
                      </a:r>
                      <a:r>
                        <a:rPr lang="en-US" sz="1200" b="0" i="0" dirty="0" err="1">
                          <a:effectLst/>
                          <a:latin typeface="Calibri"/>
                        </a:rPr>
                        <a:t>Dakka</a:t>
                      </a:r>
                      <a:r>
                        <a:rPr lang="en-US" sz="1200" b="0" i="0" dirty="0">
                          <a:effectLst/>
                          <a:latin typeface="Calibri"/>
                        </a:rPr>
                        <a:t>, Birmingham City University </a:t>
                      </a:r>
                      <a:endParaRPr lang="en-US" b="0" i="0" dirty="0">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7897097"/>
                  </a:ext>
                </a:extLst>
              </a:tr>
            </a:tbl>
          </a:graphicData>
        </a:graphic>
      </p:graphicFrame>
    </p:spTree>
    <p:extLst>
      <p:ext uri="{BB962C8B-B14F-4D97-AF65-F5344CB8AC3E}">
        <p14:creationId xmlns:p14="http://schemas.microsoft.com/office/powerpoint/2010/main" val="675814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07B82-FAD1-2213-AE00-D7CB90CB76E3}"/>
              </a:ext>
            </a:extLst>
          </p:cNvPr>
          <p:cNvSpPr>
            <a:spLocks noGrp="1"/>
          </p:cNvSpPr>
          <p:nvPr>
            <p:ph type="title"/>
          </p:nvPr>
        </p:nvSpPr>
        <p:spPr>
          <a:xfrm>
            <a:off x="129862" y="1403755"/>
            <a:ext cx="5586119" cy="836378"/>
          </a:xfrm>
        </p:spPr>
        <p:txBody>
          <a:bodyPr/>
          <a:lstStyle/>
          <a:p>
            <a:r>
              <a:rPr lang="en-US" dirty="0">
                <a:latin typeface="Bitter SemiBold"/>
              </a:rPr>
              <a:t>Join the mailing list</a:t>
            </a:r>
            <a:endParaRPr lang="en-US" dirty="0"/>
          </a:p>
        </p:txBody>
      </p:sp>
      <p:pic>
        <p:nvPicPr>
          <p:cNvPr id="4" name="Content Placeholder 3" descr="A qr code with black squares&#10;&#10;Description automatically generated">
            <a:extLst>
              <a:ext uri="{FF2B5EF4-FFF2-40B4-BE49-F238E27FC236}">
                <a16:creationId xmlns:a16="http://schemas.microsoft.com/office/drawing/2014/main" id="{6DE4C12C-3713-0B14-B6D5-AC9F4D7E67D6}"/>
              </a:ext>
            </a:extLst>
          </p:cNvPr>
          <p:cNvPicPr>
            <a:picLocks noGrp="1" noChangeAspect="1"/>
          </p:cNvPicPr>
          <p:nvPr>
            <p:ph idx="1"/>
          </p:nvPr>
        </p:nvPicPr>
        <p:blipFill>
          <a:blip r:embed="rId2"/>
          <a:stretch>
            <a:fillRect/>
          </a:stretch>
        </p:blipFill>
        <p:spPr>
          <a:xfrm>
            <a:off x="5582209" y="347089"/>
            <a:ext cx="6534067" cy="6515252"/>
          </a:xfrm>
        </p:spPr>
      </p:pic>
      <p:sp>
        <p:nvSpPr>
          <p:cNvPr id="5" name="TextBox 4">
            <a:extLst>
              <a:ext uri="{FF2B5EF4-FFF2-40B4-BE49-F238E27FC236}">
                <a16:creationId xmlns:a16="http://schemas.microsoft.com/office/drawing/2014/main" id="{1DC27BDB-3A23-0D85-9C75-FF921D07F84F}"/>
              </a:ext>
            </a:extLst>
          </p:cNvPr>
          <p:cNvSpPr txBox="1"/>
          <p:nvPr/>
        </p:nvSpPr>
        <p:spPr>
          <a:xfrm>
            <a:off x="1523999" y="3179703"/>
            <a:ext cx="395111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@ehu_foe</a:t>
            </a:r>
            <a:endParaRPr lang="en-US"/>
          </a:p>
          <a:p>
            <a:r>
              <a:rPr lang="en-US" dirty="0">
                <a:cs typeface="Calibri"/>
              </a:rPr>
              <a:t>@drnaomihodgson</a:t>
            </a:r>
          </a:p>
          <a:p>
            <a:r>
              <a:rPr lang="en-US" dirty="0">
                <a:cs typeface="Calibri"/>
              </a:rPr>
              <a:t>@Marleyy_sso</a:t>
            </a:r>
            <a:endParaRPr lang="en-US" dirty="0"/>
          </a:p>
        </p:txBody>
      </p:sp>
      <p:pic>
        <p:nvPicPr>
          <p:cNvPr id="6" name="Picture 5">
            <a:extLst>
              <a:ext uri="{FF2B5EF4-FFF2-40B4-BE49-F238E27FC236}">
                <a16:creationId xmlns:a16="http://schemas.microsoft.com/office/drawing/2014/main" id="{59EB871E-7E2A-3684-6F2B-B532951AE0EE}"/>
              </a:ext>
            </a:extLst>
          </p:cNvPr>
          <p:cNvPicPr>
            <a:picLocks noChangeAspect="1"/>
          </p:cNvPicPr>
          <p:nvPr/>
        </p:nvPicPr>
        <p:blipFill>
          <a:blip r:embed="rId3"/>
          <a:stretch>
            <a:fillRect/>
          </a:stretch>
        </p:blipFill>
        <p:spPr>
          <a:xfrm>
            <a:off x="453437" y="3315926"/>
            <a:ext cx="626534" cy="640076"/>
          </a:xfrm>
          <a:prstGeom prst="rect">
            <a:avLst/>
          </a:prstGeom>
        </p:spPr>
      </p:pic>
      <p:sp>
        <p:nvSpPr>
          <p:cNvPr id="7" name="TextBox 6">
            <a:extLst>
              <a:ext uri="{FF2B5EF4-FFF2-40B4-BE49-F238E27FC236}">
                <a16:creationId xmlns:a16="http://schemas.microsoft.com/office/drawing/2014/main" id="{D59FE40E-C993-0A82-46D5-95B239D5953B}"/>
              </a:ext>
            </a:extLst>
          </p:cNvPr>
          <p:cNvSpPr txBox="1"/>
          <p:nvPr/>
        </p:nvSpPr>
        <p:spPr>
          <a:xfrm>
            <a:off x="1524000" y="4421482"/>
            <a:ext cx="424273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hlinkClick r:id="rId4"/>
              </a:rPr>
              <a:t>Faculty of Education at Edge Hill University</a:t>
            </a:r>
            <a:endParaRPr lang="en-US"/>
          </a:p>
          <a:p>
            <a:r>
              <a:rPr lang="en-US" dirty="0">
                <a:cs typeface="Calibri"/>
                <a:hlinkClick r:id="rId5"/>
              </a:rPr>
              <a:t>Naomi Hodgson</a:t>
            </a:r>
            <a:endParaRPr lang="en-US" dirty="0">
              <a:cs typeface="Calibri"/>
            </a:endParaRPr>
          </a:p>
          <a:p>
            <a:r>
              <a:rPr lang="en-US" dirty="0">
                <a:cs typeface="Calibri"/>
                <a:hlinkClick r:id="rId6"/>
              </a:rPr>
              <a:t>Marlena Chrostowska</a:t>
            </a:r>
            <a:r>
              <a:rPr lang="en-US" dirty="0">
                <a:cs typeface="Calibri"/>
              </a:rPr>
              <a:t>  </a:t>
            </a:r>
          </a:p>
        </p:txBody>
      </p:sp>
      <p:pic>
        <p:nvPicPr>
          <p:cNvPr id="8" name="Picture 7" descr="A blue and black logo&#10;&#10;Description automatically generated">
            <a:extLst>
              <a:ext uri="{FF2B5EF4-FFF2-40B4-BE49-F238E27FC236}">
                <a16:creationId xmlns:a16="http://schemas.microsoft.com/office/drawing/2014/main" id="{B7CD6E7B-41AB-A501-4B10-3F6A414EDB2B}"/>
              </a:ext>
            </a:extLst>
          </p:cNvPr>
          <p:cNvPicPr>
            <a:picLocks noChangeAspect="1"/>
          </p:cNvPicPr>
          <p:nvPr/>
        </p:nvPicPr>
        <p:blipFill>
          <a:blip r:embed="rId7"/>
          <a:stretch>
            <a:fillRect/>
          </a:stretch>
        </p:blipFill>
        <p:spPr>
          <a:xfrm>
            <a:off x="453437" y="4416896"/>
            <a:ext cx="852313" cy="714727"/>
          </a:xfrm>
          <a:prstGeom prst="rect">
            <a:avLst/>
          </a:prstGeom>
        </p:spPr>
      </p:pic>
      <p:sp>
        <p:nvSpPr>
          <p:cNvPr id="9" name="TextBox 8">
            <a:extLst>
              <a:ext uri="{FF2B5EF4-FFF2-40B4-BE49-F238E27FC236}">
                <a16:creationId xmlns:a16="http://schemas.microsoft.com/office/drawing/2014/main" id="{E68412DD-3771-DDE8-5AA0-C16B927D0CB2}"/>
              </a:ext>
            </a:extLst>
          </p:cNvPr>
          <p:cNvSpPr txBox="1"/>
          <p:nvPr/>
        </p:nvSpPr>
        <p:spPr>
          <a:xfrm>
            <a:off x="188147" y="2502370"/>
            <a:ext cx="299155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Other ways to stay in touch...</a:t>
            </a:r>
          </a:p>
          <a:p>
            <a:pPr algn="l"/>
            <a:endParaRPr lang="en-US" dirty="0">
              <a:cs typeface="Calibri"/>
            </a:endParaRPr>
          </a:p>
        </p:txBody>
      </p:sp>
      <p:sp>
        <p:nvSpPr>
          <p:cNvPr id="10" name="TextBox 9">
            <a:extLst>
              <a:ext uri="{FF2B5EF4-FFF2-40B4-BE49-F238E27FC236}">
                <a16:creationId xmlns:a16="http://schemas.microsoft.com/office/drawing/2014/main" id="{11DCB885-4C1E-DEFA-356E-6C71FA3547E1}"/>
              </a:ext>
            </a:extLst>
          </p:cNvPr>
          <p:cNvSpPr txBox="1"/>
          <p:nvPr/>
        </p:nvSpPr>
        <p:spPr>
          <a:xfrm>
            <a:off x="1589852" y="5729111"/>
            <a:ext cx="398873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naomi.hodgson@edgehill.ac.uk</a:t>
            </a:r>
            <a:r>
              <a:rPr lang="en-US" dirty="0">
                <a:cs typeface="Calibri"/>
              </a:rPr>
              <a:t> </a:t>
            </a:r>
          </a:p>
          <a:p>
            <a:r>
              <a:rPr lang="en-US" dirty="0">
                <a:cs typeface="Calibri"/>
              </a:rPr>
              <a:t>chrostom@edgehill.ac.uk</a:t>
            </a:r>
          </a:p>
        </p:txBody>
      </p:sp>
      <p:pic>
        <p:nvPicPr>
          <p:cNvPr id="11" name="Picture 10" descr="A black and white symbol&#10;&#10;Description automatically generated">
            <a:extLst>
              <a:ext uri="{FF2B5EF4-FFF2-40B4-BE49-F238E27FC236}">
                <a16:creationId xmlns:a16="http://schemas.microsoft.com/office/drawing/2014/main" id="{D780F9F4-9DF7-7EDA-2A44-CCA6E5B3AEE1}"/>
              </a:ext>
            </a:extLst>
          </p:cNvPr>
          <p:cNvPicPr>
            <a:picLocks noChangeAspect="1"/>
          </p:cNvPicPr>
          <p:nvPr/>
        </p:nvPicPr>
        <p:blipFill>
          <a:blip r:embed="rId8"/>
          <a:stretch>
            <a:fillRect/>
          </a:stretch>
        </p:blipFill>
        <p:spPr>
          <a:xfrm>
            <a:off x="301920" y="5659438"/>
            <a:ext cx="929571" cy="910756"/>
          </a:xfrm>
          <a:prstGeom prst="rect">
            <a:avLst/>
          </a:prstGeom>
        </p:spPr>
      </p:pic>
    </p:spTree>
    <p:extLst>
      <p:ext uri="{BB962C8B-B14F-4D97-AF65-F5344CB8AC3E}">
        <p14:creationId xmlns:p14="http://schemas.microsoft.com/office/powerpoint/2010/main" val="1987699617"/>
      </p:ext>
    </p:extLst>
  </p:cSld>
  <p:clrMapOvr>
    <a:masterClrMapping/>
  </p:clrMapOvr>
</p:sld>
</file>

<file path=ppt/theme/theme1.xml><?xml version="1.0" encoding="utf-8"?>
<a:theme xmlns:a="http://schemas.openxmlformats.org/drawingml/2006/main" name="Office Theme">
  <a:themeElements>
    <a:clrScheme name=" EHU Colours">
      <a:dk1>
        <a:srgbClr val="000000"/>
      </a:dk1>
      <a:lt1>
        <a:srgbClr val="FFFFFF"/>
      </a:lt1>
      <a:dk2>
        <a:srgbClr val="011E41"/>
      </a:dk2>
      <a:lt2>
        <a:srgbClr val="F0D283"/>
      </a:lt2>
      <a:accent1>
        <a:srgbClr val="AD8EAB"/>
      </a:accent1>
      <a:accent2>
        <a:srgbClr val="D5C5D3"/>
      </a:accent2>
      <a:accent3>
        <a:srgbClr val="8DAA95"/>
      </a:accent3>
      <a:accent4>
        <a:srgbClr val="C5D3C8"/>
      </a:accent4>
      <a:accent5>
        <a:srgbClr val="FF9E18"/>
      </a:accent5>
      <a:accent6>
        <a:srgbClr val="00BCE1"/>
      </a:accent6>
      <a:hlink>
        <a:srgbClr val="E1241A"/>
      </a:hlink>
      <a:folHlink>
        <a:srgbClr val="00615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  Higher Education Research Network </vt:lpstr>
      <vt:lpstr> Aims of the Network </vt:lpstr>
      <vt:lpstr>Four strands of activity</vt:lpstr>
      <vt:lpstr>Research on Higher Education in the Faculty</vt:lpstr>
      <vt:lpstr>This year's seminars...</vt:lpstr>
      <vt:lpstr>Join the mailing list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81</cp:revision>
  <dcterms:created xsi:type="dcterms:W3CDTF">2023-09-17T12:22:55Z</dcterms:created>
  <dcterms:modified xsi:type="dcterms:W3CDTF">2023-09-18T10:45:57Z</dcterms:modified>
</cp:coreProperties>
</file>