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4"/>
  </p:sldMasterIdLst>
  <p:notesMasterIdLst>
    <p:notesMasterId r:id="rId14"/>
  </p:notesMasterIdLst>
  <p:sldIdLst>
    <p:sldId id="256" r:id="rId5"/>
    <p:sldId id="260" r:id="rId6"/>
    <p:sldId id="313" r:id="rId7"/>
    <p:sldId id="267" r:id="rId8"/>
    <p:sldId id="262" r:id="rId9"/>
    <p:sldId id="314" r:id="rId10"/>
    <p:sldId id="315" r:id="rId11"/>
    <p:sldId id="316" r:id="rId12"/>
    <p:sldId id="31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83369-8790-43AB-B432-9241ECCF1C25}" v="265" dt="2023-09-12T10:57:01.891"/>
    <p1510:client id="{10903218-02DF-42B3-9083-D6F1FE6BEF5C}" v="4" dt="2023-09-18T12:40:58.939"/>
    <p1510:client id="{32B6E32B-7D8D-4F12-8154-2B88F12D92CB}" v="267" dt="2023-09-18T08:10:14.801"/>
    <p1510:client id="{3EE99943-FDC9-4B9E-9996-0B1032E1805C}" v="11" dt="2023-09-18T15:33:53.312"/>
    <p1510:client id="{F77C735A-71AF-4D78-A5B2-00EA43FA5280}" v="6" dt="2023-09-17T15:53:27.317"/>
    <p1510:client id="{FBE06E15-B83B-4A4D-B4C3-97542C73F662}" v="45" dt="2023-09-12T10:49:15.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19429-FB7A-47CE-869A-7EBD6094A35D}" type="datetimeFigureOut">
              <a:rPr lang="en-GB" smtClean="0"/>
              <a:t>18/09/2023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7126A-56B6-4846-A326-B7DD5B0ECC43}" type="slidenum">
              <a:rPr lang="en-GB" smtClean="0"/>
              <a:t>‹#›</a:t>
            </a:fld>
            <a:endParaRPr lang="en-GB"/>
          </a:p>
        </p:txBody>
      </p:sp>
    </p:spTree>
    <p:extLst>
      <p:ext uri="{BB962C8B-B14F-4D97-AF65-F5344CB8AC3E}">
        <p14:creationId xmlns:p14="http://schemas.microsoft.com/office/powerpoint/2010/main" val="85713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x.doi.org/10.1080/1743727X.2017.136951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Summarise network,- Launch, seminars, reading groups, writing sessions, collective bids, </a:t>
            </a:r>
          </a:p>
        </p:txBody>
      </p:sp>
      <p:sp>
        <p:nvSpPr>
          <p:cNvPr id="4" name="Slide Number Placeholder 3"/>
          <p:cNvSpPr>
            <a:spLocks noGrp="1"/>
          </p:cNvSpPr>
          <p:nvPr>
            <p:ph type="sldNum" sz="quarter" idx="5"/>
          </p:nvPr>
        </p:nvSpPr>
        <p:spPr/>
        <p:txBody>
          <a:bodyPr/>
          <a:lstStyle/>
          <a:p>
            <a:fld id="{A677126A-56B6-4846-A326-B7DD5B0ECC43}" type="slidenum">
              <a:rPr lang="en-GB" smtClean="0"/>
              <a:t>1</a:t>
            </a:fld>
            <a:endParaRPr lang="en-GB"/>
          </a:p>
        </p:txBody>
      </p:sp>
    </p:spTree>
    <p:extLst>
      <p:ext uri="{BB962C8B-B14F-4D97-AF65-F5344CB8AC3E}">
        <p14:creationId xmlns:p14="http://schemas.microsoft.com/office/powerpoint/2010/main" val="290574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tx1"/>
                </a:solidFill>
                <a:latin typeface="Calibri" panose="020F0502020204030204" pitchFamily="34" charset="0"/>
                <a:ea typeface="+mn-lt"/>
                <a:cs typeface="Calibri" panose="020F0502020204030204" pitchFamily="34" charset="0"/>
              </a:rPr>
              <a:t>The United Nations Convention on the Rights of the Child (UNCRC) (UN, 1989) </a:t>
            </a:r>
            <a:endParaRPr lang="en-GB"/>
          </a:p>
        </p:txBody>
      </p:sp>
      <p:sp>
        <p:nvSpPr>
          <p:cNvPr id="4" name="Slide Number Placeholder 3"/>
          <p:cNvSpPr>
            <a:spLocks noGrp="1"/>
          </p:cNvSpPr>
          <p:nvPr>
            <p:ph type="sldNum" sz="quarter" idx="5"/>
          </p:nvPr>
        </p:nvSpPr>
        <p:spPr/>
        <p:txBody>
          <a:bodyPr/>
          <a:lstStyle/>
          <a:p>
            <a:fld id="{A677126A-56B6-4846-A326-B7DD5B0ECC43}" type="slidenum">
              <a:rPr lang="en-GB" smtClean="0"/>
              <a:t>2</a:t>
            </a:fld>
            <a:endParaRPr lang="en-GB"/>
          </a:p>
        </p:txBody>
      </p:sp>
    </p:spTree>
    <p:extLst>
      <p:ext uri="{BB962C8B-B14F-4D97-AF65-F5344CB8AC3E}">
        <p14:creationId xmlns:p14="http://schemas.microsoft.com/office/powerpoint/2010/main" val="10332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t>The United Nations Convention on the Rights of the Child.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t>Adopted and opened 20 November 1989.</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a:t>Entry into force 2 September 1990. Underpins VOICES project re children’s access to inclusive education and right to be treated as competent re decisions around their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ea typeface="Times New Roman" panose="02020603050405020304" pitchFamily="18" charset="0"/>
              </a:rPr>
              <a:t>The right to inclusive education is acknowledged in key educational policies currently operationalised at local and national level in the UK, with documents making reference to the common principles of inclusion, social justice, equitable education systems and the responsiveness of schools towards diversity (i.e. Children and Families Act, 2014; DfE, SEND Code of Practice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ea typeface="Calibri" panose="020F0502020204030204" pitchFamily="34" charset="0"/>
                <a:cs typeface="Times New Roman" panose="02020603050405020304" pitchFamily="18" charset="0"/>
              </a:rPr>
              <a:t>Woolhouse, C. 2019. Conducting photo methodologies with children: framing ethical concerns relating to representation, voice and data analysis when exploring educational inclusion with children. </a:t>
            </a:r>
            <a:r>
              <a:rPr lang="en-GB" i="1">
                <a:effectLst/>
                <a:ea typeface="Calibri" panose="020F0502020204030204" pitchFamily="34" charset="0"/>
                <a:cs typeface="Times New Roman" panose="02020603050405020304" pitchFamily="18" charset="0"/>
              </a:rPr>
              <a:t>International Journal of Research and Method in Education. </a:t>
            </a:r>
            <a:r>
              <a:rPr lang="en-GB">
                <a:effectLst/>
                <a:ea typeface="Calibri" panose="020F0502020204030204" pitchFamily="34" charset="0"/>
                <a:cs typeface="Times New Roman" panose="02020603050405020304" pitchFamily="18" charset="0"/>
              </a:rPr>
              <a:t>42 (1) P.3-18.  </a:t>
            </a:r>
            <a:r>
              <a:rPr lang="en-GB" u="sng">
                <a:effectLst/>
                <a:ea typeface="Calibri" panose="020F0502020204030204" pitchFamily="34" charset="0"/>
                <a:cs typeface="Times New Roman" panose="02020603050405020304" pitchFamily="18" charset="0"/>
                <a:hlinkClick r:id="rId3"/>
              </a:rPr>
              <a:t>http://dx.doi.org/10.1080/1743727X.2017.1369511</a:t>
            </a:r>
            <a:endParaRPr lang="en-US" sz="1050">
              <a:latin typeface="Calibri" panose="020F0502020204030204" pitchFamily="34" charset="0"/>
              <a:ea typeface="+mn-lt"/>
              <a:cs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A677126A-56B6-4846-A326-B7DD5B0ECC43}" type="slidenum">
              <a:rPr lang="en-GB" smtClean="0"/>
              <a:t>4</a:t>
            </a:fld>
            <a:endParaRPr lang="en-GB"/>
          </a:p>
        </p:txBody>
      </p:sp>
    </p:spTree>
    <p:extLst>
      <p:ext uri="{BB962C8B-B14F-4D97-AF65-F5344CB8AC3E}">
        <p14:creationId xmlns:p14="http://schemas.microsoft.com/office/powerpoint/2010/main" val="423167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77126A-56B6-4846-A326-B7DD5B0ECC43}" type="slidenum">
              <a:rPr lang="en-GB" smtClean="0"/>
              <a:t>5</a:t>
            </a:fld>
            <a:endParaRPr lang="en-GB"/>
          </a:p>
        </p:txBody>
      </p:sp>
    </p:spTree>
    <p:extLst>
      <p:ext uri="{BB962C8B-B14F-4D97-AF65-F5344CB8AC3E}">
        <p14:creationId xmlns:p14="http://schemas.microsoft.com/office/powerpoint/2010/main" val="177834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320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931194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49422684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54078781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72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6B75A-687E-405C-8A0B-8D00578BA2C3}"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278220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5580141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2452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9/18/2023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18815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smtClean="0"/>
              <a:pPr/>
              <a:t>9/18/2023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6892164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2723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9/18/2023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88551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research.edgehill.ac.uk/en/publications/spaces-of-inclusion-investigating-place-positioning-and-perspecti-2" TargetMode="External"/><Relationship Id="rId2" Type="http://schemas.openxmlformats.org/officeDocument/2006/relationships/hyperlink" Target="https://research.edgehill.ac.uk/en/publications/relationships-in-early-childhood-education-beyond-the-professiona-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nlinelibrary.wiley.com/doi/10.1111/jade.12357" TargetMode="External"/><Relationship Id="rId2" Type="http://schemas.openxmlformats.org/officeDocument/2006/relationships/hyperlink" Target="https://journals.sagepub.com/pb-assets/cmscontent/CIE/Special%20Issue%20on%20Datafication-1669110182887.pdf" TargetMode="External"/><Relationship Id="rId1" Type="http://schemas.openxmlformats.org/officeDocument/2006/relationships/slideLayout" Target="../slideLayouts/slideLayout2.xml"/><Relationship Id="rId5" Type="http://schemas.openxmlformats.org/officeDocument/2006/relationships/hyperlink" Target="https://research.edgehill.ac.uk/en/publications/research-in-special-education-rise-project-2" TargetMode="External"/><Relationship Id="rId4" Type="http://schemas.openxmlformats.org/officeDocument/2006/relationships/hyperlink" Target="http://dx.doi.org/10.1080/1743727X.2017.1369511"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tandfonline.com/doi/full/10.1080/02619768.2014.921154" TargetMode="External"/><Relationship Id="rId3" Type="http://schemas.openxmlformats.org/officeDocument/2006/relationships/hyperlink" Target="https://dx.doi.org/10.1080/09518398.2023.2181453" TargetMode="External"/><Relationship Id="rId7" Type="http://schemas.openxmlformats.org/officeDocument/2006/relationships/hyperlink" Target="http://dx.doi.org/10.1080/09540253.2014.992300" TargetMode="External"/><Relationship Id="rId2" Type="http://schemas.openxmlformats.org/officeDocument/2006/relationships/hyperlink" Target="http://dx.doi.org/10.1080/03055698.2023.2216822" TargetMode="External"/><Relationship Id="rId1" Type="http://schemas.openxmlformats.org/officeDocument/2006/relationships/slideLayout" Target="../slideLayouts/slideLayout2.xml"/><Relationship Id="rId6" Type="http://schemas.openxmlformats.org/officeDocument/2006/relationships/hyperlink" Target="https://doi.org/10.1075/ni.27.1.06woo" TargetMode="External"/><Relationship Id="rId5" Type="http://schemas.openxmlformats.org/officeDocument/2006/relationships/hyperlink" Target="https://doi.org/10.1080/13611267.2018.1530163" TargetMode="External"/><Relationship Id="rId4" Type="http://schemas.openxmlformats.org/officeDocument/2006/relationships/hyperlink" Target="https://www.tandfonline.com/doi/full/10.1080/03075079.2019.1630808" TargetMode="External"/><Relationship Id="rId9" Type="http://schemas.openxmlformats.org/officeDocument/2006/relationships/hyperlink" Target="http://dx.doi.org/10.1080/14623943.2012.69788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woolhouc@edgehill.ac.uk" TargetMode="External"/><Relationship Id="rId2" Type="http://schemas.openxmlformats.org/officeDocument/2006/relationships/hyperlink" Target="mailto:clarkj@edgehill.ac.uk"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26597" y="187893"/>
            <a:ext cx="6416475" cy="2991743"/>
          </a:xfrm>
        </p:spPr>
        <p:txBody>
          <a:bodyPr>
            <a:normAutofit/>
          </a:bodyPr>
          <a:lstStyle/>
          <a:p>
            <a:r>
              <a:rPr lang="en-US" sz="5600" b="1"/>
              <a:t>Children's Rights and Wellbeing Research Network</a:t>
            </a:r>
            <a:endParaRPr lang="en-US" sz="5600" b="1">
              <a:cs typeface="Calibri Light"/>
            </a:endParaRPr>
          </a:p>
        </p:txBody>
      </p:sp>
      <p:sp>
        <p:nvSpPr>
          <p:cNvPr id="11" name="Subtitle 10">
            <a:extLst>
              <a:ext uri="{FF2B5EF4-FFF2-40B4-BE49-F238E27FC236}">
                <a16:creationId xmlns:a16="http://schemas.microsoft.com/office/drawing/2014/main" id="{0663278F-5621-9789-2DB6-ED63F2AED522}"/>
              </a:ext>
            </a:extLst>
          </p:cNvPr>
          <p:cNvSpPr>
            <a:spLocks noGrp="1"/>
          </p:cNvSpPr>
          <p:nvPr>
            <p:ph type="subTitle" idx="1"/>
          </p:nvPr>
        </p:nvSpPr>
        <p:spPr>
          <a:xfrm>
            <a:off x="5126597" y="4434221"/>
            <a:ext cx="6560187" cy="2329834"/>
          </a:xfrm>
        </p:spPr>
        <p:txBody>
          <a:bodyPr>
            <a:normAutofit/>
          </a:bodyPr>
          <a:lstStyle/>
          <a:p>
            <a:r>
              <a:rPr lang="en-US" sz="2000">
                <a:solidFill>
                  <a:schemeClr val="tx1">
                    <a:lumMod val="85000"/>
                    <a:lumOff val="15000"/>
                  </a:schemeClr>
                </a:solidFill>
                <a:latin typeface="+mn-lt"/>
              </a:rPr>
              <a:t>Jo Albin-Clark – Early Years Education</a:t>
            </a:r>
          </a:p>
          <a:p>
            <a:r>
              <a:rPr lang="en-US" sz="2000">
                <a:solidFill>
                  <a:schemeClr val="tx1">
                    <a:lumMod val="85000"/>
                    <a:lumOff val="15000"/>
                  </a:schemeClr>
                </a:solidFill>
                <a:latin typeface="+mn-lt"/>
              </a:rPr>
              <a:t>Clare Woolhouse – Secondary and Further Education</a:t>
            </a:r>
          </a:p>
          <a:p>
            <a:r>
              <a:rPr lang="en-US" sz="2000">
                <a:solidFill>
                  <a:schemeClr val="tx1">
                    <a:lumMod val="85000"/>
                    <a:lumOff val="15000"/>
                  </a:schemeClr>
                </a:solidFill>
                <a:latin typeface="+mn-lt"/>
              </a:rPr>
              <a:t>Edge Hill University</a:t>
            </a:r>
            <a:endParaRPr lang="en-US" sz="2000">
              <a:solidFill>
                <a:schemeClr val="tx1">
                  <a:lumMod val="85000"/>
                  <a:lumOff val="15000"/>
                </a:schemeClr>
              </a:solidFill>
              <a:latin typeface="+mn-lt"/>
              <a:ea typeface="+mn-lt"/>
              <a:cs typeface="+mn-lt"/>
            </a:endParaRPr>
          </a:p>
        </p:txBody>
      </p:sp>
      <p:pic>
        <p:nvPicPr>
          <p:cNvPr id="3" name="Picture 2" descr="group of primary aged children painting a tree - copyright VOICES project">
            <a:extLst>
              <a:ext uri="{FF2B5EF4-FFF2-40B4-BE49-F238E27FC236}">
                <a16:creationId xmlns:a16="http://schemas.microsoft.com/office/drawing/2014/main" id="{E1B8FCEA-D8B7-8CD0-E025-231CB556590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l="12518" r="27037" b="-1"/>
          <a:stretch/>
        </p:blipFill>
        <p:spPr bwMode="auto">
          <a:xfrm>
            <a:off x="0" y="1683764"/>
            <a:ext cx="4516802" cy="4343390"/>
          </a:xfrm>
          <a:prstGeom prst="rect">
            <a:avLst/>
          </a:prstGeom>
          <a:noFill/>
          <a:extLst>
            <a:ext uri="{53640926-AAD7-44D8-BBD7-CCE9431645EC}">
              <a14:shadowObscured xmlns:a14="http://schemas.microsoft.com/office/drawing/2010/main"/>
            </a:ext>
          </a:extLst>
        </p:spPr>
      </p:pic>
      <p:cxnSp>
        <p:nvCxnSpPr>
          <p:cNvPr id="18" name="Straight Connector 1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qr code with a few squares&#10;&#10;Description automatically generated">
            <a:extLst>
              <a:ext uri="{FF2B5EF4-FFF2-40B4-BE49-F238E27FC236}">
                <a16:creationId xmlns:a16="http://schemas.microsoft.com/office/drawing/2014/main" id="{75B9FA06-4BBB-354D-0237-39E4AAD1ECD0}"/>
              </a:ext>
            </a:extLst>
          </p:cNvPr>
          <p:cNvPicPr>
            <a:picLocks noChangeAspect="1"/>
          </p:cNvPicPr>
          <p:nvPr/>
        </p:nvPicPr>
        <p:blipFill>
          <a:blip r:embed="rId5"/>
          <a:stretch>
            <a:fillRect/>
          </a:stretch>
        </p:blipFill>
        <p:spPr>
          <a:xfrm>
            <a:off x="9929828" y="5286266"/>
            <a:ext cx="1433094" cy="137962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3DD6-C3F2-7D06-D372-9F9E2FF4B305}"/>
              </a:ext>
            </a:extLst>
          </p:cNvPr>
          <p:cNvSpPr>
            <a:spLocks noGrp="1"/>
          </p:cNvSpPr>
          <p:nvPr>
            <p:ph type="title"/>
          </p:nvPr>
        </p:nvSpPr>
        <p:spPr/>
        <p:txBody>
          <a:bodyPr/>
          <a:lstStyle/>
          <a:p>
            <a:r>
              <a:rPr lang="en-US" sz="5400" b="1">
                <a:cs typeface="Calibri Light"/>
              </a:rPr>
              <a:t>The right to play - </a:t>
            </a:r>
            <a:r>
              <a:rPr lang="en-US" sz="5400" b="1">
                <a:solidFill>
                  <a:schemeClr val="tx1"/>
                </a:solidFill>
              </a:rPr>
              <a:t>UNCRC Article 31</a:t>
            </a:r>
            <a:r>
              <a:rPr lang="en-US">
                <a:solidFill>
                  <a:schemeClr val="tx1"/>
                </a:solidFill>
              </a:rPr>
              <a:t>*</a:t>
            </a:r>
            <a:br>
              <a:rPr lang="en-US">
                <a:solidFill>
                  <a:schemeClr val="tx1"/>
                </a:solidFill>
                <a:ea typeface="+mn-lt"/>
                <a:cs typeface="+mn-lt"/>
              </a:rPr>
            </a:br>
            <a:endParaRPr lang="en-US"/>
          </a:p>
        </p:txBody>
      </p:sp>
      <p:sp>
        <p:nvSpPr>
          <p:cNvPr id="3" name="Content Placeholder 2">
            <a:extLst>
              <a:ext uri="{FF2B5EF4-FFF2-40B4-BE49-F238E27FC236}">
                <a16:creationId xmlns:a16="http://schemas.microsoft.com/office/drawing/2014/main" id="{1E469241-8173-4DD4-4601-F1910EC3B20E}"/>
              </a:ext>
            </a:extLst>
          </p:cNvPr>
          <p:cNvSpPr>
            <a:spLocks noGrp="1"/>
          </p:cNvSpPr>
          <p:nvPr>
            <p:ph idx="1"/>
          </p:nvPr>
        </p:nvSpPr>
        <p:spPr>
          <a:xfrm>
            <a:off x="701458" y="1941535"/>
            <a:ext cx="11098060" cy="4297948"/>
          </a:xfrm>
        </p:spPr>
        <p:txBody>
          <a:bodyPr vert="horz" lIns="91440" tIns="45720" rIns="91440" bIns="45720" rtlCol="0" anchor="t">
            <a:normAutofit fontScale="32500" lnSpcReduction="20000"/>
          </a:bodyPr>
          <a:lstStyle/>
          <a:p>
            <a:pPr marL="0" indent="0">
              <a:buNone/>
            </a:pPr>
            <a:endParaRPr lang="en-US" sz="2400">
              <a:latin typeface="Calibri" panose="020F0502020204030204" pitchFamily="34" charset="0"/>
              <a:ea typeface="+mn-lt"/>
              <a:cs typeface="Calibri" panose="020F0502020204030204" pitchFamily="34" charset="0"/>
            </a:endParaRPr>
          </a:p>
          <a:p>
            <a:pPr marL="0" indent="0">
              <a:buNone/>
            </a:pPr>
            <a:endParaRPr lang="en-US" sz="2400">
              <a:latin typeface="Calibri" panose="020F0502020204030204" pitchFamily="34" charset="0"/>
              <a:ea typeface="+mn-lt"/>
              <a:cs typeface="Calibri" panose="020F0502020204030204" pitchFamily="34" charset="0"/>
            </a:endParaRPr>
          </a:p>
          <a:p>
            <a:pPr marL="0" indent="0" algn="l">
              <a:buNone/>
            </a:pPr>
            <a:r>
              <a:rPr lang="en-GB" sz="12800" b="0" i="0" dirty="0">
                <a:solidFill>
                  <a:srgbClr val="212529"/>
                </a:solidFill>
                <a:effectLst/>
                <a:latin typeface="+mj-lt"/>
              </a:rPr>
              <a:t>Parties recognize the right of the child to rest and leisure, to engage in play and recreational activities appropriate to the age of the child and to participate freely in cultural life and the arts.</a:t>
            </a:r>
            <a:endParaRPr lang="en-GB" sz="12800" b="0" i="0" dirty="0">
              <a:solidFill>
                <a:srgbClr val="212529"/>
              </a:solidFill>
              <a:effectLst/>
              <a:latin typeface="+mj-lt"/>
              <a:cs typeface="Calibri Light"/>
            </a:endParaRPr>
          </a:p>
          <a:p>
            <a:pPr marL="0" indent="0">
              <a:buNone/>
            </a:pPr>
            <a:endParaRPr lang="en-US" sz="2400">
              <a:latin typeface="+mj-lt"/>
              <a:ea typeface="+mn-lt"/>
              <a:cs typeface="Calibri" panose="020F0502020204030204" pitchFamily="34" charset="0"/>
            </a:endParaRPr>
          </a:p>
          <a:p>
            <a:pPr marL="0" indent="0">
              <a:buNone/>
            </a:pPr>
            <a:endParaRPr lang="en-US" sz="2400">
              <a:latin typeface="+mj-lt"/>
              <a:ea typeface="+mn-lt"/>
              <a:cs typeface="Calibri" panose="020F0502020204030204" pitchFamily="34" charset="0"/>
            </a:endParaRPr>
          </a:p>
          <a:p>
            <a:pPr marL="0" indent="0">
              <a:buNone/>
            </a:pPr>
            <a:endParaRPr lang="en-US" sz="2400">
              <a:latin typeface="+mj-lt"/>
              <a:ea typeface="+mn-lt"/>
              <a:cs typeface="Calibri" panose="020F0502020204030204" pitchFamily="34" charset="0"/>
            </a:endParaRPr>
          </a:p>
          <a:p>
            <a:pPr marL="0" indent="0">
              <a:buNone/>
            </a:pPr>
            <a:r>
              <a:rPr lang="en-US" sz="1600" dirty="0">
                <a:solidFill>
                  <a:schemeClr val="tx1"/>
                </a:solidFill>
                <a:latin typeface="+mj-lt"/>
                <a:ea typeface="+mn-lt"/>
                <a:cs typeface="Calibri"/>
              </a:rPr>
              <a:t>United Nations Convention on the Rights of the Child (UNCRC) (UN, 1989) </a:t>
            </a:r>
            <a:endParaRPr lang="en-US" sz="1600">
              <a:solidFill>
                <a:schemeClr val="tx1"/>
              </a:solidFill>
              <a:latin typeface="+mj-lt"/>
              <a:cs typeface="Calibri" panose="020F0502020204030204" pitchFamily="34" charset="0"/>
            </a:endParaRPr>
          </a:p>
          <a:p>
            <a:pPr marL="0" indent="0">
              <a:buNone/>
            </a:pPr>
            <a:endParaRPr lang="en-US">
              <a:cs typeface="Calibri" panose="020F0502020204030204"/>
            </a:endParaRPr>
          </a:p>
          <a:p>
            <a:pPr marL="0" indent="0">
              <a:buNone/>
            </a:pPr>
            <a:endParaRPr lang="en-US">
              <a:cs typeface="Calibri" panose="020F0502020204030204"/>
            </a:endParaRPr>
          </a:p>
        </p:txBody>
      </p:sp>
    </p:spTree>
    <p:extLst>
      <p:ext uri="{BB962C8B-B14F-4D97-AF65-F5344CB8AC3E}">
        <p14:creationId xmlns:p14="http://schemas.microsoft.com/office/powerpoint/2010/main" val="171595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3949D9-F5FF-5F93-2B9A-26D3AB61E160}"/>
              </a:ext>
            </a:extLst>
          </p:cNvPr>
          <p:cNvSpPr>
            <a:spLocks noGrp="1"/>
          </p:cNvSpPr>
          <p:nvPr>
            <p:ph type="title"/>
          </p:nvPr>
        </p:nvSpPr>
        <p:spPr>
          <a:xfrm>
            <a:off x="5181601" y="634946"/>
            <a:ext cx="6368142" cy="1450757"/>
          </a:xfrm>
        </p:spPr>
        <p:txBody>
          <a:bodyPr>
            <a:normAutofit/>
          </a:bodyPr>
          <a:lstStyle/>
          <a:p>
            <a:r>
              <a:rPr lang="en-GB" sz="5400" b="1"/>
              <a:t>Play matters</a:t>
            </a:r>
          </a:p>
        </p:txBody>
      </p:sp>
      <p:pic>
        <p:nvPicPr>
          <p:cNvPr id="5" name="Picture 4" descr="Children celebrating on a court">
            <a:extLst>
              <a:ext uri="{FF2B5EF4-FFF2-40B4-BE49-F238E27FC236}">
                <a16:creationId xmlns:a16="http://schemas.microsoft.com/office/drawing/2014/main" id="{F997EF9C-281F-95E0-845C-9A739A5E08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44" r="30235"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8BA1EC-AA8F-ACC9-1689-B9C4B986484A}"/>
              </a:ext>
            </a:extLst>
          </p:cNvPr>
          <p:cNvSpPr>
            <a:spLocks noGrp="1"/>
          </p:cNvSpPr>
          <p:nvPr>
            <p:ph idx="1"/>
          </p:nvPr>
        </p:nvSpPr>
        <p:spPr>
          <a:xfrm>
            <a:off x="5181601" y="2198914"/>
            <a:ext cx="6368142" cy="3670180"/>
          </a:xfrm>
        </p:spPr>
        <p:txBody>
          <a:bodyPr>
            <a:normAutofit fontScale="92500" lnSpcReduction="20000"/>
          </a:bodyPr>
          <a:lstStyle/>
          <a:p>
            <a:pPr marL="0" indent="0">
              <a:buNone/>
            </a:pPr>
            <a:endParaRPr lang="en-US" sz="1100">
              <a:latin typeface="Calibri" panose="020F0502020204030204" pitchFamily="34" charset="0"/>
              <a:ea typeface="+mn-lt"/>
              <a:cs typeface="Calibri" panose="020F0502020204030204" pitchFamily="34" charset="0"/>
            </a:endParaRPr>
          </a:p>
          <a:p>
            <a:pPr marL="0" indent="0">
              <a:buNone/>
            </a:pPr>
            <a:r>
              <a:rPr lang="en-GB" sz="2400" b="0" i="0">
                <a:effectLst/>
                <a:latin typeface="Calibri" panose="020F0502020204030204" pitchFamily="34" charset="0"/>
              </a:rPr>
              <a:t>‘Here, we position play in relation to democracy, equity, and social justice, by storying how two teachers facilitate the right to play, and we argue this is a fruitful sub-context for resistance. From this perspective, teachers’ resistances do not just enable play, they embody and enact representative and democratic justice.’ Albin-Clark and Archer Forthcoming</a:t>
            </a:r>
            <a:endParaRPr lang="en-US" sz="2400">
              <a:latin typeface="Calibri" panose="020F0502020204030204" pitchFamily="34" charset="0"/>
              <a:cs typeface="Calibri" panose="020F0502020204030204" pitchFamily="34" charset="0"/>
            </a:endParaRPr>
          </a:p>
          <a:p>
            <a:pPr marL="0" indent="0">
              <a:buNone/>
            </a:pPr>
            <a:r>
              <a:rPr lang="en-GB" sz="1100" b="0" i="0">
                <a:effectLst/>
                <a:latin typeface="+mj-lt"/>
              </a:rPr>
              <a:t>ALBIN-CLARK, J. and ARCHER, N., Forthcoming. Playing social justice: How do early childhood teachers enact the right to play through resistance and subversion? Prism Journal </a:t>
            </a:r>
          </a:p>
          <a:p>
            <a:pPr marL="0" indent="0">
              <a:buNone/>
            </a:pPr>
            <a:r>
              <a:rPr lang="en-GB" sz="1100" b="0" i="0">
                <a:effectLst/>
                <a:latin typeface="+mj-lt"/>
              </a:rPr>
              <a:t>ALBIN-CLARK, J., ARCHER, N., and CHESWORTH, L., 2023. Storying hopeful resistances to datafication: Cracking cracks that create spaces of collective agency for different doings within the more-than-human of early childhood education. Contemporary Issues in Early Childhood Education</a:t>
            </a:r>
            <a:endParaRPr lang="en-GB" sz="1100">
              <a:latin typeface="+mj-lt"/>
            </a:endParaRPr>
          </a:p>
          <a:p>
            <a:pPr marL="0" indent="0">
              <a:buNone/>
            </a:pPr>
            <a:r>
              <a:rPr lang="en-GB" sz="1100" b="0" i="0">
                <a:effectLst/>
                <a:latin typeface="+mj-lt"/>
              </a:rPr>
              <a:t>ROBERTS-HOLMES, G.. ., PAANANEN, A., ALBIN-CLARK, J., ARCHER, N., and CHUNG, J., n.d. Metric Fixation and The Datafication of Early Childhood Education and Care . Contemporary Issues in Early Childhood Education [online]. Available from: https://journals.sagepub.com/pb-assets/cmscontent/CIE/Special%20Issue%20on%20Datafication-1669110182887.pdf.</a:t>
            </a:r>
            <a:endParaRPr lang="en-GB" sz="1100">
              <a:latin typeface="+mj-lt"/>
            </a:endParaRPr>
          </a:p>
          <a:p>
            <a:pPr marL="0" indent="0">
              <a:buNone/>
            </a:pPr>
            <a:endParaRPr lang="en-GB" sz="1100"/>
          </a:p>
          <a:p>
            <a:pPr marL="0" indent="0">
              <a:buNone/>
            </a:pPr>
            <a:endParaRPr lang="en-US" sz="1100">
              <a:latin typeface="Calibri" panose="020F0502020204030204" pitchFamily="34" charset="0"/>
              <a:ea typeface="+mn-lt"/>
              <a:cs typeface="Calibri" panose="020F0502020204030204" pitchFamily="34" charset="0"/>
            </a:endParaRPr>
          </a:p>
          <a:p>
            <a:endParaRPr lang="en-GB" sz="1100"/>
          </a:p>
        </p:txBody>
      </p:sp>
    </p:spTree>
    <p:extLst>
      <p:ext uri="{BB962C8B-B14F-4D97-AF65-F5344CB8AC3E}">
        <p14:creationId xmlns:p14="http://schemas.microsoft.com/office/powerpoint/2010/main" val="205419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C58D234-4C66-4A1F-8F97-0CDD64DB0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125A2-BBFA-DBBC-4CB9-35AD6FC79E25}"/>
              </a:ext>
            </a:extLst>
          </p:cNvPr>
          <p:cNvSpPr>
            <a:spLocks noGrp="1"/>
          </p:cNvSpPr>
          <p:nvPr>
            <p:ph type="title"/>
          </p:nvPr>
        </p:nvSpPr>
        <p:spPr>
          <a:xfrm>
            <a:off x="4973622" y="1095910"/>
            <a:ext cx="6574972" cy="879059"/>
          </a:xfrm>
        </p:spPr>
        <p:txBody>
          <a:bodyPr vert="horz" lIns="91440" tIns="45720" rIns="91440" bIns="45720" rtlCol="0" anchor="b">
            <a:noAutofit/>
          </a:bodyPr>
          <a:lstStyle/>
          <a:p>
            <a:br>
              <a:rPr lang="en-US" sz="3200">
                <a:latin typeface="Calibri"/>
                <a:ea typeface="+mj-lt"/>
                <a:cs typeface="Calibri"/>
              </a:rPr>
            </a:br>
            <a:r>
              <a:rPr lang="en-US" sz="3600" b="1">
                <a:latin typeface="Calibri Light"/>
                <a:ea typeface="+mj-lt"/>
                <a:cs typeface="Calibri"/>
              </a:rPr>
              <a:t>The </a:t>
            </a:r>
            <a:r>
              <a:rPr lang="en-GB" sz="3600" b="1">
                <a:effectLst/>
                <a:latin typeface="Calibri Light"/>
                <a:ea typeface="Times New Roman" panose="02020603050405020304" pitchFamily="18" charset="0"/>
                <a:cs typeface="Calibri"/>
              </a:rPr>
              <a:t>right to inclusive education</a:t>
            </a:r>
            <a:br>
              <a:rPr lang="en-GB" sz="3600" b="1">
                <a:effectLst/>
                <a:latin typeface="Calibri Light"/>
                <a:ea typeface="Times New Roman" panose="02020603050405020304" pitchFamily="18" charset="0"/>
                <a:cs typeface="Calibri" panose="020F0502020204030204" pitchFamily="34" charset="0"/>
              </a:rPr>
            </a:br>
            <a:r>
              <a:rPr lang="en-US" sz="3600" b="1">
                <a:latin typeface="Calibri Light"/>
                <a:ea typeface="+mj-lt"/>
                <a:cs typeface="Calibri"/>
              </a:rPr>
              <a:t>The right to be listened to and taken seriously</a:t>
            </a:r>
            <a:endParaRPr lang="en-US" sz="3600" b="1">
              <a:latin typeface="Calibri Light"/>
              <a:cs typeface="Calibri"/>
            </a:endParaRPr>
          </a:p>
        </p:txBody>
      </p:sp>
      <p:pic>
        <p:nvPicPr>
          <p:cNvPr id="4" name="Picture 3" descr="Teachers helping students to bake cakes in a primary school - copyright VOICES project">
            <a:extLst>
              <a:ext uri="{FF2B5EF4-FFF2-40B4-BE49-F238E27FC236}">
                <a16:creationId xmlns:a16="http://schemas.microsoft.com/office/drawing/2014/main" id="{C94BEDB3-E91B-A129-D6C4-BF6BED1D059A}"/>
              </a:ext>
            </a:extLst>
          </p:cNvPr>
          <p:cNvPicPr>
            <a:picLocks noChangeAspect="1"/>
          </p:cNvPicPr>
          <p:nvPr/>
        </p:nvPicPr>
        <p:blipFill rotWithShape="1">
          <a:blip r:embed="rId3">
            <a:extLst>
              <a:ext uri="{28A0092B-C50C-407E-A947-70E740481C1C}">
                <a14:useLocalDpi xmlns:a14="http://schemas.microsoft.com/office/drawing/2010/main" val="0"/>
              </a:ext>
            </a:extLst>
          </a:blip>
          <a:srcRect l="8844" r="25839" b="-2"/>
          <a:stretch/>
        </p:blipFill>
        <p:spPr bwMode="auto">
          <a:xfrm>
            <a:off x="633999" y="652607"/>
            <a:ext cx="4001315" cy="5314406"/>
          </a:xfrm>
          <a:prstGeom prst="rect">
            <a:avLst/>
          </a:prstGeom>
        </p:spPr>
      </p:pic>
      <p:cxnSp>
        <p:nvCxnSpPr>
          <p:cNvPr id="11" name="Straight Connector 10">
            <a:extLst>
              <a:ext uri="{FF2B5EF4-FFF2-40B4-BE49-F238E27FC236}">
                <a16:creationId xmlns:a16="http://schemas.microsoft.com/office/drawing/2014/main" id="{4783D10D-285D-4110-B9FD-D0BEEDDA17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644914-3D79-245D-7D27-FE548AF191AA}"/>
              </a:ext>
            </a:extLst>
          </p:cNvPr>
          <p:cNvSpPr>
            <a:spLocks noGrp="1"/>
          </p:cNvSpPr>
          <p:nvPr>
            <p:ph idx="1"/>
          </p:nvPr>
        </p:nvSpPr>
        <p:spPr>
          <a:xfrm>
            <a:off x="4811843" y="2152673"/>
            <a:ext cx="7112935" cy="4070379"/>
          </a:xfrm>
        </p:spPr>
        <p:txBody>
          <a:bodyPr vert="horz" lIns="91440" tIns="45720" rIns="91440" bIns="45720" rtlCol="0" anchor="t">
            <a:noAutofit/>
          </a:bodyPr>
          <a:lstStyle/>
          <a:p>
            <a:pPr marL="0" indent="0">
              <a:lnSpc>
                <a:spcPct val="100000"/>
              </a:lnSpc>
              <a:spcBef>
                <a:spcPts val="0"/>
              </a:spcBef>
              <a:spcAft>
                <a:spcPts val="0"/>
              </a:spcAft>
              <a:buNone/>
            </a:pPr>
            <a:r>
              <a:rPr lang="en-GB" altLang="en-US">
                <a:latin typeface="Calibri Light"/>
                <a:cs typeface="Calibri"/>
              </a:rPr>
              <a:t>“R</a:t>
            </a:r>
            <a:r>
              <a:rPr lang="en-GB" altLang="en-US">
                <a:latin typeface="Calibri Light"/>
                <a:cs typeface="Times New Roman"/>
              </a:rPr>
              <a:t>ecognise the right of the child to education, and with a view to achieving this right progressively and on the basis of equal opportunity.” </a:t>
            </a:r>
            <a:endParaRPr lang="en-GB" altLang="en-US">
              <a:latin typeface="Calibri Light"/>
              <a:cs typeface="Times New Roman" panose="02020603050405020304" pitchFamily="18" charset="0"/>
            </a:endParaRPr>
          </a:p>
          <a:p>
            <a:pPr marL="0" indent="0">
              <a:lnSpc>
                <a:spcPct val="100000"/>
              </a:lnSpc>
              <a:spcBef>
                <a:spcPts val="0"/>
              </a:spcBef>
              <a:spcAft>
                <a:spcPts val="0"/>
              </a:spcAft>
              <a:buFont typeface="Arial" panose="020B0604020202020204" pitchFamily="34" charset="0"/>
              <a:buNone/>
            </a:pPr>
            <a:r>
              <a:rPr lang="en-GB" altLang="en-US">
                <a:latin typeface="Calibri Light"/>
                <a:cs typeface="Calibri"/>
              </a:rPr>
              <a:t>UN Convention on the Rights of the Child (Article 28.1, 1989)</a:t>
            </a:r>
          </a:p>
          <a:p>
            <a:pPr marL="0" indent="0">
              <a:lnSpc>
                <a:spcPct val="100000"/>
              </a:lnSpc>
              <a:spcBef>
                <a:spcPts val="0"/>
              </a:spcBef>
              <a:spcAft>
                <a:spcPts val="0"/>
              </a:spcAft>
              <a:buNone/>
            </a:pPr>
            <a:r>
              <a:rPr lang="en-US">
                <a:latin typeface="Calibri Light"/>
                <a:ea typeface="+mn-lt"/>
                <a:cs typeface="Calibri"/>
              </a:rPr>
              <a:t>“</a:t>
            </a:r>
            <a:r>
              <a:rPr lang="en-GB">
                <a:latin typeface="Calibri Light"/>
                <a:cs typeface="Calibri Light"/>
              </a:rPr>
              <a:t>Parties shall assure to the child who is capable of forming his or her own views the right to express those views freely in all matters affecting the child, the views of the child being given due weight in accordance with the age and maturity of the child”.</a:t>
            </a:r>
            <a:br>
              <a:rPr lang="en-US">
                <a:latin typeface="Calibri Light"/>
                <a:ea typeface="+mn-lt"/>
                <a:cs typeface="Calibri" panose="020F0502020204030204" pitchFamily="34" charset="0"/>
              </a:rPr>
            </a:br>
            <a:r>
              <a:rPr lang="en-GB" altLang="en-US">
                <a:latin typeface="Calibri Light"/>
                <a:cs typeface="Calibri"/>
              </a:rPr>
              <a:t>UN Convention on the Rights of the Child (Article 12.1, 1989)</a:t>
            </a:r>
          </a:p>
          <a:p>
            <a:pPr marL="0" indent="0">
              <a:lnSpc>
                <a:spcPct val="100000"/>
              </a:lnSpc>
              <a:spcBef>
                <a:spcPts val="0"/>
              </a:spcBef>
              <a:spcAft>
                <a:spcPts val="0"/>
              </a:spcAft>
              <a:buFont typeface="Arial" panose="020B0604020202020204" pitchFamily="34" charset="0"/>
              <a:buNone/>
            </a:pPr>
            <a:br>
              <a:rPr lang="en-US">
                <a:latin typeface="Calibri Light"/>
                <a:ea typeface="+mn-lt"/>
                <a:cs typeface="Calibri" panose="020F0502020204030204" pitchFamily="34" charset="0"/>
              </a:rPr>
            </a:br>
            <a:r>
              <a:rPr lang="en-US">
                <a:latin typeface="Calibri Light"/>
                <a:ea typeface="+mn-lt"/>
                <a:cs typeface="Calibri"/>
              </a:rPr>
              <a:t>T</a:t>
            </a:r>
            <a:r>
              <a:rPr lang="en-GB" altLang="en-US">
                <a:latin typeface="Calibri Light"/>
                <a:cs typeface="Calibri"/>
              </a:rPr>
              <a:t>he need for children to be consulted on practices that affect them. Section 2B of UK Children and Families Act (2004).</a:t>
            </a:r>
            <a:br>
              <a:rPr lang="en-GB" altLang="en-US">
                <a:cs typeface="Calibri" panose="020F0502020204030204" pitchFamily="34" charset="0"/>
              </a:rPr>
            </a:br>
            <a:endParaRPr lang="en-GB" altLang="en-US">
              <a:cs typeface="Calibri" panose="020F0502020204030204" pitchFamily="34" charset="0"/>
            </a:endParaRPr>
          </a:p>
        </p:txBody>
      </p:sp>
      <p:sp>
        <p:nvSpPr>
          <p:cNvPr id="13" name="Rectangle 12">
            <a:extLst>
              <a:ext uri="{FF2B5EF4-FFF2-40B4-BE49-F238E27FC236}">
                <a16:creationId xmlns:a16="http://schemas.microsoft.com/office/drawing/2014/main" id="{1B4D1BCF-ED84-4A3E-9778-96611AEB2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674E15A-CAAD-4AED-95A1-B9B3D91B9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1344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52E818-BF92-AF39-322F-6A996F17BE12}"/>
              </a:ext>
            </a:extLst>
          </p:cNvPr>
          <p:cNvSpPr>
            <a:spLocks noGrp="1"/>
          </p:cNvSpPr>
          <p:nvPr>
            <p:ph type="title"/>
          </p:nvPr>
        </p:nvSpPr>
        <p:spPr>
          <a:xfrm>
            <a:off x="5179802" y="167819"/>
            <a:ext cx="6379347" cy="2033462"/>
          </a:xfrm>
        </p:spPr>
        <p:txBody>
          <a:bodyPr>
            <a:normAutofit fontScale="90000"/>
          </a:bodyPr>
          <a:lstStyle/>
          <a:p>
            <a:br>
              <a:rPr lang="en-GB" sz="3600" b="1" dirty="0">
                <a:latin typeface="Calibri Light"/>
                <a:ea typeface="Calibri" panose="020F0502020204030204" pitchFamily="34" charset="0"/>
                <a:cs typeface="Calibri"/>
              </a:rPr>
            </a:br>
            <a:r>
              <a:rPr lang="en-GB" sz="3600" b="1" dirty="0">
                <a:effectLst/>
                <a:latin typeface="Calibri Light"/>
                <a:ea typeface="Calibri" panose="020F0502020204030204" pitchFamily="34" charset="0"/>
                <a:cs typeface="Calibri"/>
              </a:rPr>
              <a:t>‘Visualising Opportunities: Inclusion for Children, Education and Society’ </a:t>
            </a:r>
            <a:r>
              <a:rPr lang="en-GB" sz="3600" b="1" dirty="0">
                <a:latin typeface="Calibri Light"/>
                <a:ea typeface="Calibri" panose="020F0502020204030204" pitchFamily="34" charset="0"/>
                <a:cs typeface="Calibri"/>
              </a:rPr>
              <a:t>(VOICES</a:t>
            </a:r>
            <a:r>
              <a:rPr lang="en-GB" sz="3600" b="1" dirty="0">
                <a:effectLst/>
                <a:latin typeface="Calibri Light"/>
                <a:ea typeface="Calibri" panose="020F0502020204030204" pitchFamily="34" charset="0"/>
                <a:cs typeface="Calibri"/>
              </a:rPr>
              <a:t>) project</a:t>
            </a:r>
            <a:br>
              <a:rPr lang="en-GB" sz="2300" b="1" dirty="0">
                <a:effectLst/>
                <a:latin typeface="Calibri Light"/>
                <a:ea typeface="Calibri" panose="020F0502020204030204" pitchFamily="34" charset="0"/>
                <a:cs typeface="Calibri" panose="020F0502020204030204" pitchFamily="34" charset="0"/>
              </a:rPr>
            </a:br>
            <a:br>
              <a:rPr lang="en-GB" sz="2300" b="1" dirty="0">
                <a:effectLst/>
                <a:latin typeface="Calibri" panose="020F0502020204030204" pitchFamily="34" charset="0"/>
                <a:ea typeface="Calibri" panose="020F0502020204030204" pitchFamily="34" charset="0"/>
                <a:cs typeface="Calibri" panose="020F0502020204030204" pitchFamily="34" charset="0"/>
              </a:rPr>
            </a:br>
            <a:r>
              <a:rPr lang="en-GB" sz="2300" dirty="0">
                <a:effectLst/>
                <a:latin typeface="Calibri"/>
                <a:ea typeface="Calibri" panose="020F0502020204030204" pitchFamily="34" charset="0"/>
                <a:cs typeface="Calibri"/>
              </a:rPr>
              <a:t>Fiona Hallett, Virginia Kay and Clare Woolhouse</a:t>
            </a:r>
            <a:endParaRPr lang="en-US" sz="2300" dirty="0">
              <a:latin typeface="Calibri"/>
              <a:cs typeface="Calibri"/>
            </a:endParaRPr>
          </a:p>
        </p:txBody>
      </p:sp>
      <p:pic>
        <p:nvPicPr>
          <p:cNvPr id="4" name="Picture 3" descr="A group of secondary aged boys sitting in the music room at school - copyright VOICES project">
            <a:extLst>
              <a:ext uri="{FF2B5EF4-FFF2-40B4-BE49-F238E27FC236}">
                <a16:creationId xmlns:a16="http://schemas.microsoft.com/office/drawing/2014/main" id="{9CB1B815-D877-5CC5-41A6-9C4C89C08982}"/>
              </a:ext>
            </a:extLst>
          </p:cNvPr>
          <p:cNvPicPr>
            <a:picLocks noChangeAspect="1"/>
          </p:cNvPicPr>
          <p:nvPr/>
        </p:nvPicPr>
        <p:blipFill rotWithShape="1">
          <a:blip r:embed="rId3"/>
          <a:srcRect l="12123" r="20129" b="-2"/>
          <a:stretch/>
        </p:blipFill>
        <p:spPr>
          <a:xfrm>
            <a:off x="128809" y="223984"/>
            <a:ext cx="4096192" cy="6033001"/>
          </a:xfrm>
          <a:prstGeom prst="rect">
            <a:avLst/>
          </a:prstGeom>
        </p:spPr>
      </p:pic>
      <p:cxnSp>
        <p:nvCxnSpPr>
          <p:cNvPr id="24" name="Straight Connector 2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6F8AB3-078C-38B2-76D5-415E8F7ECE2B}"/>
              </a:ext>
            </a:extLst>
          </p:cNvPr>
          <p:cNvSpPr>
            <a:spLocks noGrp="1"/>
          </p:cNvSpPr>
          <p:nvPr>
            <p:ph idx="1"/>
          </p:nvPr>
        </p:nvSpPr>
        <p:spPr>
          <a:xfrm>
            <a:off x="4559122" y="2451124"/>
            <a:ext cx="7500714" cy="4158680"/>
          </a:xfrm>
        </p:spPr>
        <p:txBody>
          <a:bodyPr vert="horz" lIns="91440" tIns="45720" rIns="91440" bIns="45720" rtlCol="0" anchor="t">
            <a:noAutofit/>
          </a:bodyPr>
          <a:lstStyle/>
          <a:p>
            <a:pPr>
              <a:spcAft>
                <a:spcPts val="1200"/>
              </a:spcAft>
              <a:buFont typeface="Arial" panose="020F0502020204030204" pitchFamily="34" charset="0"/>
              <a:buChar char="•"/>
            </a:pPr>
            <a:r>
              <a:rPr lang="en-GB" dirty="0">
                <a:effectLst/>
                <a:latin typeface="Calibri"/>
                <a:ea typeface="Times New Roman" panose="02020603050405020304" pitchFamily="18" charset="0"/>
                <a:cs typeface="Calibri"/>
              </a:rPr>
              <a:t>How can young people’s voices and power be amplified and heard in ways that has a positive impact on their and others’ educational experiences, mental health and wellbeing?</a:t>
            </a:r>
            <a:endParaRPr lang="en-US" dirty="0">
              <a:latin typeface="Calibri"/>
              <a:cs typeface="Calibri"/>
            </a:endParaRPr>
          </a:p>
          <a:p>
            <a:pPr>
              <a:spcAft>
                <a:spcPts val="1200"/>
              </a:spcAft>
              <a:buFont typeface="Arial" panose="020F0502020204030204" pitchFamily="34" charset="0"/>
              <a:buChar char="•"/>
            </a:pPr>
            <a:r>
              <a:rPr lang="en-GB" dirty="0">
                <a:latin typeface="Calibri"/>
                <a:ea typeface="Times New Roman" panose="02020603050405020304" pitchFamily="18" charset="0"/>
                <a:cs typeface="Calibri"/>
              </a:rPr>
              <a:t>Utilising photo-elicitation and other multisensory, arts based methods to explore children’s concerns.</a:t>
            </a:r>
            <a:endParaRPr lang="en-GB" dirty="0">
              <a:effectLst/>
              <a:latin typeface="Calibri"/>
              <a:ea typeface="Times New Roman" panose="02020603050405020304" pitchFamily="18" charset="0"/>
              <a:cs typeface="Calibri"/>
            </a:endParaRPr>
          </a:p>
          <a:p>
            <a:pPr>
              <a:spcAft>
                <a:spcPts val="1200"/>
              </a:spcAft>
              <a:buFont typeface="Arial" panose="020F0502020204030204" pitchFamily="34" charset="0"/>
              <a:buChar char="•"/>
            </a:pPr>
            <a:r>
              <a:rPr lang="en-GB" dirty="0">
                <a:latin typeface="Calibri"/>
                <a:ea typeface="Times New Roman" panose="02020603050405020304" pitchFamily="18" charset="0"/>
                <a:cs typeface="Calibri"/>
              </a:rPr>
              <a:t>Role of professional development and mentoring for those who support children.</a:t>
            </a:r>
          </a:p>
          <a:p>
            <a:pPr marL="0" indent="0">
              <a:buNone/>
            </a:pPr>
            <a:r>
              <a:rPr lang="en-GB" dirty="0">
                <a:effectLst/>
                <a:latin typeface="Calibri"/>
                <a:ea typeface="Times New Roman" panose="02020603050405020304" pitchFamily="18" charset="0"/>
                <a:cs typeface="Calibri"/>
              </a:rPr>
              <a:t>Woolhouse C. &amp; Kay, V. 2024. (Eds), </a:t>
            </a:r>
            <a:r>
              <a:rPr lang="en-GB" i="1" dirty="0">
                <a:effectLst/>
                <a:latin typeface="Calibri"/>
                <a:ea typeface="Times New Roman" panose="02020603050405020304" pitchFamily="18" charset="0"/>
                <a:cs typeface="Calibri"/>
              </a:rPr>
              <a:t>Championing Co-production in the Design of Inclusive Practices. Positioning children and young people’s voices at the heart of education policy and practice</a:t>
            </a:r>
            <a:r>
              <a:rPr lang="en-GB" dirty="0">
                <a:effectLst/>
                <a:latin typeface="Calibri"/>
                <a:ea typeface="Times New Roman" panose="02020603050405020304" pitchFamily="18" charset="0"/>
                <a:cs typeface="Calibri"/>
              </a:rPr>
              <a:t>. Routledge, Nasen spotlight series.</a:t>
            </a:r>
            <a:r>
              <a:rPr lang="en-GB" dirty="0">
                <a:latin typeface="Calibri"/>
                <a:ea typeface="Times New Roman" panose="02020603050405020304" pitchFamily="18" charset="0"/>
                <a:cs typeface="Calibri"/>
              </a:rPr>
              <a:t> </a:t>
            </a:r>
            <a:endParaRPr lang="en-GB" dirty="0">
              <a:effectLst/>
              <a:latin typeface="Times New Roman"/>
              <a:ea typeface="Times New Roman" panose="02020603050405020304" pitchFamily="18" charset="0"/>
            </a:endParaRPr>
          </a:p>
        </p:txBody>
      </p:sp>
      <p:pic>
        <p:nvPicPr>
          <p:cNvPr id="5" name="Picture 4" descr="A qr code with a few squares&#10;&#10;Description automatically generated">
            <a:extLst>
              <a:ext uri="{FF2B5EF4-FFF2-40B4-BE49-F238E27FC236}">
                <a16:creationId xmlns:a16="http://schemas.microsoft.com/office/drawing/2014/main" id="{BE299B78-D064-55C2-52FE-C18DB40435EC}"/>
              </a:ext>
            </a:extLst>
          </p:cNvPr>
          <p:cNvPicPr>
            <a:picLocks noChangeAspect="1"/>
          </p:cNvPicPr>
          <p:nvPr/>
        </p:nvPicPr>
        <p:blipFill>
          <a:blip r:embed="rId4"/>
          <a:stretch>
            <a:fillRect/>
          </a:stretch>
        </p:blipFill>
        <p:spPr>
          <a:xfrm>
            <a:off x="2568058" y="5172550"/>
            <a:ext cx="1664449" cy="1610787"/>
          </a:xfrm>
          <a:prstGeom prst="rect">
            <a:avLst/>
          </a:prstGeom>
        </p:spPr>
      </p:pic>
    </p:spTree>
    <p:extLst>
      <p:ext uri="{BB962C8B-B14F-4D97-AF65-F5344CB8AC3E}">
        <p14:creationId xmlns:p14="http://schemas.microsoft.com/office/powerpoint/2010/main" val="111834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39DF-658A-5420-1176-64653D550AB6}"/>
              </a:ext>
            </a:extLst>
          </p:cNvPr>
          <p:cNvSpPr>
            <a:spLocks noGrp="1"/>
          </p:cNvSpPr>
          <p:nvPr>
            <p:ph type="title"/>
          </p:nvPr>
        </p:nvSpPr>
        <p:spPr>
          <a:xfrm>
            <a:off x="503369" y="376250"/>
            <a:ext cx="10551458" cy="702303"/>
          </a:xfrm>
        </p:spPr>
        <p:txBody>
          <a:bodyPr>
            <a:normAutofit/>
          </a:bodyPr>
          <a:lstStyle/>
          <a:p>
            <a:r>
              <a:rPr lang="en-GB" sz="3600" b="1"/>
              <a:t>Selected Research Outputs – Children's education</a:t>
            </a:r>
            <a:endParaRPr lang="en-GB" sz="3600" b="1">
              <a:cs typeface="Calibri Light"/>
            </a:endParaRPr>
          </a:p>
        </p:txBody>
      </p:sp>
      <p:sp>
        <p:nvSpPr>
          <p:cNvPr id="3" name="Content Placeholder 2">
            <a:extLst>
              <a:ext uri="{FF2B5EF4-FFF2-40B4-BE49-F238E27FC236}">
                <a16:creationId xmlns:a16="http://schemas.microsoft.com/office/drawing/2014/main" id="{254E68CF-B0A3-448C-464C-3C36731B012C}"/>
              </a:ext>
            </a:extLst>
          </p:cNvPr>
          <p:cNvSpPr>
            <a:spLocks noGrp="1"/>
          </p:cNvSpPr>
          <p:nvPr>
            <p:ph idx="1"/>
          </p:nvPr>
        </p:nvSpPr>
        <p:spPr>
          <a:xfrm>
            <a:off x="562707" y="1215851"/>
            <a:ext cx="11294347" cy="5164852"/>
          </a:xfrm>
        </p:spPr>
        <p:txBody>
          <a:bodyPr vert="horz" lIns="0" tIns="45720" rIns="0" bIns="45720" rtlCol="0" anchor="t">
            <a:noAutofit/>
          </a:bodyPr>
          <a:lstStyle/>
          <a:p>
            <a:pPr marL="171450" indent="0">
              <a:lnSpc>
                <a:spcPct val="120000"/>
              </a:lnSpc>
              <a:spcBef>
                <a:spcPts val="0"/>
              </a:spcBef>
              <a:spcAft>
                <a:spcPts val="0"/>
              </a:spcAft>
              <a:buNone/>
            </a:pPr>
            <a:r>
              <a:rPr lang="en-GB" sz="1400" dirty="0">
                <a:solidFill>
                  <a:srgbClr val="000000"/>
                </a:solidFill>
                <a:latin typeface="Calibri Light"/>
                <a:cs typeface="Calibri Light"/>
              </a:rPr>
              <a:t>Albin-Clark</a:t>
            </a:r>
            <a:r>
              <a:rPr lang="en-GB" sz="1400" b="0" i="0" dirty="0">
                <a:solidFill>
                  <a:srgbClr val="000000"/>
                </a:solidFill>
                <a:effectLst/>
                <a:latin typeface="Calibri Light"/>
                <a:cs typeface="Calibri Light"/>
              </a:rPr>
              <a:t>, J., 2022. The Right </a:t>
            </a:r>
            <a:r>
              <a:rPr lang="en-GB" sz="1400" dirty="0">
                <a:solidFill>
                  <a:srgbClr val="000000"/>
                </a:solidFill>
                <a:latin typeface="Calibri Light"/>
                <a:cs typeface="Calibri Light"/>
              </a:rPr>
              <a:t>To </a:t>
            </a:r>
            <a:r>
              <a:rPr lang="en-GB" sz="1400" b="0" i="0" dirty="0">
                <a:solidFill>
                  <a:srgbClr val="000000"/>
                </a:solidFill>
                <a:effectLst/>
                <a:latin typeface="Calibri Light"/>
                <a:cs typeface="Calibri Light"/>
              </a:rPr>
              <a:t>Play: Are </a:t>
            </a:r>
            <a:r>
              <a:rPr lang="en-GB" sz="1400" dirty="0">
                <a:solidFill>
                  <a:srgbClr val="000000"/>
                </a:solidFill>
                <a:latin typeface="Calibri Light"/>
                <a:cs typeface="Calibri Light"/>
              </a:rPr>
              <a:t>Young Children Free To Determine Their Own Actions</a:t>
            </a:r>
            <a:r>
              <a:rPr lang="en-GB" sz="1400" b="0" i="0" dirty="0">
                <a:solidFill>
                  <a:srgbClr val="000000"/>
                </a:solidFill>
                <a:effectLst/>
                <a:latin typeface="Calibri Light"/>
                <a:cs typeface="Calibri Light"/>
              </a:rPr>
              <a:t>? . Blog [</a:t>
            </a:r>
            <a:r>
              <a:rPr lang="en-GB" sz="1400" dirty="0">
                <a:solidFill>
                  <a:srgbClr val="000000"/>
                </a:solidFill>
                <a:latin typeface="Calibri Light"/>
                <a:cs typeface="Calibri Light"/>
              </a:rPr>
              <a:t>Online</a:t>
            </a:r>
            <a:r>
              <a:rPr lang="en-GB" sz="1400" b="0" i="0" dirty="0">
                <a:solidFill>
                  <a:srgbClr val="000000"/>
                </a:solidFill>
                <a:effectLst/>
                <a:latin typeface="Calibri Light"/>
                <a:cs typeface="Calibri Light"/>
              </a:rPr>
              <a:t>]. Available </a:t>
            </a:r>
            <a:r>
              <a:rPr lang="en-GB" sz="1400" dirty="0">
                <a:solidFill>
                  <a:srgbClr val="000000"/>
                </a:solidFill>
                <a:latin typeface="Calibri Light"/>
                <a:cs typeface="Calibri Light"/>
              </a:rPr>
              <a:t>From</a:t>
            </a:r>
            <a:r>
              <a:rPr lang="en-GB" sz="1400" b="0" i="0" dirty="0">
                <a:solidFill>
                  <a:srgbClr val="000000"/>
                </a:solidFill>
                <a:effectLst/>
                <a:latin typeface="Calibri Light"/>
                <a:cs typeface="Calibri Light"/>
              </a:rPr>
              <a:t>: </a:t>
            </a:r>
            <a:r>
              <a:rPr lang="en-GB" sz="1400" dirty="0">
                <a:solidFill>
                  <a:srgbClr val="000000"/>
                </a:solidFill>
                <a:latin typeface="Calibri Light"/>
                <a:cs typeface="Calibri Light"/>
              </a:rPr>
              <a:t>Https</a:t>
            </a:r>
            <a:r>
              <a:rPr lang="en-GB" sz="1400" b="0" i="0" dirty="0">
                <a:solidFill>
                  <a:srgbClr val="000000"/>
                </a:solidFill>
                <a:effectLst/>
                <a:latin typeface="Calibri Light"/>
                <a:cs typeface="Calibri Light"/>
              </a:rPr>
              <a:t>://</a:t>
            </a:r>
            <a:r>
              <a:rPr lang="en-GB" sz="1400" dirty="0">
                <a:solidFill>
                  <a:srgbClr val="000000"/>
                </a:solidFill>
                <a:latin typeface="Calibri Light"/>
                <a:cs typeface="Calibri Light"/>
              </a:rPr>
              <a:t>Blogs</a:t>
            </a:r>
            <a:r>
              <a:rPr lang="en-GB" sz="1400" b="0" i="0" dirty="0">
                <a:solidFill>
                  <a:srgbClr val="000000"/>
                </a:solidFill>
                <a:effectLst/>
                <a:latin typeface="Calibri Light"/>
                <a:cs typeface="Calibri Light"/>
              </a:rPr>
              <a:t>.</a:t>
            </a:r>
            <a:r>
              <a:rPr lang="en-GB" sz="1400" dirty="0">
                <a:solidFill>
                  <a:srgbClr val="000000"/>
                </a:solidFill>
                <a:latin typeface="Calibri Light"/>
                <a:cs typeface="Calibri Light"/>
              </a:rPr>
              <a:t>Edgehill</a:t>
            </a:r>
            <a:r>
              <a:rPr lang="en-GB" sz="1400" b="0" i="0" dirty="0">
                <a:solidFill>
                  <a:srgbClr val="000000"/>
                </a:solidFill>
                <a:effectLst/>
                <a:latin typeface="Calibri Light"/>
                <a:cs typeface="Calibri Light"/>
              </a:rPr>
              <a:t>.</a:t>
            </a:r>
            <a:r>
              <a:rPr lang="en-GB" sz="1400" dirty="0">
                <a:solidFill>
                  <a:srgbClr val="000000"/>
                </a:solidFill>
                <a:latin typeface="Calibri Light"/>
                <a:cs typeface="Calibri Light"/>
              </a:rPr>
              <a:t>Ac</a:t>
            </a:r>
            <a:r>
              <a:rPr lang="en-GB" sz="1400" b="0" i="0" dirty="0">
                <a:solidFill>
                  <a:srgbClr val="000000"/>
                </a:solidFill>
                <a:effectLst/>
                <a:latin typeface="Calibri Light"/>
                <a:cs typeface="Calibri Light"/>
              </a:rPr>
              <a:t>.</a:t>
            </a:r>
            <a:r>
              <a:rPr lang="en-GB" sz="1400" dirty="0">
                <a:solidFill>
                  <a:srgbClr val="000000"/>
                </a:solidFill>
                <a:latin typeface="Calibri Light"/>
                <a:cs typeface="Calibri Light"/>
              </a:rPr>
              <a:t>Uk</a:t>
            </a:r>
            <a:r>
              <a:rPr lang="en-GB" sz="1400" b="0" i="0" dirty="0">
                <a:solidFill>
                  <a:srgbClr val="000000"/>
                </a:solidFill>
                <a:effectLst/>
                <a:latin typeface="Calibri Light"/>
                <a:cs typeface="Calibri Light"/>
              </a:rPr>
              <a:t>/</a:t>
            </a:r>
            <a:r>
              <a:rPr lang="en-GB" sz="1400" dirty="0">
                <a:solidFill>
                  <a:srgbClr val="000000"/>
                </a:solidFill>
                <a:latin typeface="Calibri Light"/>
                <a:cs typeface="Calibri Light"/>
              </a:rPr>
              <a:t>Isr</a:t>
            </a:r>
            <a:r>
              <a:rPr lang="en-GB" sz="1400" b="0" i="0" dirty="0">
                <a:solidFill>
                  <a:srgbClr val="000000"/>
                </a:solidFill>
                <a:effectLst/>
                <a:latin typeface="Calibri Light"/>
                <a:cs typeface="Calibri Light"/>
              </a:rPr>
              <a:t>/</a:t>
            </a:r>
            <a:r>
              <a:rPr lang="en-GB" sz="1400" dirty="0">
                <a:solidFill>
                  <a:srgbClr val="000000"/>
                </a:solidFill>
                <a:latin typeface="Calibri Light"/>
                <a:cs typeface="Calibri Light"/>
              </a:rPr>
              <a:t>The-right-to-play-are-young-children-free-to-determine-their-own-actions</a:t>
            </a:r>
            <a:r>
              <a:rPr lang="en-GB" sz="1400" b="0" i="0" dirty="0">
                <a:solidFill>
                  <a:srgbClr val="000000"/>
                </a:solidFill>
                <a:effectLst/>
                <a:latin typeface="Calibri Light"/>
                <a:cs typeface="Calibri Light"/>
              </a:rPr>
              <a:t>/.</a:t>
            </a:r>
            <a:endParaRPr lang="en-US" dirty="0">
              <a:cs typeface="Calibri" panose="020F0502020204030204"/>
            </a:endParaRPr>
          </a:p>
          <a:p>
            <a:pPr marL="171450" indent="0">
              <a:lnSpc>
                <a:spcPct val="120000"/>
              </a:lnSpc>
              <a:spcBef>
                <a:spcPts val="0"/>
              </a:spcBef>
              <a:spcAft>
                <a:spcPts val="0"/>
              </a:spcAft>
              <a:buNone/>
            </a:pPr>
            <a:r>
              <a:rPr lang="en-GB" sz="1400" dirty="0">
                <a:solidFill>
                  <a:srgbClr val="000000"/>
                </a:solidFill>
                <a:latin typeface="Calibri Light"/>
                <a:cs typeface="Calibri Light"/>
              </a:rPr>
              <a:t>Albin-Clark</a:t>
            </a:r>
            <a:r>
              <a:rPr lang="en-GB" sz="1400" b="0" i="0" dirty="0">
                <a:solidFill>
                  <a:srgbClr val="000000"/>
                </a:solidFill>
                <a:effectLst/>
                <a:latin typeface="Calibri Light"/>
                <a:cs typeface="Calibri Light"/>
              </a:rPr>
              <a:t>, J. </a:t>
            </a:r>
            <a:r>
              <a:rPr lang="en-GB" sz="1400" dirty="0">
                <a:solidFill>
                  <a:srgbClr val="000000"/>
                </a:solidFill>
                <a:latin typeface="Calibri Light"/>
                <a:cs typeface="Calibri Light"/>
              </a:rPr>
              <a:t>and Archer</a:t>
            </a:r>
            <a:r>
              <a:rPr lang="en-GB" sz="1400" b="0" i="0" dirty="0">
                <a:solidFill>
                  <a:srgbClr val="000000"/>
                </a:solidFill>
                <a:effectLst/>
                <a:latin typeface="Calibri Light"/>
                <a:cs typeface="Calibri Light"/>
              </a:rPr>
              <a:t>, N., 2023. Resisting </a:t>
            </a:r>
            <a:r>
              <a:rPr lang="en-GB" sz="1400" dirty="0">
                <a:solidFill>
                  <a:srgbClr val="000000"/>
                </a:solidFill>
                <a:latin typeface="Calibri Light"/>
                <a:cs typeface="Calibri Light"/>
              </a:rPr>
              <a:t>Intensified Accountability</a:t>
            </a:r>
            <a:r>
              <a:rPr lang="en-GB" sz="1400" b="0" i="0" dirty="0">
                <a:solidFill>
                  <a:srgbClr val="000000"/>
                </a:solidFill>
                <a:effectLst/>
                <a:latin typeface="Calibri Light"/>
                <a:cs typeface="Calibri Light"/>
              </a:rPr>
              <a:t>: </a:t>
            </a:r>
            <a:r>
              <a:rPr lang="en-GB" sz="1400" dirty="0">
                <a:solidFill>
                  <a:srgbClr val="000000"/>
                </a:solidFill>
                <a:latin typeface="Calibri Light"/>
                <a:cs typeface="Calibri Light"/>
              </a:rPr>
              <a:t>Is Now The Time For Inspection Reform</a:t>
            </a:r>
            <a:r>
              <a:rPr lang="en-GB" sz="1400" b="0" i="0" dirty="0">
                <a:solidFill>
                  <a:srgbClr val="000000"/>
                </a:solidFill>
                <a:effectLst/>
                <a:latin typeface="Calibri Light"/>
                <a:cs typeface="Calibri Light"/>
              </a:rPr>
              <a:t>? . Blog [</a:t>
            </a:r>
            <a:r>
              <a:rPr lang="en-GB" sz="1400" dirty="0">
                <a:solidFill>
                  <a:srgbClr val="000000"/>
                </a:solidFill>
                <a:latin typeface="Calibri Light"/>
                <a:cs typeface="Calibri Light"/>
              </a:rPr>
              <a:t>Online</a:t>
            </a:r>
            <a:r>
              <a:rPr lang="en-GB" sz="1400" b="0" i="0" dirty="0">
                <a:solidFill>
                  <a:srgbClr val="000000"/>
                </a:solidFill>
                <a:effectLst/>
                <a:latin typeface="Calibri Light"/>
                <a:cs typeface="Calibri Light"/>
              </a:rPr>
              <a:t>]. Available </a:t>
            </a:r>
            <a:r>
              <a:rPr lang="en-GB" sz="1400" dirty="0">
                <a:solidFill>
                  <a:srgbClr val="000000"/>
                </a:solidFill>
                <a:latin typeface="Calibri Light"/>
                <a:cs typeface="Calibri Light"/>
              </a:rPr>
              <a:t>From</a:t>
            </a:r>
            <a:r>
              <a:rPr lang="en-GB" sz="1400" b="0" i="0" dirty="0">
                <a:solidFill>
                  <a:srgbClr val="000000"/>
                </a:solidFill>
                <a:effectLst/>
                <a:latin typeface="Calibri Light"/>
                <a:cs typeface="Calibri Light"/>
              </a:rPr>
              <a:t>: </a:t>
            </a:r>
            <a:r>
              <a:rPr lang="en-GB" sz="1400" dirty="0">
                <a:solidFill>
                  <a:srgbClr val="000000"/>
                </a:solidFill>
                <a:latin typeface="Calibri Light"/>
                <a:cs typeface="Calibri Light"/>
              </a:rPr>
              <a:t>Https</a:t>
            </a:r>
            <a:r>
              <a:rPr lang="en-GB" sz="1400" b="0" i="0" dirty="0">
                <a:solidFill>
                  <a:srgbClr val="000000"/>
                </a:solidFill>
                <a:effectLst/>
                <a:latin typeface="Calibri Light"/>
                <a:cs typeface="Calibri Light"/>
              </a:rPr>
              <a:t>://</a:t>
            </a:r>
            <a:r>
              <a:rPr lang="en-GB" sz="1400" dirty="0">
                <a:solidFill>
                  <a:srgbClr val="000000"/>
                </a:solidFill>
                <a:latin typeface="Calibri Light"/>
                <a:cs typeface="Calibri Light"/>
              </a:rPr>
              <a:t>Early-education</a:t>
            </a:r>
            <a:r>
              <a:rPr lang="en-GB" sz="1400" b="0" i="0" dirty="0">
                <a:solidFill>
                  <a:srgbClr val="000000"/>
                </a:solidFill>
                <a:effectLst/>
                <a:latin typeface="Calibri Light"/>
                <a:cs typeface="Calibri Light"/>
              </a:rPr>
              <a:t>.</a:t>
            </a:r>
            <a:r>
              <a:rPr lang="en-GB" sz="1400" dirty="0">
                <a:solidFill>
                  <a:srgbClr val="000000"/>
                </a:solidFill>
                <a:latin typeface="Calibri Light"/>
                <a:cs typeface="Calibri Light"/>
              </a:rPr>
              <a:t>Org</a:t>
            </a:r>
            <a:r>
              <a:rPr lang="en-GB" sz="1400" b="0" i="0" dirty="0">
                <a:solidFill>
                  <a:srgbClr val="000000"/>
                </a:solidFill>
                <a:effectLst/>
                <a:latin typeface="Calibri Light"/>
                <a:cs typeface="Calibri Light"/>
              </a:rPr>
              <a:t>.</a:t>
            </a:r>
            <a:r>
              <a:rPr lang="en-GB" sz="1400" dirty="0">
                <a:solidFill>
                  <a:srgbClr val="000000"/>
                </a:solidFill>
                <a:latin typeface="Calibri Light"/>
                <a:cs typeface="Calibri Light"/>
              </a:rPr>
              <a:t>Uk</a:t>
            </a:r>
            <a:r>
              <a:rPr lang="en-GB" sz="1400" b="0" i="0" dirty="0">
                <a:solidFill>
                  <a:srgbClr val="000000"/>
                </a:solidFill>
                <a:effectLst/>
                <a:latin typeface="Calibri Light"/>
                <a:cs typeface="Calibri Light"/>
              </a:rPr>
              <a:t>/</a:t>
            </a:r>
            <a:r>
              <a:rPr lang="en-GB" sz="1400" dirty="0">
                <a:solidFill>
                  <a:srgbClr val="000000"/>
                </a:solidFill>
                <a:latin typeface="Calibri Light"/>
                <a:cs typeface="Calibri Light"/>
              </a:rPr>
              <a:t>Resisting-intensified-accountability</a:t>
            </a:r>
            <a:r>
              <a:rPr lang="en-GB" sz="1400" b="0" i="0" dirty="0">
                <a:solidFill>
                  <a:srgbClr val="000000"/>
                </a:solidFill>
                <a:effectLst/>
                <a:latin typeface="Calibri Light"/>
                <a:cs typeface="Calibri Light"/>
              </a:rPr>
              <a:t>/</a:t>
            </a:r>
          </a:p>
          <a:p>
            <a:pPr marL="171450" indent="0">
              <a:lnSpc>
                <a:spcPct val="120000"/>
              </a:lnSpc>
              <a:spcBef>
                <a:spcPts val="0"/>
              </a:spcBef>
              <a:spcAft>
                <a:spcPts val="0"/>
              </a:spcAft>
              <a:buNone/>
            </a:pPr>
            <a:r>
              <a:rPr lang="en-GB" sz="1400" dirty="0">
                <a:solidFill>
                  <a:srgbClr val="000000"/>
                </a:solidFill>
                <a:latin typeface="Calibri Light"/>
                <a:cs typeface="Calibri Light"/>
              </a:rPr>
              <a:t>Albin-Clark</a:t>
            </a:r>
            <a:r>
              <a:rPr lang="en-GB" sz="1400" b="0" i="0" dirty="0">
                <a:solidFill>
                  <a:srgbClr val="000000"/>
                </a:solidFill>
                <a:effectLst/>
                <a:latin typeface="Calibri Light"/>
                <a:cs typeface="Calibri Light"/>
              </a:rPr>
              <a:t>, J., </a:t>
            </a:r>
            <a:r>
              <a:rPr lang="en-GB" sz="1400" dirty="0">
                <a:solidFill>
                  <a:srgbClr val="000000"/>
                </a:solidFill>
                <a:latin typeface="Calibri Light"/>
                <a:cs typeface="Calibri Light"/>
              </a:rPr>
              <a:t>Archer</a:t>
            </a:r>
            <a:r>
              <a:rPr lang="en-GB" sz="1400" b="0" i="0" dirty="0">
                <a:solidFill>
                  <a:srgbClr val="000000"/>
                </a:solidFill>
                <a:effectLst/>
                <a:latin typeface="Calibri Light"/>
                <a:cs typeface="Calibri Light"/>
              </a:rPr>
              <a:t>, N., </a:t>
            </a:r>
            <a:r>
              <a:rPr lang="en-GB" sz="1400" dirty="0">
                <a:solidFill>
                  <a:srgbClr val="000000"/>
                </a:solidFill>
                <a:latin typeface="Calibri Light"/>
                <a:cs typeface="Calibri Light"/>
              </a:rPr>
              <a:t>and Chesworth</a:t>
            </a:r>
            <a:r>
              <a:rPr lang="en-GB" sz="1400" b="0" i="0" dirty="0">
                <a:solidFill>
                  <a:srgbClr val="000000"/>
                </a:solidFill>
                <a:effectLst/>
                <a:latin typeface="Calibri Light"/>
                <a:cs typeface="Calibri Light"/>
              </a:rPr>
              <a:t>, L., 2023. Storying </a:t>
            </a:r>
            <a:r>
              <a:rPr lang="en-GB" sz="1400" dirty="0">
                <a:solidFill>
                  <a:srgbClr val="000000"/>
                </a:solidFill>
                <a:latin typeface="Calibri Light"/>
                <a:cs typeface="Calibri Light"/>
              </a:rPr>
              <a:t>Hopeful Resistances To Datafication</a:t>
            </a:r>
            <a:r>
              <a:rPr lang="en-GB" sz="1400" b="0" i="0" dirty="0">
                <a:solidFill>
                  <a:srgbClr val="000000"/>
                </a:solidFill>
                <a:effectLst/>
                <a:latin typeface="Calibri Light"/>
                <a:cs typeface="Calibri Light"/>
              </a:rPr>
              <a:t>: Cracking </a:t>
            </a:r>
            <a:r>
              <a:rPr lang="en-GB" sz="1400" dirty="0">
                <a:solidFill>
                  <a:srgbClr val="000000"/>
                </a:solidFill>
                <a:latin typeface="Calibri Light"/>
                <a:cs typeface="Calibri Light"/>
              </a:rPr>
              <a:t>Cracks That Create Spaces Of Collective Agency For Different Doings Within The More-than-human Of Early Childhood Education</a:t>
            </a:r>
            <a:r>
              <a:rPr lang="en-GB" sz="1400" b="0" i="0" dirty="0">
                <a:solidFill>
                  <a:srgbClr val="000000"/>
                </a:solidFill>
                <a:effectLst/>
                <a:latin typeface="Calibri Light"/>
                <a:cs typeface="Calibri Light"/>
              </a:rPr>
              <a:t>. Contemporary Issues </a:t>
            </a:r>
            <a:r>
              <a:rPr lang="en-GB" sz="1400" dirty="0">
                <a:solidFill>
                  <a:srgbClr val="000000"/>
                </a:solidFill>
                <a:latin typeface="Calibri Light"/>
                <a:cs typeface="Calibri Light"/>
              </a:rPr>
              <a:t>In </a:t>
            </a:r>
            <a:r>
              <a:rPr lang="en-GB" sz="1400" b="0" i="0" dirty="0">
                <a:solidFill>
                  <a:srgbClr val="000000"/>
                </a:solidFill>
                <a:effectLst/>
                <a:latin typeface="Calibri Light"/>
                <a:cs typeface="Calibri Light"/>
              </a:rPr>
              <a:t>Early Childhood Education</a:t>
            </a:r>
          </a:p>
          <a:p>
            <a:pPr marL="171450" indent="0">
              <a:lnSpc>
                <a:spcPct val="120000"/>
              </a:lnSpc>
              <a:spcBef>
                <a:spcPts val="0"/>
              </a:spcBef>
              <a:spcAft>
                <a:spcPts val="0"/>
              </a:spcAft>
              <a:buNone/>
            </a:pPr>
            <a:r>
              <a:rPr lang="en-GB" sz="1400" dirty="0">
                <a:solidFill>
                  <a:srgbClr val="000000"/>
                </a:solidFill>
                <a:latin typeface="Calibri Light"/>
                <a:cs typeface="Calibri Light"/>
              </a:rPr>
              <a:t>Albin-Clark</a:t>
            </a:r>
            <a:r>
              <a:rPr lang="en-GB" sz="1400" b="0" i="0" dirty="0">
                <a:solidFill>
                  <a:srgbClr val="000000"/>
                </a:solidFill>
                <a:effectLst/>
                <a:latin typeface="Calibri Light"/>
                <a:cs typeface="Calibri Light"/>
              </a:rPr>
              <a:t>, J. </a:t>
            </a:r>
            <a:r>
              <a:rPr lang="en-GB" sz="1400" dirty="0">
                <a:solidFill>
                  <a:srgbClr val="000000"/>
                </a:solidFill>
                <a:latin typeface="Calibri Light"/>
                <a:cs typeface="Calibri Light"/>
              </a:rPr>
              <a:t>And Archer</a:t>
            </a:r>
            <a:r>
              <a:rPr lang="en-GB" sz="1400" b="0" i="0" dirty="0">
                <a:solidFill>
                  <a:srgbClr val="000000"/>
                </a:solidFill>
                <a:effectLst/>
                <a:latin typeface="Calibri Light"/>
                <a:cs typeface="Calibri Light"/>
              </a:rPr>
              <a:t>, N., Forthcoming. Playing </a:t>
            </a:r>
            <a:r>
              <a:rPr lang="en-GB" sz="1400" dirty="0">
                <a:solidFill>
                  <a:srgbClr val="000000"/>
                </a:solidFill>
                <a:latin typeface="Calibri Light"/>
                <a:cs typeface="Calibri Light"/>
              </a:rPr>
              <a:t>Social Justice</a:t>
            </a:r>
            <a:r>
              <a:rPr lang="en-GB" sz="1400" b="0" i="0" dirty="0">
                <a:solidFill>
                  <a:srgbClr val="000000"/>
                </a:solidFill>
                <a:effectLst/>
                <a:latin typeface="Calibri Light"/>
                <a:cs typeface="Calibri Light"/>
              </a:rPr>
              <a:t>: How </a:t>
            </a:r>
            <a:r>
              <a:rPr lang="en-GB" sz="1400" dirty="0">
                <a:solidFill>
                  <a:srgbClr val="000000"/>
                </a:solidFill>
                <a:latin typeface="Calibri Light"/>
                <a:cs typeface="Calibri Light"/>
              </a:rPr>
              <a:t>Do Early Childhood Teachers Enact The Right To Play Through Resistance And Subversion</a:t>
            </a:r>
            <a:r>
              <a:rPr lang="en-GB" sz="1400" b="0" i="0" dirty="0">
                <a:solidFill>
                  <a:srgbClr val="000000"/>
                </a:solidFill>
                <a:effectLst/>
                <a:latin typeface="Calibri Light"/>
                <a:cs typeface="Calibri Light"/>
              </a:rPr>
              <a:t>? Prism Journal</a:t>
            </a:r>
          </a:p>
          <a:p>
            <a:pPr marL="171450" indent="0">
              <a:lnSpc>
                <a:spcPct val="120000"/>
              </a:lnSpc>
              <a:spcBef>
                <a:spcPts val="0"/>
              </a:spcBef>
              <a:spcAft>
                <a:spcPts val="0"/>
              </a:spcAft>
              <a:buNone/>
            </a:pPr>
            <a:r>
              <a:rPr lang="en-GB" sz="1400" b="0" i="0" dirty="0">
                <a:solidFill>
                  <a:srgbClr val="000000"/>
                </a:solidFill>
                <a:effectLst/>
                <a:latin typeface="Calibri Light"/>
                <a:cs typeface="Calibri Light"/>
              </a:rPr>
              <a:t>Albin-Clark, J., Shirley, I., Webster, M. and Woolhouse, C., 2018. Relationships in early childhood education – beyond the professional into the personal within the teacher–child dyad: relationships ‘that ripple in the pond’. Early Child Development and Care, 188 (2): 88-101. http://www.tandfonline.com/doi/full/10.1080/03004430.2016.1220374 </a:t>
            </a:r>
            <a:r>
              <a:rPr lang="en-GB" sz="1400" b="0" i="0" dirty="0">
                <a:solidFill>
                  <a:srgbClr val="000000"/>
                </a:solidFill>
                <a:effectLst/>
                <a:latin typeface="Calibri Light"/>
                <a:cs typeface="Calibri Light"/>
                <a:hlinkClick r:id="rId2"/>
              </a:rPr>
              <a:t>https://research.edgehill.ac.uk/en/publications/relationships-in-early-childhood-education-beyond-the-professiona-2</a:t>
            </a:r>
            <a:endParaRPr lang="en-GB" sz="1400" b="0" i="0" dirty="0">
              <a:solidFill>
                <a:srgbClr val="000000"/>
              </a:solidFill>
              <a:effectLst/>
              <a:latin typeface="Calibri Light"/>
              <a:cs typeface="Calibri Light"/>
            </a:endParaRPr>
          </a:p>
          <a:p>
            <a:pPr marL="171450" indent="0">
              <a:lnSpc>
                <a:spcPct val="120000"/>
              </a:lnSpc>
              <a:spcBef>
                <a:spcPts val="0"/>
              </a:spcBef>
              <a:spcAft>
                <a:spcPts val="0"/>
              </a:spcAft>
              <a:buNone/>
            </a:pPr>
            <a:r>
              <a:rPr lang="en-GB" sz="1400" b="0" i="0" dirty="0">
                <a:solidFill>
                  <a:srgbClr val="000000"/>
                </a:solidFill>
                <a:effectLst/>
                <a:latin typeface="Calibri Light"/>
                <a:cs typeface="Calibri Light"/>
              </a:rPr>
              <a:t>Dunne, L., Hallett, F., Kay, V. and Woolhouse, C. 2018. Spaces of inclusion: Investigating place, positioning and perspective within educational settings through photo-elicitation. International Journal of Inclusive Education. 22 (1) pp. 21-37. http://www.tandfonline.com/doi/full/10.1080/13603116.2017.1348546 </a:t>
            </a:r>
            <a:r>
              <a:rPr lang="en-GB" sz="1400" b="0" i="0" dirty="0">
                <a:solidFill>
                  <a:srgbClr val="000000"/>
                </a:solidFill>
                <a:effectLst/>
                <a:latin typeface="Calibri Light"/>
                <a:cs typeface="Calibri Light"/>
                <a:hlinkClick r:id="rId3"/>
              </a:rPr>
              <a:t>https://research.edgehill.ac.uk/en/publications/spaces-of-inclusion-investigating-place-positioning-and-perspecti-2</a:t>
            </a:r>
            <a:endParaRPr lang="en-GB" sz="1400" b="0" i="0" dirty="0">
              <a:solidFill>
                <a:srgbClr val="000000"/>
              </a:solidFill>
              <a:effectLst/>
              <a:latin typeface="Calibri Light"/>
              <a:cs typeface="Calibri Light"/>
            </a:endParaRPr>
          </a:p>
          <a:p>
            <a:pPr marL="171450" indent="0">
              <a:lnSpc>
                <a:spcPct val="120000"/>
              </a:lnSpc>
              <a:spcBef>
                <a:spcPts val="0"/>
              </a:spcBef>
              <a:spcAft>
                <a:spcPts val="0"/>
              </a:spcAft>
              <a:buNone/>
            </a:pPr>
            <a:r>
              <a:rPr lang="en-GB" sz="1400" b="0" i="0" dirty="0">
                <a:solidFill>
                  <a:srgbClr val="000000"/>
                </a:solidFill>
                <a:effectLst/>
                <a:latin typeface="Calibri Light"/>
                <a:cs typeface="Calibri Light"/>
              </a:rPr>
              <a:t>Dunne, L., Hallett, F., Kay, V. and Woolhouse, C. 2017. Visualising Inclusion: Employing a photo-elicitation methodology to explore views of inclusive education, SAGE Research Methods Cases. Part 2. http://methods.sagepub.com/case/visualizing-inclusion-photo-elicitation-methodology-inclusive-education DOI: http://dx.doi.org/10.4135/9781473995215</a:t>
            </a:r>
            <a:r>
              <a:rPr lang="en-GB" sz="1400" dirty="0">
                <a:solidFill>
                  <a:srgbClr val="000000"/>
                </a:solidFill>
                <a:latin typeface="Calibri Light"/>
                <a:cs typeface="Calibri Light"/>
              </a:rPr>
              <a:t> </a:t>
            </a:r>
            <a:endParaRPr lang="en-GB" sz="1400" b="0" i="0" dirty="0">
              <a:solidFill>
                <a:srgbClr val="000000"/>
              </a:solidFill>
              <a:effectLst/>
              <a:latin typeface="Calibri Light"/>
              <a:cs typeface="Calibri Light"/>
            </a:endParaRPr>
          </a:p>
          <a:p>
            <a:endParaRPr lang="en-GB" sz="1400"/>
          </a:p>
          <a:p>
            <a:endParaRPr lang="en-GB" sz="1400">
              <a:effectLst/>
              <a:ea typeface="Times New Roman" panose="02020603050405020304" pitchFamily="18" charset="0"/>
              <a:cs typeface="Calibri" panose="020F0502020204030204" pitchFamily="34" charset="0"/>
            </a:endParaRPr>
          </a:p>
          <a:p>
            <a:endParaRPr lang="en-GB" sz="1400">
              <a:effectLst/>
              <a:ea typeface="Times New Roman" panose="02020603050405020304" pitchFamily="18" charset="0"/>
              <a:cs typeface="Calibri" panose="020F0502020204030204" pitchFamily="34" charset="0"/>
            </a:endParaRPr>
          </a:p>
          <a:p>
            <a:endParaRPr lang="en-GB" sz="1400"/>
          </a:p>
        </p:txBody>
      </p:sp>
    </p:spTree>
    <p:extLst>
      <p:ext uri="{BB962C8B-B14F-4D97-AF65-F5344CB8AC3E}">
        <p14:creationId xmlns:p14="http://schemas.microsoft.com/office/powerpoint/2010/main" val="305830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FD142-F864-081D-3591-266642A7B8D2}"/>
              </a:ext>
            </a:extLst>
          </p:cNvPr>
          <p:cNvSpPr>
            <a:spLocks noGrp="1"/>
          </p:cNvSpPr>
          <p:nvPr>
            <p:ph idx="1"/>
          </p:nvPr>
        </p:nvSpPr>
        <p:spPr>
          <a:xfrm>
            <a:off x="612949" y="190919"/>
            <a:ext cx="11344589" cy="6089301"/>
          </a:xfrm>
        </p:spPr>
        <p:txBody>
          <a:bodyPr vert="horz" lIns="0" tIns="45720" rIns="0" bIns="45720" rtlCol="0" anchor="t">
            <a:normAutofit/>
          </a:bodyPr>
          <a:lstStyle/>
          <a:p>
            <a:pPr marL="0" indent="0">
              <a:lnSpc>
                <a:spcPct val="120000"/>
              </a:lnSpc>
              <a:spcBef>
                <a:spcPts val="0"/>
              </a:spcBef>
              <a:spcAft>
                <a:spcPts val="0"/>
              </a:spcAft>
            </a:pPr>
            <a:r>
              <a:rPr lang="en-GB" sz="1600" dirty="0">
                <a:solidFill>
                  <a:srgbClr val="000000"/>
                </a:solidFill>
                <a:latin typeface="Calibri Light"/>
                <a:cs typeface="Calibri Light"/>
              </a:rPr>
              <a:t>Hawxwell</a:t>
            </a:r>
            <a:r>
              <a:rPr lang="en-GB" sz="1600" b="0" i="0" dirty="0">
                <a:solidFill>
                  <a:srgbClr val="000000"/>
                </a:solidFill>
                <a:effectLst/>
                <a:latin typeface="Calibri Light"/>
                <a:cs typeface="Calibri Light"/>
              </a:rPr>
              <a:t>, L., </a:t>
            </a:r>
            <a:r>
              <a:rPr lang="en-GB" sz="1600" dirty="0">
                <a:solidFill>
                  <a:srgbClr val="000000"/>
                </a:solidFill>
                <a:latin typeface="Calibri Light"/>
                <a:cs typeface="Calibri Light"/>
              </a:rPr>
              <a:t>Ovington</a:t>
            </a:r>
            <a:r>
              <a:rPr lang="en-GB" sz="1600" b="0" i="0" dirty="0">
                <a:solidFill>
                  <a:srgbClr val="000000"/>
                </a:solidFill>
                <a:effectLst/>
                <a:latin typeface="Calibri Light"/>
                <a:cs typeface="Calibri Light"/>
              </a:rPr>
              <a:t>, J., </a:t>
            </a:r>
            <a:r>
              <a:rPr lang="en-GB" sz="1600" dirty="0">
                <a:solidFill>
                  <a:srgbClr val="000000"/>
                </a:solidFill>
                <a:latin typeface="Calibri Light"/>
                <a:cs typeface="Calibri Light"/>
              </a:rPr>
              <a:t>Latto</a:t>
            </a:r>
            <a:r>
              <a:rPr lang="en-GB" sz="1600" b="0" i="0" dirty="0">
                <a:solidFill>
                  <a:srgbClr val="000000"/>
                </a:solidFill>
                <a:effectLst/>
                <a:latin typeface="Calibri Light"/>
                <a:cs typeface="Calibri Light"/>
              </a:rPr>
              <a:t>, L., and </a:t>
            </a:r>
            <a:r>
              <a:rPr lang="en-GB" sz="1600" dirty="0">
                <a:solidFill>
                  <a:srgbClr val="000000"/>
                </a:solidFill>
                <a:latin typeface="Calibri Light"/>
                <a:cs typeface="Calibri Light"/>
              </a:rPr>
              <a:t>Albin-Clark</a:t>
            </a:r>
            <a:r>
              <a:rPr lang="en-GB" sz="1600" b="0" i="0" dirty="0">
                <a:solidFill>
                  <a:srgbClr val="000000"/>
                </a:solidFill>
                <a:effectLst/>
                <a:latin typeface="Calibri Light"/>
                <a:cs typeface="Calibri Light"/>
              </a:rPr>
              <a:t>, J., Forthcoming. Who says we have to stop playing? Disrupting adult-hood in (childhood) spaces Children’s Geographies</a:t>
            </a:r>
            <a:r>
              <a:rPr lang="en-GB" sz="1600" dirty="0">
                <a:solidFill>
                  <a:srgbClr val="000000"/>
                </a:solidFill>
                <a:latin typeface="Calibri Light"/>
                <a:cs typeface="Calibri Light"/>
              </a:rPr>
              <a:t> </a:t>
            </a:r>
            <a:endParaRPr lang="en-GB" sz="1600" dirty="0">
              <a:latin typeface="Calibri Light"/>
              <a:cs typeface="Calibri Light"/>
            </a:endParaRPr>
          </a:p>
          <a:p>
            <a:pPr marL="0" indent="0">
              <a:lnSpc>
                <a:spcPct val="120000"/>
              </a:lnSpc>
              <a:spcBef>
                <a:spcPts val="0"/>
              </a:spcBef>
              <a:spcAft>
                <a:spcPts val="0"/>
              </a:spcAft>
              <a:buNone/>
            </a:pPr>
            <a:r>
              <a:rPr lang="en-GB" sz="1600" dirty="0">
                <a:solidFill>
                  <a:srgbClr val="000000"/>
                </a:solidFill>
                <a:latin typeface="Calibri Light"/>
                <a:cs typeface="Calibri Light"/>
              </a:rPr>
              <a:t>Roberts-Holmes</a:t>
            </a:r>
            <a:r>
              <a:rPr lang="en-GB" sz="1600" b="0" i="0" dirty="0">
                <a:solidFill>
                  <a:srgbClr val="000000"/>
                </a:solidFill>
                <a:effectLst/>
                <a:latin typeface="Calibri Light"/>
                <a:cs typeface="Calibri Light"/>
              </a:rPr>
              <a:t>, G.. ., </a:t>
            </a:r>
            <a:r>
              <a:rPr lang="en-GB" sz="1600" dirty="0">
                <a:solidFill>
                  <a:srgbClr val="000000"/>
                </a:solidFill>
                <a:latin typeface="Calibri Light"/>
                <a:cs typeface="Calibri Light"/>
              </a:rPr>
              <a:t>Paananen</a:t>
            </a:r>
            <a:r>
              <a:rPr lang="en-GB" sz="1600" b="0" i="0" dirty="0">
                <a:solidFill>
                  <a:srgbClr val="000000"/>
                </a:solidFill>
                <a:effectLst/>
                <a:latin typeface="Calibri Light"/>
                <a:cs typeface="Calibri Light"/>
              </a:rPr>
              <a:t>, A., </a:t>
            </a:r>
            <a:r>
              <a:rPr lang="en-GB" sz="1600" dirty="0">
                <a:solidFill>
                  <a:srgbClr val="000000"/>
                </a:solidFill>
                <a:latin typeface="Calibri Light"/>
                <a:cs typeface="Calibri Light"/>
              </a:rPr>
              <a:t>Albin-Clark</a:t>
            </a:r>
            <a:r>
              <a:rPr lang="en-GB" sz="1600" b="0" i="0" dirty="0">
                <a:solidFill>
                  <a:srgbClr val="000000"/>
                </a:solidFill>
                <a:effectLst/>
                <a:latin typeface="Calibri Light"/>
                <a:cs typeface="Calibri Light"/>
              </a:rPr>
              <a:t>, J., </a:t>
            </a:r>
            <a:r>
              <a:rPr lang="en-GB" sz="1600" dirty="0">
                <a:solidFill>
                  <a:srgbClr val="000000"/>
                </a:solidFill>
                <a:latin typeface="Calibri Light"/>
                <a:cs typeface="Calibri Light"/>
              </a:rPr>
              <a:t>Archer</a:t>
            </a:r>
            <a:r>
              <a:rPr lang="en-GB" sz="1600" b="0" i="0" dirty="0">
                <a:solidFill>
                  <a:srgbClr val="000000"/>
                </a:solidFill>
                <a:effectLst/>
                <a:latin typeface="Calibri Light"/>
                <a:cs typeface="Calibri Light"/>
              </a:rPr>
              <a:t>, N., and </a:t>
            </a:r>
            <a:r>
              <a:rPr lang="en-GB" sz="1600" dirty="0">
                <a:solidFill>
                  <a:srgbClr val="000000"/>
                </a:solidFill>
                <a:latin typeface="Calibri Light"/>
                <a:cs typeface="Calibri Light"/>
              </a:rPr>
              <a:t>Chung</a:t>
            </a:r>
            <a:r>
              <a:rPr lang="en-GB" sz="1600" b="0" i="0" dirty="0">
                <a:solidFill>
                  <a:srgbClr val="000000"/>
                </a:solidFill>
                <a:effectLst/>
                <a:latin typeface="Calibri Light"/>
                <a:cs typeface="Calibri Light"/>
              </a:rPr>
              <a:t>, J., n.d. Metric Fixation and The Datafication of Early Childhood Education and Care . Contemporary Issues in Early Childhood Education [online]. Available from: </a:t>
            </a:r>
            <a:r>
              <a:rPr lang="en-GB" sz="1600" b="0" i="0" dirty="0">
                <a:solidFill>
                  <a:srgbClr val="000000"/>
                </a:solidFill>
                <a:effectLst/>
                <a:latin typeface="Calibri Light"/>
                <a:cs typeface="Calibri Light"/>
                <a:hlinkClick r:id="rId2"/>
              </a:rPr>
              <a:t>https://journals.sagepub.com/pb-assets/cmscontent/CIE/Special%20Issue%20on%20Datafication-1669110182887.pdf</a:t>
            </a:r>
            <a:r>
              <a:rPr lang="en-GB" sz="1600" b="0" i="0" dirty="0">
                <a:solidFill>
                  <a:srgbClr val="000000"/>
                </a:solidFill>
                <a:effectLst/>
                <a:latin typeface="Calibri Light"/>
                <a:cs typeface="Calibri Light"/>
              </a:rPr>
              <a:t>.</a:t>
            </a:r>
          </a:p>
          <a:p>
            <a:pPr marL="0" indent="0">
              <a:lnSpc>
                <a:spcPct val="120000"/>
              </a:lnSpc>
              <a:spcBef>
                <a:spcPts val="0"/>
              </a:spcBef>
              <a:spcAft>
                <a:spcPts val="0"/>
              </a:spcAft>
              <a:buNone/>
            </a:pPr>
            <a:r>
              <a:rPr lang="en-GB" sz="1600" b="0" i="0" dirty="0">
                <a:solidFill>
                  <a:srgbClr val="000000"/>
                </a:solidFill>
                <a:effectLst/>
                <a:latin typeface="Calibri Light"/>
                <a:cs typeface="Calibri Light"/>
              </a:rPr>
              <a:t>Woolhouse, El-Zerbi &amp; McFarlane-Troy (forthcoming) Addressing a youth mental health crisis; Utilising therapeutic landscapes and creative approaches in schools with </a:t>
            </a:r>
            <a:r>
              <a:rPr lang="en-GB" sz="1600" dirty="0">
                <a:solidFill>
                  <a:srgbClr val="000000"/>
                </a:solidFill>
                <a:latin typeface="Calibri Light"/>
                <a:cs typeface="Calibri Light"/>
              </a:rPr>
              <a:t>children and young people</a:t>
            </a:r>
            <a:r>
              <a:rPr lang="en-GB" sz="1600" b="0" i="0" dirty="0">
                <a:solidFill>
                  <a:srgbClr val="000000"/>
                </a:solidFill>
                <a:effectLst/>
                <a:latin typeface="Calibri Light"/>
                <a:cs typeface="Calibri Light"/>
              </a:rPr>
              <a:t>.</a:t>
            </a:r>
          </a:p>
          <a:p>
            <a:pPr marL="0" indent="0">
              <a:lnSpc>
                <a:spcPct val="120000"/>
              </a:lnSpc>
              <a:spcBef>
                <a:spcPts val="0"/>
              </a:spcBef>
              <a:spcAft>
                <a:spcPts val="0"/>
              </a:spcAft>
              <a:buNone/>
            </a:pPr>
            <a:r>
              <a:rPr lang="en-GB" sz="1600" b="0" i="0" dirty="0">
                <a:solidFill>
                  <a:srgbClr val="000000"/>
                </a:solidFill>
                <a:effectLst/>
                <a:latin typeface="Calibri Light"/>
                <a:cs typeface="Times New Roman"/>
              </a:rPr>
              <a:t>Woolhouse, C., Fraser, L. and Dougherty, S. 2024. Using visual methods for researching disability in physical education, in Maher, A.J., Haegele, J. A. and Coates, J. (Eds) Routledge Handbook of Qualitative Methods for Researching Disability in Physical Education, Routledge.</a:t>
            </a:r>
          </a:p>
          <a:p>
            <a:pPr marL="0" indent="0">
              <a:lnSpc>
                <a:spcPct val="120000"/>
              </a:lnSpc>
              <a:spcBef>
                <a:spcPts val="0"/>
              </a:spcBef>
              <a:spcAft>
                <a:spcPts val="0"/>
              </a:spcAft>
              <a:buNone/>
            </a:pPr>
            <a:r>
              <a:rPr lang="en-GB" sz="1600" b="0" i="0" dirty="0">
                <a:solidFill>
                  <a:srgbClr val="000000"/>
                </a:solidFill>
                <a:effectLst/>
                <a:latin typeface="Calibri Light"/>
                <a:cs typeface="Times New Roman"/>
              </a:rPr>
              <a:t>Woolhouse C. &amp; Kay, V. 2024. (Eds) Championing Co-production in the Design of Inclusive Practices. Positioning </a:t>
            </a:r>
            <a:r>
              <a:rPr lang="en-GB" sz="1600" dirty="0">
                <a:solidFill>
                  <a:srgbClr val="000000"/>
                </a:solidFill>
                <a:latin typeface="Calibri Light"/>
                <a:cs typeface="Times New Roman"/>
              </a:rPr>
              <a:t>children</a:t>
            </a:r>
            <a:r>
              <a:rPr lang="en-GB" sz="1600" b="0" i="0" dirty="0">
                <a:solidFill>
                  <a:srgbClr val="000000"/>
                </a:solidFill>
                <a:effectLst/>
                <a:latin typeface="Calibri Light"/>
                <a:cs typeface="Times New Roman"/>
              </a:rPr>
              <a:t> and </a:t>
            </a:r>
            <a:r>
              <a:rPr lang="en-GB" sz="1600" dirty="0">
                <a:solidFill>
                  <a:srgbClr val="000000"/>
                </a:solidFill>
                <a:latin typeface="Calibri Light"/>
                <a:cs typeface="Times New Roman"/>
              </a:rPr>
              <a:t>young</a:t>
            </a:r>
            <a:r>
              <a:rPr lang="en-GB" sz="1600" b="0" i="0" dirty="0">
                <a:solidFill>
                  <a:srgbClr val="000000"/>
                </a:solidFill>
                <a:effectLst/>
                <a:latin typeface="Calibri Light"/>
                <a:cs typeface="Times New Roman"/>
              </a:rPr>
              <a:t> </a:t>
            </a:r>
            <a:r>
              <a:rPr lang="en-GB" sz="1600" dirty="0">
                <a:solidFill>
                  <a:srgbClr val="000000"/>
                </a:solidFill>
                <a:latin typeface="Calibri Light"/>
                <a:cs typeface="Times New Roman"/>
              </a:rPr>
              <a:t>people’s</a:t>
            </a:r>
            <a:r>
              <a:rPr lang="en-GB" sz="1600" b="0" i="0" dirty="0">
                <a:solidFill>
                  <a:srgbClr val="000000"/>
                </a:solidFill>
                <a:effectLst/>
                <a:latin typeface="Calibri Light"/>
                <a:cs typeface="Times New Roman"/>
              </a:rPr>
              <a:t> voices at the heart of education policy and practice. Routledge, Nasen spotlight series.</a:t>
            </a:r>
          </a:p>
          <a:p>
            <a:pPr marL="0" indent="0">
              <a:lnSpc>
                <a:spcPct val="120000"/>
              </a:lnSpc>
              <a:spcBef>
                <a:spcPts val="0"/>
              </a:spcBef>
              <a:spcAft>
                <a:spcPts val="0"/>
              </a:spcAft>
              <a:buNone/>
            </a:pPr>
            <a:r>
              <a:rPr lang="en-GB" sz="1600" b="0" i="0" dirty="0">
                <a:solidFill>
                  <a:srgbClr val="000000"/>
                </a:solidFill>
                <a:effectLst/>
                <a:latin typeface="Calibri Light"/>
                <a:cs typeface="Calibri Light"/>
              </a:rPr>
              <a:t>Woolhouse, C. Hasting C. and Hallett, F. 2021. Perspectives on inclusion: Close encounters of the creative kind. International Journal of Art and Design Education. 40 (2) P. 420-435. </a:t>
            </a:r>
            <a:r>
              <a:rPr lang="en-GB" sz="1600" b="0" i="0" dirty="0">
                <a:solidFill>
                  <a:srgbClr val="000000"/>
                </a:solidFill>
                <a:effectLst/>
                <a:latin typeface="Calibri Light"/>
                <a:cs typeface="Calibri Light"/>
                <a:hlinkClick r:id="rId3"/>
              </a:rPr>
              <a:t>https://onlinelibrary.wiley.com/doi/10.1111/jade.12357</a:t>
            </a:r>
            <a:endParaRPr lang="en-GB" sz="1600" b="0" i="0" dirty="0">
              <a:solidFill>
                <a:srgbClr val="000000"/>
              </a:solidFill>
              <a:effectLst/>
              <a:latin typeface="Calibri Light"/>
              <a:cs typeface="Calibri Light"/>
            </a:endParaRPr>
          </a:p>
          <a:p>
            <a:pPr marL="0" indent="0">
              <a:lnSpc>
                <a:spcPct val="120000"/>
              </a:lnSpc>
              <a:spcBef>
                <a:spcPts val="0"/>
              </a:spcBef>
              <a:spcAft>
                <a:spcPts val="0"/>
              </a:spcAft>
              <a:buNone/>
            </a:pPr>
            <a:r>
              <a:rPr lang="en-GB" sz="1600" b="0" i="0" dirty="0">
                <a:solidFill>
                  <a:srgbClr val="000000"/>
                </a:solidFill>
                <a:effectLst/>
                <a:latin typeface="Calibri Light"/>
                <a:cs typeface="Calibri Light"/>
              </a:rPr>
              <a:t>Woolhouse, C. 2019. Conducting photo methodologies with children: framing ethical concerns relating to representation, voice and data analysis when exploring educational inclusion with children. International Journal of Research and Method in Education. 42 (1) P.3-18. </a:t>
            </a:r>
            <a:r>
              <a:rPr lang="en-GB" sz="1600" b="0" i="0" dirty="0">
                <a:solidFill>
                  <a:srgbClr val="000000"/>
                </a:solidFill>
                <a:effectLst/>
                <a:latin typeface="Calibri Light"/>
                <a:cs typeface="Calibri Light"/>
                <a:hlinkClick r:id="rId4"/>
              </a:rPr>
              <a:t>http://dx.doi.org/10.1080/1743727X.2017.1369511</a:t>
            </a:r>
            <a:endParaRPr lang="en-GB" sz="1600" b="0" i="0" dirty="0">
              <a:solidFill>
                <a:srgbClr val="000000"/>
              </a:solidFill>
              <a:effectLst/>
              <a:latin typeface="Calibri Light"/>
              <a:cs typeface="Calibri Light"/>
            </a:endParaRPr>
          </a:p>
          <a:p>
            <a:pPr marL="0" indent="0">
              <a:lnSpc>
                <a:spcPct val="120000"/>
              </a:lnSpc>
              <a:spcBef>
                <a:spcPts val="0"/>
              </a:spcBef>
              <a:spcAft>
                <a:spcPts val="0"/>
              </a:spcAft>
              <a:buNone/>
            </a:pPr>
            <a:r>
              <a:rPr lang="en-GB" sz="1600" b="0" i="0" dirty="0">
                <a:solidFill>
                  <a:srgbClr val="000000"/>
                </a:solidFill>
                <a:effectLst/>
                <a:latin typeface="Calibri Light"/>
                <a:cs typeface="Times New Roman"/>
              </a:rPr>
              <a:t>Woolhouse, C. 2019. ‘Research in Special Education (RISE) project’ in Atkins, L. and Duckworth, V. Research methods for social justice and equity in education, London, Bloomsbury Research Methods for Education. P.256-260. </a:t>
            </a:r>
            <a:r>
              <a:rPr lang="en-GB" sz="1600" b="0" i="0" dirty="0">
                <a:solidFill>
                  <a:srgbClr val="000000"/>
                </a:solidFill>
                <a:effectLst/>
                <a:latin typeface="Calibri Light"/>
                <a:cs typeface="Times New Roman"/>
                <a:hlinkClick r:id="rId5"/>
              </a:rPr>
              <a:t>https://research.edgehill.ac.uk/en/publications/</a:t>
            </a:r>
            <a:r>
              <a:rPr lang="en-GB" sz="1600" dirty="0">
                <a:solidFill>
                  <a:srgbClr val="000000"/>
                </a:solidFill>
                <a:latin typeface="Calibri Light"/>
                <a:cs typeface="Times New Roman"/>
                <a:hlinkClick r:id="rId5"/>
              </a:rPr>
              <a:t>research-in-special-education-rise-project-2</a:t>
            </a:r>
            <a:endParaRPr lang="en-US" sz="1200">
              <a:solidFill>
                <a:srgbClr val="404040"/>
              </a:solidFill>
              <a:latin typeface="Calibri Light"/>
              <a:cs typeface="Calibri Light"/>
            </a:endParaRPr>
          </a:p>
          <a:p>
            <a:pPr marL="0" indent="0">
              <a:lnSpc>
                <a:spcPct val="120000"/>
              </a:lnSpc>
              <a:spcBef>
                <a:spcPts val="0"/>
              </a:spcBef>
              <a:spcAft>
                <a:spcPts val="0"/>
              </a:spcAft>
              <a:buNone/>
            </a:pPr>
            <a:endParaRPr lang="en-GB" sz="1600" dirty="0">
              <a:solidFill>
                <a:srgbClr val="000000"/>
              </a:solidFill>
              <a:latin typeface="Calibri Light"/>
              <a:cs typeface="Times New Roman"/>
            </a:endParaRPr>
          </a:p>
          <a:p>
            <a:pPr marL="0" indent="0">
              <a:lnSpc>
                <a:spcPct val="120000"/>
              </a:lnSpc>
              <a:spcBef>
                <a:spcPts val="0"/>
              </a:spcBef>
              <a:spcAft>
                <a:spcPts val="0"/>
              </a:spcAft>
              <a:buNone/>
            </a:pPr>
            <a:endParaRPr lang="en-GB" sz="1600">
              <a:solidFill>
                <a:srgbClr val="000000"/>
              </a:solidFill>
              <a:latin typeface="Calibri Light"/>
              <a:cs typeface="Times New Roman"/>
            </a:endParaRPr>
          </a:p>
          <a:p>
            <a:pPr marL="0" indent="0">
              <a:lnSpc>
                <a:spcPct val="120000"/>
              </a:lnSpc>
              <a:spcBef>
                <a:spcPts val="0"/>
              </a:spcBef>
              <a:spcAft>
                <a:spcPts val="0"/>
              </a:spcAft>
              <a:buNone/>
            </a:pPr>
            <a:endParaRPr lang="en-GB" sz="1600">
              <a:solidFill>
                <a:srgbClr val="000000"/>
              </a:solidFill>
              <a:latin typeface="Calibri Light"/>
              <a:cs typeface="Times New Roman"/>
            </a:endParaRPr>
          </a:p>
          <a:p>
            <a:endParaRPr lang="en-GB">
              <a:cs typeface="Calibri" panose="020F0502020204030204"/>
            </a:endParaRPr>
          </a:p>
        </p:txBody>
      </p:sp>
    </p:spTree>
    <p:extLst>
      <p:ext uri="{BB962C8B-B14F-4D97-AF65-F5344CB8AC3E}">
        <p14:creationId xmlns:p14="http://schemas.microsoft.com/office/powerpoint/2010/main" val="162697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8B977-6710-E617-67CB-24AF7B6AC06E}"/>
              </a:ext>
            </a:extLst>
          </p:cNvPr>
          <p:cNvSpPr>
            <a:spLocks noGrp="1"/>
          </p:cNvSpPr>
          <p:nvPr>
            <p:ph idx="1"/>
          </p:nvPr>
        </p:nvSpPr>
        <p:spPr>
          <a:xfrm>
            <a:off x="413722" y="752451"/>
            <a:ext cx="11604810" cy="5932462"/>
          </a:xfrm>
        </p:spPr>
        <p:txBody>
          <a:bodyPr vert="horz" lIns="0" tIns="45720" rIns="0" bIns="45720" rtlCol="0" anchor="t">
            <a:noAutofit/>
          </a:bodyPr>
          <a:lstStyle/>
          <a:p>
            <a:pPr marL="0" indent="0">
              <a:lnSpc>
                <a:spcPct val="100000"/>
              </a:lnSpc>
              <a:spcBef>
                <a:spcPts val="0"/>
              </a:spcBef>
              <a:spcAft>
                <a:spcPts val="0"/>
              </a:spcAft>
            </a:pPr>
            <a:r>
              <a:rPr lang="en-GB" sz="1600" dirty="0">
                <a:latin typeface="Calibri Light"/>
                <a:cs typeface="Calibri"/>
              </a:rPr>
              <a:t>Woolhouse C. 2023. Reimagining time, space and identity through narrative research with teachers: “these ghosts came back to haunt me”. </a:t>
            </a:r>
            <a:r>
              <a:rPr lang="en-GB" sz="1600" i="1" dirty="0">
                <a:latin typeface="Calibri Light"/>
                <a:cs typeface="Calibri"/>
              </a:rPr>
              <a:t>Education Studies</a:t>
            </a:r>
            <a:r>
              <a:rPr lang="en-GB" sz="1600" dirty="0">
                <a:latin typeface="Calibri Light"/>
                <a:cs typeface="Calibri"/>
              </a:rPr>
              <a:t>,  </a:t>
            </a:r>
            <a:r>
              <a:rPr lang="en-GB" sz="1600" dirty="0">
                <a:latin typeface="Calibri Light"/>
                <a:cs typeface="Calibri"/>
                <a:hlinkClick r:id="rId2"/>
              </a:rPr>
              <a:t>http://dx.doi.org/10.1080/03055698.2023.2216822</a:t>
            </a:r>
            <a:endParaRPr lang="en-GB" sz="1600">
              <a:latin typeface="Calibri Light"/>
              <a:cs typeface="Calibri Light"/>
            </a:endParaRPr>
          </a:p>
          <a:p>
            <a:pPr marL="0" indent="0">
              <a:lnSpc>
                <a:spcPct val="100000"/>
              </a:lnSpc>
              <a:spcBef>
                <a:spcPts val="0"/>
              </a:spcBef>
              <a:spcAft>
                <a:spcPts val="0"/>
              </a:spcAft>
            </a:pPr>
            <a:r>
              <a:rPr lang="en-GB" sz="1600" dirty="0">
                <a:latin typeface="Calibri Light"/>
                <a:cs typeface="Calibri"/>
              </a:rPr>
              <a:t>Woolhouse, C. 2023. </a:t>
            </a:r>
            <a:r>
              <a:rPr lang="en-GB" sz="1600" dirty="0">
                <a:solidFill>
                  <a:srgbClr val="000000"/>
                </a:solidFill>
                <a:latin typeface="Calibri Light"/>
                <a:cs typeface="Calibri"/>
              </a:rPr>
              <a:t>Technologies of the self and narrating an ethical teacher identity, or how to tell stories of a life well lived. </a:t>
            </a:r>
            <a:r>
              <a:rPr lang="en-GB" sz="1600" i="1" dirty="0">
                <a:latin typeface="Calibri Light"/>
                <a:cs typeface="Calibri"/>
              </a:rPr>
              <a:t>International Journal of Qualitative Studies in Education. </a:t>
            </a:r>
            <a:r>
              <a:rPr lang="en-GB" sz="1600" dirty="0">
                <a:latin typeface="Calibri Light"/>
                <a:cs typeface="Calibri"/>
                <a:hlinkClick r:id="rId3"/>
              </a:rPr>
              <a:t>https://dx.doi.org/10.1080/09518398.2023.2181453</a:t>
            </a:r>
            <a:endParaRPr lang="en-GB" sz="1600" dirty="0">
              <a:latin typeface="Calibri Light"/>
              <a:cs typeface="Calibri"/>
            </a:endParaRPr>
          </a:p>
          <a:p>
            <a:pPr marL="0" indent="0">
              <a:lnSpc>
                <a:spcPct val="100000"/>
              </a:lnSpc>
              <a:spcBef>
                <a:spcPts val="0"/>
              </a:spcBef>
              <a:spcAft>
                <a:spcPts val="0"/>
              </a:spcAft>
            </a:pPr>
            <a:r>
              <a:rPr lang="en-GB" sz="1600" dirty="0">
                <a:latin typeface="Calibri Light"/>
                <a:cs typeface="Calibri"/>
              </a:rPr>
              <a:t>Woolhouse, C. and Nicholson, L. 2020. (Eds) </a:t>
            </a:r>
            <a:r>
              <a:rPr lang="en-GB" sz="1600" i="1" dirty="0">
                <a:latin typeface="Calibri Light"/>
                <a:cs typeface="Calibri"/>
              </a:rPr>
              <a:t>Mentoring in Higher Education: </a:t>
            </a:r>
            <a:r>
              <a:rPr lang="en-GB" sz="1600" i="1" dirty="0">
                <a:solidFill>
                  <a:srgbClr val="000000"/>
                </a:solidFill>
                <a:latin typeface="Calibri Light"/>
                <a:cs typeface="Calibri"/>
              </a:rPr>
              <a:t>Case Studies of Peer Learning and Pedagogical Development</a:t>
            </a:r>
            <a:r>
              <a:rPr lang="en-GB" sz="1600" dirty="0">
                <a:latin typeface="Calibri Light"/>
                <a:cs typeface="Calibri"/>
              </a:rPr>
              <a:t>. Palgrave Macmillan. </a:t>
            </a:r>
            <a:r>
              <a:rPr lang="en-GB" sz="1600" dirty="0">
                <a:solidFill>
                  <a:srgbClr val="333333"/>
                </a:solidFill>
                <a:latin typeface="Calibri Light"/>
                <a:cs typeface="Calibri"/>
              </a:rPr>
              <a:t>ISBN 978-3-030-46890-3</a:t>
            </a:r>
            <a:endParaRPr lang="en-GB" sz="1600" dirty="0">
              <a:latin typeface="Calibri Light"/>
              <a:cs typeface="Calibri Light"/>
            </a:endParaRPr>
          </a:p>
          <a:p>
            <a:pPr marL="0" indent="0">
              <a:lnSpc>
                <a:spcPct val="100000"/>
              </a:lnSpc>
              <a:spcBef>
                <a:spcPts val="0"/>
              </a:spcBef>
              <a:spcAft>
                <a:spcPts val="0"/>
              </a:spcAft>
            </a:pPr>
            <a:r>
              <a:rPr lang="en-GB" sz="1600" dirty="0">
                <a:latin typeface="Calibri Light"/>
                <a:cs typeface="Calibri"/>
              </a:rPr>
              <a:t>Woolhouse, C. Albin-Clark, J., Shirley, I. and Webster, M. 2019. Collaborative research as community learning in a Higher Education context, or “What would Rod Stewart do?”</a:t>
            </a:r>
            <a:r>
              <a:rPr lang="en-GB" sz="1600" dirty="0">
                <a:solidFill>
                  <a:srgbClr val="000000"/>
                </a:solidFill>
                <a:latin typeface="Calibri Light"/>
                <a:cs typeface="Calibri"/>
              </a:rPr>
              <a:t> </a:t>
            </a:r>
            <a:r>
              <a:rPr lang="en-GB" sz="1600" i="1" dirty="0">
                <a:solidFill>
                  <a:srgbClr val="000000"/>
                </a:solidFill>
                <a:latin typeface="Calibri Light"/>
                <a:cs typeface="Calibri"/>
              </a:rPr>
              <a:t>Studies in Higher Education. </a:t>
            </a:r>
            <a:r>
              <a:rPr lang="en-GB" sz="1600" dirty="0">
                <a:solidFill>
                  <a:srgbClr val="000000"/>
                </a:solidFill>
                <a:latin typeface="Calibri Light"/>
                <a:cs typeface="Calibri"/>
              </a:rPr>
              <a:t>Vol 4 (3) P.477-491. </a:t>
            </a:r>
            <a:endParaRPr lang="en-GB" sz="1600" dirty="0">
              <a:solidFill>
                <a:srgbClr val="404040"/>
              </a:solidFill>
              <a:latin typeface="Calibri Light"/>
              <a:cs typeface="Calibri Light"/>
            </a:endParaRPr>
          </a:p>
          <a:p>
            <a:pPr marL="0" indent="0">
              <a:lnSpc>
                <a:spcPct val="100000"/>
              </a:lnSpc>
              <a:spcBef>
                <a:spcPts val="0"/>
              </a:spcBef>
              <a:spcAft>
                <a:spcPts val="0"/>
              </a:spcAft>
            </a:pPr>
            <a:r>
              <a:rPr lang="en-GB" sz="1600" dirty="0">
                <a:solidFill>
                  <a:srgbClr val="000000"/>
                </a:solidFill>
                <a:latin typeface="Calibri Light"/>
                <a:cs typeface="Calibri"/>
              </a:rPr>
              <a:t> </a:t>
            </a:r>
            <a:r>
              <a:rPr lang="en-GB" sz="1600" dirty="0">
                <a:latin typeface="Calibri Light"/>
                <a:cs typeface="Calibri"/>
                <a:hlinkClick r:id="rId4"/>
              </a:rPr>
              <a:t>https://www.tandfonline.com/doi/full/10.1080/03075079.2019.1630808</a:t>
            </a:r>
            <a:endParaRPr lang="en-GB" sz="1600">
              <a:latin typeface="Calibri Light"/>
              <a:cs typeface="Calibri Light"/>
            </a:endParaRPr>
          </a:p>
          <a:p>
            <a:pPr marL="0" indent="0">
              <a:lnSpc>
                <a:spcPct val="100000"/>
              </a:lnSpc>
              <a:spcBef>
                <a:spcPts val="0"/>
              </a:spcBef>
              <a:spcAft>
                <a:spcPts val="0"/>
              </a:spcAft>
            </a:pPr>
            <a:r>
              <a:rPr lang="en-GB" sz="1600" dirty="0">
                <a:latin typeface="Calibri Light"/>
                <a:cs typeface="Calibri"/>
              </a:rPr>
              <a:t>Nicholson, L., Rodriguez, S. and Woolhouse, C. 2018.  </a:t>
            </a:r>
            <a:r>
              <a:rPr lang="en-GB" sz="1600" dirty="0">
                <a:solidFill>
                  <a:srgbClr val="000000"/>
                </a:solidFill>
                <a:latin typeface="Calibri Light"/>
                <a:cs typeface="Calibri"/>
              </a:rPr>
              <a:t>Reframing peer mentoring as a route for developing an educational community of practice. </a:t>
            </a:r>
            <a:r>
              <a:rPr lang="en-GB" sz="1600" i="1" dirty="0">
                <a:solidFill>
                  <a:srgbClr val="212121"/>
                </a:solidFill>
                <a:latin typeface="Calibri Light"/>
                <a:cs typeface="Calibri"/>
              </a:rPr>
              <a:t>Mentoring and Tutoring: Partnership in Learning Journal</a:t>
            </a:r>
            <a:r>
              <a:rPr lang="en-GB" sz="1600" dirty="0">
                <a:solidFill>
                  <a:srgbClr val="212121"/>
                </a:solidFill>
                <a:latin typeface="Calibri Light"/>
                <a:cs typeface="Calibri"/>
              </a:rPr>
              <a:t>.</a:t>
            </a:r>
            <a:r>
              <a:rPr lang="en-GB" sz="1600" dirty="0">
                <a:solidFill>
                  <a:srgbClr val="000000"/>
                </a:solidFill>
                <a:latin typeface="Calibri Light"/>
                <a:cs typeface="Calibri"/>
              </a:rPr>
              <a:t> 26 (4):420-440.  </a:t>
            </a:r>
            <a:r>
              <a:rPr lang="en-GB" sz="1600" dirty="0">
                <a:latin typeface="Calibri Light"/>
                <a:cs typeface="Calibri"/>
                <a:hlinkClick r:id="rId5"/>
              </a:rPr>
              <a:t>https://doi.org/10.1080/13611267.2018.1530163</a:t>
            </a:r>
            <a:endParaRPr lang="en-GB" sz="1600">
              <a:latin typeface="Calibri Light"/>
              <a:cs typeface="Calibri Light"/>
            </a:endParaRPr>
          </a:p>
          <a:p>
            <a:pPr marL="0" indent="0">
              <a:lnSpc>
                <a:spcPct val="100000"/>
              </a:lnSpc>
              <a:spcBef>
                <a:spcPts val="0"/>
              </a:spcBef>
              <a:spcAft>
                <a:spcPts val="0"/>
              </a:spcAft>
            </a:pPr>
            <a:r>
              <a:rPr lang="en-GB" sz="1600" dirty="0">
                <a:latin typeface="Calibri Light"/>
                <a:cs typeface="Calibri"/>
              </a:rPr>
              <a:t>Woolhouse, C. 2017. Multimodal life history narrative: embodied identity, discursive transitions and uncomfortable silences, </a:t>
            </a:r>
            <a:r>
              <a:rPr lang="en-GB" sz="1600" i="1" dirty="0">
                <a:latin typeface="Calibri Light"/>
                <a:cs typeface="Calibri"/>
              </a:rPr>
              <a:t>Narrative Inquiry</a:t>
            </a:r>
            <a:r>
              <a:rPr lang="en-GB" sz="1600" dirty="0">
                <a:latin typeface="Calibri Light"/>
                <a:cs typeface="Calibri"/>
              </a:rPr>
              <a:t>. 27 (1) June 2017: 109-131</a:t>
            </a:r>
            <a:r>
              <a:rPr lang="en-GB" sz="1600" dirty="0">
                <a:solidFill>
                  <a:srgbClr val="0000FF"/>
                </a:solidFill>
                <a:latin typeface="Calibri Light"/>
                <a:cs typeface="Calibri"/>
              </a:rPr>
              <a:t>. </a:t>
            </a:r>
            <a:r>
              <a:rPr lang="en-GB" sz="1600" dirty="0">
                <a:latin typeface="Calibri Light"/>
                <a:cs typeface="Calibri"/>
                <a:hlinkClick r:id="rId6"/>
              </a:rPr>
              <a:t>https://doi.org/10.1075/ni.27.1.06woo</a:t>
            </a:r>
            <a:endParaRPr lang="en-GB" sz="1600" dirty="0">
              <a:latin typeface="Calibri Light"/>
              <a:cs typeface="Calibri Light"/>
            </a:endParaRPr>
          </a:p>
          <a:p>
            <a:pPr marL="0" indent="0">
              <a:lnSpc>
                <a:spcPct val="100000"/>
              </a:lnSpc>
              <a:spcBef>
                <a:spcPts val="0"/>
              </a:spcBef>
              <a:spcAft>
                <a:spcPts val="0"/>
              </a:spcAft>
            </a:pPr>
            <a:r>
              <a:rPr lang="en-US" sz="1600" dirty="0">
                <a:solidFill>
                  <a:srgbClr val="000000"/>
                </a:solidFill>
                <a:latin typeface="Calibri Light"/>
                <a:cs typeface="Calibri"/>
              </a:rPr>
              <a:t>Woolhouse, C. 2015. Teachers performing gender and belonging: a case study of how SENCOs narrate inclusion identities.  </a:t>
            </a:r>
            <a:r>
              <a:rPr lang="en-US" sz="1600" i="1" dirty="0">
                <a:solidFill>
                  <a:srgbClr val="000000"/>
                </a:solidFill>
                <a:latin typeface="Calibri Light"/>
                <a:cs typeface="Calibri"/>
              </a:rPr>
              <a:t>Gender and Education</a:t>
            </a:r>
            <a:r>
              <a:rPr lang="en-US" sz="1600" dirty="0">
                <a:solidFill>
                  <a:srgbClr val="000000"/>
                </a:solidFill>
                <a:latin typeface="Calibri Light"/>
                <a:cs typeface="Calibri"/>
              </a:rPr>
              <a:t>, 27 (2): 131-147. </a:t>
            </a:r>
            <a:r>
              <a:rPr lang="en-US" sz="1600" dirty="0">
                <a:solidFill>
                  <a:srgbClr val="000000"/>
                </a:solidFill>
                <a:latin typeface="Calibri Light"/>
                <a:cs typeface="Calibri"/>
                <a:hlinkClick r:id="rId7"/>
              </a:rPr>
              <a:t>http://dx.doi.org/10.1080/09540253.2014.992300</a:t>
            </a:r>
            <a:r>
              <a:rPr lang="en-US" sz="1600" dirty="0">
                <a:solidFill>
                  <a:srgbClr val="000000"/>
                </a:solidFill>
                <a:latin typeface="Calibri Light"/>
                <a:cs typeface="Calibri"/>
              </a:rPr>
              <a:t>   </a:t>
            </a:r>
            <a:br>
              <a:rPr lang="en-US" sz="1600" dirty="0">
                <a:latin typeface="Calibri Light"/>
                <a:ea typeface="+mn-lt"/>
                <a:cs typeface="+mn-lt"/>
              </a:rPr>
            </a:br>
            <a:r>
              <a:rPr lang="en-GB" sz="1600" dirty="0">
                <a:latin typeface="Calibri Light"/>
                <a:cs typeface="Calibri"/>
              </a:rPr>
              <a:t>Woolhouse, C. and M. Cochrane. 2015. Educational policy or practice?  Traversing the conceptual divide between subject knowledge, pedagogy and teacher identity in England, </a:t>
            </a:r>
            <a:r>
              <a:rPr lang="en-GB" sz="1600" i="1" dirty="0">
                <a:latin typeface="Calibri Light"/>
                <a:cs typeface="Calibri"/>
              </a:rPr>
              <a:t>European Journal of Teacher Education</a:t>
            </a:r>
            <a:r>
              <a:rPr lang="en-GB" sz="1600" dirty="0">
                <a:latin typeface="Calibri Light"/>
                <a:cs typeface="Calibri"/>
              </a:rPr>
              <a:t>, 38 (1): 87-101. </a:t>
            </a:r>
            <a:endParaRPr lang="en-GB" sz="1600" dirty="0">
              <a:latin typeface="Calibri Light"/>
              <a:cs typeface="Calibri Light"/>
            </a:endParaRPr>
          </a:p>
          <a:p>
            <a:pPr marL="0" indent="0">
              <a:lnSpc>
                <a:spcPct val="100000"/>
              </a:lnSpc>
              <a:spcBef>
                <a:spcPts val="0"/>
              </a:spcBef>
              <a:spcAft>
                <a:spcPts val="0"/>
              </a:spcAft>
            </a:pPr>
            <a:r>
              <a:rPr lang="en-GB" sz="1600" dirty="0">
                <a:latin typeface="Calibri Light"/>
                <a:cs typeface="Calibri"/>
                <a:hlinkClick r:id="rId8"/>
              </a:rPr>
              <a:t>http://www.tandfonline.com/doi/full/10.1080/02619768.2014.921154</a:t>
            </a:r>
            <a:endParaRPr lang="en-GB" sz="1600" dirty="0">
              <a:latin typeface="Calibri Light"/>
              <a:cs typeface="Calibri Light"/>
            </a:endParaRPr>
          </a:p>
          <a:p>
            <a:pPr marL="0" indent="0">
              <a:lnSpc>
                <a:spcPct val="100000"/>
              </a:lnSpc>
              <a:spcBef>
                <a:spcPts val="0"/>
              </a:spcBef>
              <a:spcAft>
                <a:spcPts val="0"/>
              </a:spcAft>
            </a:pPr>
            <a:r>
              <a:rPr lang="en-GB" sz="1600" dirty="0">
                <a:latin typeface="Calibri Light"/>
                <a:cs typeface="Calibri"/>
              </a:rPr>
              <a:t>Woolhouse, C. 2012. ‘Reflective practice and identity (re)formation: the particularities of the experiences of teachers specialising in Dyslexia’, </a:t>
            </a:r>
            <a:r>
              <a:rPr lang="en-GB" sz="1600" i="1" dirty="0">
                <a:latin typeface="Calibri Light"/>
                <a:cs typeface="Calibri"/>
              </a:rPr>
              <a:t>Reflective Practice</a:t>
            </a:r>
            <a:r>
              <a:rPr lang="en-GB" sz="1600" dirty="0">
                <a:latin typeface="Calibri Light"/>
                <a:cs typeface="Calibri"/>
              </a:rPr>
              <a:t>, 13 (6): 747-760. </a:t>
            </a:r>
            <a:r>
              <a:rPr lang="en-GB" sz="1600" dirty="0">
                <a:latin typeface="Calibri Light"/>
                <a:cs typeface="Calibri"/>
                <a:hlinkClick r:id="rId9"/>
              </a:rPr>
              <a:t>http://dx.doi.org/10.1080/14623943.2012.697884</a:t>
            </a:r>
            <a:endParaRPr lang="en-GB" sz="1600">
              <a:latin typeface="Calibri Light"/>
              <a:cs typeface="Calibri Light"/>
            </a:endParaRPr>
          </a:p>
          <a:p>
            <a:pPr marL="0" indent="0">
              <a:lnSpc>
                <a:spcPct val="100000"/>
              </a:lnSpc>
              <a:spcBef>
                <a:spcPts val="0"/>
              </a:spcBef>
              <a:spcAft>
                <a:spcPts val="0"/>
              </a:spcAft>
            </a:pPr>
            <a:r>
              <a:rPr lang="en-GB" sz="1600" dirty="0">
                <a:latin typeface="Calibri Light"/>
                <a:cs typeface="Calibri"/>
              </a:rPr>
              <a:t>Woolhouse, C., L. Dunne, and G. Goddard. 2009. ‘Lifelong learning: teaching assistants' experiences of economic, social and cultural change following completion of a foundation degree. </a:t>
            </a:r>
            <a:r>
              <a:rPr lang="en-GB" sz="1600" i="1" dirty="0">
                <a:latin typeface="Calibri Light"/>
                <a:cs typeface="Calibri"/>
              </a:rPr>
              <a:t>International Journal of Lifelong Education</a:t>
            </a:r>
            <a:r>
              <a:rPr lang="en-GB" sz="1600" dirty="0">
                <a:latin typeface="Calibri Light"/>
                <a:cs typeface="Calibri"/>
              </a:rPr>
              <a:t>, 28 (6). pp. 763-776. </a:t>
            </a:r>
            <a:endParaRPr lang="en-GB" sz="1600" dirty="0">
              <a:latin typeface="Calibri Light"/>
              <a:cs typeface="Calibri Light"/>
            </a:endParaRPr>
          </a:p>
          <a:p>
            <a:pPr marL="0" indent="0">
              <a:lnSpc>
                <a:spcPct val="100000"/>
              </a:lnSpc>
              <a:spcBef>
                <a:spcPts val="0"/>
              </a:spcBef>
              <a:spcAft>
                <a:spcPts val="0"/>
              </a:spcAft>
            </a:pPr>
            <a:endParaRPr lang="en-GB" sz="1600">
              <a:latin typeface="Calibri Light"/>
              <a:cs typeface="Calibri"/>
            </a:endParaRPr>
          </a:p>
        </p:txBody>
      </p:sp>
      <p:sp>
        <p:nvSpPr>
          <p:cNvPr id="4" name="TextBox 3">
            <a:extLst>
              <a:ext uri="{FF2B5EF4-FFF2-40B4-BE49-F238E27FC236}">
                <a16:creationId xmlns:a16="http://schemas.microsoft.com/office/drawing/2014/main" id="{2653B2B2-2553-68C6-8AA0-9D86BD6130F9}"/>
              </a:ext>
            </a:extLst>
          </p:cNvPr>
          <p:cNvSpPr txBox="1"/>
          <p:nvPr/>
        </p:nvSpPr>
        <p:spPr>
          <a:xfrm>
            <a:off x="477371" y="73960"/>
            <a:ext cx="1171911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404040"/>
                </a:solidFill>
                <a:latin typeface="Calibri Light"/>
              </a:rPr>
              <a:t>Selected Research Outputs – Professional development and mentoring</a:t>
            </a:r>
            <a:r>
              <a:rPr lang="en-GB" sz="3200" dirty="0">
                <a:solidFill>
                  <a:srgbClr val="404040"/>
                </a:solidFill>
                <a:latin typeface="Calibri Light"/>
                <a:cs typeface="Calibri Light"/>
              </a:rPr>
              <a:t>​</a:t>
            </a:r>
            <a:endParaRPr lang="en-GB" sz="3200" dirty="0">
              <a:cs typeface="Calibri"/>
            </a:endParaRPr>
          </a:p>
        </p:txBody>
      </p:sp>
    </p:spTree>
    <p:extLst>
      <p:ext uri="{BB962C8B-B14F-4D97-AF65-F5344CB8AC3E}">
        <p14:creationId xmlns:p14="http://schemas.microsoft.com/office/powerpoint/2010/main" val="145358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261D906-F20C-3205-9316-D9E08EF1CDCD}"/>
              </a:ext>
            </a:extLst>
          </p:cNvPr>
          <p:cNvSpPr>
            <a:spLocks noGrp="1"/>
          </p:cNvSpPr>
          <p:nvPr>
            <p:ph type="title"/>
          </p:nvPr>
        </p:nvSpPr>
        <p:spPr>
          <a:xfrm>
            <a:off x="647700" y="275573"/>
            <a:ext cx="10249944" cy="3885591"/>
          </a:xfrm>
        </p:spPr>
        <p:txBody>
          <a:bodyPr>
            <a:normAutofit/>
          </a:bodyPr>
          <a:lstStyle/>
          <a:p>
            <a:r>
              <a:rPr lang="en-US" sz="4800" b="1"/>
              <a:t>Children's Rights and Wellbeing Research Network</a:t>
            </a:r>
            <a:br>
              <a:rPr lang="en-US" sz="4800" b="1"/>
            </a:br>
            <a:br>
              <a:rPr lang="en-US" sz="4800" b="1"/>
            </a:br>
            <a:br>
              <a:rPr lang="en-US" sz="4800"/>
            </a:br>
            <a:r>
              <a:rPr lang="en-GB" altLang="en-US"/>
              <a:t>Any questions?</a:t>
            </a:r>
            <a:br>
              <a:rPr lang="en-GB" altLang="en-US"/>
            </a:br>
            <a:endParaRPr lang="en-GB" altLang="en-US"/>
          </a:p>
        </p:txBody>
      </p:sp>
      <p:sp>
        <p:nvSpPr>
          <p:cNvPr id="3" name="Content Placeholder 2">
            <a:extLst>
              <a:ext uri="{FF2B5EF4-FFF2-40B4-BE49-F238E27FC236}">
                <a16:creationId xmlns:a16="http://schemas.microsoft.com/office/drawing/2014/main" id="{2C0C0B94-7947-DF99-F9F0-6884E4E50033}"/>
              </a:ext>
            </a:extLst>
          </p:cNvPr>
          <p:cNvSpPr>
            <a:spLocks noGrp="1"/>
          </p:cNvSpPr>
          <p:nvPr>
            <p:ph idx="1"/>
          </p:nvPr>
        </p:nvSpPr>
        <p:spPr>
          <a:xfrm>
            <a:off x="647700" y="4592245"/>
            <a:ext cx="5325889" cy="1508125"/>
          </a:xfrm>
        </p:spPr>
        <p:txBody>
          <a:bodyPr>
            <a:normAutofit/>
          </a:bodyPr>
          <a:lstStyle/>
          <a:p>
            <a:pPr marL="0" indent="0">
              <a:buFont typeface="Arial" panose="020B0604020202020204" pitchFamily="34" charset="0"/>
              <a:buNone/>
              <a:defRPr/>
            </a:pPr>
            <a:r>
              <a:rPr lang="en-GB" altLang="en-US"/>
              <a:t>Contact </a:t>
            </a:r>
          </a:p>
          <a:p>
            <a:pPr marL="0" indent="0">
              <a:buFont typeface="Arial" panose="020B0604020202020204" pitchFamily="34" charset="0"/>
              <a:buNone/>
              <a:defRPr/>
            </a:pPr>
            <a:r>
              <a:rPr lang="en-GB" altLang="en-US"/>
              <a:t>Jo Albin Clark </a:t>
            </a:r>
            <a:r>
              <a:rPr lang="en-GB" altLang="en-US">
                <a:hlinkClick r:id="rId2"/>
              </a:rPr>
              <a:t>clarkj@edgehill.ac.uk</a:t>
            </a:r>
            <a:endParaRPr lang="en-GB" altLang="en-US"/>
          </a:p>
          <a:p>
            <a:pPr marL="0" indent="0">
              <a:buFont typeface="Arial" panose="020B0604020202020204" pitchFamily="34" charset="0"/>
              <a:buNone/>
              <a:defRPr/>
            </a:pPr>
            <a:r>
              <a:rPr lang="en-GB" altLang="en-US"/>
              <a:t>Clare Woolhouse </a:t>
            </a:r>
            <a:r>
              <a:rPr lang="en-GB">
                <a:hlinkClick r:id="rId3"/>
              </a:rPr>
              <a:t>woolhouc@edgehill.ac.uk</a:t>
            </a:r>
            <a:endParaRPr lang="en-GB"/>
          </a:p>
          <a:p>
            <a:pPr>
              <a:defRPr/>
            </a:pPr>
            <a:endParaRPr lang="en-GB"/>
          </a:p>
        </p:txBody>
      </p:sp>
      <p:pic>
        <p:nvPicPr>
          <p:cNvPr id="5" name="Picture 2" descr="image of students offering their comments, from Stock Photos &amp; Vectors | Shutterstock https://image.shutterstock.com/image-photo/group-friends-outdoors-speech-bubbles-260nw-343376348.jpg&#10;">
            <a:extLst>
              <a:ext uri="{FF2B5EF4-FFF2-40B4-BE49-F238E27FC236}">
                <a16:creationId xmlns:a16="http://schemas.microsoft.com/office/drawing/2014/main" id="{358351E0-B5B5-DFA8-02C0-8020F8D13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0918"/>
          <a:stretch>
            <a:fillRect/>
          </a:stretch>
        </p:blipFill>
        <p:spPr bwMode="auto">
          <a:xfrm>
            <a:off x="6218413" y="2278281"/>
            <a:ext cx="5213125" cy="33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47e69e0-0e20-4c9f-a772-396fa0fea3d6">
      <UserInfo>
        <DisplayName>Charlotte Hastings</DisplayName>
        <AccountId>13</AccountId>
        <AccountType/>
      </UserInfo>
      <UserInfo>
        <DisplayName>Clare Woolhouse</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D74A585EEFFA4295CC2C340B9E7D9E" ma:contentTypeVersion="5" ma:contentTypeDescription="Create a new document." ma:contentTypeScope="" ma:versionID="348a24e7164cd103983e073ee6f6d596">
  <xsd:schema xmlns:xsd="http://www.w3.org/2001/XMLSchema" xmlns:xs="http://www.w3.org/2001/XMLSchema" xmlns:p="http://schemas.microsoft.com/office/2006/metadata/properties" xmlns:ns2="9840bfec-a7c6-47c7-a3f9-3e091e701fd0" xmlns:ns3="647e69e0-0e20-4c9f-a772-396fa0fea3d6" targetNamespace="http://schemas.microsoft.com/office/2006/metadata/properties" ma:root="true" ma:fieldsID="6a56cd03d0eaed7b61e6d3a97f7a586e" ns2:_="" ns3:_="">
    <xsd:import namespace="9840bfec-a7c6-47c7-a3f9-3e091e701fd0"/>
    <xsd:import namespace="647e69e0-0e20-4c9f-a772-396fa0fea3d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40bfec-a7c6-47c7-a3f9-3e091e701f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7e69e0-0e20-4c9f-a772-396fa0fea3d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2D2CAB-0346-4016-A262-9FAC3B08F916}">
  <ds:schemaRefs>
    <ds:schemaRef ds:uri="http://schemas.microsoft.com/sharepoint/v3/contenttype/forms"/>
  </ds:schemaRefs>
</ds:datastoreItem>
</file>

<file path=customXml/itemProps2.xml><?xml version="1.0" encoding="utf-8"?>
<ds:datastoreItem xmlns:ds="http://schemas.openxmlformats.org/officeDocument/2006/customXml" ds:itemID="{63242012-4B56-474F-8058-7D5F219B3687}">
  <ds:schemaRefs>
    <ds:schemaRef ds:uri="http://schemas.microsoft.com/office/2006/metadata/properties"/>
    <ds:schemaRef ds:uri="http://schemas.microsoft.com/office/infopath/2007/PartnerControls"/>
    <ds:schemaRef ds:uri="647e69e0-0e20-4c9f-a772-396fa0fea3d6"/>
  </ds:schemaRefs>
</ds:datastoreItem>
</file>

<file path=customXml/itemProps3.xml><?xml version="1.0" encoding="utf-8"?>
<ds:datastoreItem xmlns:ds="http://schemas.openxmlformats.org/officeDocument/2006/customXml" ds:itemID="{40D066B0-838D-4740-B797-393BB87F7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40bfec-a7c6-47c7-a3f9-3e091e701fd0"/>
    <ds:schemaRef ds:uri="647e69e0-0e20-4c9f-a772-396fa0fea3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Application>Microsoft Office PowerPoint</Application>
  <PresentationFormat>Widescreen</PresentationFormat>
  <Slides>9</Slides>
  <Notes>4</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Retrospect</vt:lpstr>
      <vt:lpstr>Children's Rights and Wellbeing Research Network</vt:lpstr>
      <vt:lpstr>The right to play - UNCRC Article 31* </vt:lpstr>
      <vt:lpstr>Play matters</vt:lpstr>
      <vt:lpstr> The right to inclusive education The right to be listened to and taken seriously</vt:lpstr>
      <vt:lpstr> ‘Visualising Opportunities: Inclusion for Children, Education and Society’ (VOICES) project  Fiona Hallett, Virginia Kay and Clare Woolhouse</vt:lpstr>
      <vt:lpstr>Selected Research Outputs – Children's education</vt:lpstr>
      <vt:lpstr>PowerPoint Presentation</vt:lpstr>
      <vt:lpstr>PowerPoint Presentation</vt:lpstr>
      <vt:lpstr>Children's Rights and Wellbeing Research Network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Clarebob Woolhouse</dc:creator>
  <cp:revision>98</cp:revision>
  <dcterms:created xsi:type="dcterms:W3CDTF">2022-06-25T14:56:35Z</dcterms:created>
  <dcterms:modified xsi:type="dcterms:W3CDTF">2023-09-18T16:09:32Z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0x0101001DD74A585EEFFA4295CC2C340B9E7D9E</vt:lpwstr>
  </property>
</Properties>
</file>