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2"/>
  </p:notesMasterIdLst>
  <p:sldIdLst>
    <p:sldId id="380" r:id="rId5"/>
    <p:sldId id="440" r:id="rId6"/>
    <p:sldId id="427" r:id="rId7"/>
    <p:sldId id="436" r:id="rId8"/>
    <p:sldId id="445" r:id="rId9"/>
    <p:sldId id="456" r:id="rId10"/>
    <p:sldId id="452" r:id="rId11"/>
    <p:sldId id="453" r:id="rId12"/>
    <p:sldId id="454" r:id="rId13"/>
    <p:sldId id="438" r:id="rId14"/>
    <p:sldId id="449" r:id="rId15"/>
    <p:sldId id="446" r:id="rId16"/>
    <p:sldId id="455" r:id="rId17"/>
    <p:sldId id="442" r:id="rId18"/>
    <p:sldId id="457" r:id="rId19"/>
    <p:sldId id="420" r:id="rId20"/>
    <p:sldId id="443" r:id="rId21"/>
  </p:sldIdLst>
  <p:sldSz cx="24384000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A4B"/>
    <a:srgbClr val="445490"/>
    <a:srgbClr val="7084B5"/>
    <a:srgbClr val="FFFFFF"/>
    <a:srgbClr val="2EB0CA"/>
    <a:srgbClr val="C1CE03"/>
    <a:srgbClr val="C09E40"/>
    <a:srgbClr val="490F59"/>
    <a:srgbClr val="352560"/>
    <a:srgbClr val="30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B4204-A5D4-49DB-AFC7-FAFF3D194D7E}" v="189" dt="2022-11-07T11:48:35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12" autoAdjust="0"/>
  </p:normalViewPr>
  <p:slideViewPr>
    <p:cSldViewPr snapToGrid="0">
      <p:cViewPr varScale="1">
        <p:scale>
          <a:sx n="41" d="100"/>
          <a:sy n="41" d="100"/>
        </p:scale>
        <p:origin x="691" y="6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</a:t>
            </a:r>
            <a:endParaRPr lang="en-GB" b="1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301288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AA84630-944E-4F09-9704-7CFDEAEE1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64480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3CC1E50-F43B-4137-A485-422F8122F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9293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62757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to correct screen shot and URL – HIDE if no suitable toolkit to link to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814355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</a:t>
            </a:r>
            <a:endParaRPr lang="en-GB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772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</a:t>
            </a:r>
            <a:endParaRPr lang="en-GB" b="1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</a:t>
            </a:r>
            <a:endParaRPr lang="en-GB" b="1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 – update title</a:t>
            </a:r>
            <a:endParaRPr lang="en-GB" b="1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in all slides</a:t>
            </a:r>
            <a:endParaRPr lang="en-GB" b="1"/>
          </a:p>
          <a:p>
            <a:endParaRPr lang="en-GB"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38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425849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59135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18804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65055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106302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140025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582650"/>
            <a:ext cx="24383999" cy="133350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71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www.linkedin.com/learning/topics/microsoft-word?u=3574405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s://www.linkedin.com/learning-login/share?account=35744052&amp;forceAccount=false&amp;redirect=https%3A%2F%2Fwww.linkedin.com%2Flearning%2Fword-essential-training-office-365-microsoft-365%3Ftrk%3Dshare_ent_url%26shareId%3D6kZ7XkZLQoC%252Be1RD5MoasQ%253D%253D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skus.edgehill.ac.uk/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atalystEnquiries@edgehill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dgehill.ac.uk/departments/support/ls/uni-skills/one-to-one-support/" TargetMode="External"/><Relationship Id="rId11" Type="http://schemas.openxmlformats.org/officeDocument/2006/relationships/image" Target="../media/image7.gif"/><Relationship Id="rId5" Type="http://schemas.openxmlformats.org/officeDocument/2006/relationships/hyperlink" Target="https://www.edgehill.ac.uk/departments/support/ls/uni-skills/uniskills-workshops/" TargetMode="External"/><Relationship Id="rId10" Type="http://schemas.openxmlformats.org/officeDocument/2006/relationships/hyperlink" Target="https://www.edgehill.ac.uk/departments/support/careers/developing-skills-experience/employability-awards/" TargetMode="External"/><Relationship Id="rId4" Type="http://schemas.openxmlformats.org/officeDocument/2006/relationships/hyperlink" Target="https://www.edgehill.ac.uk/departments/support/ls/uni-skills/getting-started-with-uniskills/" TargetMode="External"/><Relationship Id="rId9" Type="http://schemas.openxmlformats.org/officeDocument/2006/relationships/hyperlink" Target="https://eur01.safelinks.protection.outlook.com/?url=https%3A%2F%2Fwww.edgehill.ac.uk%2Fdepartments%2Fsupport%2Fls%2Flinkedinlearning%2F&amp;data=05%7C01%7CSwanwicc%40edgehill.ac.uk%7C77322754d2064e10dc5c08dad156c321%7C093586914d8e491caa760a5cbd5ba734%7C0%7C0%7C638052467811002294%7CUnknown%7CTWFpbGZsb3d8eyJWIjoiMC4wLjAwMDAiLCJQIjoiV2luMzIiLCJBTiI6Ik1haWwiLCJXVCI6Mn0%3D%7C3000%7C%7C%7C&amp;sdata=b4SICMy26BcWn4zbMn%2FZGtT4NIJwfXXnNFm2TyTFbu4%3D&amp;reserved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gif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C0C6-A76A-47D7-A28C-85D3542B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744" y="14263515"/>
            <a:ext cx="12936494" cy="2651126"/>
          </a:xfrm>
        </p:spPr>
        <p:txBody>
          <a:bodyPr/>
          <a:lstStyle/>
          <a:p>
            <a:r>
              <a:rPr lang="en-GB" dirty="0" err="1"/>
              <a:t>Uniskills</a:t>
            </a:r>
            <a:r>
              <a:rPr lang="en-GB" dirty="0"/>
              <a:t> First Slide </a:t>
            </a:r>
          </a:p>
        </p:txBody>
      </p:sp>
      <p:pic>
        <p:nvPicPr>
          <p:cNvPr id="3" name="Picture 2" descr="Edge Hill Universit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036" y="1286932"/>
            <a:ext cx="18647928" cy="11142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37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GB" dirty="0"/>
          </a:p>
        </p:txBody>
      </p:sp>
      <p:pic>
        <p:nvPicPr>
          <p:cNvPr id="4" name="Picture 3" descr="Image of the Word Documents Students are completing an activity in ">
            <a:extLst>
              <a:ext uri="{FF2B5EF4-FFF2-40B4-BE49-F238E27FC236}">
                <a16:creationId xmlns:a16="http://schemas.microsoft.com/office/drawing/2014/main" id="{672DD95C-BD11-4702-919B-DF7277956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893" y="3792271"/>
            <a:ext cx="17964150" cy="9648825"/>
          </a:xfrm>
          <a:prstGeom prst="rect">
            <a:avLst/>
          </a:prstGeom>
        </p:spPr>
      </p:pic>
      <p:pic>
        <p:nvPicPr>
          <p:cNvPr id="12" name="Picture 11" descr="Paper plane.">
            <a:extLst>
              <a:ext uri="{FF2B5EF4-FFF2-40B4-BE49-F238E27FC236}">
                <a16:creationId xmlns:a16="http://schemas.microsoft.com/office/drawing/2014/main" id="{791BFEDB-BDE6-4B39-A00E-0B112AF0C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821" y="-49932"/>
            <a:ext cx="3862179" cy="2952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35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248403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for Proofreading</a:t>
            </a: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A01816-7402-4181-B57C-61091DB3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82585"/>
              </p:ext>
            </p:extLst>
          </p:nvPr>
        </p:nvGraphicFramePr>
        <p:xfrm>
          <a:off x="5220489" y="3127249"/>
          <a:ext cx="15187240" cy="9930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31910">
                  <a:extLst>
                    <a:ext uri="{9D8B030D-6E8A-4147-A177-3AD203B41FA5}">
                      <a16:colId xmlns:a16="http://schemas.microsoft.com/office/drawing/2014/main" val="1801744785"/>
                    </a:ext>
                  </a:extLst>
                </a:gridCol>
                <a:gridCol w="5308353">
                  <a:extLst>
                    <a:ext uri="{9D8B030D-6E8A-4147-A177-3AD203B41FA5}">
                      <a16:colId xmlns:a16="http://schemas.microsoft.com/office/drawing/2014/main" val="2305349959"/>
                    </a:ext>
                  </a:extLst>
                </a:gridCol>
                <a:gridCol w="5246977">
                  <a:extLst>
                    <a:ext uri="{9D8B030D-6E8A-4147-A177-3AD203B41FA5}">
                      <a16:colId xmlns:a16="http://schemas.microsoft.com/office/drawing/2014/main" val="4215001393"/>
                    </a:ext>
                  </a:extLst>
                </a:gridCol>
              </a:tblGrid>
              <a:tr h="220422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68403"/>
                  </a:ext>
                </a:extLst>
              </a:tr>
              <a:tr h="218286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</a:rPr>
                        <a:t>Use Read Aloud to hear your work read back to you with simultaneous  highlighting.</a:t>
                      </a:r>
                      <a:endParaRPr lang="en-GB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</a:rPr>
                        <a:t>Use find and replace for any </a:t>
                      </a:r>
                      <a:r>
                        <a:rPr lang="en-GB" sz="3200" b="1" kern="1200" dirty="0">
                          <a:solidFill>
                            <a:schemeClr val="dk1"/>
                          </a:solidFill>
                          <a:effectLst/>
                        </a:rPr>
                        <a:t>contractions.</a:t>
                      </a:r>
                      <a:endParaRPr lang="en-GB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effectLst/>
                        </a:rPr>
                        <a:t>Use Editor to check for </a:t>
                      </a:r>
                      <a:r>
                        <a:rPr lang="en-GB" sz="3200" b="1" dirty="0">
                          <a:effectLst/>
                        </a:rPr>
                        <a:t>formality.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6149992"/>
                  </a:ext>
                </a:extLst>
              </a:tr>
              <a:tr h="188912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>
                          <a:solidFill>
                            <a:schemeClr val="dk1"/>
                          </a:solidFill>
                          <a:effectLst/>
                        </a:rPr>
                        <a:t>Breaks words into syllables to promote concentration.</a:t>
                      </a:r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Helps to remove informality.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effectLst/>
                        </a:rPr>
                        <a:t>Use Editor to check for </a:t>
                      </a:r>
                      <a:r>
                        <a:rPr lang="en-GB" sz="3200" b="1" dirty="0">
                          <a:effectLst/>
                        </a:rPr>
                        <a:t>spelling and grammar</a:t>
                      </a:r>
                      <a:r>
                        <a:rPr lang="en-GB" sz="3200" dirty="0">
                          <a:effectLst/>
                        </a:rPr>
                        <a:t> errors.</a:t>
                      </a:r>
                    </a:p>
                    <a:p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8150150"/>
                  </a:ext>
                </a:extLst>
              </a:tr>
              <a:tr h="168995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>
                          <a:solidFill>
                            <a:schemeClr val="dk1"/>
                          </a:solidFill>
                          <a:effectLst/>
                        </a:rPr>
                        <a:t>Helps you to check the </a:t>
                      </a:r>
                      <a:r>
                        <a:rPr lang="en-US" sz="3200" b="1" kern="1200">
                          <a:solidFill>
                            <a:schemeClr val="dk1"/>
                          </a:solidFill>
                          <a:effectLst/>
                        </a:rPr>
                        <a:t>fluency</a:t>
                      </a:r>
                      <a:r>
                        <a:rPr lang="en-US" sz="3200" b="0" kern="1200">
                          <a:solidFill>
                            <a:schemeClr val="dk1"/>
                          </a:solidFill>
                          <a:effectLst/>
                        </a:rPr>
                        <a:t> of your work.</a:t>
                      </a:r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Helps you to establish a more academic </a:t>
                      </a:r>
                      <a:r>
                        <a:rPr lang="en-GB" sz="3200" b="1"/>
                        <a:t>tone</a:t>
                      </a:r>
                      <a:r>
                        <a:rPr lang="en-GB" sz="3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effectLst/>
                        </a:rPr>
                        <a:t>Use Editor to check for </a:t>
                      </a:r>
                      <a:r>
                        <a:rPr lang="en-GB" sz="3200" b="1" dirty="0">
                          <a:effectLst/>
                        </a:rPr>
                        <a:t>clarity and conciseness.</a:t>
                      </a:r>
                      <a:endParaRPr lang="en-GB" sz="3200" dirty="0">
                        <a:effectLst/>
                      </a:endParaRPr>
                    </a:p>
                    <a:p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566829"/>
                  </a:ext>
                </a:extLst>
              </a:tr>
              <a:tr h="1964222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</a:rPr>
                        <a:t>Makes 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editing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</a:rPr>
                        <a:t> much easier.</a:t>
                      </a:r>
                      <a:endParaRPr lang="en-GB" sz="3200" dirty="0"/>
                    </a:p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Saves time in long documents.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effectLst/>
                        </a:rPr>
                        <a:t>Use Editor to check for </a:t>
                      </a:r>
                      <a:r>
                        <a:rPr lang="en-GB" sz="3200" b="1" dirty="0">
                          <a:effectLst/>
                        </a:rPr>
                        <a:t>punctuation </a:t>
                      </a:r>
                      <a:r>
                        <a:rPr lang="en-GB" sz="3200" dirty="0">
                          <a:effectLst/>
                        </a:rPr>
                        <a:t>conventions.</a:t>
                      </a:r>
                    </a:p>
                    <a:p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429544"/>
                  </a:ext>
                </a:extLst>
              </a:tr>
            </a:tbl>
          </a:graphicData>
        </a:graphic>
      </p:graphicFrame>
      <p:pic>
        <p:nvPicPr>
          <p:cNvPr id="19" name="Content Placeholder 11" descr="This is an image of the read aloud button found on the toolbar of Microsoft Word. There is a capitalised A with a blue sound/ audio image alongside it. Underneath that are the words 'Read Aloud Speech'">
            <a:extLst>
              <a:ext uri="{FF2B5EF4-FFF2-40B4-BE49-F238E27FC236}">
                <a16:creationId xmlns:a16="http://schemas.microsoft.com/office/drawing/2014/main" id="{2BD65652-01A9-49C3-8D7D-49282DA9D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83" t="2239" r="8025"/>
          <a:stretch/>
        </p:blipFill>
        <p:spPr>
          <a:xfrm>
            <a:off x="6828693" y="3496437"/>
            <a:ext cx="1028195" cy="14685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21" name="Picture 20" descr="This is an image of the button used to find and replace words in a document. It is written as a list&#10;Find- with a magnifying glass next to it&#10;Replace with an arrow alongside it&#10;Select with a dropdown option&#10;&#10;These are all editing functions&#10;">
            <a:extLst>
              <a:ext uri="{FF2B5EF4-FFF2-40B4-BE49-F238E27FC236}">
                <a16:creationId xmlns:a16="http://schemas.microsoft.com/office/drawing/2014/main" id="{C2242339-D30D-4274-A05B-948D52E02F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40"/>
          <a:stretch/>
        </p:blipFill>
        <p:spPr>
          <a:xfrm>
            <a:off x="12159147" y="3496436"/>
            <a:ext cx="1261790" cy="1468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 descr="This is an image of the Editor button found on the Microsoft toolbar. It has a blue pen above the word Editor.">
            <a:extLst>
              <a:ext uri="{FF2B5EF4-FFF2-40B4-BE49-F238E27FC236}">
                <a16:creationId xmlns:a16="http://schemas.microsoft.com/office/drawing/2014/main" id="{1861BD27-2916-4056-8137-8AFFB793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40" r="9204"/>
          <a:stretch/>
        </p:blipFill>
        <p:spPr>
          <a:xfrm>
            <a:off x="17723196" y="3496436"/>
            <a:ext cx="969850" cy="1468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Woman sat on an oversized pen drive whilst using a laptop.">
            <a:extLst>
              <a:ext uri="{FF2B5EF4-FFF2-40B4-BE49-F238E27FC236}">
                <a16:creationId xmlns:a16="http://schemas.microsoft.com/office/drawing/2014/main" id="{C61DC01D-7E2B-45F2-A6E9-3A6D60317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578" y="-317234"/>
            <a:ext cx="5085409" cy="3599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88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3CE32-396C-4ED3-81FD-40AECBAB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368" y="4049115"/>
            <a:ext cx="21439736" cy="947989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rgbClr val="464A4B"/>
                </a:solidFill>
              </a:rPr>
              <a:t>Assistive technologies might not pick up every error.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rgbClr val="464A4B"/>
                </a:solidFill>
              </a:rPr>
              <a:t>Use the technologies but a ‘human eye’ is still always recommended when proofreading your work.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>
              <a:solidFill>
                <a:srgbClr val="464A4B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dirty="0">
              <a:solidFill>
                <a:srgbClr val="464A4B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411E22-7D19-4D70-AF4A-9084FB9A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77855" y="7351776"/>
            <a:ext cx="4101569" cy="5576823"/>
          </a:xfrm>
          <a:prstGeom prst="rect">
            <a:avLst/>
          </a:prstGeom>
        </p:spPr>
      </p:pic>
      <p:pic>
        <p:nvPicPr>
          <p:cNvPr id="12" name="Picture 11" descr="Graduation cap.">
            <a:extLst>
              <a:ext uri="{FF2B5EF4-FFF2-40B4-BE49-F238E27FC236}">
                <a16:creationId xmlns:a16="http://schemas.microsoft.com/office/drawing/2014/main" id="{CB02FF94-3A5E-4715-9D0D-D557B2583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902" y="0"/>
            <a:ext cx="3257098" cy="2651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52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After Session</a:t>
            </a:r>
          </a:p>
        </p:txBody>
      </p:sp>
      <p:pic>
        <p:nvPicPr>
          <p:cNvPr id="10" name="Picture 9" descr="Woman sat on an oversized pen drive whilst using a laptop.">
            <a:extLst>
              <a:ext uri="{FF2B5EF4-FFF2-40B4-BE49-F238E27FC236}">
                <a16:creationId xmlns:a16="http://schemas.microsoft.com/office/drawing/2014/main" id="{73844BD4-937F-47C0-8A90-4D602D493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528" y="-254177"/>
            <a:ext cx="4797551" cy="3395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8FF6B-D9F8-4ACD-BD13-428143D5A108}"/>
              </a:ext>
            </a:extLst>
          </p:cNvPr>
          <p:cNvSpPr txBox="1"/>
          <p:nvPr/>
        </p:nvSpPr>
        <p:spPr>
          <a:xfrm>
            <a:off x="4242816" y="5329705"/>
            <a:ext cx="1678838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How confident are you using Microsoft Word?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83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LinkedIn Learning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Graduation cap.">
            <a:extLst>
              <a:ext uri="{FF2B5EF4-FFF2-40B4-BE49-F238E27FC236}">
                <a16:creationId xmlns:a16="http://schemas.microsoft.com/office/drawing/2014/main" id="{68FF4FCC-AD9A-4152-AE89-09B10F0D7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902" y="0"/>
            <a:ext cx="3257098" cy="2651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8D32A-ABEC-4C21-B9F7-576C284EA54C}"/>
              </a:ext>
            </a:extLst>
          </p:cNvPr>
          <p:cNvSpPr txBox="1"/>
          <p:nvPr/>
        </p:nvSpPr>
        <p:spPr>
          <a:xfrm>
            <a:off x="2627126" y="4407408"/>
            <a:ext cx="17263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Edge Hill, all students have access to LinkedIn learning with courses that add to your LinkedIn profile to help with your studies and employability. </a:t>
            </a:r>
          </a:p>
          <a:p>
            <a:endParaRPr lang="en-GB" dirty="0"/>
          </a:p>
          <a:p>
            <a:r>
              <a:rPr lang="en-GB" dirty="0"/>
              <a:t>Below are two courses on Microsoft Word: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Word Essential Training</a:t>
            </a:r>
            <a:endParaRPr lang="en-GB" dirty="0"/>
          </a:p>
          <a:p>
            <a:r>
              <a:rPr lang="en-GB" dirty="0">
                <a:hlinkClick r:id="rId7"/>
              </a:rPr>
              <a:t>Word Formatting and Styles in Depth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5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4" y="6510195"/>
            <a:ext cx="13716000" cy="695610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4" y="6505397"/>
            <a:ext cx="13716000" cy="695610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7"/>
            <a:ext cx="13716000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9" y="433658"/>
            <a:ext cx="7364250" cy="4958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86832" y="3026098"/>
            <a:ext cx="22157352" cy="129881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Discover information, guides, videos and toolkits on our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  <a:hlinkClick r:id="rId4"/>
              </a:rPr>
              <a:t>webpages</a:t>
            </a:r>
            <a:endParaRPr lang="en-US" sz="4000" dirty="0">
              <a:solidFill>
                <a:srgbClr val="464A4B"/>
              </a:solidFill>
              <a:latin typeface="Arial"/>
              <a:ea typeface="Helvetica Neue LT Pro 55 Roman" charset="0"/>
              <a:cs typeface="Arial"/>
            </a:endParaRPr>
          </a:p>
          <a:p>
            <a:pPr>
              <a:spcAft>
                <a:spcPts val="1200"/>
              </a:spcAft>
              <a:buClr>
                <a:srgbClr val="445490"/>
              </a:buClr>
              <a:buSzPct val="110000"/>
            </a:pPr>
            <a:endParaRPr lang="en-US" sz="4000" dirty="0">
              <a:solidFill>
                <a:srgbClr val="464A4B"/>
              </a:solidFill>
              <a:latin typeface="Arial" panose="020B0604020202020204" pitchFamily="34" charset="0"/>
              <a:ea typeface="Helvetica Neue LT Pro 55 Roman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Book your place on a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  <a:hlinkClick r:id="rId5"/>
              </a:rPr>
              <a:t>UniSkills webinar or workshop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running throughout the year</a:t>
            </a:r>
          </a:p>
          <a:p>
            <a:pPr>
              <a:spcAft>
                <a:spcPts val="1200"/>
              </a:spcAft>
              <a:buClr>
                <a:srgbClr val="445490"/>
              </a:buClr>
              <a:buSzPct val="110000"/>
            </a:pPr>
            <a:endParaRPr lang="en-US" sz="4000" dirty="0">
              <a:solidFill>
                <a:srgbClr val="464A4B"/>
              </a:solidFill>
              <a:latin typeface="Arial"/>
              <a:ea typeface="Helvetica Neue LT Pro 55 Roman" charset="0"/>
              <a:cs typeface="Arial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64A4B"/>
                </a:solidFill>
                <a:latin typeface="Arial"/>
                <a:ea typeface="Helvetica Neue LT Pro 55 Roman" charset="0"/>
                <a:cs typeface="Arial"/>
              </a:rPr>
              <a:t>Book an appointment with UniSkills for </a:t>
            </a:r>
            <a:r>
              <a:rPr lang="en-US" sz="4000" dirty="0">
                <a:solidFill>
                  <a:srgbClr val="464A4B"/>
                </a:solidFill>
                <a:latin typeface="Arial"/>
                <a:ea typeface="Helvetica Neue LT Pro 55 Roman" charset="0"/>
                <a:cs typeface="Arial"/>
                <a:hlinkClick r:id="rId6"/>
              </a:rPr>
              <a:t>121 support</a:t>
            </a:r>
            <a:endParaRPr lang="en-US" sz="4000" dirty="0">
              <a:solidFill>
                <a:srgbClr val="464A4B"/>
              </a:solidFill>
              <a:latin typeface="Arial"/>
              <a:ea typeface="Helvetica Neue LT Pro 55 Roman" charset="0"/>
              <a:cs typeface="Arial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464A4B"/>
              </a:solidFill>
              <a:latin typeface="Arial" panose="020B0604020202020204" pitchFamily="34" charset="0"/>
              <a:ea typeface="Helvetica Neue LT Pro 55 Roman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Contact the Catalyst Helpdesk via email at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CatalystEnquiries@edgehill.ac.uk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,  search our FAQs or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  <a:hlinkClick r:id="rId8"/>
              </a:rPr>
              <a:t>Ask a Question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online</a:t>
            </a:r>
          </a:p>
          <a:p>
            <a:pPr>
              <a:spcAft>
                <a:spcPts val="1200"/>
              </a:spcAft>
              <a:buClr>
                <a:srgbClr val="445490"/>
              </a:buClr>
              <a:buSzPct val="110000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Helvetica Neue LT Pro 55 Roman" charset="0"/>
              <a:cs typeface="Arial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Explore </a:t>
            </a:r>
            <a:r>
              <a:rPr lang="en-GB" sz="4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Learning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access online courses and video tutorials, written by industry experts, to help develop your skills and boost your employability</a:t>
            </a:r>
          </a:p>
          <a:p>
            <a:pPr>
              <a:spcAft>
                <a:spcPts val="1200"/>
              </a:spcAft>
              <a:buClr>
                <a:srgbClr val="445490"/>
              </a:buClr>
              <a:buSzPct val="110000"/>
            </a:pP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Attend 3 UniSkills workshops and/or webinars to gain 10 activity points towards the 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10"/>
              </a:rPr>
              <a:t>Extra Edge Award</a:t>
            </a:r>
            <a:r>
              <a:rPr lang="en-US" sz="4000" dirty="0"/>
              <a:t> 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445490"/>
              </a:buClr>
              <a:buSzPct val="110000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445490"/>
              </a:buClr>
              <a:buSzPct val="110000"/>
              <a:buFont typeface="Arial" panose="020B0604020202020204" pitchFamily="34" charset="0"/>
              <a:buChar char="•"/>
            </a:pP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Helvetica Neue LT Pro 55 Roman" charset="0"/>
              <a:cs typeface="Arial"/>
            </a:endParaRP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77923" y="2685502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man sat on an oversized pen drive whilst using a laptop.">
            <a:extLst>
              <a:ext uri="{FF2B5EF4-FFF2-40B4-BE49-F238E27FC236}">
                <a16:creationId xmlns:a16="http://schemas.microsoft.com/office/drawing/2014/main" id="{3F144892-207A-4E23-85B7-C6B002BD2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114" y="-565194"/>
            <a:ext cx="5965916" cy="4222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361D8-30A4-4914-8D2F-97EF3756E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54" y="433659"/>
            <a:ext cx="21031200" cy="2651126"/>
          </a:xfrm>
        </p:spPr>
        <p:txBody>
          <a:bodyPr/>
          <a:lstStyle/>
          <a:p>
            <a:r>
              <a:rPr lang="tr-TR" sz="9600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Fu</a:t>
            </a:r>
            <a:r>
              <a:rPr lang="tr-TR" sz="9600" b="1" spc="600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rt</a:t>
            </a:r>
            <a:r>
              <a:rPr lang="tr-TR" sz="9600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her suppo</a:t>
            </a:r>
            <a:r>
              <a:rPr lang="tr-TR" sz="9600" b="1" spc="600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7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38E302-CBBB-4E5E-96F8-62D5A028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1063676"/>
            <a:ext cx="21031200" cy="2651126"/>
          </a:xfrm>
        </p:spPr>
        <p:txBody>
          <a:bodyPr/>
          <a:lstStyle/>
          <a:p>
            <a:r>
              <a:rPr lang="tr-TR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Keep in touch</a:t>
            </a:r>
            <a:endParaRPr lang="en-GB" dirty="0"/>
          </a:p>
        </p:txBody>
      </p:sp>
      <p:sp>
        <p:nvSpPr>
          <p:cNvPr id="17" name="Freeform 22" descr="Instagram logo."/>
          <p:cNvSpPr>
            <a:spLocks noEditPoints="1"/>
          </p:cNvSpPr>
          <p:nvPr/>
        </p:nvSpPr>
        <p:spPr bwMode="auto">
          <a:xfrm>
            <a:off x="3761522" y="8138946"/>
            <a:ext cx="745000" cy="743275"/>
          </a:xfrm>
          <a:custGeom>
            <a:avLst/>
            <a:gdLst>
              <a:gd name="T0" fmla="*/ 1101028 w 204"/>
              <a:gd name="T1" fmla="*/ 0 h 204"/>
              <a:gd name="T2" fmla="*/ 261830 w 204"/>
              <a:gd name="T3" fmla="*/ 0 h 204"/>
              <a:gd name="T4" fmla="*/ 0 w 204"/>
              <a:gd name="T5" fmla="*/ 261344 h 204"/>
              <a:gd name="T6" fmla="*/ 0 w 204"/>
              <a:gd name="T7" fmla="*/ 542791 h 204"/>
              <a:gd name="T8" fmla="*/ 0 w 204"/>
              <a:gd name="T9" fmla="*/ 1098985 h 204"/>
              <a:gd name="T10" fmla="*/ 261830 w 204"/>
              <a:gd name="T11" fmla="*/ 1367030 h 204"/>
              <a:gd name="T12" fmla="*/ 1101028 w 204"/>
              <a:gd name="T13" fmla="*/ 1367030 h 204"/>
              <a:gd name="T14" fmla="*/ 1369571 w 204"/>
              <a:gd name="T15" fmla="*/ 1098985 h 204"/>
              <a:gd name="T16" fmla="*/ 1369571 w 204"/>
              <a:gd name="T17" fmla="*/ 542791 h 204"/>
              <a:gd name="T18" fmla="*/ 1369571 w 204"/>
              <a:gd name="T19" fmla="*/ 261344 h 204"/>
              <a:gd name="T20" fmla="*/ 1101028 w 204"/>
              <a:gd name="T21" fmla="*/ 0 h 204"/>
              <a:gd name="T22" fmla="*/ 1181591 w 204"/>
              <a:gd name="T23" fmla="*/ 154126 h 204"/>
              <a:gd name="T24" fmla="*/ 1208445 w 204"/>
              <a:gd name="T25" fmla="*/ 154126 h 204"/>
              <a:gd name="T26" fmla="*/ 1208445 w 204"/>
              <a:gd name="T27" fmla="*/ 187632 h 204"/>
              <a:gd name="T28" fmla="*/ 1208445 w 204"/>
              <a:gd name="T29" fmla="*/ 388665 h 204"/>
              <a:gd name="T30" fmla="*/ 980183 w 204"/>
              <a:gd name="T31" fmla="*/ 388665 h 204"/>
              <a:gd name="T32" fmla="*/ 980183 w 204"/>
              <a:gd name="T33" fmla="*/ 160827 h 204"/>
              <a:gd name="T34" fmla="*/ 1181591 w 204"/>
              <a:gd name="T35" fmla="*/ 154126 h 204"/>
              <a:gd name="T36" fmla="*/ 490092 w 204"/>
              <a:gd name="T37" fmla="*/ 542791 h 204"/>
              <a:gd name="T38" fmla="*/ 684786 w 204"/>
              <a:gd name="T39" fmla="*/ 442274 h 204"/>
              <a:gd name="T40" fmla="*/ 879479 w 204"/>
              <a:gd name="T41" fmla="*/ 542791 h 204"/>
              <a:gd name="T42" fmla="*/ 926475 w 204"/>
              <a:gd name="T43" fmla="*/ 683515 h 204"/>
              <a:gd name="T44" fmla="*/ 684786 w 204"/>
              <a:gd name="T45" fmla="*/ 924756 h 204"/>
              <a:gd name="T46" fmla="*/ 443097 w 204"/>
              <a:gd name="T47" fmla="*/ 683515 h 204"/>
              <a:gd name="T48" fmla="*/ 490092 w 204"/>
              <a:gd name="T49" fmla="*/ 542791 h 204"/>
              <a:gd name="T50" fmla="*/ 1235299 w 204"/>
              <a:gd name="T51" fmla="*/ 1098985 h 204"/>
              <a:gd name="T52" fmla="*/ 1101028 w 204"/>
              <a:gd name="T53" fmla="*/ 1233007 h 204"/>
              <a:gd name="T54" fmla="*/ 261830 w 204"/>
              <a:gd name="T55" fmla="*/ 1233007 h 204"/>
              <a:gd name="T56" fmla="*/ 134272 w 204"/>
              <a:gd name="T57" fmla="*/ 1098985 h 204"/>
              <a:gd name="T58" fmla="*/ 134272 w 204"/>
              <a:gd name="T59" fmla="*/ 542791 h 204"/>
              <a:gd name="T60" fmla="*/ 335679 w 204"/>
              <a:gd name="T61" fmla="*/ 542791 h 204"/>
              <a:gd name="T62" fmla="*/ 308825 w 204"/>
              <a:gd name="T63" fmla="*/ 683515 h 204"/>
              <a:gd name="T64" fmla="*/ 684786 w 204"/>
              <a:gd name="T65" fmla="*/ 1058778 h 204"/>
              <a:gd name="T66" fmla="*/ 1054033 w 204"/>
              <a:gd name="T67" fmla="*/ 683515 h 204"/>
              <a:gd name="T68" fmla="*/ 1027178 w 204"/>
              <a:gd name="T69" fmla="*/ 542791 h 204"/>
              <a:gd name="T70" fmla="*/ 1235299 w 204"/>
              <a:gd name="T71" fmla="*/ 542791 h 204"/>
              <a:gd name="T72" fmla="*/ 1235299 w 204"/>
              <a:gd name="T73" fmla="*/ 1098985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41029" y="8174335"/>
            <a:ext cx="544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64A4B"/>
                </a:solidFill>
                <a:latin typeface="Helvetica" charset="0"/>
                <a:ea typeface="Helvetica" charset="0"/>
                <a:cs typeface="Helvetica" charset="0"/>
              </a:rPr>
              <a:t>@EHULibrary</a:t>
            </a:r>
            <a:endParaRPr lang="tr-TR" sz="4000" dirty="0">
              <a:solidFill>
                <a:srgbClr val="464A4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Freeform 20" descr="Twitter logo."/>
          <p:cNvSpPr>
            <a:spLocks/>
          </p:cNvSpPr>
          <p:nvPr/>
        </p:nvSpPr>
        <p:spPr bwMode="auto">
          <a:xfrm>
            <a:off x="3768199" y="9294724"/>
            <a:ext cx="769350" cy="627512"/>
          </a:xfrm>
          <a:custGeom>
            <a:avLst/>
            <a:gdLst>
              <a:gd name="T0" fmla="*/ 1421663 w 280"/>
              <a:gd name="T1" fmla="*/ 137144 h 228"/>
              <a:gd name="T2" fmla="*/ 1254110 w 280"/>
              <a:gd name="T3" fmla="*/ 182859 h 228"/>
              <a:gd name="T4" fmla="*/ 1381044 w 280"/>
              <a:gd name="T5" fmla="*/ 25397 h 228"/>
              <a:gd name="T6" fmla="*/ 1198259 w 280"/>
              <a:gd name="T7" fmla="*/ 96509 h 228"/>
              <a:gd name="T8" fmla="*/ 985009 w 280"/>
              <a:gd name="T9" fmla="*/ 0 h 228"/>
              <a:gd name="T10" fmla="*/ 690522 w 280"/>
              <a:gd name="T11" fmla="*/ 294606 h 228"/>
              <a:gd name="T12" fmla="*/ 700677 w 280"/>
              <a:gd name="T13" fmla="*/ 360639 h 228"/>
              <a:gd name="T14" fmla="*/ 96470 w 280"/>
              <a:gd name="T15" fmla="*/ 55874 h 228"/>
              <a:gd name="T16" fmla="*/ 60928 w 280"/>
              <a:gd name="T17" fmla="*/ 203177 h 228"/>
              <a:gd name="T18" fmla="*/ 187863 w 280"/>
              <a:gd name="T19" fmla="*/ 446989 h 228"/>
              <a:gd name="T20" fmla="*/ 55851 w 280"/>
              <a:gd name="T21" fmla="*/ 406353 h 228"/>
              <a:gd name="T22" fmla="*/ 55851 w 280"/>
              <a:gd name="T23" fmla="*/ 411433 h 228"/>
              <a:gd name="T24" fmla="*/ 289410 w 280"/>
              <a:gd name="T25" fmla="*/ 700960 h 228"/>
              <a:gd name="T26" fmla="*/ 213249 w 280"/>
              <a:gd name="T27" fmla="*/ 711118 h 228"/>
              <a:gd name="T28" fmla="*/ 157398 w 280"/>
              <a:gd name="T29" fmla="*/ 706039 h 228"/>
              <a:gd name="T30" fmla="*/ 431576 w 280"/>
              <a:gd name="T31" fmla="*/ 904136 h 228"/>
              <a:gd name="T32" fmla="*/ 71083 w 280"/>
              <a:gd name="T33" fmla="*/ 1031122 h 228"/>
              <a:gd name="T34" fmla="*/ 0 w 280"/>
              <a:gd name="T35" fmla="*/ 1026042 h 228"/>
              <a:gd name="T36" fmla="*/ 446808 w 280"/>
              <a:gd name="T37" fmla="*/ 1158107 h 228"/>
              <a:gd name="T38" fmla="*/ 1274419 w 280"/>
              <a:gd name="T39" fmla="*/ 330162 h 228"/>
              <a:gd name="T40" fmla="*/ 1274419 w 280"/>
              <a:gd name="T41" fmla="*/ 289527 h 228"/>
              <a:gd name="T42" fmla="*/ 1421663 w 280"/>
              <a:gd name="T43" fmla="*/ 137144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80121" y="9198691"/>
            <a:ext cx="653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@EHULearnService</a:t>
            </a:r>
            <a:endParaRPr lang="tr-TR" sz="4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 descr="Globe to indicate website link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52" y="9942364"/>
            <a:ext cx="1331976" cy="1331976"/>
          </a:xfrm>
          <a:prstGeom prst="rect">
            <a:avLst/>
          </a:prstGeom>
        </p:spPr>
      </p:pic>
      <p:pic>
        <p:nvPicPr>
          <p:cNvPr id="2" name="Picture 1" descr="Blog logo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75" y="11093793"/>
            <a:ext cx="1162269" cy="11175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06338" y="11298633"/>
            <a:ext cx="80257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blogs.edgehill.ac.uk/ls</a:t>
            </a:r>
            <a:endParaRPr lang="tr-TR" sz="400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Helvetica" charset="0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6338" y="10257657"/>
            <a:ext cx="798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edgehill.ac.uk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40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uniskills</a:t>
            </a:r>
            <a:endParaRPr lang="tr-TR" sz="4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4" name="Straight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795736" y="3714802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27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32" name="Pictur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42" y="433657"/>
            <a:ext cx="3862179" cy="2952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36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uter, room&#10;&#10;Description generated with very high confidence">
            <a:extLst>
              <a:ext uri="{FF2B5EF4-FFF2-40B4-BE49-F238E27FC236}">
                <a16:creationId xmlns:a16="http://schemas.microsoft.com/office/drawing/2014/main" id="{80A64300-2B49-4497-8E67-0E0C705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37" y="1990564"/>
            <a:ext cx="11781184" cy="8951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235F7-B839-4E02-8BAF-DABE5238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2651126"/>
            <a:ext cx="21031200" cy="26511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UniSkills</a:t>
            </a:r>
            <a:r>
              <a:rPr lang="en-GB" dirty="0"/>
              <a:t> Last Slide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05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8452" y="-4406820"/>
            <a:ext cx="13473932" cy="22297167"/>
          </a:xfrm>
          <a:prstGeom prst="rect">
            <a:avLst/>
          </a:prstGeom>
        </p:spPr>
      </p:pic>
      <p:pic>
        <p:nvPicPr>
          <p:cNvPr id="4" name="Picture 3" descr="Library and Learning Services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sp>
        <p:nvSpPr>
          <p:cNvPr id="2" name="Title 1" descr="UniSkills Workshop">
            <a:extLst>
              <a:ext uri="{FF2B5EF4-FFF2-40B4-BE49-F238E27FC236}">
                <a16:creationId xmlns:a16="http://schemas.microsoft.com/office/drawing/2014/main" id="{E8046F36-59B1-4DBE-AC0E-C103613205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189" y="3722730"/>
            <a:ext cx="21031200" cy="265112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r-TR" sz="12000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  <a:t>UniSkills</a:t>
            </a:r>
            <a:br>
              <a:rPr lang="tr-TR" sz="12000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</a:br>
            <a:br>
              <a:rPr lang="tr-TR" sz="12000" b="1" dirty="0">
                <a:solidFill>
                  <a:srgbClr val="445490"/>
                </a:solidFill>
                <a:latin typeface="Helvetica Neue LT Pro 75" charset="0"/>
                <a:ea typeface="Helvetica Neue LT Pro 75" charset="0"/>
                <a:cs typeface="Helvetica Neue LT Pro 75" charset="0"/>
              </a:rPr>
            </a:b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543579" y="3788533"/>
            <a:ext cx="1005923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 LT Pro 55 Roman" charset="0"/>
              <a:cs typeface="Arial" panose="020B0604020202020204" pitchFamily="34" charset="0"/>
            </a:endParaRPr>
          </a:p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elvetica Neue LT Pro 55 Roman" charset="0"/>
                <a:cs typeface="Arial"/>
              </a:rPr>
              <a:t>Mastering Microsoft Word</a:t>
            </a:r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 LT Pro 55 Roman" charset="0"/>
              <a:cs typeface="Arial" panose="020B0604020202020204" pitchFamily="34" charset="0"/>
            </a:endParaRPr>
          </a:p>
          <a:p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 LT Pro 55 Roman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6832" y="9283148"/>
            <a:ext cx="22297168" cy="4428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7018" y="10118539"/>
            <a:ext cx="544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445490"/>
                </a:solidFill>
                <a:latin typeface="Helvetica" charset="0"/>
                <a:ea typeface="Helvetica" charset="0"/>
                <a:cs typeface="Helvetica" charset="0"/>
              </a:rPr>
              <a:t>ehu.ac.uk/ls</a:t>
            </a:r>
            <a:endParaRPr lang="tr-TR" sz="4800" b="1">
              <a:solidFill>
                <a:srgbClr val="44549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2442" y="11591375"/>
            <a:ext cx="6140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445490"/>
                </a:solidFill>
                <a:latin typeface="Helvetica" charset="0"/>
                <a:ea typeface="Helvetica" charset="0"/>
                <a:cs typeface="Helvetica" charset="0"/>
              </a:rPr>
              <a:t>ehu.ac.uk</a:t>
            </a:r>
            <a:r>
              <a:rPr lang="en-US" sz="4800" b="1">
                <a:solidFill>
                  <a:srgbClr val="445490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4800" b="1" err="1">
                <a:solidFill>
                  <a:srgbClr val="445490"/>
                </a:solidFill>
                <a:latin typeface="Helvetica" charset="0"/>
                <a:ea typeface="Helvetica" charset="0"/>
                <a:cs typeface="Helvetica" charset="0"/>
              </a:rPr>
              <a:t>uniskills</a:t>
            </a:r>
            <a:endParaRPr lang="tr-TR" sz="4800" b="1">
              <a:solidFill>
                <a:srgbClr val="44549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815" y="3470708"/>
            <a:ext cx="11781184" cy="8951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0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63896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n browsing bookshelves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808" y="-1693358"/>
            <a:ext cx="6386012" cy="8511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A6E34-E792-4B51-83EC-26B26AE8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812770"/>
            <a:ext cx="21031200" cy="2651126"/>
          </a:xfrm>
        </p:spPr>
        <p:txBody>
          <a:bodyPr/>
          <a:lstStyle/>
          <a:p>
            <a:r>
              <a:rPr lang="en-US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session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DA355-596D-46DE-98D6-8EDD6D8E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368" y="4145284"/>
            <a:ext cx="16542440" cy="877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464A4B"/>
                </a:solidFill>
                <a:cs typeface="Calibri"/>
              </a:rPr>
              <a:t>Identify key features in Microsoft Word to assist in writing an assignment. 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800" dirty="0">
              <a:solidFill>
                <a:srgbClr val="464A4B"/>
              </a:solidFill>
              <a:cs typeface="Calibri"/>
            </a:endParaRPr>
          </a:p>
          <a:p>
            <a:r>
              <a:rPr lang="en-GB" sz="4800" dirty="0">
                <a:solidFill>
                  <a:srgbClr val="464A4B"/>
                </a:solidFill>
                <a:cs typeface="Calibri"/>
              </a:rPr>
              <a:t>Recognise the most popular features to assist in structuring an assignment </a:t>
            </a:r>
          </a:p>
          <a:p>
            <a:r>
              <a:rPr lang="en-GB" sz="4800" dirty="0">
                <a:solidFill>
                  <a:srgbClr val="464A4B"/>
                </a:solidFill>
                <a:cs typeface="Calibri"/>
              </a:rPr>
              <a:t>Demonstrate how to review spelling, punctuation, and grammar </a:t>
            </a:r>
          </a:p>
          <a:p>
            <a:r>
              <a:rPr lang="en-GB" sz="4800" dirty="0">
                <a:solidFill>
                  <a:srgbClr val="464A4B"/>
                </a:solidFill>
                <a:cs typeface="Calibri"/>
              </a:rPr>
              <a:t>Discuss getting started with your assignment </a:t>
            </a:r>
          </a:p>
          <a:p>
            <a:r>
              <a:rPr lang="en-GB" sz="4800" dirty="0">
                <a:solidFill>
                  <a:srgbClr val="464A4B"/>
                </a:solidFill>
                <a:cs typeface="Calibri"/>
              </a:rPr>
              <a:t>Apply the advice to a Word Document </a:t>
            </a:r>
          </a:p>
          <a:p>
            <a:pPr marL="0" indent="0">
              <a:buNone/>
            </a:pPr>
            <a:endParaRPr lang="en-GB" dirty="0">
              <a:solidFill>
                <a:srgbClr val="464A4B"/>
              </a:solidFill>
              <a:cs typeface="Calibri"/>
            </a:endParaRPr>
          </a:p>
          <a:p>
            <a:pPr marL="0" indent="0">
              <a:buNone/>
            </a:pPr>
            <a:endParaRPr lang="en-GB" dirty="0">
              <a:solidFill>
                <a:srgbClr val="464A4B"/>
              </a:solidFill>
              <a:cs typeface="Calibri"/>
            </a:endParaRPr>
          </a:p>
          <a:p>
            <a:pPr marL="0" indent="0">
              <a:buNone/>
            </a:pPr>
            <a:endParaRPr lang="en-GB" dirty="0">
              <a:solidFill>
                <a:srgbClr val="464A4B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12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</p:txBody>
      </p:sp>
      <p:pic>
        <p:nvPicPr>
          <p:cNvPr id="10" name="Picture 9" descr="Woman sat on an oversized pen drive whilst using a laptop.">
            <a:extLst>
              <a:ext uri="{FF2B5EF4-FFF2-40B4-BE49-F238E27FC236}">
                <a16:creationId xmlns:a16="http://schemas.microsoft.com/office/drawing/2014/main" id="{73844BD4-937F-47C0-8A90-4D602D493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794" y="93295"/>
            <a:ext cx="5693661" cy="4030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8FF6B-D9F8-4ACD-BD13-428143D5A108}"/>
              </a:ext>
            </a:extLst>
          </p:cNvPr>
          <p:cNvSpPr txBox="1"/>
          <p:nvPr/>
        </p:nvSpPr>
        <p:spPr>
          <a:xfrm>
            <a:off x="4242816" y="5329705"/>
            <a:ext cx="1678838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How confident are you using Microsoft Word?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14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83085"/>
            <a:ext cx="7364250" cy="495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1C356C-5DC8-4049-AF5D-0D824F070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762" y="107942"/>
            <a:ext cx="3154319" cy="20794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307" y="1568606"/>
            <a:ext cx="19775385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Features in the Home Tab </a:t>
            </a:r>
            <a:endParaRPr lang="en-GB" dirty="0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803291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 descr="Image of the basic features on the &quot;Home&quot; tab in Microsoft Word:&#10;1. Font Size &amp; Bold&#10;&#10;2. Bullet Points &amp; Numbers&#10;&#10;3. Line Spacing&#10;&#10;4. Alignment">
            <a:extLst>
              <a:ext uri="{FF2B5EF4-FFF2-40B4-BE49-F238E27FC236}">
                <a16:creationId xmlns:a16="http://schemas.microsoft.com/office/drawing/2014/main" id="{3B9EFDB1-6A05-4AB8-AC8C-484B04831A87}"/>
              </a:ext>
            </a:extLst>
          </p:cNvPr>
          <p:cNvGrpSpPr/>
          <p:nvPr/>
        </p:nvGrpSpPr>
        <p:grpSpPr>
          <a:xfrm>
            <a:off x="6632678" y="4578700"/>
            <a:ext cx="13813305" cy="7869461"/>
            <a:chOff x="3139670" y="3962687"/>
            <a:chExt cx="13813305" cy="786946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A8EF1B6-E8C3-465C-9049-B8289DEF25E4}"/>
                </a:ext>
              </a:extLst>
            </p:cNvPr>
            <p:cNvGrpSpPr/>
            <p:nvPr/>
          </p:nvGrpSpPr>
          <p:grpSpPr>
            <a:xfrm>
              <a:off x="3139670" y="3962687"/>
              <a:ext cx="13813305" cy="7869461"/>
              <a:chOff x="3115920" y="4173834"/>
              <a:chExt cx="13813305" cy="786946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BCABB53-C4B4-4F1F-A48B-5B4F76AEC02B}"/>
                  </a:ext>
                </a:extLst>
              </p:cNvPr>
              <p:cNvGrpSpPr/>
              <p:nvPr/>
            </p:nvGrpSpPr>
            <p:grpSpPr>
              <a:xfrm>
                <a:off x="3115920" y="4945892"/>
                <a:ext cx="12350965" cy="7097403"/>
                <a:chOff x="3115920" y="4945892"/>
                <a:chExt cx="12350965" cy="709740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1AA392F1-5D51-409F-ABE4-5C63D2DA3C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15920" y="5872391"/>
                  <a:ext cx="12350965" cy="6170904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22" name="Arrow: Right 21">
                  <a:extLst>
                    <a:ext uri="{FF2B5EF4-FFF2-40B4-BE49-F238E27FC236}">
                      <a16:creationId xmlns:a16="http://schemas.microsoft.com/office/drawing/2014/main" id="{56508DCC-3B6D-46CA-8393-CF41B540FB9C}"/>
                    </a:ext>
                  </a:extLst>
                </p:cNvPr>
                <p:cNvSpPr/>
                <p:nvPr/>
              </p:nvSpPr>
              <p:spPr>
                <a:xfrm rot="8036673">
                  <a:off x="11841004" y="6014977"/>
                  <a:ext cx="2357423" cy="632006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" name="Arrow: Right 22">
                  <a:extLst>
                    <a:ext uri="{FF2B5EF4-FFF2-40B4-BE49-F238E27FC236}">
                      <a16:creationId xmlns:a16="http://schemas.microsoft.com/office/drawing/2014/main" id="{5D088699-7BB4-4719-9666-70387C286575}"/>
                    </a:ext>
                  </a:extLst>
                </p:cNvPr>
                <p:cNvSpPr/>
                <p:nvPr/>
              </p:nvSpPr>
              <p:spPr>
                <a:xfrm rot="19241639">
                  <a:off x="8107874" y="8233636"/>
                  <a:ext cx="2860987" cy="632006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Arrow: Right 23">
                  <a:extLst>
                    <a:ext uri="{FF2B5EF4-FFF2-40B4-BE49-F238E27FC236}">
                      <a16:creationId xmlns:a16="http://schemas.microsoft.com/office/drawing/2014/main" id="{2834C5C9-F439-4E30-8CE8-078584706FF8}"/>
                    </a:ext>
                  </a:extLst>
                </p:cNvPr>
                <p:cNvSpPr/>
                <p:nvPr/>
              </p:nvSpPr>
              <p:spPr>
                <a:xfrm rot="3575754">
                  <a:off x="9483017" y="5454829"/>
                  <a:ext cx="1649880" cy="632006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A215EA-7952-4EF0-813D-3AFC93598181}"/>
                  </a:ext>
                </a:extLst>
              </p:cNvPr>
              <p:cNvSpPr txBox="1"/>
              <p:nvPr/>
            </p:nvSpPr>
            <p:spPr>
              <a:xfrm>
                <a:off x="6525051" y="4173834"/>
                <a:ext cx="6307663" cy="646331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2. Bullet points &amp; number lists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E12F30-DCF7-4E46-8135-A38FFB74AE20}"/>
                  </a:ext>
                </a:extLst>
              </p:cNvPr>
              <p:cNvSpPr txBox="1"/>
              <p:nvPr/>
            </p:nvSpPr>
            <p:spPr>
              <a:xfrm>
                <a:off x="13121502" y="4718682"/>
                <a:ext cx="3807723" cy="646331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3. Line spacing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5F6FA8-2757-4AFA-9CDD-AB64C6436483}"/>
                  </a:ext>
                </a:extLst>
              </p:cNvPr>
              <p:cNvSpPr txBox="1"/>
              <p:nvPr/>
            </p:nvSpPr>
            <p:spPr>
              <a:xfrm>
                <a:off x="3170204" y="4948104"/>
                <a:ext cx="4562368" cy="646331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1. Font, size &amp; bold</a:t>
                </a:r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860F21DB-79F5-4213-A346-D989046CDCFE}"/>
                  </a:ext>
                </a:extLst>
              </p:cNvPr>
              <p:cNvSpPr/>
              <p:nvPr/>
            </p:nvSpPr>
            <p:spPr>
              <a:xfrm rot="3575754">
                <a:off x="6276758" y="5771298"/>
                <a:ext cx="1071276" cy="486876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7B2E6A-3BD7-4319-9DE2-27C66B482082}"/>
                </a:ext>
              </a:extLst>
            </p:cNvPr>
            <p:cNvSpPr txBox="1"/>
            <p:nvPr/>
          </p:nvSpPr>
          <p:spPr>
            <a:xfrm>
              <a:off x="5811005" y="8586172"/>
              <a:ext cx="2686448" cy="1754326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4. Alignment: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dirty="0"/>
                <a:t>Left align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dirty="0"/>
                <a:t>Justified </a:t>
              </a:r>
            </a:p>
          </p:txBody>
        </p:sp>
      </p:grp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7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1496786"/>
            <a:ext cx="20031417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Features in the Insert Tab </a:t>
            </a:r>
            <a:endParaRPr lang="en-GB" dirty="0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803291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encil and ruler.">
            <a:extLst>
              <a:ext uri="{FF2B5EF4-FFF2-40B4-BE49-F238E27FC236}">
                <a16:creationId xmlns:a16="http://schemas.microsoft.com/office/drawing/2014/main" id="{EB1C356C-5DC8-4049-AF5D-0D824F070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618" y="71225"/>
            <a:ext cx="3154319" cy="2079494"/>
          </a:xfrm>
          <a:prstGeom prst="rect">
            <a:avLst/>
          </a:prstGeom>
        </p:spPr>
      </p:pic>
      <p:grpSp>
        <p:nvGrpSpPr>
          <p:cNvPr id="31" name="Group 30" descr="Image of features on the &quot;Insert&quot; tab in Word:&#10;1. Page numbers">
            <a:extLst>
              <a:ext uri="{FF2B5EF4-FFF2-40B4-BE49-F238E27FC236}">
                <a16:creationId xmlns:a16="http://schemas.microsoft.com/office/drawing/2014/main" id="{2B8AA0E0-117E-4A0C-BE14-2574F64A63FA}"/>
              </a:ext>
            </a:extLst>
          </p:cNvPr>
          <p:cNvGrpSpPr/>
          <p:nvPr/>
        </p:nvGrpSpPr>
        <p:grpSpPr>
          <a:xfrm>
            <a:off x="9561847" y="4890597"/>
            <a:ext cx="7326561" cy="6844332"/>
            <a:chOff x="17384368" y="4962410"/>
            <a:chExt cx="7326561" cy="68443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55E8ED-F87D-4990-9940-BFF2EA354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84368" y="6915714"/>
              <a:ext cx="5640224" cy="489102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DB1DBC-CE25-480C-BE96-E8089485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84369" y="6259842"/>
              <a:ext cx="5640223" cy="68842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8B5A734-6516-495C-9B98-D94330E10372}"/>
                </a:ext>
              </a:extLst>
            </p:cNvPr>
            <p:cNvSpPr/>
            <p:nvPr/>
          </p:nvSpPr>
          <p:spPr>
            <a:xfrm rot="7774892">
              <a:off x="19373516" y="6426790"/>
              <a:ext cx="2481387" cy="612909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B09CA5-D8B4-48EA-B82C-040233D8A295}"/>
                </a:ext>
              </a:extLst>
            </p:cNvPr>
            <p:cNvSpPr txBox="1"/>
            <p:nvPr/>
          </p:nvSpPr>
          <p:spPr>
            <a:xfrm>
              <a:off x="20136119" y="4962410"/>
              <a:ext cx="4574810" cy="646331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1. Page numbers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304" y="1155305"/>
            <a:ext cx="21031200" cy="26511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Features in Review Tab </a:t>
            </a:r>
            <a:endParaRPr lang="en-GB" dirty="0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B1C356C-5DC8-4049-AF5D-0D824F070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300" y="141801"/>
            <a:ext cx="2699812" cy="1944288"/>
          </a:xfrm>
          <a:prstGeom prst="rect">
            <a:avLst/>
          </a:prstGeom>
        </p:spPr>
      </p:pic>
      <p:grpSp>
        <p:nvGrpSpPr>
          <p:cNvPr id="38" name="Group 37" descr="Image of features on the &quot;Review&quot; tab in Word:&#10;1. Editor Spelling and Grammar&#10;2. Word Count&#10;3. Read Aloud ">
            <a:extLst>
              <a:ext uri="{FF2B5EF4-FFF2-40B4-BE49-F238E27FC236}">
                <a16:creationId xmlns:a16="http://schemas.microsoft.com/office/drawing/2014/main" id="{A146E22E-AE60-46BC-890C-7B44D611BE21}"/>
              </a:ext>
            </a:extLst>
          </p:cNvPr>
          <p:cNvGrpSpPr/>
          <p:nvPr/>
        </p:nvGrpSpPr>
        <p:grpSpPr>
          <a:xfrm>
            <a:off x="2808381" y="4784087"/>
            <a:ext cx="11294343" cy="7772887"/>
            <a:chOff x="2296438" y="4125719"/>
            <a:chExt cx="11294343" cy="77728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00AA97-E2A5-4800-A899-C5F12FDCB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0669" y="6109047"/>
              <a:ext cx="10040112" cy="22372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A0436D-F2DA-44D0-9533-CFF1DEEEDE28}"/>
                </a:ext>
              </a:extLst>
            </p:cNvPr>
            <p:cNvSpPr txBox="1"/>
            <p:nvPr/>
          </p:nvSpPr>
          <p:spPr>
            <a:xfrm>
              <a:off x="2296438" y="4125719"/>
              <a:ext cx="9276254" cy="1200329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1. Editor to check spelling, grammar &amp; refinements 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895108D5-69FA-4CC4-84DE-3E0F830FCEB7}"/>
                </a:ext>
              </a:extLst>
            </p:cNvPr>
            <p:cNvSpPr/>
            <p:nvPr/>
          </p:nvSpPr>
          <p:spPr>
            <a:xfrm rot="5400000">
              <a:off x="3665761" y="5807357"/>
              <a:ext cx="1536592" cy="66132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A61CA591-7497-401B-BFD8-D56B27FBF9BF}"/>
                </a:ext>
              </a:extLst>
            </p:cNvPr>
            <p:cNvSpPr/>
            <p:nvPr/>
          </p:nvSpPr>
          <p:spPr>
            <a:xfrm rot="16200000">
              <a:off x="5409197" y="8477877"/>
              <a:ext cx="1536592" cy="66132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801F34-CAB9-4C06-A38D-2DD077262F0B}"/>
                </a:ext>
              </a:extLst>
            </p:cNvPr>
            <p:cNvSpPr txBox="1"/>
            <p:nvPr/>
          </p:nvSpPr>
          <p:spPr>
            <a:xfrm>
              <a:off x="8017866" y="9867392"/>
              <a:ext cx="5519044" cy="1754326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3. Read Aloud, help you proofread your work, and listen for errors. 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EB3A998C-B234-42A7-A383-133E6A168199}"/>
                </a:ext>
              </a:extLst>
            </p:cNvPr>
            <p:cNvSpPr/>
            <p:nvPr/>
          </p:nvSpPr>
          <p:spPr>
            <a:xfrm rot="14474380">
              <a:off x="7086793" y="8561418"/>
              <a:ext cx="1862146" cy="66132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EAF6EF-79A0-437A-8392-9986D25393CB}"/>
                </a:ext>
              </a:extLst>
            </p:cNvPr>
            <p:cNvSpPr txBox="1"/>
            <p:nvPr/>
          </p:nvSpPr>
          <p:spPr>
            <a:xfrm>
              <a:off x="4349842" y="9590282"/>
              <a:ext cx="2470244" cy="2308324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2. Word count to keep you on track</a:t>
              </a:r>
            </a:p>
          </p:txBody>
        </p:sp>
      </p:grpSp>
      <p:grpSp>
        <p:nvGrpSpPr>
          <p:cNvPr id="43" name="Group 42" descr="Image of features on the &quot;Review&quot; tab in Word:&#10;4. Editor ">
            <a:extLst>
              <a:ext uri="{FF2B5EF4-FFF2-40B4-BE49-F238E27FC236}">
                <a16:creationId xmlns:a16="http://schemas.microsoft.com/office/drawing/2014/main" id="{C03BEA73-F6B6-40E2-B7EB-FF7E4243D590}"/>
              </a:ext>
            </a:extLst>
          </p:cNvPr>
          <p:cNvGrpSpPr/>
          <p:nvPr/>
        </p:nvGrpSpPr>
        <p:grpSpPr>
          <a:xfrm>
            <a:off x="16665684" y="3657599"/>
            <a:ext cx="6121165" cy="9916599"/>
            <a:chOff x="15763230" y="2935006"/>
            <a:chExt cx="6813767" cy="1077619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E9C5C5-BFBC-43FD-AA24-F714E1D5281E}"/>
                </a:ext>
              </a:extLst>
            </p:cNvPr>
            <p:cNvSpPr txBox="1"/>
            <p:nvPr/>
          </p:nvSpPr>
          <p:spPr>
            <a:xfrm>
              <a:off x="16842449" y="2935006"/>
              <a:ext cx="5734548" cy="1304376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4. Spelling &amp; Grammar Editor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D26ED28-B67D-48FE-B318-E4A4EA58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63230" y="4262378"/>
              <a:ext cx="4517374" cy="944882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41B2B4F3-3CE9-4AC1-A3AD-156C345232D3}"/>
                </a:ext>
              </a:extLst>
            </p:cNvPr>
            <p:cNvSpPr/>
            <p:nvPr/>
          </p:nvSpPr>
          <p:spPr>
            <a:xfrm rot="8324773">
              <a:off x="19531010" y="3918257"/>
              <a:ext cx="1749569" cy="53263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509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Writer’s Block?</a:t>
            </a:r>
          </a:p>
        </p:txBody>
      </p:sp>
      <p:pic>
        <p:nvPicPr>
          <p:cNvPr id="2050" name="Picture 2" descr="Dictate in Microsoft 365">
            <a:extLst>
              <a:ext uri="{FF2B5EF4-FFF2-40B4-BE49-F238E27FC236}">
                <a16:creationId xmlns:a16="http://schemas.microsoft.com/office/drawing/2014/main" id="{6CA1DAF1-773F-4EE4-B7E0-C6946BBA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68" y="441479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E2F10-25F9-45F1-B02B-A035D756361B}"/>
              </a:ext>
            </a:extLst>
          </p:cNvPr>
          <p:cNvSpPr txBox="1"/>
          <p:nvPr/>
        </p:nvSpPr>
        <p:spPr>
          <a:xfrm>
            <a:off x="6445717" y="8476980"/>
            <a:ext cx="1371985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Use </a:t>
            </a:r>
            <a:r>
              <a:rPr lang="en-GB" b="1" dirty="0"/>
              <a:t>Microsoft Dictate </a:t>
            </a:r>
            <a:r>
              <a:rPr lang="en-GB" dirty="0"/>
              <a:t>to get your thoughts and ideas down on paper before focusing on writing academically. </a:t>
            </a:r>
          </a:p>
          <a:p>
            <a:pPr algn="ctr"/>
            <a:r>
              <a:rPr lang="en-GB" dirty="0"/>
              <a:t>(Dictate is found in the Home tab). </a:t>
            </a:r>
          </a:p>
        </p:txBody>
      </p:sp>
      <p:pic>
        <p:nvPicPr>
          <p:cNvPr id="12" name="Picture 11" descr="Man browsing bookshelves.">
            <a:extLst>
              <a:ext uri="{FF2B5EF4-FFF2-40B4-BE49-F238E27FC236}">
                <a16:creationId xmlns:a16="http://schemas.microsoft.com/office/drawing/2014/main" id="{5D92745C-AF89-4DDA-ABB4-A2CDD8B14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482" y="-1291912"/>
            <a:ext cx="4740092" cy="6317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01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510193" y="6510193"/>
            <a:ext cx="13715999" cy="695609"/>
          </a:xfrm>
          <a:prstGeom prst="rect">
            <a:avLst/>
          </a:prstGeom>
          <a:solidFill>
            <a:srgbClr val="7084B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84B5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814583" y="6505395"/>
            <a:ext cx="13715999" cy="695609"/>
          </a:xfrm>
          <a:prstGeom prst="rect">
            <a:avLst/>
          </a:prstGeom>
          <a:solidFill>
            <a:srgbClr val="7084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118972" y="6510195"/>
            <a:ext cx="13715999" cy="695610"/>
          </a:xfrm>
          <a:prstGeom prst="rect">
            <a:avLst/>
          </a:prstGeom>
          <a:solidFill>
            <a:srgbClr val="708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88C7E"/>
              </a:solidFill>
            </a:endParaRPr>
          </a:p>
        </p:txBody>
      </p:sp>
      <p:pic>
        <p:nvPicPr>
          <p:cNvPr id="17" name="Picture 16" descr="Library and Learning Servic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8" y="433657"/>
            <a:ext cx="7364250" cy="495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95368" y="3400955"/>
            <a:ext cx="2110602" cy="0"/>
          </a:xfrm>
          <a:prstGeom prst="line">
            <a:avLst/>
          </a:prstGeom>
          <a:ln w="127000">
            <a:solidFill>
              <a:srgbClr val="445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76811077-8529-41C6-8CF7-43EDAFEBC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68" y="787401"/>
            <a:ext cx="21031200" cy="265112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</a:p>
        </p:txBody>
      </p:sp>
      <p:pic>
        <p:nvPicPr>
          <p:cNvPr id="10" name="Picture 9" descr="Woman sat on an oversized pen drive whilst using a laptop.">
            <a:extLst>
              <a:ext uri="{FF2B5EF4-FFF2-40B4-BE49-F238E27FC236}">
                <a16:creationId xmlns:a16="http://schemas.microsoft.com/office/drawing/2014/main" id="{73844BD4-937F-47C0-8A90-4D602D493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592" y="0"/>
            <a:ext cx="3992879" cy="2826235"/>
          </a:xfrm>
          <a:prstGeom prst="rect">
            <a:avLst/>
          </a:prstGeom>
        </p:spPr>
      </p:pic>
      <p:pic>
        <p:nvPicPr>
          <p:cNvPr id="5" name="Picture 4" descr="Image of a Word Document being demonstrated by Academic Skills Advisor">
            <a:extLst>
              <a:ext uri="{FF2B5EF4-FFF2-40B4-BE49-F238E27FC236}">
                <a16:creationId xmlns:a16="http://schemas.microsoft.com/office/drawing/2014/main" id="{168E4004-E051-4219-864A-4A58B78AC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674" y="3792271"/>
            <a:ext cx="17887950" cy="970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035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6b7f6479ac143302e9647464c3fed24ccd"/>
  <p:tag name="ARTICULATE_DESIGN_ID_OFFICE THEME" val="Zk6lH9Yf"/>
  <p:tag name="ARTICULATE_SLIDE_COUNT" val="18"/>
  <p:tag name="ARTICULATE_PROJECT_OPEN" val="0"/>
  <p:tag name="PRESGUID" val="fe7cc1bc-781b-4b93-9fd4-7232eb36f9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f84b81-f492-4944-ab1e-1881e63b8f33">
      <Terms xmlns="http://schemas.microsoft.com/office/infopath/2007/PartnerControls"/>
    </lcf76f155ced4ddcb4097134ff3c332f>
    <TaxCatchAll xmlns="cad729bd-0b6a-4129-87ee-6389f866e28a" xsi:nil="true"/>
    <SharedWithUsers xmlns="cad729bd-0b6a-4129-87ee-6389f866e28a">
      <UserInfo>
        <DisplayName>Charlotte Reynolds</DisplayName>
        <AccountId>53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0C36658986E438D3B7162B11AF16B" ma:contentTypeVersion="15" ma:contentTypeDescription="Create a new document." ma:contentTypeScope="" ma:versionID="b6da455d91cbb9cc0c6aedb1e3df98f1">
  <xsd:schema xmlns:xsd="http://www.w3.org/2001/XMLSchema" xmlns:xs="http://www.w3.org/2001/XMLSchema" xmlns:p="http://schemas.microsoft.com/office/2006/metadata/properties" xmlns:ns2="d6f84b81-f492-4944-ab1e-1881e63b8f33" xmlns:ns3="cad729bd-0b6a-4129-87ee-6389f866e28a" targetNamespace="http://schemas.microsoft.com/office/2006/metadata/properties" ma:root="true" ma:fieldsID="ecd919bee84c79c70cd3ab05e1617ab3" ns2:_="" ns3:_="">
    <xsd:import namespace="d6f84b81-f492-4944-ab1e-1881e63b8f33"/>
    <xsd:import namespace="cad729bd-0b6a-4129-87ee-6389f866e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84b81-f492-4944-ab1e-1881e63b8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6e2fbd-7907-4c3b-9c38-9ca127abe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29bd-0b6a-4129-87ee-6389f866e28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f301c6-21c8-4a7e-b5fa-193d414d3b65}" ma:internalName="TaxCatchAll" ma:showField="CatchAllData" ma:web="cad729bd-0b6a-4129-87ee-6389f866e2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28245D-E096-464B-83E1-15294B5F57CC}">
  <ds:schemaRefs>
    <ds:schemaRef ds:uri="cad729bd-0b6a-4129-87ee-6389f866e28a"/>
    <ds:schemaRef ds:uri="d6f84b81-f492-4944-ab1e-1881e63b8f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A1B509-B67A-4A7A-93ED-4AF8F91D4C48}">
  <ds:schemaRefs>
    <ds:schemaRef ds:uri="cad729bd-0b6a-4129-87ee-6389f866e28a"/>
    <ds:schemaRef ds:uri="d6f84b81-f492-4944-ab1e-1881e63b8f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4BA433-F03F-4DC8-B4ED-69F8B17F4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580</Words>
  <Application>Microsoft Office PowerPoint</Application>
  <PresentationFormat>Custom</PresentationFormat>
  <Paragraphs>104</Paragraphs>
  <Slides>17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 Light</vt:lpstr>
      <vt:lpstr>Calibri</vt:lpstr>
      <vt:lpstr>Arial</vt:lpstr>
      <vt:lpstr>Helvetica</vt:lpstr>
      <vt:lpstr>Helvetica Neue LT Pro 75</vt:lpstr>
      <vt:lpstr>Office Theme</vt:lpstr>
      <vt:lpstr>Uniskills First Slide </vt:lpstr>
      <vt:lpstr>UniSkills  </vt:lpstr>
      <vt:lpstr>Overview of session</vt:lpstr>
      <vt:lpstr>Confidence</vt:lpstr>
      <vt:lpstr>Overview Of Features in the Home Tab </vt:lpstr>
      <vt:lpstr>Overview Of Features in the Insert Tab </vt:lpstr>
      <vt:lpstr>Overview Of Features in Review Tab </vt:lpstr>
      <vt:lpstr>Writer’s Block?</vt:lpstr>
      <vt:lpstr>Demonstration </vt:lpstr>
      <vt:lpstr>Activity</vt:lpstr>
      <vt:lpstr>Technologies for Proofreading</vt:lpstr>
      <vt:lpstr>Remember…</vt:lpstr>
      <vt:lpstr>Confidence After Session</vt:lpstr>
      <vt:lpstr>LinkedIn Learning</vt:lpstr>
      <vt:lpstr>Further support</vt:lpstr>
      <vt:lpstr>Keep in touch</vt:lpstr>
      <vt:lpstr>UniSkills Last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Nolan</dc:creator>
  <cp:lastModifiedBy>Claire Swanwick</cp:lastModifiedBy>
  <cp:revision>18</cp:revision>
  <dcterms:created xsi:type="dcterms:W3CDTF">2019-10-15T15:39:43Z</dcterms:created>
  <dcterms:modified xsi:type="dcterms:W3CDTF">2023-03-21T09:32:59Z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0x010100FC20C36658986E438D3B7162B11AF16B</vt:lpwstr>
  </property>
  <property fmtid="{D5CDD505-2E9C-101B-9397-08002B2CF9AE}" pid="3" name="MediaServiceImageTags">
    <vt:lpwstr/>
  </property>
  <property fmtid="{D5CDD505-2E9C-101B-9397-08002B2CF9AE}" pid="4" name="ArticulateGUID">
    <vt:lpwstr>5D9F4D73-620A-4096-8133-6EEAD482369A</vt:lpwstr>
  </property>
  <property fmtid="{D5CDD505-2E9C-101B-9397-08002B2CF9AE}" pid="5" name="ArticulatePath">
    <vt:lpwstr>https://edgehill-my.sharepoint.com/personal/reynoldc_edgehill_ac_uk/Documents/Training/UniSkills/UniSkills Accessible Template 2022-2023</vt:lpwstr>
  </property>
</Properties>
</file>