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72" r:id="rId6"/>
    <p:sldId id="263" r:id="rId7"/>
    <p:sldId id="295" r:id="rId8"/>
    <p:sldId id="296" r:id="rId9"/>
    <p:sldId id="297" r:id="rId10"/>
    <p:sldId id="299" r:id="rId11"/>
    <p:sldId id="300" r:id="rId12"/>
    <p:sldId id="301" r:id="rId13"/>
    <p:sldId id="274" r:id="rId14"/>
    <p:sldId id="264" r:id="rId15"/>
    <p:sldId id="265" r:id="rId16"/>
    <p:sldId id="266" r:id="rId17"/>
    <p:sldId id="302" r:id="rId18"/>
    <p:sldId id="277" r:id="rId19"/>
    <p:sldId id="298" r:id="rId20"/>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7" autoAdjust="0"/>
    <p:restoredTop sz="94660"/>
  </p:normalViewPr>
  <p:slideViewPr>
    <p:cSldViewPr snapToGrid="0">
      <p:cViewPr varScale="1">
        <p:scale>
          <a:sx n="114" d="100"/>
          <a:sy n="114" d="100"/>
        </p:scale>
        <p:origin x="46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86AF2-A5D0-4A68-9BE6-C86608C0F8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852C055-0EC4-4C6E-8C4A-EB8D8DFAE4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0CD5DBB-CED7-4439-BF0B-CFF2C7241AF6}"/>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5" name="Footer Placeholder 4">
            <a:extLst>
              <a:ext uri="{FF2B5EF4-FFF2-40B4-BE49-F238E27FC236}">
                <a16:creationId xmlns:a16="http://schemas.microsoft.com/office/drawing/2014/main" id="{DA0CA41B-BDFD-4154-8D14-48AFF14426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4E8B24-253E-4854-BD92-BC6E18A83E33}"/>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3473494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97895-9DB1-499E-9E54-5A6D109514C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2780BA-952D-4350-8FCE-3A45F96098E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9A6883-C540-4ACF-8E2B-E09F6C2C9B88}"/>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5" name="Footer Placeholder 4">
            <a:extLst>
              <a:ext uri="{FF2B5EF4-FFF2-40B4-BE49-F238E27FC236}">
                <a16:creationId xmlns:a16="http://schemas.microsoft.com/office/drawing/2014/main" id="{6D011651-A2E3-47DB-8413-F6606F8940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E186A6-D2A3-4B7C-B949-71FEAA06DC01}"/>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3786006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3927A5-8826-4E89-8D73-1B9E5BEA0C7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8BCF5D-3E46-43AB-9FCF-0443289838A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624A55-A278-40F6-B604-EC84C28AF1CE}"/>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5" name="Footer Placeholder 4">
            <a:extLst>
              <a:ext uri="{FF2B5EF4-FFF2-40B4-BE49-F238E27FC236}">
                <a16:creationId xmlns:a16="http://schemas.microsoft.com/office/drawing/2014/main" id="{F8F58B4C-153C-4276-985A-D26448593E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C2C76D-E63D-44F0-9957-F46ADA430D60}"/>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3218998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68C32-E502-431C-BC24-250D5DEB6E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A1329E9-F474-4393-8536-C01FE1B1C1C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C0D914-0FDA-4489-8D73-35ADC8A05503}"/>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5" name="Footer Placeholder 4">
            <a:extLst>
              <a:ext uri="{FF2B5EF4-FFF2-40B4-BE49-F238E27FC236}">
                <a16:creationId xmlns:a16="http://schemas.microsoft.com/office/drawing/2014/main" id="{E5AA1F22-6CE3-4D62-AC72-363644DCD8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E0F22F-8702-4A2F-8245-B6F9A5C602EF}"/>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3637458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80A92-BBD1-49D7-A0AE-2AAAEA884F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FF63CC4-AA47-4697-A826-221D4DBCC8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DAA7B89-D847-4833-AC9E-F8A0129D3CEA}"/>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5" name="Footer Placeholder 4">
            <a:extLst>
              <a:ext uri="{FF2B5EF4-FFF2-40B4-BE49-F238E27FC236}">
                <a16:creationId xmlns:a16="http://schemas.microsoft.com/office/drawing/2014/main" id="{43A9E25E-FA0D-4C7F-B6D5-A52665C911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54ADD1-2581-47CA-B657-24C76FF850C4}"/>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4148268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4D8ED-3B23-472E-A48A-23C1E6E9C64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4A231F-38E2-4131-AB3F-D9C8DF90C8A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F90A7F4-6ECA-4A3F-AFD5-7C3B0EB4E04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FD8EC46-507B-4FE2-802E-C967B76DCD8B}"/>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6" name="Footer Placeholder 5">
            <a:extLst>
              <a:ext uri="{FF2B5EF4-FFF2-40B4-BE49-F238E27FC236}">
                <a16:creationId xmlns:a16="http://schemas.microsoft.com/office/drawing/2014/main" id="{A9174CF6-BE58-4555-8E33-CAA07E0289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84F2B4-0216-4D79-9A65-386FFE809EFE}"/>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197215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9DCC9-15E5-468F-927A-086F0388314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DA5F93-545C-4658-81F6-9A552A067A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2B27ADA-5104-4736-A20A-4DA049F21AD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A345B0-BA77-4519-9EB1-F8082ED60D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E31D242-40D3-4F01-9EB0-D863B1D46BE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A1C787-0B41-449F-8BF1-B007A826318C}"/>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8" name="Footer Placeholder 7">
            <a:extLst>
              <a:ext uri="{FF2B5EF4-FFF2-40B4-BE49-F238E27FC236}">
                <a16:creationId xmlns:a16="http://schemas.microsoft.com/office/drawing/2014/main" id="{4A221F65-6AB7-4CB9-A897-7466252B42E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751F061-FD53-4A75-83CA-EF71D46DE20B}"/>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1243044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A7D1B-AFFB-4A3A-906A-70A1B5ED7DA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0956FCE-FA47-4EAF-8CC2-401C68EEF667}"/>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4" name="Footer Placeholder 3">
            <a:extLst>
              <a:ext uri="{FF2B5EF4-FFF2-40B4-BE49-F238E27FC236}">
                <a16:creationId xmlns:a16="http://schemas.microsoft.com/office/drawing/2014/main" id="{694D9B5B-3586-4CB0-ACBA-BF0B2B22F4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3C019A1-4BAA-4CCD-A8AF-CE7EAC110885}"/>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62137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E0C2C3-516F-47EE-BBBF-13F45D3F9A62}"/>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3" name="Footer Placeholder 2">
            <a:extLst>
              <a:ext uri="{FF2B5EF4-FFF2-40B4-BE49-F238E27FC236}">
                <a16:creationId xmlns:a16="http://schemas.microsoft.com/office/drawing/2014/main" id="{A064588A-C6CD-4EFB-B13D-10544579057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491DB4A-E6A9-446B-8FC7-DE562439C741}"/>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3785324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B1FB7-02A7-45AC-BCEB-37A6B9B894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69A9E9F-FEEA-44D3-BA96-B51FEAE012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2E9A200-F449-4ABE-A6BB-7B299EB28D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ED8F8D0-AC20-4AC6-A129-9904C8529331}"/>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6" name="Footer Placeholder 5">
            <a:extLst>
              <a:ext uri="{FF2B5EF4-FFF2-40B4-BE49-F238E27FC236}">
                <a16:creationId xmlns:a16="http://schemas.microsoft.com/office/drawing/2014/main" id="{0E966ABA-B810-4E75-AD58-8E615AC5A5E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AEF0CB-41E4-476B-BAC3-B9F0DFC19C81}"/>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4044681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2EF5C-32E1-4C92-A3A3-E81942D386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368B9BC-FA40-4BCD-9663-B16CE64C21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0C7A965-0E9F-442E-8D09-815E6C40D9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3A22CE3-0DBC-4BCB-B23B-4A90403ADC9C}"/>
              </a:ext>
            </a:extLst>
          </p:cNvPr>
          <p:cNvSpPr>
            <a:spLocks noGrp="1"/>
          </p:cNvSpPr>
          <p:nvPr>
            <p:ph type="dt" sz="half" idx="10"/>
          </p:nvPr>
        </p:nvSpPr>
        <p:spPr/>
        <p:txBody>
          <a:bodyPr/>
          <a:lstStyle/>
          <a:p>
            <a:fld id="{39846F0A-527E-4C67-B4A8-CFA5BA6A0B2A}" type="datetimeFigureOut">
              <a:rPr lang="en-GB" smtClean="0"/>
              <a:t>08/12/2022</a:t>
            </a:fld>
            <a:endParaRPr lang="en-GB"/>
          </a:p>
        </p:txBody>
      </p:sp>
      <p:sp>
        <p:nvSpPr>
          <p:cNvPr id="6" name="Footer Placeholder 5">
            <a:extLst>
              <a:ext uri="{FF2B5EF4-FFF2-40B4-BE49-F238E27FC236}">
                <a16:creationId xmlns:a16="http://schemas.microsoft.com/office/drawing/2014/main" id="{C5E93A5D-7D19-4544-9DCE-EA275B12A5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252197-B4BF-4727-8566-5B93B1A94185}"/>
              </a:ext>
            </a:extLst>
          </p:cNvPr>
          <p:cNvSpPr>
            <a:spLocks noGrp="1"/>
          </p:cNvSpPr>
          <p:nvPr>
            <p:ph type="sldNum" sz="quarter" idx="12"/>
          </p:nvPr>
        </p:nvSpPr>
        <p:spPr/>
        <p:txBody>
          <a:bodyPr/>
          <a:lstStyle/>
          <a:p>
            <a:fld id="{2A798F2C-2C33-4382-B75C-BA23E722A3F3}" type="slidenum">
              <a:rPr lang="en-GB" smtClean="0"/>
              <a:t>‹#›</a:t>
            </a:fld>
            <a:endParaRPr lang="en-GB"/>
          </a:p>
        </p:txBody>
      </p:sp>
    </p:spTree>
    <p:extLst>
      <p:ext uri="{BB962C8B-B14F-4D97-AF65-F5344CB8AC3E}">
        <p14:creationId xmlns:p14="http://schemas.microsoft.com/office/powerpoint/2010/main" val="1194781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BBDBCB-806E-4AAC-AB9C-7B3CB6F171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71C1E2-3FC8-4370-8FE8-907710BC80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2FB6D0-BC53-4F11-8DC1-5FC76020D0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846F0A-527E-4C67-B4A8-CFA5BA6A0B2A}" type="datetimeFigureOut">
              <a:rPr lang="en-GB" smtClean="0"/>
              <a:t>08/12/2022</a:t>
            </a:fld>
            <a:endParaRPr lang="en-GB"/>
          </a:p>
        </p:txBody>
      </p:sp>
      <p:sp>
        <p:nvSpPr>
          <p:cNvPr id="5" name="Footer Placeholder 4">
            <a:extLst>
              <a:ext uri="{FF2B5EF4-FFF2-40B4-BE49-F238E27FC236}">
                <a16:creationId xmlns:a16="http://schemas.microsoft.com/office/drawing/2014/main" id="{BDD945C7-04A2-4E8B-9881-4B8D7CCCF3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E2FC793-5A17-4027-8BF9-C60D4069A0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798F2C-2C33-4382-B75C-BA23E722A3F3}" type="slidenum">
              <a:rPr lang="en-GB" smtClean="0"/>
              <a:t>‹#›</a:t>
            </a:fld>
            <a:endParaRPr lang="en-GB"/>
          </a:p>
        </p:txBody>
      </p:sp>
    </p:spTree>
    <p:extLst>
      <p:ext uri="{BB962C8B-B14F-4D97-AF65-F5344CB8AC3E}">
        <p14:creationId xmlns:p14="http://schemas.microsoft.com/office/powerpoint/2010/main" val="1645237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s://view.officeapps.live.com/op/view.aspx?src=http%3A%2F%2Feshare.edgehill.ac.uk%2F14545%2F5%2FGovernance%2520-%2520Participant%2520Information%2520Sheet%2520template%2520-%2520RO-GOV-17.docx&amp;wdOrigin=BROWSELINK"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www.edgehill.ac.uk/document/research-ethics-polic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view.officeapps.live.com/op/view.aspx?src=https%3A%2F%2Fwww.edgehill.ac.uk%2Fwp-content%2Fuploads%2Fdocuments%2FEthics-Guidance-Vulnerable-Adults-RO-GOV-113.docx&amp;wdOrigin=BROWSELINK" TargetMode="External"/><Relationship Id="rId2" Type="http://schemas.openxmlformats.org/officeDocument/2006/relationships/hyperlink" Target="https://view.officeapps.live.com/op/view.aspx?src=https%3A%2F%2Fwww.edgehill.ac.uk%2Fwp-content%2Fuploads%2Fdocuments%2FEthics-Guidance-Children-_Young-People-RO-GOV-103.docx&amp;wdOrigin=BROWSELINK" TargetMode="External"/><Relationship Id="rId1" Type="http://schemas.openxmlformats.org/officeDocument/2006/relationships/slideLayout" Target="../slideLayouts/slideLayout2.xml"/><Relationship Id="rId4" Type="http://schemas.openxmlformats.org/officeDocument/2006/relationships/hyperlink" Target="https://view.officeapps.live.com/op/view.aspx?src=https%3A%2F%2Fwww.edgehill.ac.uk%2Fwp-content%2Fuploads%2F2022%2F10%2Fethics-guidance-ehu-students.docx&amp;wdOrigin=BROWSELIN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iki.edgehill.ac.uk/display/research/Ethics+Monitor"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26F74-E3C3-4E0D-B7DC-4E9C540D5866}"/>
              </a:ext>
            </a:extLst>
          </p:cNvPr>
          <p:cNvSpPr>
            <a:spLocks noGrp="1"/>
          </p:cNvSpPr>
          <p:nvPr>
            <p:ph type="ctrTitle"/>
          </p:nvPr>
        </p:nvSpPr>
        <p:spPr>
          <a:xfrm>
            <a:off x="1585518" y="1122363"/>
            <a:ext cx="9082481" cy="1822173"/>
          </a:xfrm>
        </p:spPr>
        <p:txBody>
          <a:bodyPr>
            <a:normAutofit fontScale="90000"/>
          </a:bodyPr>
          <a:lstStyle/>
          <a:p>
            <a:r>
              <a:rPr lang="en-GB" dirty="0"/>
              <a:t>Research Governance and the Ethical Approval Processes</a:t>
            </a:r>
          </a:p>
        </p:txBody>
      </p:sp>
      <p:sp>
        <p:nvSpPr>
          <p:cNvPr id="3" name="Subtitle 2">
            <a:extLst>
              <a:ext uri="{FF2B5EF4-FFF2-40B4-BE49-F238E27FC236}">
                <a16:creationId xmlns:a16="http://schemas.microsoft.com/office/drawing/2014/main" id="{23D0571F-B87D-4280-BF5B-EE8E46821CC5}"/>
              </a:ext>
            </a:extLst>
          </p:cNvPr>
          <p:cNvSpPr>
            <a:spLocks noGrp="1"/>
          </p:cNvSpPr>
          <p:nvPr>
            <p:ph type="subTitle" idx="1"/>
          </p:nvPr>
        </p:nvSpPr>
        <p:spPr/>
        <p:txBody>
          <a:bodyPr>
            <a:normAutofit/>
          </a:bodyPr>
          <a:lstStyle/>
          <a:p>
            <a:r>
              <a:rPr lang="en-GB" sz="3600" dirty="0"/>
              <a:t>Kevern Verney, AHREC Chair</a:t>
            </a:r>
          </a:p>
          <a:p>
            <a:r>
              <a:rPr lang="en-GB" sz="3600" dirty="0"/>
              <a:t>Thursday 8 December 2022</a:t>
            </a:r>
          </a:p>
        </p:txBody>
      </p:sp>
    </p:spTree>
    <p:extLst>
      <p:ext uri="{BB962C8B-B14F-4D97-AF65-F5344CB8AC3E}">
        <p14:creationId xmlns:p14="http://schemas.microsoft.com/office/powerpoint/2010/main" val="2856651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C5DDC-92D4-4F21-9216-A43D48526DFA}"/>
              </a:ext>
            </a:extLst>
          </p:cNvPr>
          <p:cNvSpPr>
            <a:spLocks noGrp="1"/>
          </p:cNvSpPr>
          <p:nvPr>
            <p:ph type="title"/>
          </p:nvPr>
        </p:nvSpPr>
        <p:spPr>
          <a:xfrm>
            <a:off x="864524" y="365125"/>
            <a:ext cx="10489276" cy="5320780"/>
          </a:xfrm>
        </p:spPr>
        <p:txBody>
          <a:bodyPr>
            <a:normAutofit/>
          </a:bodyPr>
          <a:lstStyle/>
          <a:p>
            <a:r>
              <a:rPr lang="en-GB" sz="7200" dirty="0"/>
              <a:t>Why do applications with little or no ethical risks/concerns need to be submitted for ethical approval? </a:t>
            </a:r>
          </a:p>
        </p:txBody>
      </p:sp>
    </p:spTree>
    <p:extLst>
      <p:ext uri="{BB962C8B-B14F-4D97-AF65-F5344CB8AC3E}">
        <p14:creationId xmlns:p14="http://schemas.microsoft.com/office/powerpoint/2010/main" val="2572507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AADC2-7F8D-45A0-A193-0AC7F7F08E50}"/>
              </a:ext>
            </a:extLst>
          </p:cNvPr>
          <p:cNvSpPr>
            <a:spLocks noGrp="1"/>
          </p:cNvSpPr>
          <p:nvPr>
            <p:ph type="title"/>
          </p:nvPr>
        </p:nvSpPr>
        <p:spPr>
          <a:xfrm>
            <a:off x="838200" y="365126"/>
            <a:ext cx="10515600" cy="881784"/>
          </a:xfrm>
        </p:spPr>
        <p:txBody>
          <a:bodyPr>
            <a:normAutofit fontScale="90000"/>
          </a:bodyPr>
          <a:lstStyle/>
          <a:p>
            <a:pPr algn="ctr"/>
            <a:r>
              <a:rPr lang="en-GB" dirty="0"/>
              <a:t>Why All Research Projects Require Ethical Approval</a:t>
            </a:r>
          </a:p>
        </p:txBody>
      </p:sp>
      <p:sp>
        <p:nvSpPr>
          <p:cNvPr id="3" name="Content Placeholder 2">
            <a:extLst>
              <a:ext uri="{FF2B5EF4-FFF2-40B4-BE49-F238E27FC236}">
                <a16:creationId xmlns:a16="http://schemas.microsoft.com/office/drawing/2014/main" id="{184DE86E-0A19-4E9C-A2AE-3306349E2483}"/>
              </a:ext>
            </a:extLst>
          </p:cNvPr>
          <p:cNvSpPr>
            <a:spLocks noGrp="1"/>
          </p:cNvSpPr>
          <p:nvPr>
            <p:ph idx="1"/>
          </p:nvPr>
        </p:nvSpPr>
        <p:spPr>
          <a:xfrm>
            <a:off x="838200" y="1429789"/>
            <a:ext cx="10515600" cy="4747174"/>
          </a:xfrm>
        </p:spPr>
        <p:txBody>
          <a:bodyPr>
            <a:normAutofit fontScale="92500" lnSpcReduction="10000"/>
          </a:bodyPr>
          <a:lstStyle/>
          <a:p>
            <a:r>
              <a:rPr lang="en-GB" dirty="0"/>
              <a:t>The University needs to have a record of all research projects being undertaken in case of internal/external review.</a:t>
            </a:r>
          </a:p>
          <a:p>
            <a:r>
              <a:rPr lang="en-GB" dirty="0"/>
              <a:t>Individual researchers should not decide whether or not their projects have ethical issues/concerns. They need to be assessed by independent peer reviewers.</a:t>
            </a:r>
          </a:p>
          <a:p>
            <a:r>
              <a:rPr lang="en-GB" dirty="0"/>
              <a:t>Even for desk bound projects there can be ethical risks. For example downloading material from the internet or use of social media.</a:t>
            </a:r>
          </a:p>
          <a:p>
            <a:r>
              <a:rPr lang="en-GB" dirty="0"/>
              <a:t>For PGRs/early career researchers knowledge and understanding of the research ethics approval process is an essential part of their training as scholarly researchers. This includes submitting an application for ethical approval for their research.</a:t>
            </a:r>
          </a:p>
          <a:p>
            <a:r>
              <a:rPr lang="en-GB" dirty="0"/>
              <a:t>Projects that are low risk can be given expedited approval by the SRECs. So the process doesn’t have to be burdensome for applicants.</a:t>
            </a:r>
          </a:p>
          <a:p>
            <a:endParaRPr lang="en-GB" dirty="0"/>
          </a:p>
        </p:txBody>
      </p:sp>
    </p:spTree>
    <p:extLst>
      <p:ext uri="{BB962C8B-B14F-4D97-AF65-F5344CB8AC3E}">
        <p14:creationId xmlns:p14="http://schemas.microsoft.com/office/powerpoint/2010/main" val="98944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1BC55-DBF8-449B-988A-7286B9F875FF}"/>
              </a:ext>
            </a:extLst>
          </p:cNvPr>
          <p:cNvSpPr>
            <a:spLocks noGrp="1"/>
          </p:cNvSpPr>
          <p:nvPr>
            <p:ph type="title"/>
          </p:nvPr>
        </p:nvSpPr>
        <p:spPr/>
        <p:txBody>
          <a:bodyPr>
            <a:noAutofit/>
          </a:bodyPr>
          <a:lstStyle/>
          <a:p>
            <a:r>
              <a:rPr lang="en-GB" sz="5400" dirty="0"/>
              <a:t>What do SRECs look for in ethics applications?</a:t>
            </a:r>
          </a:p>
        </p:txBody>
      </p:sp>
      <p:sp>
        <p:nvSpPr>
          <p:cNvPr id="3" name="Content Placeholder 2">
            <a:extLst>
              <a:ext uri="{FF2B5EF4-FFF2-40B4-BE49-F238E27FC236}">
                <a16:creationId xmlns:a16="http://schemas.microsoft.com/office/drawing/2014/main" id="{EB7E3081-B78A-4835-8D46-E6732CBDD8B9}"/>
              </a:ext>
            </a:extLst>
          </p:cNvPr>
          <p:cNvSpPr>
            <a:spLocks noGrp="1"/>
          </p:cNvSpPr>
          <p:nvPr>
            <p:ph idx="1"/>
          </p:nvPr>
        </p:nvSpPr>
        <p:spPr>
          <a:xfrm>
            <a:off x="838200" y="2576945"/>
            <a:ext cx="10515600" cy="3600018"/>
          </a:xfrm>
        </p:spPr>
        <p:txBody>
          <a:bodyPr>
            <a:normAutofit/>
          </a:bodyPr>
          <a:lstStyle/>
          <a:p>
            <a:r>
              <a:rPr lang="en-GB" sz="7200" dirty="0"/>
              <a:t>Do SRECs consider the quality of the research proposal?</a:t>
            </a:r>
          </a:p>
        </p:txBody>
      </p:sp>
    </p:spTree>
    <p:extLst>
      <p:ext uri="{BB962C8B-B14F-4D97-AF65-F5344CB8AC3E}">
        <p14:creationId xmlns:p14="http://schemas.microsoft.com/office/powerpoint/2010/main" val="3458157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8C508-8CC6-45AA-A628-916BFDF45604}"/>
              </a:ext>
            </a:extLst>
          </p:cNvPr>
          <p:cNvSpPr>
            <a:spLocks noGrp="1"/>
          </p:cNvSpPr>
          <p:nvPr>
            <p:ph type="title"/>
          </p:nvPr>
        </p:nvSpPr>
        <p:spPr/>
        <p:txBody>
          <a:bodyPr/>
          <a:lstStyle/>
          <a:p>
            <a:pPr algn="ctr"/>
            <a:r>
              <a:rPr lang="en-GB" dirty="0"/>
              <a:t>Conflicts of Interests/Poor Practice</a:t>
            </a:r>
          </a:p>
        </p:txBody>
      </p:sp>
      <p:pic>
        <p:nvPicPr>
          <p:cNvPr id="6" name="Content Placeholder 5">
            <a:extLst>
              <a:ext uri="{FF2B5EF4-FFF2-40B4-BE49-F238E27FC236}">
                <a16:creationId xmlns:a16="http://schemas.microsoft.com/office/drawing/2014/main" id="{9C352786-99B4-4EF6-A375-CA239E3FE456}"/>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52009" y="1961804"/>
            <a:ext cx="5767792" cy="4050663"/>
          </a:xfrm>
        </p:spPr>
      </p:pic>
      <p:sp>
        <p:nvSpPr>
          <p:cNvPr id="4" name="Content Placeholder 3">
            <a:extLst>
              <a:ext uri="{FF2B5EF4-FFF2-40B4-BE49-F238E27FC236}">
                <a16:creationId xmlns:a16="http://schemas.microsoft.com/office/drawing/2014/main" id="{7AB5C402-21EB-47A5-A82A-B79DA76D907A}"/>
              </a:ext>
            </a:extLst>
          </p:cNvPr>
          <p:cNvSpPr>
            <a:spLocks noGrp="1"/>
          </p:cNvSpPr>
          <p:nvPr>
            <p:ph sz="half" idx="2"/>
          </p:nvPr>
        </p:nvSpPr>
        <p:spPr>
          <a:xfrm>
            <a:off x="6517178" y="1825625"/>
            <a:ext cx="4836622" cy="4186842"/>
          </a:xfrm>
        </p:spPr>
        <p:txBody>
          <a:bodyPr>
            <a:normAutofit fontScale="92500" lnSpcReduction="10000"/>
          </a:bodyPr>
          <a:lstStyle/>
          <a:p>
            <a:r>
              <a:rPr lang="en-GB" dirty="0"/>
              <a:t>Since the 1950s tobacco companies have consistently funded research designed to cast doubt on the harmful effects of smoking. </a:t>
            </a:r>
          </a:p>
          <a:p>
            <a:r>
              <a:rPr lang="en-GB" dirty="0"/>
              <a:t>Research projects where the methodology is sufficiently flawed to cast doubt on the value of any findings that might be obtained can be seen as an unethical use of time, money and resources.</a:t>
            </a:r>
          </a:p>
        </p:txBody>
      </p:sp>
    </p:spTree>
    <p:extLst>
      <p:ext uri="{BB962C8B-B14F-4D97-AF65-F5344CB8AC3E}">
        <p14:creationId xmlns:p14="http://schemas.microsoft.com/office/powerpoint/2010/main" val="2796899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59000"/>
          </a:xfrm>
        </p:spPr>
        <p:txBody>
          <a:bodyPr>
            <a:normAutofit fontScale="90000"/>
          </a:bodyPr>
          <a:lstStyle/>
          <a:p>
            <a:r>
              <a:rPr lang="en-GB" dirty="0"/>
              <a:t>Participant Information Sheets/Consent Forms</a:t>
            </a:r>
          </a:p>
        </p:txBody>
      </p:sp>
      <p:sp>
        <p:nvSpPr>
          <p:cNvPr id="3" name="Content Placeholder 2"/>
          <p:cNvSpPr>
            <a:spLocks noGrp="1"/>
          </p:cNvSpPr>
          <p:nvPr>
            <p:ph idx="1"/>
          </p:nvPr>
        </p:nvSpPr>
        <p:spPr>
          <a:xfrm>
            <a:off x="897622" y="1124126"/>
            <a:ext cx="10456178" cy="5368749"/>
          </a:xfrm>
        </p:spPr>
        <p:txBody>
          <a:bodyPr>
            <a:normAutofit/>
          </a:bodyPr>
          <a:lstStyle/>
          <a:p>
            <a:r>
              <a:rPr lang="en-GB" sz="2000" dirty="0"/>
              <a:t>These should be provided to participants as two separate documents.</a:t>
            </a:r>
          </a:p>
          <a:p>
            <a:r>
              <a:rPr lang="en-GB" sz="2000" dirty="0"/>
              <a:t>The Participant Information Sheet should provide a brief explanation of the project </a:t>
            </a:r>
            <a:r>
              <a:rPr lang="en-GB" sz="2000" b="1" dirty="0"/>
              <a:t>in language that can be understood by non-specialized readers and that also takes into account the age/reading ability of the participants.</a:t>
            </a:r>
          </a:p>
          <a:p>
            <a:r>
              <a:rPr lang="en-GB" sz="2000" dirty="0"/>
              <a:t>Participants must be advised of the commitment they will be expected to make to the project and of any risks involved.</a:t>
            </a:r>
          </a:p>
          <a:p>
            <a:r>
              <a:rPr lang="en-GB" sz="2000" dirty="0"/>
              <a:t>If participants might experience physical or emotional distress as a result of their involvement in the project they should be provided with contact details for appropriate counselling and support.</a:t>
            </a:r>
          </a:p>
          <a:p>
            <a:r>
              <a:rPr lang="en-GB" sz="2000" dirty="0"/>
              <a:t>Participants must be informed how data collected from the project will be used and stored.</a:t>
            </a:r>
          </a:p>
          <a:p>
            <a:r>
              <a:rPr lang="en-GB" sz="2000" dirty="0"/>
              <a:t>Participants must be advised of their right to withdraw from the project.</a:t>
            </a:r>
          </a:p>
          <a:p>
            <a:r>
              <a:rPr lang="en-GB" sz="2000" dirty="0"/>
              <a:t>The Participant Information Sheet must provide contact details for the researcher and also an independent third party in case participants have any ethical concerns they wish to raise about the research.</a:t>
            </a:r>
          </a:p>
          <a:p>
            <a:r>
              <a:rPr lang="en-GB" sz="2000" dirty="0"/>
              <a:t>A template for Participant Information Sheets is available on the Research wiki:</a:t>
            </a:r>
          </a:p>
          <a:p>
            <a:r>
              <a:rPr lang="en-GB" sz="1400" dirty="0">
                <a:hlinkClick r:id="rId2"/>
              </a:rPr>
              <a:t>Governance - Participant Information Sheet template - RO-GOV-17.docx (live.com)</a:t>
            </a:r>
            <a:endParaRPr lang="en-GB" sz="2000" dirty="0"/>
          </a:p>
          <a:p>
            <a:endParaRPr lang="en-GB" dirty="0"/>
          </a:p>
        </p:txBody>
      </p:sp>
    </p:spTree>
    <p:extLst>
      <p:ext uri="{BB962C8B-B14F-4D97-AF65-F5344CB8AC3E}">
        <p14:creationId xmlns:p14="http://schemas.microsoft.com/office/powerpoint/2010/main" val="2100558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Project Information Sheets and Readability</a:t>
            </a:r>
          </a:p>
        </p:txBody>
      </p:sp>
      <p:sp>
        <p:nvSpPr>
          <p:cNvPr id="4" name="Content Placeholder 3"/>
          <p:cNvSpPr>
            <a:spLocks noGrp="1"/>
          </p:cNvSpPr>
          <p:nvPr>
            <p:ph sz="half" idx="2"/>
          </p:nvPr>
        </p:nvSpPr>
        <p:spPr>
          <a:xfrm>
            <a:off x="6096000" y="1562793"/>
            <a:ext cx="5791200" cy="5054138"/>
          </a:xfrm>
        </p:spPr>
        <p:txBody>
          <a:bodyPr>
            <a:normAutofit fontScale="77500" lnSpcReduction="20000"/>
          </a:bodyPr>
          <a:lstStyle/>
          <a:p>
            <a:r>
              <a:rPr lang="en-GB" dirty="0"/>
              <a:t>In his 2017 farewell address, President Obama reflected that in 2008 his election had prompted ‘talk of a post-racial America’. Media commentators saw his victory as evidence that the nation’s long, troubled, history of race relations had finally been overcome. ‘For a lot of younger African-Americans, the resistance of the civil rights generation to Obama’s candidacy signified the failure of their parents to come to terms, at the dusk of their lives, with the success of their own struggle’, observed journalist Matt Bai. They were unable  to embrace the idea that black politics might now be disappearing into American politics in the same way that the Irish and Italian machines long ago joined the political mainstream’. This perception was reinforced by demographic change, with a 2008 report by the United States Census Bureau forecasting that by 2042 white Americans would make up less than 50 per cent of the population.</a:t>
            </a:r>
          </a:p>
          <a:p>
            <a:pPr marL="0" indent="0">
              <a:buNone/>
            </a:pPr>
            <a:endParaRPr lang="en-GB" dirty="0"/>
          </a:p>
          <a:p>
            <a:endParaRPr lang="en-GB" dirty="0"/>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980097" y="1825625"/>
            <a:ext cx="2897805" cy="4351338"/>
          </a:xfrm>
        </p:spPr>
      </p:pic>
    </p:spTree>
    <p:extLst>
      <p:ext uri="{BB962C8B-B14F-4D97-AF65-F5344CB8AC3E}">
        <p14:creationId xmlns:p14="http://schemas.microsoft.com/office/powerpoint/2010/main" val="24935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Barack Obama for Children</a:t>
            </a:r>
          </a:p>
        </p:txBody>
      </p:sp>
      <p:sp>
        <p:nvSpPr>
          <p:cNvPr id="4" name="Content Placeholder 3"/>
          <p:cNvSpPr>
            <a:spLocks noGrp="1"/>
          </p:cNvSpPr>
          <p:nvPr>
            <p:ph sz="half" idx="2"/>
          </p:nvPr>
        </p:nvSpPr>
        <p:spPr/>
        <p:txBody>
          <a:bodyPr>
            <a:normAutofit fontScale="77500" lnSpcReduction="20000"/>
          </a:bodyPr>
          <a:lstStyle/>
          <a:p>
            <a:r>
              <a:rPr lang="en-GB" dirty="0"/>
              <a:t>Barack Obama was elected as American president in 2008. Hard to believe that was fourteen years ago. Back then it made a lot of people around the world happy. A lot of American journalists said race no longer mattered. But older black Americans did not see it that way. They thought about the past. About the 1950s and 1960s. About Martin Luther King. About the civil rights movement. But times had changed. The American people had changed. By 2042 most Americans will not be white. And it's not just me that says that. It is official. A 2008 American census report says so. You can't get more official than that.  </a:t>
            </a:r>
          </a:p>
          <a:p>
            <a:endParaRPr lang="en-GB" dirty="0"/>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929140" y="1825625"/>
            <a:ext cx="2999719" cy="4351338"/>
          </a:xfrm>
        </p:spPr>
      </p:pic>
    </p:spTree>
    <p:extLst>
      <p:ext uri="{BB962C8B-B14F-4D97-AF65-F5344CB8AC3E}">
        <p14:creationId xmlns:p14="http://schemas.microsoft.com/office/powerpoint/2010/main" val="3448101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DC7E8-7D3B-439B-A781-29954FF157A5}"/>
              </a:ext>
            </a:extLst>
          </p:cNvPr>
          <p:cNvSpPr>
            <a:spLocks noGrp="1"/>
          </p:cNvSpPr>
          <p:nvPr>
            <p:ph type="title"/>
          </p:nvPr>
        </p:nvSpPr>
        <p:spPr>
          <a:xfrm>
            <a:off x="803564" y="365125"/>
            <a:ext cx="10550236" cy="844839"/>
          </a:xfrm>
        </p:spPr>
        <p:txBody>
          <a:bodyPr/>
          <a:lstStyle/>
          <a:p>
            <a:pPr algn="ctr"/>
            <a:r>
              <a:rPr lang="en-GB" dirty="0"/>
              <a:t>Consent Forms</a:t>
            </a:r>
          </a:p>
        </p:txBody>
      </p:sp>
      <p:sp>
        <p:nvSpPr>
          <p:cNvPr id="4" name="Content Placeholder 3">
            <a:extLst>
              <a:ext uri="{FF2B5EF4-FFF2-40B4-BE49-F238E27FC236}">
                <a16:creationId xmlns:a16="http://schemas.microsoft.com/office/drawing/2014/main" id="{4655B2B3-63C2-4F5B-BA3D-EF303D2F0446}"/>
              </a:ext>
            </a:extLst>
          </p:cNvPr>
          <p:cNvSpPr>
            <a:spLocks noGrp="1"/>
          </p:cNvSpPr>
          <p:nvPr>
            <p:ph sz="half" idx="2"/>
          </p:nvPr>
        </p:nvSpPr>
        <p:spPr>
          <a:xfrm>
            <a:off x="5440218" y="1209964"/>
            <a:ext cx="6363855" cy="5282911"/>
          </a:xfrm>
        </p:spPr>
        <p:txBody>
          <a:bodyPr>
            <a:normAutofit/>
          </a:bodyPr>
          <a:lstStyle/>
          <a:p>
            <a:r>
              <a:rPr lang="en-GB" sz="1800" dirty="0"/>
              <a:t>Consent forms should be signed and dated by participants and returned to the researcher. </a:t>
            </a:r>
          </a:p>
          <a:p>
            <a:r>
              <a:rPr lang="en-GB" sz="1800" dirty="0"/>
              <a:t>This is why the consent form needs to be a separate document from the Participant Information Sheet, which is retained by the participants.</a:t>
            </a:r>
          </a:p>
          <a:p>
            <a:r>
              <a:rPr lang="en-GB" sz="1800" dirty="0"/>
              <a:t>Consent forms should include clear, individual, statements on everything for which consent is being sought.</a:t>
            </a:r>
          </a:p>
          <a:p>
            <a:r>
              <a:rPr lang="en-GB" sz="1800" dirty="0"/>
              <a:t>Each statement should have a box for participants to </a:t>
            </a:r>
            <a:r>
              <a:rPr lang="en-GB" sz="1800" b="1" dirty="0"/>
              <a:t>initial </a:t>
            </a:r>
            <a:r>
              <a:rPr lang="en-GB" sz="1800" dirty="0"/>
              <a:t>–</a:t>
            </a:r>
            <a:r>
              <a:rPr lang="en-GB" sz="1800" i="1" dirty="0"/>
              <a:t>not</a:t>
            </a:r>
            <a:r>
              <a:rPr lang="en-GB" sz="1800" dirty="0"/>
              <a:t> tick. </a:t>
            </a:r>
          </a:p>
          <a:p>
            <a:r>
              <a:rPr lang="en-GB" sz="1800" dirty="0"/>
              <a:t>Some projects may require consent from several individuals. For example a school based research project may require consent from the head teacher/classroom teacher, the students involved and their parents.</a:t>
            </a:r>
          </a:p>
          <a:p>
            <a:r>
              <a:rPr lang="en-GB" sz="1800" dirty="0"/>
              <a:t>Some participants, for example young children, may not be able to give fully informed consent but they should still complete </a:t>
            </a:r>
            <a:r>
              <a:rPr lang="en-GB" sz="1800" b="1" dirty="0"/>
              <a:t>assent forms </a:t>
            </a:r>
            <a:r>
              <a:rPr lang="en-GB" sz="1800" dirty="0"/>
              <a:t>confirming they are happy to take part in the project. These should be clearly written in language they are able to understand.</a:t>
            </a:r>
          </a:p>
        </p:txBody>
      </p:sp>
      <p:pic>
        <p:nvPicPr>
          <p:cNvPr id="2050" name="Picture 2" descr="See the source image">
            <a:extLst>
              <a:ext uri="{FF2B5EF4-FFF2-40B4-BE49-F238E27FC236}">
                <a16:creationId xmlns:a16="http://schemas.microsoft.com/office/drawing/2014/main" id="{EF2FFE88-38FB-4867-B1E2-54739935126D}"/>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551708" y="1356020"/>
            <a:ext cx="3768437" cy="5310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1167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59308-648E-437A-9495-2E688DABB589}"/>
              </a:ext>
            </a:extLst>
          </p:cNvPr>
          <p:cNvSpPr>
            <a:spLocks noGrp="1"/>
          </p:cNvSpPr>
          <p:nvPr>
            <p:ph type="title"/>
          </p:nvPr>
        </p:nvSpPr>
        <p:spPr>
          <a:xfrm>
            <a:off x="838199" y="365126"/>
            <a:ext cx="10515601" cy="998162"/>
          </a:xfrm>
        </p:spPr>
        <p:txBody>
          <a:bodyPr/>
          <a:lstStyle/>
          <a:p>
            <a:r>
              <a:rPr lang="en-GB" dirty="0"/>
              <a:t>Risk Assessment and Mitigation: Participants</a:t>
            </a:r>
          </a:p>
        </p:txBody>
      </p:sp>
      <p:sp>
        <p:nvSpPr>
          <p:cNvPr id="3" name="Content Placeholder 2">
            <a:extLst>
              <a:ext uri="{FF2B5EF4-FFF2-40B4-BE49-F238E27FC236}">
                <a16:creationId xmlns:a16="http://schemas.microsoft.com/office/drawing/2014/main" id="{A79BE666-8F66-4816-A77B-8475FDCC2EFA}"/>
              </a:ext>
            </a:extLst>
          </p:cNvPr>
          <p:cNvSpPr>
            <a:spLocks noGrp="1"/>
          </p:cNvSpPr>
          <p:nvPr>
            <p:ph idx="1"/>
          </p:nvPr>
        </p:nvSpPr>
        <p:spPr>
          <a:xfrm>
            <a:off x="838199" y="1363288"/>
            <a:ext cx="10666615" cy="5129587"/>
          </a:xfrm>
        </p:spPr>
        <p:txBody>
          <a:bodyPr>
            <a:normAutofit lnSpcReduction="10000"/>
          </a:bodyPr>
          <a:lstStyle/>
          <a:p>
            <a:r>
              <a:rPr lang="en-GB" dirty="0"/>
              <a:t>Do the potential benefits of the research outweigh the potential risks to participants?</a:t>
            </a:r>
          </a:p>
          <a:p>
            <a:r>
              <a:rPr lang="en-GB" dirty="0"/>
              <a:t>What commitments/undertakings will the research require of participants?</a:t>
            </a:r>
          </a:p>
          <a:p>
            <a:r>
              <a:rPr lang="en-GB" dirty="0"/>
              <a:t>What are the physical risks for participants, and how might these be mitigated?</a:t>
            </a:r>
          </a:p>
          <a:p>
            <a:r>
              <a:rPr lang="en-GB" dirty="0"/>
              <a:t>What are the emotional or mental risks for participants and how might they be mitigated?</a:t>
            </a:r>
          </a:p>
          <a:p>
            <a:r>
              <a:rPr lang="en-GB" dirty="0"/>
              <a:t>Have participants given informed consent?</a:t>
            </a:r>
          </a:p>
          <a:p>
            <a:r>
              <a:rPr lang="en-GB" dirty="0"/>
              <a:t>What are their rights to withdraw from the project?</a:t>
            </a:r>
          </a:p>
          <a:p>
            <a:r>
              <a:rPr lang="en-GB" dirty="0"/>
              <a:t>Does the research involve vulnerable participants, and if so how has this been addressed?</a:t>
            </a:r>
          </a:p>
        </p:txBody>
      </p:sp>
    </p:spTree>
    <p:extLst>
      <p:ext uri="{BB962C8B-B14F-4D97-AF65-F5344CB8AC3E}">
        <p14:creationId xmlns:p14="http://schemas.microsoft.com/office/powerpoint/2010/main" val="3777066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06F58-DC80-4464-9D8D-7A9D5EDDB64D}"/>
              </a:ext>
            </a:extLst>
          </p:cNvPr>
          <p:cNvSpPr>
            <a:spLocks noGrp="1"/>
          </p:cNvSpPr>
          <p:nvPr>
            <p:ph type="title"/>
          </p:nvPr>
        </p:nvSpPr>
        <p:spPr>
          <a:xfrm>
            <a:off x="964276" y="365125"/>
            <a:ext cx="10389524" cy="865159"/>
          </a:xfrm>
        </p:spPr>
        <p:txBody>
          <a:bodyPr/>
          <a:lstStyle/>
          <a:p>
            <a:pPr algn="ctr"/>
            <a:r>
              <a:rPr lang="en-GB" dirty="0"/>
              <a:t>Some Final Thoughts</a:t>
            </a:r>
          </a:p>
        </p:txBody>
      </p:sp>
      <p:sp>
        <p:nvSpPr>
          <p:cNvPr id="3" name="Content Placeholder 2">
            <a:extLst>
              <a:ext uri="{FF2B5EF4-FFF2-40B4-BE49-F238E27FC236}">
                <a16:creationId xmlns:a16="http://schemas.microsoft.com/office/drawing/2014/main" id="{51C358C4-7F15-4357-ABC0-5A1680DAAFD6}"/>
              </a:ext>
            </a:extLst>
          </p:cNvPr>
          <p:cNvSpPr>
            <a:spLocks noGrp="1"/>
          </p:cNvSpPr>
          <p:nvPr>
            <p:ph idx="1"/>
          </p:nvPr>
        </p:nvSpPr>
        <p:spPr>
          <a:xfrm>
            <a:off x="838200" y="1230284"/>
            <a:ext cx="10515600" cy="5386647"/>
          </a:xfrm>
        </p:spPr>
        <p:txBody>
          <a:bodyPr>
            <a:normAutofit fontScale="92500" lnSpcReduction="10000"/>
          </a:bodyPr>
          <a:lstStyle/>
          <a:p>
            <a:r>
              <a:rPr lang="en-GB" dirty="0"/>
              <a:t>Knowledge and understanding of research ethics and the processes for ethical approval is an essential part of the training for all scholarly researchers, whatever their discipline.</a:t>
            </a:r>
          </a:p>
          <a:p>
            <a:r>
              <a:rPr lang="en-GB" dirty="0"/>
              <a:t>Field based research should </a:t>
            </a:r>
            <a:r>
              <a:rPr lang="en-GB" b="1" dirty="0"/>
              <a:t>never</a:t>
            </a:r>
            <a:r>
              <a:rPr lang="en-GB" dirty="0"/>
              <a:t> be undertaken without first securing ethical approval.</a:t>
            </a:r>
          </a:p>
          <a:p>
            <a:r>
              <a:rPr lang="en-GB" dirty="0"/>
              <a:t>Ethical approval cannot be granted retrospectively. </a:t>
            </a:r>
          </a:p>
          <a:p>
            <a:r>
              <a:rPr lang="en-GB" dirty="0"/>
              <a:t>Ethical approval covers only the original study and time period for which it is sought. If the study is extended, changed, and/or further data is needed the SREC Secretary must be contacted for advice as to whether additional ethical approval is required.</a:t>
            </a:r>
          </a:p>
          <a:p>
            <a:r>
              <a:rPr lang="en-GB" dirty="0"/>
              <a:t>Failure to comply with university policies and procedures on research ethics is a serious disciplinary offence.</a:t>
            </a:r>
          </a:p>
          <a:p>
            <a:r>
              <a:rPr lang="en-GB" dirty="0"/>
              <a:t>Policies and procedures on research ethics are there to </a:t>
            </a:r>
            <a:r>
              <a:rPr lang="en-GB" i="1" dirty="0"/>
              <a:t>protect you as a researcher </a:t>
            </a:r>
            <a:r>
              <a:rPr lang="en-GB" dirty="0"/>
              <a:t>as well as research participants and the University. </a:t>
            </a:r>
          </a:p>
        </p:txBody>
      </p:sp>
    </p:spTree>
    <p:extLst>
      <p:ext uri="{BB962C8B-B14F-4D97-AF65-F5344CB8AC3E}">
        <p14:creationId xmlns:p14="http://schemas.microsoft.com/office/powerpoint/2010/main" val="2933621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14991-CEA9-4907-B9D3-A180749B2E45}"/>
              </a:ext>
            </a:extLst>
          </p:cNvPr>
          <p:cNvSpPr>
            <a:spLocks noGrp="1"/>
          </p:cNvSpPr>
          <p:nvPr>
            <p:ph type="title"/>
          </p:nvPr>
        </p:nvSpPr>
        <p:spPr>
          <a:xfrm>
            <a:off x="914400" y="365125"/>
            <a:ext cx="10439400" cy="1181573"/>
          </a:xfrm>
        </p:spPr>
        <p:txBody>
          <a:bodyPr>
            <a:normAutofit fontScale="90000"/>
          </a:bodyPr>
          <a:lstStyle/>
          <a:p>
            <a:pPr algn="ctr"/>
            <a:r>
              <a:rPr lang="en-GB" dirty="0"/>
              <a:t>Research Ethics are </a:t>
            </a:r>
            <a:r>
              <a:rPr lang="en-GB" i="1" dirty="0"/>
              <a:t>not</a:t>
            </a:r>
            <a:r>
              <a:rPr lang="en-GB" dirty="0"/>
              <a:t> about Moral Philosophy</a:t>
            </a:r>
          </a:p>
        </p:txBody>
      </p:sp>
      <p:pic>
        <p:nvPicPr>
          <p:cNvPr id="8" name="Content Placeholder 7">
            <a:extLst>
              <a:ext uri="{FF2B5EF4-FFF2-40B4-BE49-F238E27FC236}">
                <a16:creationId xmlns:a16="http://schemas.microsoft.com/office/drawing/2014/main" id="{E7D893F7-F7C6-4119-B44A-0BCC8EDED0F2}"/>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849432" y="1690688"/>
            <a:ext cx="3282851" cy="4802187"/>
          </a:xfrm>
        </p:spPr>
      </p:pic>
      <p:pic>
        <p:nvPicPr>
          <p:cNvPr id="6" name="Content Placeholder 5">
            <a:extLst>
              <a:ext uri="{FF2B5EF4-FFF2-40B4-BE49-F238E27FC236}">
                <a16:creationId xmlns:a16="http://schemas.microsoft.com/office/drawing/2014/main" id="{9DF4CBC1-E235-4F20-BD3A-FD51A47B66B4}"/>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852169" y="2123741"/>
            <a:ext cx="5986395" cy="3187561"/>
          </a:xfrm>
        </p:spPr>
      </p:pic>
    </p:spTree>
    <p:extLst>
      <p:ext uri="{BB962C8B-B14F-4D97-AF65-F5344CB8AC3E}">
        <p14:creationId xmlns:p14="http://schemas.microsoft.com/office/powerpoint/2010/main" val="352032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Key Principles in Research Ethics (1)</a:t>
            </a:r>
          </a:p>
        </p:txBody>
      </p:sp>
      <p:sp>
        <p:nvSpPr>
          <p:cNvPr id="3" name="Content Placeholder 2"/>
          <p:cNvSpPr>
            <a:spLocks noGrp="1"/>
          </p:cNvSpPr>
          <p:nvPr>
            <p:ph idx="1"/>
          </p:nvPr>
        </p:nvSpPr>
        <p:spPr>
          <a:xfrm>
            <a:off x="838200" y="1545770"/>
            <a:ext cx="10515600" cy="4865915"/>
          </a:xfrm>
        </p:spPr>
        <p:txBody>
          <a:bodyPr>
            <a:normAutofit/>
          </a:bodyPr>
          <a:lstStyle/>
          <a:p>
            <a:r>
              <a:rPr lang="en-GB" sz="2000" b="1" dirty="0"/>
              <a:t>All </a:t>
            </a:r>
            <a:r>
              <a:rPr lang="en-GB" sz="2000" dirty="0"/>
              <a:t>research projects </a:t>
            </a:r>
            <a:r>
              <a:rPr lang="en-GB" sz="2000" b="1" dirty="0"/>
              <a:t>must</a:t>
            </a:r>
            <a:r>
              <a:rPr lang="en-GB" sz="2000" dirty="0"/>
              <a:t> receive ethical approval.</a:t>
            </a:r>
          </a:p>
          <a:p>
            <a:r>
              <a:rPr lang="en-GB" sz="2000" dirty="0"/>
              <a:t>The process of ethical scrutiny begins with individual researchers who are responsible for ensuring that their research projects receive ethical approval.</a:t>
            </a:r>
          </a:p>
          <a:p>
            <a:r>
              <a:rPr lang="en-GB" sz="2000" dirty="0"/>
              <a:t>Researchers in the University are expected to abide by the highest standards of integrity, openness and transparency at all times.</a:t>
            </a:r>
          </a:p>
          <a:p>
            <a:r>
              <a:rPr lang="en-GB" sz="2000" dirty="0"/>
              <a:t>Undertaking research projects without ethical approval is viewed with the utmost seriousness.</a:t>
            </a:r>
          </a:p>
          <a:p>
            <a:r>
              <a:rPr lang="en-GB" sz="2000" dirty="0"/>
              <a:t>Such breaches are subject to stringent penalties being imposed by the University – including a requirement for the destruction of all data collected and, in the most severe cases, dismissal for members of staff and/or de-registration for PGRs.</a:t>
            </a:r>
          </a:p>
          <a:p>
            <a:r>
              <a:rPr lang="en-GB" sz="2000" dirty="0"/>
              <a:t>Guidance on ethical issues is provided by the University Research Ethics Policy available on the Research wiki:</a:t>
            </a:r>
          </a:p>
          <a:p>
            <a:pPr marL="0" indent="0">
              <a:buNone/>
            </a:pPr>
            <a:r>
              <a:rPr lang="en-GB" sz="1400" dirty="0">
                <a:hlinkClick r:id="rId2"/>
              </a:rPr>
              <a:t>Research Ethics Policy - Edge Hill University</a:t>
            </a:r>
            <a:endParaRPr lang="en-GB" sz="2000" dirty="0"/>
          </a:p>
        </p:txBody>
      </p:sp>
    </p:spTree>
    <p:extLst>
      <p:ext uri="{BB962C8B-B14F-4D97-AF65-F5344CB8AC3E}">
        <p14:creationId xmlns:p14="http://schemas.microsoft.com/office/powerpoint/2010/main" val="3676509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Key Principles in Research Ethics (2) </a:t>
            </a:r>
          </a:p>
        </p:txBody>
      </p:sp>
      <p:sp>
        <p:nvSpPr>
          <p:cNvPr id="3" name="Content Placeholder 2"/>
          <p:cNvSpPr>
            <a:spLocks noGrp="1"/>
          </p:cNvSpPr>
          <p:nvPr>
            <p:ph idx="1"/>
          </p:nvPr>
        </p:nvSpPr>
        <p:spPr>
          <a:xfrm>
            <a:off x="838200" y="1556657"/>
            <a:ext cx="10515600" cy="4620306"/>
          </a:xfrm>
        </p:spPr>
        <p:txBody>
          <a:bodyPr>
            <a:normAutofit fontScale="77500" lnSpcReduction="20000"/>
          </a:bodyPr>
          <a:lstStyle/>
          <a:p>
            <a:pPr>
              <a:lnSpc>
                <a:spcPct val="120000"/>
              </a:lnSpc>
            </a:pPr>
            <a:r>
              <a:rPr lang="en-GB" sz="2900" dirty="0"/>
              <a:t>Robust processes of ethical scrutiny are vital to protect the financial, legal and reputational interests of the University and also to ensure the safety and well-being of researchers and the living subjects or environments involved in their research. These include human beings, animals, plants, heritage sites and cultural or religious artefacts. It is recognized that some research participants, for example young people, students, or the elderly, may be particularly vulnerable and researchers are required to abide by university guidelines, available on the research wiki, when undertaking research with such groups:</a:t>
            </a:r>
          </a:p>
          <a:p>
            <a:pPr marL="0" indent="0">
              <a:lnSpc>
                <a:spcPct val="120000"/>
              </a:lnSpc>
              <a:buNone/>
            </a:pPr>
            <a:endParaRPr lang="en-GB" sz="2300" dirty="0"/>
          </a:p>
          <a:p>
            <a:r>
              <a:rPr lang="en-GB" sz="2000" dirty="0">
                <a:hlinkClick r:id="rId2"/>
              </a:rPr>
              <a:t>Ethics-Guidance-Children-_Young-People-RO-GOV-103.docx (live.com)</a:t>
            </a:r>
            <a:endParaRPr lang="en-GB" sz="2900" dirty="0"/>
          </a:p>
          <a:p>
            <a:r>
              <a:rPr lang="en-GB" sz="2000" dirty="0">
                <a:hlinkClick r:id="rId3"/>
              </a:rPr>
              <a:t>Ethics-Guidance-Vulnerable-Adults-RO-GOV-113.docx (live.com)</a:t>
            </a:r>
            <a:endParaRPr lang="en-GB" sz="2900" dirty="0"/>
          </a:p>
          <a:p>
            <a:r>
              <a:rPr lang="en-GB" sz="2000" dirty="0">
                <a:hlinkClick r:id="rId4"/>
              </a:rPr>
              <a:t>ethics-guidance-ehu-students.docx (live.com)</a:t>
            </a:r>
            <a:r>
              <a:rPr lang="en-GB" sz="2900" dirty="0"/>
              <a:t>  </a:t>
            </a:r>
          </a:p>
          <a:p>
            <a:pPr marL="0" indent="0">
              <a:buNone/>
            </a:pPr>
            <a:r>
              <a:rPr lang="en-GB" sz="2900" dirty="0"/>
              <a:t> </a:t>
            </a:r>
          </a:p>
          <a:p>
            <a:endParaRPr lang="en-GB" dirty="0"/>
          </a:p>
        </p:txBody>
      </p:sp>
    </p:spTree>
    <p:extLst>
      <p:ext uri="{BB962C8B-B14F-4D97-AF65-F5344CB8AC3E}">
        <p14:creationId xmlns:p14="http://schemas.microsoft.com/office/powerpoint/2010/main" val="2181107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5A0CF-D468-49CE-B050-F0F680A01D9C}"/>
              </a:ext>
            </a:extLst>
          </p:cNvPr>
          <p:cNvSpPr>
            <a:spLocks noGrp="1"/>
          </p:cNvSpPr>
          <p:nvPr>
            <p:ph type="title"/>
          </p:nvPr>
        </p:nvSpPr>
        <p:spPr/>
        <p:txBody>
          <a:bodyPr/>
          <a:lstStyle/>
          <a:p>
            <a:r>
              <a:rPr lang="en-GB" dirty="0"/>
              <a:t>Submitting Applications for Ethical Approval</a:t>
            </a:r>
          </a:p>
        </p:txBody>
      </p:sp>
      <p:sp>
        <p:nvSpPr>
          <p:cNvPr id="4" name="Content Placeholder 3">
            <a:extLst>
              <a:ext uri="{FF2B5EF4-FFF2-40B4-BE49-F238E27FC236}">
                <a16:creationId xmlns:a16="http://schemas.microsoft.com/office/drawing/2014/main" id="{CF4C9E3A-CCE5-4C9C-9A9B-12CF1214E55C}"/>
              </a:ext>
            </a:extLst>
          </p:cNvPr>
          <p:cNvSpPr>
            <a:spLocks noGrp="1"/>
          </p:cNvSpPr>
          <p:nvPr>
            <p:ph sz="half" idx="2"/>
          </p:nvPr>
        </p:nvSpPr>
        <p:spPr>
          <a:xfrm>
            <a:off x="6031684" y="1690688"/>
            <a:ext cx="5637402" cy="4802187"/>
          </a:xfrm>
        </p:spPr>
        <p:txBody>
          <a:bodyPr>
            <a:normAutofit fontScale="92500"/>
          </a:bodyPr>
          <a:lstStyle/>
          <a:p>
            <a:r>
              <a:rPr lang="en-GB" dirty="0"/>
              <a:t>All applications for ethical approval must be submitted on Ethics Monitor.</a:t>
            </a:r>
          </a:p>
          <a:p>
            <a:r>
              <a:rPr lang="en-GB" dirty="0"/>
              <a:t>The submission deadline is 23.59 on the </a:t>
            </a:r>
            <a:r>
              <a:rPr lang="en-GB" b="1" dirty="0"/>
              <a:t>first day of each month</a:t>
            </a:r>
            <a:r>
              <a:rPr lang="en-GB" dirty="0"/>
              <a:t>. </a:t>
            </a:r>
          </a:p>
          <a:p>
            <a:r>
              <a:rPr lang="en-GB" dirty="0"/>
              <a:t>Ethics Monitor can be accessed from the logo on the left or the link provided on the Research Wiki which also provides guidance on submitting applications for ethical approval :</a:t>
            </a:r>
          </a:p>
          <a:p>
            <a:r>
              <a:rPr lang="en-GB" dirty="0">
                <a:hlinkClick r:id="rId2"/>
              </a:rPr>
              <a:t>Ethics Monitor - Research - Edge Hill University Wiki</a:t>
            </a:r>
            <a:r>
              <a:rPr lang="en-GB" dirty="0"/>
              <a:t> </a:t>
            </a:r>
          </a:p>
        </p:txBody>
      </p:sp>
      <p:pic>
        <p:nvPicPr>
          <p:cNvPr id="11" name="Content Placeholder 10">
            <a:extLst>
              <a:ext uri="{FF2B5EF4-FFF2-40B4-BE49-F238E27FC236}">
                <a16:creationId xmlns:a16="http://schemas.microsoft.com/office/drawing/2014/main" id="{634476E4-30D1-43AF-A374-07020DE1D6B0}"/>
              </a:ext>
            </a:extLst>
          </p:cNvPr>
          <p:cNvPicPr>
            <a:picLocks noGrp="1" noChangeAspect="1"/>
          </p:cNvPicPr>
          <p:nvPr>
            <p:ph sz="half" idx="1"/>
          </p:nvPr>
        </p:nvPicPr>
        <p:blipFill>
          <a:blip r:embed="rId3"/>
          <a:stretch>
            <a:fillRect/>
          </a:stretch>
        </p:blipFill>
        <p:spPr>
          <a:xfrm>
            <a:off x="2059709" y="1626801"/>
            <a:ext cx="2419927" cy="4196405"/>
          </a:xfrm>
          <a:prstGeom prst="rect">
            <a:avLst/>
          </a:prstGeom>
        </p:spPr>
      </p:pic>
    </p:spTree>
    <p:extLst>
      <p:ext uri="{BB962C8B-B14F-4D97-AF65-F5344CB8AC3E}">
        <p14:creationId xmlns:p14="http://schemas.microsoft.com/office/powerpoint/2010/main" val="2321703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Good Practice in Submitting Applications for Ethical Approval</a:t>
            </a:r>
          </a:p>
        </p:txBody>
      </p:sp>
      <p:sp>
        <p:nvSpPr>
          <p:cNvPr id="3" name="Content Placeholder 2"/>
          <p:cNvSpPr>
            <a:spLocks noGrp="1"/>
          </p:cNvSpPr>
          <p:nvPr>
            <p:ph idx="1"/>
          </p:nvPr>
        </p:nvSpPr>
        <p:spPr>
          <a:xfrm>
            <a:off x="838200" y="2209799"/>
            <a:ext cx="10515600" cy="4158343"/>
          </a:xfrm>
        </p:spPr>
        <p:txBody>
          <a:bodyPr>
            <a:normAutofit fontScale="92500"/>
          </a:bodyPr>
          <a:lstStyle/>
          <a:p>
            <a:r>
              <a:rPr lang="en-GB" dirty="0"/>
              <a:t>Make sure that applications are submitted well in advance. Allow at least two to three months for the process of securing ethical approval.</a:t>
            </a:r>
          </a:p>
          <a:p>
            <a:r>
              <a:rPr lang="en-GB" dirty="0"/>
              <a:t>Applications should be written clearly and, where possible, avoid the use of over technical or specialized language.</a:t>
            </a:r>
          </a:p>
          <a:p>
            <a:r>
              <a:rPr lang="en-GB" dirty="0"/>
              <a:t>Applications should include all relevant supporting documentation – copies of Participant Information Sheets, Consent Forms, proposed questionnaires.</a:t>
            </a:r>
          </a:p>
          <a:p>
            <a:r>
              <a:rPr lang="en-GB" dirty="0"/>
              <a:t>Applications should be concise and demonstrate that applicants have thought carefully about any ethical concerns that may arise and how these can be addressed or mitigated.</a:t>
            </a:r>
          </a:p>
        </p:txBody>
      </p:sp>
    </p:spTree>
    <p:extLst>
      <p:ext uri="{BB962C8B-B14F-4D97-AF65-F5344CB8AC3E}">
        <p14:creationId xmlns:p14="http://schemas.microsoft.com/office/powerpoint/2010/main" val="391830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51DFC-5861-4875-AEEC-577CB5594CE3}"/>
              </a:ext>
            </a:extLst>
          </p:cNvPr>
          <p:cNvSpPr>
            <a:spLocks noGrp="1"/>
          </p:cNvSpPr>
          <p:nvPr>
            <p:ph type="title"/>
          </p:nvPr>
        </p:nvSpPr>
        <p:spPr>
          <a:xfrm>
            <a:off x="838200" y="365125"/>
            <a:ext cx="10515600" cy="1280795"/>
          </a:xfrm>
        </p:spPr>
        <p:txBody>
          <a:bodyPr/>
          <a:lstStyle/>
          <a:p>
            <a:pPr algn="ctr"/>
            <a:r>
              <a:rPr lang="en-GB" dirty="0"/>
              <a:t>The Ethical Approval Process (1)</a:t>
            </a:r>
          </a:p>
        </p:txBody>
      </p:sp>
      <p:sp>
        <p:nvSpPr>
          <p:cNvPr id="3" name="Content Placeholder 2">
            <a:extLst>
              <a:ext uri="{FF2B5EF4-FFF2-40B4-BE49-F238E27FC236}">
                <a16:creationId xmlns:a16="http://schemas.microsoft.com/office/drawing/2014/main" id="{48508790-240C-4224-94F5-0AE7DA41338D}"/>
              </a:ext>
            </a:extLst>
          </p:cNvPr>
          <p:cNvSpPr>
            <a:spLocks noGrp="1"/>
          </p:cNvSpPr>
          <p:nvPr>
            <p:ph idx="1"/>
          </p:nvPr>
        </p:nvSpPr>
        <p:spPr>
          <a:xfrm>
            <a:off x="838199" y="1645919"/>
            <a:ext cx="10699865" cy="4846956"/>
          </a:xfrm>
        </p:spPr>
        <p:txBody>
          <a:bodyPr>
            <a:normAutofit fontScale="92500" lnSpcReduction="10000"/>
          </a:bodyPr>
          <a:lstStyle/>
          <a:p>
            <a:r>
              <a:rPr lang="en-GB" dirty="0"/>
              <a:t>Applications need to be reviewed and forwarded on by your PhD supervisor and Head of Department </a:t>
            </a:r>
            <a:r>
              <a:rPr lang="en-GB" i="1" dirty="0"/>
              <a:t>before</a:t>
            </a:r>
            <a:r>
              <a:rPr lang="en-GB" dirty="0"/>
              <a:t> the monthly submission deadline.</a:t>
            </a:r>
          </a:p>
          <a:p>
            <a:r>
              <a:rPr lang="en-GB" dirty="0"/>
              <a:t>They are then considered by one of the five Subject Research Ethics Committees (SRECs):</a:t>
            </a:r>
          </a:p>
          <a:p>
            <a:r>
              <a:rPr lang="en-US" dirty="0"/>
              <a:t> Arts and Humanities (AHREC)</a:t>
            </a:r>
          </a:p>
          <a:p>
            <a:r>
              <a:rPr lang="en-US" dirty="0"/>
              <a:t> Education (EREC)</a:t>
            </a:r>
          </a:p>
          <a:p>
            <a:r>
              <a:rPr lang="en-US" dirty="0"/>
              <a:t> Health-related (HREC)</a:t>
            </a:r>
          </a:p>
          <a:p>
            <a:r>
              <a:rPr lang="en-US" dirty="0"/>
              <a:t> Science (</a:t>
            </a:r>
            <a:r>
              <a:rPr lang="en-US" dirty="0" err="1"/>
              <a:t>ScREC</a:t>
            </a:r>
            <a:r>
              <a:rPr lang="en-US" dirty="0"/>
              <a:t>)</a:t>
            </a:r>
          </a:p>
          <a:p>
            <a:r>
              <a:rPr lang="en-US" dirty="0"/>
              <a:t> Social Sciences (SSREC)</a:t>
            </a:r>
          </a:p>
          <a:p>
            <a:pPr marL="0" indent="0">
              <a:buNone/>
            </a:pPr>
            <a:br>
              <a:rPr lang="en-US" dirty="0"/>
            </a:br>
            <a:endParaRPr lang="en-GB" dirty="0"/>
          </a:p>
        </p:txBody>
      </p:sp>
    </p:spTree>
    <p:extLst>
      <p:ext uri="{BB962C8B-B14F-4D97-AF65-F5344CB8AC3E}">
        <p14:creationId xmlns:p14="http://schemas.microsoft.com/office/powerpoint/2010/main" val="2523690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9749D-994C-4E38-A4DE-E9B0F68A9EE4}"/>
              </a:ext>
            </a:extLst>
          </p:cNvPr>
          <p:cNvSpPr>
            <a:spLocks noGrp="1"/>
          </p:cNvSpPr>
          <p:nvPr>
            <p:ph type="title"/>
          </p:nvPr>
        </p:nvSpPr>
        <p:spPr>
          <a:xfrm>
            <a:off x="953310" y="365125"/>
            <a:ext cx="10400489" cy="432543"/>
          </a:xfrm>
        </p:spPr>
        <p:txBody>
          <a:bodyPr>
            <a:normAutofit fontScale="90000"/>
          </a:bodyPr>
          <a:lstStyle/>
          <a:p>
            <a:pPr algn="ctr"/>
            <a:r>
              <a:rPr lang="en-GB" dirty="0"/>
              <a:t>The Ethics Committee Structure</a:t>
            </a:r>
          </a:p>
        </p:txBody>
      </p:sp>
      <p:pic>
        <p:nvPicPr>
          <p:cNvPr id="5" name="Content Placeholder 4">
            <a:extLst>
              <a:ext uri="{FF2B5EF4-FFF2-40B4-BE49-F238E27FC236}">
                <a16:creationId xmlns:a16="http://schemas.microsoft.com/office/drawing/2014/main" id="{FD293EF5-69E6-414F-BFC3-5BB6F4AEDC5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68028" y="797668"/>
            <a:ext cx="8573994" cy="6060332"/>
          </a:xfrm>
        </p:spPr>
      </p:pic>
    </p:spTree>
    <p:extLst>
      <p:ext uri="{BB962C8B-B14F-4D97-AF65-F5344CB8AC3E}">
        <p14:creationId xmlns:p14="http://schemas.microsoft.com/office/powerpoint/2010/main" val="4186183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FE343-94A8-41AD-BCBB-A3D1AD8B6380}"/>
              </a:ext>
            </a:extLst>
          </p:cNvPr>
          <p:cNvSpPr>
            <a:spLocks noGrp="1"/>
          </p:cNvSpPr>
          <p:nvPr>
            <p:ph type="title"/>
          </p:nvPr>
        </p:nvSpPr>
        <p:spPr/>
        <p:txBody>
          <a:bodyPr/>
          <a:lstStyle/>
          <a:p>
            <a:pPr algn="ctr"/>
            <a:r>
              <a:rPr lang="en-GB" dirty="0"/>
              <a:t>The Ethical Approval Process (2)</a:t>
            </a:r>
          </a:p>
        </p:txBody>
      </p:sp>
      <p:sp>
        <p:nvSpPr>
          <p:cNvPr id="3" name="Content Placeholder 2">
            <a:extLst>
              <a:ext uri="{FF2B5EF4-FFF2-40B4-BE49-F238E27FC236}">
                <a16:creationId xmlns:a16="http://schemas.microsoft.com/office/drawing/2014/main" id="{70A558C8-39DA-4F93-942A-F3B7B0608B79}"/>
              </a:ext>
            </a:extLst>
          </p:cNvPr>
          <p:cNvSpPr>
            <a:spLocks noGrp="1"/>
          </p:cNvSpPr>
          <p:nvPr>
            <p:ph idx="1"/>
          </p:nvPr>
        </p:nvSpPr>
        <p:spPr>
          <a:xfrm>
            <a:off x="838200" y="1562793"/>
            <a:ext cx="10515600" cy="4614170"/>
          </a:xfrm>
        </p:spPr>
        <p:txBody>
          <a:bodyPr/>
          <a:lstStyle/>
          <a:p>
            <a:r>
              <a:rPr lang="en-GB" dirty="0"/>
              <a:t>The SREC Chair and Secretary will assign two lead reviewers for an ethics application.</a:t>
            </a:r>
          </a:p>
          <a:p>
            <a:r>
              <a:rPr lang="en-GB" dirty="0"/>
              <a:t>The reviewers will usually, but not always, be other members of the SREC.</a:t>
            </a:r>
          </a:p>
          <a:p>
            <a:r>
              <a:rPr lang="en-GB" dirty="0"/>
              <a:t>Applications with little or no ethical concerns or issues can be given expedited approval.</a:t>
            </a:r>
          </a:p>
          <a:p>
            <a:r>
              <a:rPr lang="en-GB" dirty="0"/>
              <a:t>Other applications will go to the full membership of the SREC for consideration – either online or in meetings of the SREC.</a:t>
            </a:r>
          </a:p>
          <a:p>
            <a:pPr marL="0" indent="0">
              <a:buNone/>
            </a:pPr>
            <a:endParaRPr lang="en-GB" dirty="0"/>
          </a:p>
        </p:txBody>
      </p:sp>
    </p:spTree>
    <p:extLst>
      <p:ext uri="{BB962C8B-B14F-4D97-AF65-F5344CB8AC3E}">
        <p14:creationId xmlns:p14="http://schemas.microsoft.com/office/powerpoint/2010/main" val="2530688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806</TotalTime>
  <Words>1748</Words>
  <Application>Microsoft Office PowerPoint</Application>
  <PresentationFormat>Widescreen</PresentationFormat>
  <Paragraphs>92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Research Governance and the Ethical Approval Processes</vt:lpstr>
      <vt:lpstr>Research Ethics are not about Moral Philosophy</vt:lpstr>
      <vt:lpstr>Key Principles in Research Ethics (1)</vt:lpstr>
      <vt:lpstr>Key Principles in Research Ethics (2) </vt:lpstr>
      <vt:lpstr>Submitting Applications for Ethical Approval</vt:lpstr>
      <vt:lpstr>Good Practice in Submitting Applications for Ethical Approval</vt:lpstr>
      <vt:lpstr>The Ethical Approval Process (1)</vt:lpstr>
      <vt:lpstr>The Ethics Committee Structure</vt:lpstr>
      <vt:lpstr>The Ethical Approval Process (2)</vt:lpstr>
      <vt:lpstr>Why do applications with little or no ethical risks/concerns need to be submitted for ethical approval? </vt:lpstr>
      <vt:lpstr>Why All Research Projects Require Ethical Approval</vt:lpstr>
      <vt:lpstr>What do SRECs look for in ethics applications?</vt:lpstr>
      <vt:lpstr>Conflicts of Interests/Poor Practice</vt:lpstr>
      <vt:lpstr>Participant Information Sheets/Consent Forms</vt:lpstr>
      <vt:lpstr>Project Information Sheets and Readability</vt:lpstr>
      <vt:lpstr>Barack Obama for Children</vt:lpstr>
      <vt:lpstr>Consent Forms</vt:lpstr>
      <vt:lpstr>Risk Assessment and Mitigation: Participants</vt:lpstr>
      <vt:lpstr>Some 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Ethics and the Approval Process</dc:title>
  <dc:creator>Kevern Verney</dc:creator>
  <cp:lastModifiedBy>Kevern Verney</cp:lastModifiedBy>
  <cp:revision>79</cp:revision>
  <cp:lastPrinted>2022-12-08T16:23:23Z</cp:lastPrinted>
  <dcterms:created xsi:type="dcterms:W3CDTF">2022-01-31T16:39:32Z</dcterms:created>
  <dcterms:modified xsi:type="dcterms:W3CDTF">2022-12-08T16:25:11Z</dcterms:modified>
</cp:coreProperties>
</file>