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4"/>
  </p:notesMasterIdLst>
  <p:sldIdLst>
    <p:sldId id="256" r:id="rId2"/>
    <p:sldId id="260" r:id="rId3"/>
    <p:sldId id="262" r:id="rId4"/>
    <p:sldId id="266" r:id="rId5"/>
    <p:sldId id="268" r:id="rId6"/>
    <p:sldId id="264" r:id="rId7"/>
    <p:sldId id="267" r:id="rId8"/>
    <p:sldId id="269" r:id="rId9"/>
    <p:sldId id="263" r:id="rId10"/>
    <p:sldId id="258" r:id="rId11"/>
    <p:sldId id="265" r:id="rId12"/>
    <p:sldId id="270"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4974" autoAdjust="0"/>
  </p:normalViewPr>
  <p:slideViewPr>
    <p:cSldViewPr snapToGrid="0">
      <p:cViewPr>
        <p:scale>
          <a:sx n="96" d="100"/>
          <a:sy n="96" d="100"/>
        </p:scale>
        <p:origin x="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40F09-E7EA-4B7B-961C-A1D58C38E1F5}" type="datetimeFigureOut">
              <a:rPr lang="en-GB" smtClean="0"/>
              <a:t>24/11/2022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9B2C1-78C6-41B3-927E-7575FF6EC1B6}" type="slidenum">
              <a:rPr lang="en-GB" smtClean="0"/>
              <a:t>‹#›</a:t>
            </a:fld>
            <a:endParaRPr lang="en-GB"/>
          </a:p>
        </p:txBody>
      </p:sp>
    </p:spTree>
    <p:extLst>
      <p:ext uri="{BB962C8B-B14F-4D97-AF65-F5344CB8AC3E}">
        <p14:creationId xmlns:p14="http://schemas.microsoft.com/office/powerpoint/2010/main" val="198680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Peter Beaumont from Learning Technology Development, and Michelle O’Connell from Academic Engagement.</a:t>
            </a:r>
          </a:p>
          <a:p>
            <a:pPr marL="171450" indent="-171450">
              <a:buFont typeface="Arial" panose="020B0604020202020204" pitchFamily="34" charset="0"/>
              <a:buChar char="•"/>
            </a:pPr>
            <a:r>
              <a:rPr lang="en-GB" dirty="0"/>
              <a:t>This session is about “Using LinkedIn Learning to Support Student Learning”</a:t>
            </a:r>
          </a:p>
          <a:p>
            <a:pPr marL="171450" indent="-171450">
              <a:buFont typeface="Arial" panose="020B0604020202020204" pitchFamily="34" charset="0"/>
              <a:buChar char="•"/>
            </a:pPr>
            <a:r>
              <a:rPr lang="en-GB" dirty="0"/>
              <a:t>LinkedIn Learning is a collection of video-based courses designed to help people learn to use software, or to develop other skills like presentation and leadership skills. </a:t>
            </a:r>
          </a:p>
          <a:p>
            <a:pPr marL="171450" indent="-171450">
              <a:buFont typeface="Arial" panose="020B0604020202020204" pitchFamily="34" charset="0"/>
              <a:buChar char="•"/>
            </a:pPr>
            <a:r>
              <a:rPr lang="en-GB" dirty="0"/>
              <a:t>Why? We started providing LinkedIn Learning as we couldn’t provide training for all the software that people around Edge Hill were wanting to use.</a:t>
            </a:r>
          </a:p>
          <a:p>
            <a:pPr marL="171450" indent="-171450">
              <a:buFont typeface="Arial" panose="020B0604020202020204" pitchFamily="34" charset="0"/>
              <a:buChar char="•"/>
            </a:pPr>
            <a:r>
              <a:rPr lang="en-GB" dirty="0"/>
              <a:t>While YouTube might be great for quickly finding an answer. LinkedIn Learning offers something different. </a:t>
            </a:r>
          </a:p>
          <a:p>
            <a:pPr marL="171450" indent="-171450">
              <a:buFont typeface="Arial" panose="020B0604020202020204" pitchFamily="34" charset="0"/>
              <a:buChar char="•"/>
            </a:pPr>
            <a:r>
              <a:rPr lang="en-GB" dirty="0"/>
              <a:t>It uses expert trainers who create structured courses, often with Exercise Files to help you follow along. There are no adverts, it’s usually clear which version of software is being covered, and the content doesn’t have to serve the YouTube algorithm meaning it doesn’t have to be longer than it needs to be, or focussed on entertainment over education.</a:t>
            </a:r>
          </a:p>
          <a:p>
            <a:pPr marL="171450" indent="-171450">
              <a:buFont typeface="Arial" panose="020B0604020202020204" pitchFamily="34" charset="0"/>
              <a:buChar char="•"/>
            </a:pPr>
            <a:r>
              <a:rPr lang="en-GB" dirty="0"/>
              <a:t>All staff and students at Edge Hill can set up accounts and use LinkedIn Learning for free during their time at Edge Hill. </a:t>
            </a:r>
          </a:p>
        </p:txBody>
      </p:sp>
      <p:sp>
        <p:nvSpPr>
          <p:cNvPr id="4" name="Slide Number Placeholder 3"/>
          <p:cNvSpPr>
            <a:spLocks noGrp="1"/>
          </p:cNvSpPr>
          <p:nvPr>
            <p:ph type="sldNum" sz="quarter" idx="5"/>
          </p:nvPr>
        </p:nvSpPr>
        <p:spPr/>
        <p:txBody>
          <a:bodyPr/>
          <a:lstStyle/>
          <a:p>
            <a:fld id="{8BE9B2C1-78C6-41B3-927E-7575FF6EC1B6}" type="slidenum">
              <a:rPr lang="en-GB" smtClean="0"/>
              <a:t>1</a:t>
            </a:fld>
            <a:endParaRPr lang="en-GB"/>
          </a:p>
        </p:txBody>
      </p:sp>
    </p:spTree>
    <p:extLst>
      <p:ext uri="{BB962C8B-B14F-4D97-AF65-F5344CB8AC3E}">
        <p14:creationId xmlns:p14="http://schemas.microsoft.com/office/powerpoint/2010/main" val="3079786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E9B2C1-78C6-41B3-927E-7575FF6EC1B6}" type="slidenum">
              <a:rPr lang="en-GB" smtClean="0"/>
              <a:t>12</a:t>
            </a:fld>
            <a:endParaRPr lang="en-GB"/>
          </a:p>
        </p:txBody>
      </p:sp>
    </p:spTree>
    <p:extLst>
      <p:ext uri="{BB962C8B-B14F-4D97-AF65-F5344CB8AC3E}">
        <p14:creationId xmlns:p14="http://schemas.microsoft.com/office/powerpoint/2010/main" val="3946998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this session we'll primarily be looking at how it works, but we’ll also go through the ways in which people have used it with their students, and what they’ve learned.</a:t>
            </a:r>
          </a:p>
        </p:txBody>
      </p:sp>
      <p:sp>
        <p:nvSpPr>
          <p:cNvPr id="4" name="Slide Number Placeholder 3"/>
          <p:cNvSpPr>
            <a:spLocks noGrp="1"/>
          </p:cNvSpPr>
          <p:nvPr>
            <p:ph type="sldNum" sz="quarter" idx="5"/>
          </p:nvPr>
        </p:nvSpPr>
        <p:spPr/>
        <p:txBody>
          <a:bodyPr/>
          <a:lstStyle/>
          <a:p>
            <a:fld id="{8BE9B2C1-78C6-41B3-927E-7575FF6EC1B6}" type="slidenum">
              <a:rPr lang="en-GB" smtClean="0"/>
              <a:t>2</a:t>
            </a:fld>
            <a:endParaRPr lang="en-GB"/>
          </a:p>
        </p:txBody>
      </p:sp>
    </p:spTree>
    <p:extLst>
      <p:ext uri="{BB962C8B-B14F-4D97-AF65-F5344CB8AC3E}">
        <p14:creationId xmlns:p14="http://schemas.microsoft.com/office/powerpoint/2010/main" val="2568497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[Advice] Jennifer Rouse Barbeau has written about her use of LinkedIn Learning as part of planned professional development time. Jennifer suggests planning to use 20-25% of your personal development time actually watching the videos and the rest for note taking and hands on practice </a:t>
            </a:r>
            <a:endParaRPr lang="en-GB" dirty="0"/>
          </a:p>
        </p:txBody>
      </p:sp>
      <p:sp>
        <p:nvSpPr>
          <p:cNvPr id="4" name="Slide Number Placeholder 3"/>
          <p:cNvSpPr>
            <a:spLocks noGrp="1"/>
          </p:cNvSpPr>
          <p:nvPr>
            <p:ph type="sldNum" sz="quarter" idx="5"/>
          </p:nvPr>
        </p:nvSpPr>
        <p:spPr/>
        <p:txBody>
          <a:bodyPr/>
          <a:lstStyle/>
          <a:p>
            <a:fld id="{8BE9B2C1-78C6-41B3-927E-7575FF6EC1B6}" type="slidenum">
              <a:rPr lang="en-GB" smtClean="0"/>
              <a:t>3</a:t>
            </a:fld>
            <a:endParaRPr lang="en-GB"/>
          </a:p>
        </p:txBody>
      </p:sp>
    </p:spTree>
    <p:extLst>
      <p:ext uri="{BB962C8B-B14F-4D97-AF65-F5344CB8AC3E}">
        <p14:creationId xmlns:p14="http://schemas.microsoft.com/office/powerpoint/2010/main" val="409421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Masters Students used it to</a:t>
            </a:r>
          </a:p>
          <a:p>
            <a:pPr marL="628650" lvl="1" indent="-171450" algn="l" fontAlgn="base">
              <a:buFont typeface="Arial" panose="020B0604020202020204" pitchFamily="34" charset="0"/>
              <a:buChar char="•"/>
            </a:pPr>
            <a:r>
              <a:rPr lang="en-GB" b="0" i="0" dirty="0">
                <a:solidFill>
                  <a:srgbClr val="373737"/>
                </a:solidFill>
                <a:effectLst/>
                <a:latin typeface="inherit"/>
              </a:rPr>
              <a:t>1. enhancing their knowledge and understanding beyond classroom delivery</a:t>
            </a:r>
          </a:p>
          <a:p>
            <a:pPr marL="628650" lvl="1" indent="-171450" algn="l" fontAlgn="base">
              <a:buFont typeface="Arial" panose="020B0604020202020204" pitchFamily="34" charset="0"/>
              <a:buChar char="•"/>
            </a:pPr>
            <a:r>
              <a:rPr lang="en-GB" b="0" i="0" dirty="0">
                <a:solidFill>
                  <a:srgbClr val="373737"/>
                </a:solidFill>
                <a:effectLst/>
                <a:latin typeface="inherit"/>
              </a:rPr>
              <a:t>2. boosting their professional profile by gaining certificates attached to their LinkedIn profiles</a:t>
            </a:r>
          </a:p>
          <a:p>
            <a:pPr marL="628650" lvl="1" indent="-171450" algn="l" fontAlgn="base">
              <a:buFont typeface="Arial" panose="020B0604020202020204" pitchFamily="34" charset="0"/>
              <a:buChar char="•"/>
            </a:pPr>
            <a:r>
              <a:rPr lang="en-GB" b="0" i="0" dirty="0">
                <a:solidFill>
                  <a:srgbClr val="373737"/>
                </a:solidFill>
                <a:effectLst/>
                <a:latin typeface="inherit"/>
              </a:rPr>
              <a:t>3. improving their research skills and helping with their final research project</a:t>
            </a:r>
          </a:p>
          <a:p>
            <a:pPr marL="628650" lvl="1" indent="-171450" algn="l" fontAlgn="base">
              <a:buFont typeface="Arial" panose="020B0604020202020204" pitchFamily="34" charset="0"/>
              <a:buChar char="•"/>
            </a:pPr>
            <a:r>
              <a:rPr lang="en-GB" b="0" i="0" dirty="0">
                <a:solidFill>
                  <a:srgbClr val="373737"/>
                </a:solidFill>
                <a:effectLst/>
                <a:latin typeface="inherit"/>
              </a:rPr>
              <a:t>4. enhancing their employability by learning industry-relevant technical skills</a:t>
            </a:r>
          </a:p>
          <a:p>
            <a:pPr marL="628650" lvl="1" indent="-171450" algn="l" fontAlgn="base">
              <a:buFont typeface="Arial" panose="020B0604020202020204" pitchFamily="34" charset="0"/>
              <a:buChar char="•"/>
            </a:pPr>
            <a:r>
              <a:rPr lang="en-GB" b="0" i="0" dirty="0">
                <a:solidFill>
                  <a:srgbClr val="373737"/>
                </a:solidFill>
                <a:effectLst/>
                <a:latin typeface="inherit"/>
              </a:rPr>
              <a:t>5. inspiring them to embark on more </a:t>
            </a:r>
            <a:r>
              <a:rPr lang="en-GB" b="0" i="0" dirty="0" err="1">
                <a:solidFill>
                  <a:srgbClr val="373737"/>
                </a:solidFill>
                <a:effectLst/>
                <a:latin typeface="inherit"/>
              </a:rPr>
              <a:t>LiL</a:t>
            </a:r>
            <a:r>
              <a:rPr lang="en-GB" b="0" i="0" dirty="0">
                <a:solidFill>
                  <a:srgbClr val="373737"/>
                </a:solidFill>
                <a:effectLst/>
                <a:latin typeface="inherit"/>
              </a:rPr>
              <a:t> courses for continuous professional development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fld id="{8BE9B2C1-78C6-41B3-927E-7575FF6EC1B6}" type="slidenum">
              <a:rPr lang="en-GB" smtClean="0"/>
              <a:t>4</a:t>
            </a:fld>
            <a:endParaRPr lang="en-GB"/>
          </a:p>
        </p:txBody>
      </p:sp>
    </p:spTree>
    <p:extLst>
      <p:ext uri="{BB962C8B-B14F-4D97-AF65-F5344CB8AC3E}">
        <p14:creationId xmlns:p14="http://schemas.microsoft.com/office/powerpoint/2010/main" val="2931289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“In a student-led course, students often get the chance to develop their own individual syllabus catered to their interests and their larger research projects at hand”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t>
            </a:r>
            <a:r>
              <a:rPr lang="en-GB" sz="1800" dirty="0">
                <a:effectLst/>
                <a:latin typeface="Arial" panose="020B0604020202020204" pitchFamily="34" charset="0"/>
                <a:ea typeface="Calibri" panose="020F0502020204030204" pitchFamily="34" charset="0"/>
                <a:cs typeface="Times New Roman" panose="02020603050405020304" pitchFamily="18" charset="0"/>
              </a:rPr>
              <a:t>the students are … responsible for developing their own learning paths and curriculum” and LinkedIn Learning was suggested as a framework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Arial" panose="020B0604020202020204" pitchFamily="34" charset="0"/>
                <a:cs typeface="Times New Roman" panose="02020603050405020304" pitchFamily="18" charset="0"/>
              </a:rPr>
              <a:t>Students used LinkedIn Learning to create a framework for their own curriculum, based on their area of interest.</a:t>
            </a:r>
            <a:endParaRPr lang="en-GB" dirty="0"/>
          </a:p>
        </p:txBody>
      </p:sp>
      <p:sp>
        <p:nvSpPr>
          <p:cNvPr id="4" name="Slide Number Placeholder 3"/>
          <p:cNvSpPr>
            <a:spLocks noGrp="1"/>
          </p:cNvSpPr>
          <p:nvPr>
            <p:ph type="sldNum" sz="quarter" idx="5"/>
          </p:nvPr>
        </p:nvSpPr>
        <p:spPr/>
        <p:txBody>
          <a:bodyPr/>
          <a:lstStyle/>
          <a:p>
            <a:fld id="{8BE9B2C1-78C6-41B3-927E-7575FF6EC1B6}" type="slidenum">
              <a:rPr lang="en-GB" smtClean="0"/>
              <a:t>5</a:t>
            </a:fld>
            <a:endParaRPr lang="en-GB"/>
          </a:p>
        </p:txBody>
      </p:sp>
    </p:spTree>
    <p:extLst>
      <p:ext uri="{BB962C8B-B14F-4D97-AF65-F5344CB8AC3E}">
        <p14:creationId xmlns:p14="http://schemas.microsoft.com/office/powerpoint/2010/main" val="1777542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cs typeface="Times New Roman" panose="02020603050405020304" pitchFamily="18" charset="0"/>
              </a:rPr>
              <a:t>[Comparing to other resources]</a:t>
            </a:r>
          </a:p>
          <a:p>
            <a:endParaRPr lang="en-GB"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I really liked this service because in situations where I was a beginner, I struggled with the more abstract nature of printed instructions, it’s been much more effective to see people doing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cs typeface="Times New Roman" panose="02020603050405020304" pitchFamily="18" charset="0"/>
              </a:rPr>
              <a:t>Some learners may use YouTube. That may be better for finding solutions to problems, but when you are learning software from scratch this gives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cs typeface="Times New Roman" panose="02020603050405020304" pitchFamily="18" charset="0"/>
              </a:rPr>
              <a:t>Structured courses led by experts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cs typeface="Times New Roman" panose="02020603050405020304" pitchFamily="18" charset="0"/>
              </a:rPr>
              <a:t>Clearer information about the versions of software being covered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cs typeface="Times New Roman" panose="02020603050405020304" pitchFamily="18" charset="0"/>
              </a:rPr>
              <a:t>Content can be purely learning focused, doesn’t have to serve the algorithm e.g. being longer than it needs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cs typeface="Times New Roman" panose="02020603050405020304" pitchFamily="18" charset="0"/>
              </a:rPr>
              <a:t>No adverts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Harvard’s use with new students before they arrived so they could come prepared.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Use cooled as novelty wore off. Brian Emery who taught photography said “I just have to be very, very selective and make sure what I’m choosing for them to watch is closely aligned to what I’m asking them to produce” </a:t>
            </a:r>
          </a:p>
        </p:txBody>
      </p:sp>
      <p:sp>
        <p:nvSpPr>
          <p:cNvPr id="4" name="Slide Number Placeholder 3"/>
          <p:cNvSpPr>
            <a:spLocks noGrp="1"/>
          </p:cNvSpPr>
          <p:nvPr>
            <p:ph type="sldNum" sz="quarter" idx="5"/>
          </p:nvPr>
        </p:nvSpPr>
        <p:spPr/>
        <p:txBody>
          <a:bodyPr/>
          <a:lstStyle/>
          <a:p>
            <a:fld id="{8BE9B2C1-78C6-41B3-927E-7575FF6EC1B6}" type="slidenum">
              <a:rPr lang="en-GB" smtClean="0"/>
              <a:t>6</a:t>
            </a:fld>
            <a:endParaRPr lang="en-GB"/>
          </a:p>
        </p:txBody>
      </p:sp>
    </p:spTree>
    <p:extLst>
      <p:ext uri="{BB962C8B-B14F-4D97-AF65-F5344CB8AC3E}">
        <p14:creationId xmlns:p14="http://schemas.microsoft.com/office/powerpoint/2010/main" val="2747565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Students had to learn photoshop and after effects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Previously they’d used in class click and follow sessions but this is too fast for some and too slow for others.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Compare LinkedIn Learning to textbooks.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Better comprehension with LinkedIn Learning</a:t>
            </a:r>
          </a:p>
        </p:txBody>
      </p:sp>
      <p:sp>
        <p:nvSpPr>
          <p:cNvPr id="4" name="Slide Number Placeholder 3"/>
          <p:cNvSpPr>
            <a:spLocks noGrp="1"/>
          </p:cNvSpPr>
          <p:nvPr>
            <p:ph type="sldNum" sz="quarter" idx="5"/>
          </p:nvPr>
        </p:nvSpPr>
        <p:spPr/>
        <p:txBody>
          <a:bodyPr/>
          <a:lstStyle/>
          <a:p>
            <a:fld id="{8BE9B2C1-78C6-41B3-927E-7575FF6EC1B6}" type="slidenum">
              <a:rPr lang="en-GB" smtClean="0"/>
              <a:t>7</a:t>
            </a:fld>
            <a:endParaRPr lang="en-GB"/>
          </a:p>
        </p:txBody>
      </p:sp>
    </p:spTree>
    <p:extLst>
      <p:ext uri="{BB962C8B-B14F-4D97-AF65-F5344CB8AC3E}">
        <p14:creationId xmlns:p14="http://schemas.microsoft.com/office/powerpoint/2010/main" val="1358656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fld id="{8BE9B2C1-78C6-41B3-927E-7575FF6EC1B6}" type="slidenum">
              <a:rPr lang="en-GB" smtClean="0"/>
              <a:t>8</a:t>
            </a:fld>
            <a:endParaRPr lang="en-GB"/>
          </a:p>
        </p:txBody>
      </p:sp>
    </p:spTree>
    <p:extLst>
      <p:ext uri="{BB962C8B-B14F-4D97-AF65-F5344CB8AC3E}">
        <p14:creationId xmlns:p14="http://schemas.microsoft.com/office/powerpoint/2010/main" val="1851941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E9B2C1-78C6-41B3-927E-7575FF6EC1B6}" type="slidenum">
              <a:rPr lang="en-GB" smtClean="0"/>
              <a:t>11</a:t>
            </a:fld>
            <a:endParaRPr lang="en-GB"/>
          </a:p>
        </p:txBody>
      </p:sp>
    </p:spTree>
    <p:extLst>
      <p:ext uri="{BB962C8B-B14F-4D97-AF65-F5344CB8AC3E}">
        <p14:creationId xmlns:p14="http://schemas.microsoft.com/office/powerpoint/2010/main" val="160902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73C3BD54-29B9-3D42-B178-776ED395AA85}" type="datetimeFigureOut">
              <a:rPr lang="en-US" smtClean="0"/>
              <a:pPr/>
              <a:t>11/24/2022</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285486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73C3BD54-29B9-3D42-B178-776ED395AA85}" type="datetimeFigureOut">
              <a:rPr lang="en-US" smtClean="0"/>
              <a:t>11/24/2022</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2822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73C3BD54-29B9-3D42-B178-776ED395AA85}" type="datetimeFigureOut">
              <a:rPr lang="en-US" smtClean="0"/>
              <a:t>11/24/2022</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856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11/24/2022</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2035858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73C3BD54-29B9-3D42-B178-776ED395AA85}" type="datetimeFigureOut">
              <a:rPr lang="en-US" smtClean="0"/>
              <a:t>11/24/2022</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83121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73C3BD54-29B9-3D42-B178-776ED395AA85}" type="datetimeFigureOut">
              <a:rPr lang="en-US" smtClean="0"/>
              <a:t>11/24/2022</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626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73C3BD54-29B9-3D42-B178-776ED395AA85}" type="datetimeFigureOut">
              <a:rPr lang="en-US" smtClean="0"/>
              <a:t>11/24/2022</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89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73C3BD54-29B9-3D42-B178-776ED395AA85}" type="datetimeFigureOut">
              <a:rPr lang="en-US" smtClean="0"/>
              <a:t>11/24/2022</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405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11/24/2022</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832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73C3BD54-29B9-3D42-B178-776ED395AA85}" type="datetimeFigureOut">
              <a:rPr lang="en-US" smtClean="0"/>
              <a:t>11/24/2022</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5086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73C3BD54-29B9-3D42-B178-776ED395AA85}" type="datetimeFigureOut">
              <a:rPr lang="en-US" smtClean="0"/>
              <a:t>11/24/2022</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98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73C3BD54-29B9-3D42-B178-776ED395AA85}" type="datetimeFigureOut">
              <a:rPr lang="en-US" smtClean="0"/>
              <a:pPr/>
              <a:t>11/24/2022</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176652613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g"/><Relationship Id="rId2" Type="http://schemas.openxmlformats.org/officeDocument/2006/relationships/hyperlink" Target="https://www.flickr.com/photos/32104790@N02/9718507502" TargetMode="External"/><Relationship Id="rId1" Type="http://schemas.openxmlformats.org/officeDocument/2006/relationships/slideLayout" Target="../slideLayouts/slideLayout2.xml"/><Relationship Id="rId6" Type="http://schemas.openxmlformats.org/officeDocument/2006/relationships/hyperlink" Target="https://www.flickr.com/photos/23526149@N00/7027717" TargetMode="External"/><Relationship Id="rId5" Type="http://schemas.openxmlformats.org/officeDocument/2006/relationships/hyperlink" Target="https://stocksnap.io/photo/laptop-table-KGTYLTZMHU" TargetMode="Externa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www.flickr.com/photos/93841400@N00/4067629406" TargetMode="External"/><Relationship Id="rId7" Type="http://schemas.openxmlformats.org/officeDocument/2006/relationships/hyperlink" Target="https://www.flickr.com/photos/64064015@N02/85480571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flickr.com/photos/89165847@N00/2201273238" TargetMode="External"/><Relationship Id="rId11" Type="http://schemas.openxmlformats.org/officeDocument/2006/relationships/image" Target="../media/image14.png"/><Relationship Id="rId5" Type="http://schemas.openxmlformats.org/officeDocument/2006/relationships/image" Target="../media/image2.jpg"/><Relationship Id="rId10" Type="http://schemas.openxmlformats.org/officeDocument/2006/relationships/image" Target="../media/image13.png"/><Relationship Id="rId4" Type="http://schemas.openxmlformats.org/officeDocument/2006/relationships/image" Target="../media/image1.jpeg"/><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91795203@N02/1540501865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ecampusontario.pressbooks.pub/applicationsoflinkedinlearning/chapter/efficacy-of-learning-and-teaching-with-lynda-com-in-student-led-reading-courses/" TargetMode="External"/><Relationship Id="rId7" Type="http://schemas.openxmlformats.org/officeDocument/2006/relationships/image" Target="../media/image10.png"/><Relationship Id="rId2" Type="http://schemas.openxmlformats.org/officeDocument/2006/relationships/hyperlink" Target="https://www.insidehighered.com/digital-learning/article/2017/10/25/lyndacampus-offers-technical-and-other-skills-students"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jpg"/><Relationship Id="rId4" Type="http://schemas.openxmlformats.org/officeDocument/2006/relationships/hyperlink" Target="https://www.researchgate.net/publication/352647511_Embedding_LinkedIn_Learning_MOOCs_to_Enhance_Students'_Educational_Experience_and_Employability"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4F048CC-17C9-B246-BF2A-29E51AD1C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itting around a table looking at a computer">
            <a:extLst>
              <a:ext uri="{FF2B5EF4-FFF2-40B4-BE49-F238E27FC236}">
                <a16:creationId xmlns:a16="http://schemas.microsoft.com/office/drawing/2014/main" id="{0C148701-F191-4C82-9E11-11806FA68D61}"/>
              </a:ext>
            </a:extLst>
          </p:cNvPr>
          <p:cNvPicPr>
            <a:picLocks noChangeAspect="1"/>
          </p:cNvPicPr>
          <p:nvPr/>
        </p:nvPicPr>
        <p:blipFill rotWithShape="1">
          <a:blip r:embed="rId3">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20" name="Rectangle">
            <a:extLst>
              <a:ext uri="{FF2B5EF4-FFF2-40B4-BE49-F238E27FC236}">
                <a16:creationId xmlns:a16="http://schemas.microsoft.com/office/drawing/2014/main" id="{53C4D10E-16D3-5D49-A995-1FD27619A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883" y="1096771"/>
            <a:ext cx="4701054" cy="5761229"/>
          </a:xfrm>
          <a:prstGeom prst="rect">
            <a:avLst/>
          </a:prstGeom>
          <a:gradFill flip="none" rotWithShape="1">
            <a:gsLst>
              <a:gs pos="32000">
                <a:schemeClr val="bg1">
                  <a:alpha val="67000"/>
                </a:schemeClr>
              </a:gs>
              <a:gs pos="0">
                <a:schemeClr val="bg1">
                  <a:alpha val="55000"/>
                </a:schemeClr>
              </a:gs>
              <a:gs pos="99000">
                <a:schemeClr val="bg1">
                  <a:alpha val="55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2" name="Cross 21">
            <a:extLst>
              <a:ext uri="{FF2B5EF4-FFF2-40B4-BE49-F238E27FC236}">
                <a16:creationId xmlns:a16="http://schemas.microsoft.com/office/drawing/2014/main" id="{24124FF1-775D-AC4A-81D0-73FC0F54A6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1505"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1C567A-AFFF-43E7-9697-70BDD58C02DD}"/>
              </a:ext>
            </a:extLst>
          </p:cNvPr>
          <p:cNvSpPr>
            <a:spLocks noGrp="1"/>
          </p:cNvSpPr>
          <p:nvPr>
            <p:ph type="ctrTitle"/>
          </p:nvPr>
        </p:nvSpPr>
        <p:spPr>
          <a:xfrm>
            <a:off x="986362" y="1625608"/>
            <a:ext cx="3882842" cy="2722164"/>
          </a:xfrm>
        </p:spPr>
        <p:txBody>
          <a:bodyPr>
            <a:normAutofit/>
          </a:bodyPr>
          <a:lstStyle/>
          <a:p>
            <a:pPr>
              <a:lnSpc>
                <a:spcPct val="90000"/>
              </a:lnSpc>
            </a:pPr>
            <a:r>
              <a:rPr lang="en-GB" sz="4400" dirty="0"/>
              <a:t>Using</a:t>
            </a:r>
            <a:br>
              <a:rPr lang="en-GB" sz="4400" dirty="0"/>
            </a:br>
            <a:r>
              <a:rPr lang="en-GB" sz="4400" dirty="0"/>
              <a:t>LinkedIn Learning to Support Student Learning</a:t>
            </a:r>
          </a:p>
        </p:txBody>
      </p:sp>
      <p:sp>
        <p:nvSpPr>
          <p:cNvPr id="3" name="Subtitle 2">
            <a:extLst>
              <a:ext uri="{FF2B5EF4-FFF2-40B4-BE49-F238E27FC236}">
                <a16:creationId xmlns:a16="http://schemas.microsoft.com/office/drawing/2014/main" id="{D5F95E97-6BF8-427E-8C3A-4A329B33E9F8}"/>
              </a:ext>
            </a:extLst>
          </p:cNvPr>
          <p:cNvSpPr>
            <a:spLocks noGrp="1"/>
          </p:cNvSpPr>
          <p:nvPr>
            <p:ph type="subTitle" idx="1"/>
          </p:nvPr>
        </p:nvSpPr>
        <p:spPr>
          <a:xfrm>
            <a:off x="986362" y="4466845"/>
            <a:ext cx="3882842" cy="882904"/>
          </a:xfrm>
        </p:spPr>
        <p:txBody>
          <a:bodyPr>
            <a:normAutofit/>
          </a:bodyPr>
          <a:lstStyle/>
          <a:p>
            <a:pPr>
              <a:lnSpc>
                <a:spcPct val="90000"/>
              </a:lnSpc>
            </a:pPr>
            <a:r>
              <a:rPr lang="en-GB" dirty="0"/>
              <a:t>Peter Beaumont</a:t>
            </a:r>
            <a:endParaRPr lang="en-GB"/>
          </a:p>
          <a:p>
            <a:pPr>
              <a:lnSpc>
                <a:spcPct val="90000"/>
              </a:lnSpc>
            </a:pPr>
            <a:r>
              <a:rPr lang="en-GB" dirty="0"/>
              <a:t>Michelle O’Connell</a:t>
            </a:r>
            <a:endParaRPr lang="en-GB"/>
          </a:p>
        </p:txBody>
      </p:sp>
      <p:sp>
        <p:nvSpPr>
          <p:cNvPr id="24" name="Rectangle 23">
            <a:extLst>
              <a:ext uri="{FF2B5EF4-FFF2-40B4-BE49-F238E27FC236}">
                <a16:creationId xmlns:a16="http://schemas.microsoft.com/office/drawing/2014/main" id="{EBCE363F-7361-A345-BB3D-2E8D88197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3666"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44D98B-5431-453F-9B72-D3648230B0B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0" y="0"/>
            <a:ext cx="10290979" cy="6858000"/>
          </a:xfrm>
          <a:prstGeom prst="rect">
            <a:avLst/>
          </a:prstGeom>
        </p:spPr>
      </p:pic>
    </p:spTree>
    <p:extLst>
      <p:ext uri="{BB962C8B-B14F-4D97-AF65-F5344CB8AC3E}">
        <p14:creationId xmlns:p14="http://schemas.microsoft.com/office/powerpoint/2010/main" val="25305703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89CF-0B34-466C-AC62-6CD2CCFB3625}"/>
              </a:ext>
            </a:extLst>
          </p:cNvPr>
          <p:cNvSpPr>
            <a:spLocks noGrp="1"/>
          </p:cNvSpPr>
          <p:nvPr>
            <p:ph type="title"/>
          </p:nvPr>
        </p:nvSpPr>
        <p:spPr/>
        <p:txBody>
          <a:bodyPr/>
          <a:lstStyle/>
          <a:p>
            <a:r>
              <a:rPr lang="en-GB" dirty="0"/>
              <a:t>Image Credits (1 of 3)</a:t>
            </a:r>
          </a:p>
        </p:txBody>
      </p:sp>
      <p:sp>
        <p:nvSpPr>
          <p:cNvPr id="3" name="Content Placeholder 2">
            <a:extLst>
              <a:ext uri="{FF2B5EF4-FFF2-40B4-BE49-F238E27FC236}">
                <a16:creationId xmlns:a16="http://schemas.microsoft.com/office/drawing/2014/main" id="{25050328-10D7-4991-AB73-9290AFD5F78E}"/>
              </a:ext>
            </a:extLst>
          </p:cNvPr>
          <p:cNvSpPr>
            <a:spLocks noGrp="1"/>
          </p:cNvSpPr>
          <p:nvPr>
            <p:ph idx="1"/>
          </p:nvPr>
        </p:nvSpPr>
        <p:spPr>
          <a:xfrm>
            <a:off x="2047979" y="2536166"/>
            <a:ext cx="8267296" cy="849003"/>
          </a:xfrm>
        </p:spPr>
        <p:txBody>
          <a:bodyPr>
            <a:normAutofit/>
          </a:bodyPr>
          <a:lstStyle/>
          <a:p>
            <a:pPr marL="0" indent="0">
              <a:buNone/>
            </a:pPr>
            <a:r>
              <a:rPr lang="en-GB" dirty="0">
                <a:hlinkClick r:id="rId2"/>
              </a:rPr>
              <a:t>Salford Business School launches unique open access online course, by University of Salford</a:t>
            </a:r>
            <a:endParaRPr lang="en-GB" dirty="0"/>
          </a:p>
        </p:txBody>
      </p:sp>
      <p:pic>
        <p:nvPicPr>
          <p:cNvPr id="4" name="Picture 3">
            <a:extLst>
              <a:ext uri="{FF2B5EF4-FFF2-40B4-BE49-F238E27FC236}">
                <a16:creationId xmlns:a16="http://schemas.microsoft.com/office/drawing/2014/main" id="{1CD8C11D-778A-4EA6-9217-4B7B6E7F857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5730"/>
          <a:stretch/>
        </p:blipFill>
        <p:spPr>
          <a:xfrm>
            <a:off x="716643" y="2689770"/>
            <a:ext cx="1176056" cy="661532"/>
          </a:xfrm>
          <a:prstGeom prst="rect">
            <a:avLst/>
          </a:prstGeom>
          <a:ln>
            <a:solidFill>
              <a:schemeClr val="tx1"/>
            </a:solidFill>
          </a:ln>
        </p:spPr>
      </p:pic>
      <p:pic>
        <p:nvPicPr>
          <p:cNvPr id="5" name="Picture 4">
            <a:extLst>
              <a:ext uri="{FF2B5EF4-FFF2-40B4-BE49-F238E27FC236}">
                <a16:creationId xmlns:a16="http://schemas.microsoft.com/office/drawing/2014/main" id="{1CA61A21-977D-4B66-B058-DBD799EA2C1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871" y="3835749"/>
            <a:ext cx="1176055" cy="783733"/>
          </a:xfrm>
          <a:prstGeom prst="rect">
            <a:avLst/>
          </a:prstGeom>
          <a:ln>
            <a:solidFill>
              <a:schemeClr val="tx1"/>
            </a:solidFill>
          </a:ln>
        </p:spPr>
      </p:pic>
      <p:sp>
        <p:nvSpPr>
          <p:cNvPr id="7" name="TextBox 6">
            <a:extLst>
              <a:ext uri="{FF2B5EF4-FFF2-40B4-BE49-F238E27FC236}">
                <a16:creationId xmlns:a16="http://schemas.microsoft.com/office/drawing/2014/main" id="{B04A8FC1-5BBD-4927-BE1A-95A61394E151}"/>
              </a:ext>
            </a:extLst>
          </p:cNvPr>
          <p:cNvSpPr txBox="1"/>
          <p:nvPr/>
        </p:nvSpPr>
        <p:spPr>
          <a:xfrm>
            <a:off x="2047979" y="3687323"/>
            <a:ext cx="8399015" cy="461665"/>
          </a:xfrm>
          <a:prstGeom prst="rect">
            <a:avLst/>
          </a:prstGeom>
          <a:noFill/>
        </p:spPr>
        <p:txBody>
          <a:bodyPr wrap="square">
            <a:spAutoFit/>
          </a:bodyPr>
          <a:lstStyle/>
          <a:p>
            <a:r>
              <a:rPr lang="en-GB" sz="2400" dirty="0">
                <a:hlinkClick r:id="rId5"/>
              </a:rPr>
              <a:t>Laptop Table, by Burst</a:t>
            </a:r>
            <a:endParaRPr lang="en-GB" sz="2400" dirty="0"/>
          </a:p>
        </p:txBody>
      </p:sp>
      <p:sp>
        <p:nvSpPr>
          <p:cNvPr id="9" name="TextBox 8">
            <a:extLst>
              <a:ext uri="{FF2B5EF4-FFF2-40B4-BE49-F238E27FC236}">
                <a16:creationId xmlns:a16="http://schemas.microsoft.com/office/drawing/2014/main" id="{C46F99BD-4FD2-45F6-9D54-182E88E1F4A4}"/>
              </a:ext>
            </a:extLst>
          </p:cNvPr>
          <p:cNvSpPr txBox="1"/>
          <p:nvPr/>
        </p:nvSpPr>
        <p:spPr>
          <a:xfrm>
            <a:off x="2053622" y="4979901"/>
            <a:ext cx="8399015" cy="461665"/>
          </a:xfrm>
          <a:prstGeom prst="rect">
            <a:avLst/>
          </a:prstGeom>
          <a:noFill/>
        </p:spPr>
        <p:txBody>
          <a:bodyPr wrap="square">
            <a:spAutoFit/>
          </a:bodyPr>
          <a:lstStyle/>
          <a:p>
            <a:r>
              <a:rPr lang="en-GB" sz="2400" dirty="0">
                <a:hlinkClick r:id="rId6"/>
              </a:rPr>
              <a:t>dsc00681.jpg, by Antonio </a:t>
            </a:r>
            <a:r>
              <a:rPr lang="en-GB" sz="2400" dirty="0" err="1">
                <a:hlinkClick r:id="rId6"/>
              </a:rPr>
              <a:t>Zugaldia</a:t>
            </a:r>
            <a:endParaRPr lang="en-GB" sz="2400" dirty="0"/>
          </a:p>
        </p:txBody>
      </p:sp>
      <p:pic>
        <p:nvPicPr>
          <p:cNvPr id="10" name="Picture 9">
            <a:extLst>
              <a:ext uri="{FF2B5EF4-FFF2-40B4-BE49-F238E27FC236}">
                <a16:creationId xmlns:a16="http://schemas.microsoft.com/office/drawing/2014/main" id="{999C0A75-3055-46F0-B75B-DAA3E02DAC1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293" y="5105749"/>
            <a:ext cx="1176055" cy="882041"/>
          </a:xfrm>
          <a:prstGeom prst="rect">
            <a:avLst/>
          </a:prstGeom>
        </p:spPr>
      </p:pic>
    </p:spTree>
    <p:extLst>
      <p:ext uri="{BB962C8B-B14F-4D97-AF65-F5344CB8AC3E}">
        <p14:creationId xmlns:p14="http://schemas.microsoft.com/office/powerpoint/2010/main" val="2199581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89CF-0B34-466C-AC62-6CD2CCFB3625}"/>
              </a:ext>
            </a:extLst>
          </p:cNvPr>
          <p:cNvSpPr>
            <a:spLocks noGrp="1"/>
          </p:cNvSpPr>
          <p:nvPr>
            <p:ph type="title"/>
          </p:nvPr>
        </p:nvSpPr>
        <p:spPr/>
        <p:txBody>
          <a:bodyPr/>
          <a:lstStyle/>
          <a:p>
            <a:r>
              <a:rPr lang="en-GB" dirty="0"/>
              <a:t>Image Credits (2 of 3)</a:t>
            </a:r>
          </a:p>
        </p:txBody>
      </p:sp>
      <p:sp>
        <p:nvSpPr>
          <p:cNvPr id="3" name="Content Placeholder 2">
            <a:extLst>
              <a:ext uri="{FF2B5EF4-FFF2-40B4-BE49-F238E27FC236}">
                <a16:creationId xmlns:a16="http://schemas.microsoft.com/office/drawing/2014/main" id="{25050328-10D7-4991-AB73-9290AFD5F78E}"/>
              </a:ext>
            </a:extLst>
          </p:cNvPr>
          <p:cNvSpPr>
            <a:spLocks noGrp="1"/>
          </p:cNvSpPr>
          <p:nvPr>
            <p:ph idx="1"/>
          </p:nvPr>
        </p:nvSpPr>
        <p:spPr>
          <a:xfrm>
            <a:off x="2047979" y="2536166"/>
            <a:ext cx="8267296" cy="849003"/>
          </a:xfrm>
        </p:spPr>
        <p:txBody>
          <a:bodyPr>
            <a:normAutofit/>
          </a:bodyPr>
          <a:lstStyle/>
          <a:p>
            <a:pPr marL="0" indent="0">
              <a:buNone/>
            </a:pPr>
            <a:r>
              <a:rPr lang="en-GB" dirty="0">
                <a:hlinkClick r:id="rId3"/>
              </a:rPr>
              <a:t>Day 12, Project 365 - 11.1.09, by William Brawley</a:t>
            </a:r>
            <a:endParaRPr lang="en-GB" dirty="0"/>
          </a:p>
        </p:txBody>
      </p:sp>
      <p:pic>
        <p:nvPicPr>
          <p:cNvPr id="4" name="Picture 3" descr="A group of people sitting around a table looking at a computer&#10;&#10;Description automatically generated with medium confidence">
            <a:extLst>
              <a:ext uri="{FF2B5EF4-FFF2-40B4-BE49-F238E27FC236}">
                <a16:creationId xmlns:a16="http://schemas.microsoft.com/office/drawing/2014/main" id="{1CD8C11D-778A-4EA6-9217-4B7B6E7F8574}"/>
              </a:ext>
            </a:extLst>
          </p:cNvPr>
          <p:cNvPicPr>
            <a:picLocks noChangeAspect="1"/>
          </p:cNvPicPr>
          <p:nvPr/>
        </p:nvPicPr>
        <p:blipFill rotWithShape="1">
          <a:blip r:embed="rId4">
            <a:extLst>
              <a:ext uri="{28A0092B-C50C-407E-A947-70E740481C1C}">
                <a14:useLocalDpi xmlns:a14="http://schemas.microsoft.com/office/drawing/2010/main" val="0"/>
              </a:ext>
            </a:extLst>
          </a:blip>
          <a:srcRect b="15730"/>
          <a:stretch/>
        </p:blipFill>
        <p:spPr>
          <a:xfrm>
            <a:off x="716643" y="2689770"/>
            <a:ext cx="1176056" cy="661532"/>
          </a:xfrm>
          <a:prstGeom prst="rect">
            <a:avLst/>
          </a:prstGeom>
          <a:ln>
            <a:solidFill>
              <a:schemeClr val="tx1"/>
            </a:solidFill>
          </a:ln>
        </p:spPr>
      </p:pic>
      <p:pic>
        <p:nvPicPr>
          <p:cNvPr id="5" name="Picture 4" descr="Calendar&#10;&#10;Description automatically generated">
            <a:extLst>
              <a:ext uri="{FF2B5EF4-FFF2-40B4-BE49-F238E27FC236}">
                <a16:creationId xmlns:a16="http://schemas.microsoft.com/office/drawing/2014/main" id="{1CA61A21-977D-4B66-B058-DBD799EA2C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871" y="3835749"/>
            <a:ext cx="1176055" cy="783733"/>
          </a:xfrm>
          <a:prstGeom prst="rect">
            <a:avLst/>
          </a:prstGeom>
          <a:ln>
            <a:solidFill>
              <a:schemeClr val="tx1"/>
            </a:solidFill>
          </a:ln>
        </p:spPr>
      </p:pic>
      <p:sp>
        <p:nvSpPr>
          <p:cNvPr id="7" name="TextBox 6">
            <a:extLst>
              <a:ext uri="{FF2B5EF4-FFF2-40B4-BE49-F238E27FC236}">
                <a16:creationId xmlns:a16="http://schemas.microsoft.com/office/drawing/2014/main" id="{B04A8FC1-5BBD-4927-BE1A-95A61394E151}"/>
              </a:ext>
            </a:extLst>
          </p:cNvPr>
          <p:cNvSpPr txBox="1"/>
          <p:nvPr/>
        </p:nvSpPr>
        <p:spPr>
          <a:xfrm>
            <a:off x="2047979" y="3687323"/>
            <a:ext cx="8399015" cy="461665"/>
          </a:xfrm>
          <a:prstGeom prst="rect">
            <a:avLst/>
          </a:prstGeom>
          <a:noFill/>
        </p:spPr>
        <p:txBody>
          <a:bodyPr wrap="square">
            <a:spAutoFit/>
          </a:bodyPr>
          <a:lstStyle/>
          <a:p>
            <a:r>
              <a:rPr lang="en-GB" sz="2400" dirty="0">
                <a:hlinkClick r:id="rId6"/>
              </a:rPr>
              <a:t>Computer Room Workshop, by Michael Coghlan</a:t>
            </a:r>
            <a:endParaRPr lang="en-GB" sz="2400" dirty="0"/>
          </a:p>
        </p:txBody>
      </p:sp>
      <p:sp>
        <p:nvSpPr>
          <p:cNvPr id="9" name="TextBox 8">
            <a:extLst>
              <a:ext uri="{FF2B5EF4-FFF2-40B4-BE49-F238E27FC236}">
                <a16:creationId xmlns:a16="http://schemas.microsoft.com/office/drawing/2014/main" id="{C46F99BD-4FD2-45F6-9D54-182E88E1F4A4}"/>
              </a:ext>
            </a:extLst>
          </p:cNvPr>
          <p:cNvSpPr txBox="1"/>
          <p:nvPr/>
        </p:nvSpPr>
        <p:spPr>
          <a:xfrm>
            <a:off x="2053622" y="4979901"/>
            <a:ext cx="8399015" cy="461665"/>
          </a:xfrm>
          <a:prstGeom prst="rect">
            <a:avLst/>
          </a:prstGeom>
          <a:noFill/>
        </p:spPr>
        <p:txBody>
          <a:bodyPr wrap="square">
            <a:spAutoFit/>
          </a:bodyPr>
          <a:lstStyle/>
          <a:p>
            <a:r>
              <a:rPr lang="en-GB" sz="2400" dirty="0">
                <a:hlinkClick r:id="rId7"/>
              </a:rPr>
              <a:t>Studying, by </a:t>
            </a:r>
            <a:r>
              <a:rPr lang="en-GB" sz="2400" dirty="0" err="1">
                <a:hlinkClick r:id="rId7"/>
              </a:rPr>
              <a:t>mer</a:t>
            </a:r>
            <a:r>
              <a:rPr lang="en-GB" sz="2400" dirty="0">
                <a:hlinkClick r:id="rId7"/>
              </a:rPr>
              <a:t> </a:t>
            </a:r>
            <a:r>
              <a:rPr lang="en-GB" sz="2400" dirty="0" err="1">
                <a:hlinkClick r:id="rId7"/>
              </a:rPr>
              <a:t>chau</a:t>
            </a:r>
            <a:endParaRPr lang="en-GB" sz="2400" dirty="0"/>
          </a:p>
        </p:txBody>
      </p:sp>
      <p:pic>
        <p:nvPicPr>
          <p:cNvPr id="10" name="Picture 9" descr="A picture containing text, book, shelf, indoor&#10;&#10;Description automatically generated">
            <a:extLst>
              <a:ext uri="{FF2B5EF4-FFF2-40B4-BE49-F238E27FC236}">
                <a16:creationId xmlns:a16="http://schemas.microsoft.com/office/drawing/2014/main" id="{999C0A75-3055-46F0-B75B-DAA3E02DAC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3293" y="5105749"/>
            <a:ext cx="1176055" cy="882041"/>
          </a:xfrm>
          <a:prstGeom prst="rect">
            <a:avLst/>
          </a:prstGeom>
        </p:spPr>
      </p:pic>
      <p:pic>
        <p:nvPicPr>
          <p:cNvPr id="8" name="Picture 7">
            <a:extLst>
              <a:ext uri="{FF2B5EF4-FFF2-40B4-BE49-F238E27FC236}">
                <a16:creationId xmlns:a16="http://schemas.microsoft.com/office/drawing/2014/main" id="{55EDFA19-A65F-4612-9A24-C778B8EFB8A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3293" y="2678977"/>
            <a:ext cx="1198633" cy="802391"/>
          </a:xfrm>
          <a:prstGeom prst="rect">
            <a:avLst/>
          </a:prstGeom>
        </p:spPr>
      </p:pic>
      <p:pic>
        <p:nvPicPr>
          <p:cNvPr id="12" name="Picture 11">
            <a:extLst>
              <a:ext uri="{FF2B5EF4-FFF2-40B4-BE49-F238E27FC236}">
                <a16:creationId xmlns:a16="http://schemas.microsoft.com/office/drawing/2014/main" id="{C3575EB8-4BEA-419A-89C4-452EB003354D}"/>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15871" y="3834632"/>
            <a:ext cx="1198633" cy="837366"/>
          </a:xfrm>
          <a:prstGeom prst="rect">
            <a:avLst/>
          </a:prstGeom>
        </p:spPr>
      </p:pic>
      <p:pic>
        <p:nvPicPr>
          <p:cNvPr id="14" name="Picture 13">
            <a:extLst>
              <a:ext uri="{FF2B5EF4-FFF2-40B4-BE49-F238E27FC236}">
                <a16:creationId xmlns:a16="http://schemas.microsoft.com/office/drawing/2014/main" id="{EDA6F586-798A-41A3-A445-75E21F453635}"/>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676461" y="5098937"/>
            <a:ext cx="1238043" cy="929568"/>
          </a:xfrm>
          <a:prstGeom prst="rect">
            <a:avLst/>
          </a:prstGeom>
        </p:spPr>
      </p:pic>
    </p:spTree>
    <p:extLst>
      <p:ext uri="{BB962C8B-B14F-4D97-AF65-F5344CB8AC3E}">
        <p14:creationId xmlns:p14="http://schemas.microsoft.com/office/powerpoint/2010/main" val="2043465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89CF-0B34-466C-AC62-6CD2CCFB3625}"/>
              </a:ext>
            </a:extLst>
          </p:cNvPr>
          <p:cNvSpPr>
            <a:spLocks noGrp="1"/>
          </p:cNvSpPr>
          <p:nvPr>
            <p:ph type="title"/>
          </p:nvPr>
        </p:nvSpPr>
        <p:spPr/>
        <p:txBody>
          <a:bodyPr/>
          <a:lstStyle/>
          <a:p>
            <a:r>
              <a:rPr lang="en-GB" dirty="0"/>
              <a:t>Image Credits (3 of 3)</a:t>
            </a:r>
          </a:p>
        </p:txBody>
      </p:sp>
      <p:sp>
        <p:nvSpPr>
          <p:cNvPr id="3" name="Content Placeholder 2">
            <a:extLst>
              <a:ext uri="{FF2B5EF4-FFF2-40B4-BE49-F238E27FC236}">
                <a16:creationId xmlns:a16="http://schemas.microsoft.com/office/drawing/2014/main" id="{25050328-10D7-4991-AB73-9290AFD5F78E}"/>
              </a:ext>
            </a:extLst>
          </p:cNvPr>
          <p:cNvSpPr>
            <a:spLocks noGrp="1"/>
          </p:cNvSpPr>
          <p:nvPr>
            <p:ph idx="1"/>
          </p:nvPr>
        </p:nvSpPr>
        <p:spPr>
          <a:xfrm>
            <a:off x="2047979" y="2536166"/>
            <a:ext cx="8267296" cy="849003"/>
          </a:xfrm>
        </p:spPr>
        <p:txBody>
          <a:bodyPr>
            <a:normAutofit/>
          </a:bodyPr>
          <a:lstStyle/>
          <a:p>
            <a:pPr marL="0" indent="0">
              <a:buNone/>
            </a:pPr>
            <a:r>
              <a:rPr lang="en-GB" dirty="0">
                <a:hlinkClick r:id="rId3"/>
              </a:rPr>
              <a:t>Audacity - Audio Editor, by Linux Screenshots</a:t>
            </a:r>
            <a:endParaRPr lang="en-GB" dirty="0"/>
          </a:p>
        </p:txBody>
      </p:sp>
      <p:pic>
        <p:nvPicPr>
          <p:cNvPr id="4" name="Picture 3" descr="A group of people sitting around a table looking at a computer&#10;&#10;Description automatically generated with medium confidence">
            <a:extLst>
              <a:ext uri="{FF2B5EF4-FFF2-40B4-BE49-F238E27FC236}">
                <a16:creationId xmlns:a16="http://schemas.microsoft.com/office/drawing/2014/main" id="{1CD8C11D-778A-4EA6-9217-4B7B6E7F8574}"/>
              </a:ext>
            </a:extLst>
          </p:cNvPr>
          <p:cNvPicPr>
            <a:picLocks noChangeAspect="1"/>
          </p:cNvPicPr>
          <p:nvPr/>
        </p:nvPicPr>
        <p:blipFill rotWithShape="1">
          <a:blip r:embed="rId4">
            <a:extLst>
              <a:ext uri="{28A0092B-C50C-407E-A947-70E740481C1C}">
                <a14:useLocalDpi xmlns:a14="http://schemas.microsoft.com/office/drawing/2010/main" val="0"/>
              </a:ext>
            </a:extLst>
          </a:blip>
          <a:srcRect b="15730"/>
          <a:stretch/>
        </p:blipFill>
        <p:spPr>
          <a:xfrm>
            <a:off x="716643" y="2689770"/>
            <a:ext cx="1176056" cy="661532"/>
          </a:xfrm>
          <a:prstGeom prst="rect">
            <a:avLst/>
          </a:prstGeom>
          <a:ln>
            <a:solidFill>
              <a:schemeClr val="tx1"/>
            </a:solidFill>
          </a:ln>
        </p:spPr>
      </p:pic>
      <p:pic>
        <p:nvPicPr>
          <p:cNvPr id="11" name="Picture 10">
            <a:extLst>
              <a:ext uri="{FF2B5EF4-FFF2-40B4-BE49-F238E27FC236}">
                <a16:creationId xmlns:a16="http://schemas.microsoft.com/office/drawing/2014/main" id="{905D0CCF-0548-4ED6-B0EC-A3E38BEA495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520" y="2651271"/>
            <a:ext cx="1238425" cy="700031"/>
          </a:xfrm>
          <a:prstGeom prst="rect">
            <a:avLst/>
          </a:prstGeom>
        </p:spPr>
      </p:pic>
    </p:spTree>
    <p:extLst>
      <p:ext uri="{BB962C8B-B14F-4D97-AF65-F5344CB8AC3E}">
        <p14:creationId xmlns:p14="http://schemas.microsoft.com/office/powerpoint/2010/main" val="205998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53842-45FB-45C5-861C-81E5C22FD289}"/>
              </a:ext>
            </a:extLst>
          </p:cNvPr>
          <p:cNvSpPr>
            <a:spLocks noGrp="1"/>
          </p:cNvSpPr>
          <p:nvPr>
            <p:ph type="title"/>
          </p:nvPr>
        </p:nvSpPr>
        <p:spPr/>
        <p:txBody>
          <a:bodyPr/>
          <a:lstStyle/>
          <a:p>
            <a:r>
              <a:rPr lang="en-GB" dirty="0"/>
              <a:t>Session Outline</a:t>
            </a:r>
          </a:p>
        </p:txBody>
      </p:sp>
      <p:sp>
        <p:nvSpPr>
          <p:cNvPr id="3" name="Content Placeholder 2">
            <a:extLst>
              <a:ext uri="{FF2B5EF4-FFF2-40B4-BE49-F238E27FC236}">
                <a16:creationId xmlns:a16="http://schemas.microsoft.com/office/drawing/2014/main" id="{685D118D-AF47-465C-A445-2E349A1102DE}"/>
              </a:ext>
            </a:extLst>
          </p:cNvPr>
          <p:cNvSpPr>
            <a:spLocks noGrp="1"/>
          </p:cNvSpPr>
          <p:nvPr>
            <p:ph idx="1"/>
          </p:nvPr>
        </p:nvSpPr>
        <p:spPr>
          <a:xfrm>
            <a:off x="565150" y="2178756"/>
            <a:ext cx="4713855" cy="4679244"/>
          </a:xfrm>
        </p:spPr>
        <p:txBody>
          <a:bodyPr>
            <a:normAutofit/>
          </a:bodyPr>
          <a:lstStyle/>
          <a:p>
            <a:r>
              <a:rPr lang="en-GB" sz="2800" dirty="0"/>
              <a:t>Using LinkedIn Learning</a:t>
            </a:r>
          </a:p>
          <a:p>
            <a:pPr lvl="1"/>
            <a:r>
              <a:rPr lang="en-GB" sz="2400" dirty="0">
                <a:solidFill>
                  <a:srgbClr val="0070C0"/>
                </a:solidFill>
              </a:rPr>
              <a:t>Setting up an Account</a:t>
            </a:r>
          </a:p>
          <a:p>
            <a:pPr lvl="1"/>
            <a:r>
              <a:rPr lang="en-GB" sz="2400" dirty="0">
                <a:solidFill>
                  <a:srgbClr val="0070C0"/>
                </a:solidFill>
              </a:rPr>
              <a:t>Using Courses</a:t>
            </a:r>
          </a:p>
          <a:p>
            <a:pPr lvl="1"/>
            <a:r>
              <a:rPr lang="en-GB" sz="2400" dirty="0">
                <a:solidFill>
                  <a:srgbClr val="0070C0"/>
                </a:solidFill>
              </a:rPr>
              <a:t>Finding Resources</a:t>
            </a:r>
          </a:p>
          <a:p>
            <a:pPr lvl="1"/>
            <a:r>
              <a:rPr lang="en-GB" sz="2400" dirty="0">
                <a:solidFill>
                  <a:srgbClr val="0070C0"/>
                </a:solidFill>
              </a:rPr>
              <a:t>Collections</a:t>
            </a:r>
          </a:p>
          <a:p>
            <a:pPr lvl="1"/>
            <a:r>
              <a:rPr lang="en-GB" sz="2400" dirty="0">
                <a:solidFill>
                  <a:srgbClr val="0070C0"/>
                </a:solidFill>
              </a:rPr>
              <a:t>Reading Lists</a:t>
            </a:r>
          </a:p>
          <a:p>
            <a:pPr lvl="1"/>
            <a:r>
              <a:rPr lang="en-GB" sz="2400" dirty="0">
                <a:solidFill>
                  <a:srgbClr val="0070C0"/>
                </a:solidFill>
              </a:rPr>
              <a:t>Certificates</a:t>
            </a:r>
          </a:p>
          <a:p>
            <a:r>
              <a:rPr lang="en-GB" dirty="0"/>
              <a:t>Examples of Use</a:t>
            </a:r>
          </a:p>
          <a:p>
            <a:pPr lvl="1"/>
            <a:r>
              <a:rPr lang="en-GB" sz="2400" dirty="0">
                <a:solidFill>
                  <a:srgbClr val="0070C0"/>
                </a:solidFill>
              </a:rPr>
              <a:t>Independent Uses</a:t>
            </a:r>
          </a:p>
          <a:p>
            <a:pPr lvl="1"/>
            <a:r>
              <a:rPr lang="en-GB" sz="2400" dirty="0">
                <a:solidFill>
                  <a:srgbClr val="0070C0"/>
                </a:solidFill>
              </a:rPr>
              <a:t>Guided Uses</a:t>
            </a:r>
            <a:endParaRPr lang="en-GB" sz="2400" dirty="0"/>
          </a:p>
          <a:p>
            <a:endParaRPr lang="en-GB" dirty="0"/>
          </a:p>
        </p:txBody>
      </p:sp>
      <p:pic>
        <p:nvPicPr>
          <p:cNvPr id="5" name="Picture 4" descr="Laptop, headphones, and coffee on a table.">
            <a:extLst>
              <a:ext uri="{FF2B5EF4-FFF2-40B4-BE49-F238E27FC236}">
                <a16:creationId xmlns:a16="http://schemas.microsoft.com/office/drawing/2014/main" id="{0048322D-1888-458A-B99A-FD35598AD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005" y="0"/>
            <a:ext cx="10290979" cy="6858000"/>
          </a:xfrm>
          <a:prstGeom prst="rect">
            <a:avLst/>
          </a:prstGeom>
        </p:spPr>
      </p:pic>
      <p:pic>
        <p:nvPicPr>
          <p:cNvPr id="8" name="Picture 7">
            <a:extLst>
              <a:ext uri="{FF2B5EF4-FFF2-40B4-BE49-F238E27FC236}">
                <a16:creationId xmlns:a16="http://schemas.microsoft.com/office/drawing/2014/main" id="{786B5F78-1F08-4C68-9961-62DE6845404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69984" y="0"/>
            <a:ext cx="10244667" cy="6858000"/>
          </a:xfrm>
          <a:prstGeom prst="rect">
            <a:avLst/>
          </a:prstGeom>
        </p:spPr>
      </p:pic>
    </p:spTree>
    <p:extLst>
      <p:ext uri="{BB962C8B-B14F-4D97-AF65-F5344CB8AC3E}">
        <p14:creationId xmlns:p14="http://schemas.microsoft.com/office/powerpoint/2010/main" val="2457922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53842-45FB-45C5-861C-81E5C22FD289}"/>
              </a:ext>
            </a:extLst>
          </p:cNvPr>
          <p:cNvSpPr>
            <a:spLocks noGrp="1"/>
          </p:cNvSpPr>
          <p:nvPr>
            <p:ph type="title"/>
          </p:nvPr>
        </p:nvSpPr>
        <p:spPr/>
        <p:txBody>
          <a:bodyPr/>
          <a:lstStyle/>
          <a:p>
            <a:r>
              <a:rPr lang="en-GB" dirty="0"/>
              <a:t>Examples of Use</a:t>
            </a:r>
          </a:p>
        </p:txBody>
      </p:sp>
      <p:sp>
        <p:nvSpPr>
          <p:cNvPr id="3" name="Content Placeholder 2">
            <a:extLst>
              <a:ext uri="{FF2B5EF4-FFF2-40B4-BE49-F238E27FC236}">
                <a16:creationId xmlns:a16="http://schemas.microsoft.com/office/drawing/2014/main" id="{685D118D-AF47-465C-A445-2E349A1102DE}"/>
              </a:ext>
            </a:extLst>
          </p:cNvPr>
          <p:cNvSpPr>
            <a:spLocks noGrp="1"/>
          </p:cNvSpPr>
          <p:nvPr>
            <p:ph idx="1"/>
          </p:nvPr>
        </p:nvSpPr>
        <p:spPr>
          <a:xfrm>
            <a:off x="565150" y="2691638"/>
            <a:ext cx="4713855" cy="3188586"/>
          </a:xfrm>
        </p:spPr>
        <p:txBody>
          <a:bodyPr/>
          <a:lstStyle/>
          <a:p>
            <a:r>
              <a:rPr lang="en-GB" dirty="0"/>
              <a:t>Independent Uses (Barbeau, 2019)</a:t>
            </a:r>
          </a:p>
          <a:p>
            <a:r>
              <a:rPr lang="en-GB" dirty="0"/>
              <a:t>Personal development time.</a:t>
            </a:r>
          </a:p>
          <a:p>
            <a:r>
              <a:rPr lang="en-GB" dirty="0"/>
              <a:t>Only 20-25% watching videos.</a:t>
            </a:r>
          </a:p>
          <a:p>
            <a:pPr lvl="1"/>
            <a:endParaRPr lang="en-GB" dirty="0"/>
          </a:p>
          <a:p>
            <a:pPr lvl="1"/>
            <a:endParaRPr lang="en-GB" dirty="0"/>
          </a:p>
          <a:p>
            <a:pPr lvl="1"/>
            <a:endParaRPr lang="en-GB" dirty="0"/>
          </a:p>
        </p:txBody>
      </p:sp>
      <p:pic>
        <p:nvPicPr>
          <p:cNvPr id="10" name="Picture 9" descr="A person using a laptop, wearing headphones.">
            <a:extLst>
              <a:ext uri="{FF2B5EF4-FFF2-40B4-BE49-F238E27FC236}">
                <a16:creationId xmlns:a16="http://schemas.microsoft.com/office/drawing/2014/main" id="{532D894E-5408-45D4-8059-BC225B8BF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005" y="0"/>
            <a:ext cx="10244667" cy="6858000"/>
          </a:xfrm>
          <a:prstGeom prst="rect">
            <a:avLst/>
          </a:prstGeom>
        </p:spPr>
      </p:pic>
      <p:pic>
        <p:nvPicPr>
          <p:cNvPr id="5" name="Picture 4">
            <a:extLst>
              <a:ext uri="{FF2B5EF4-FFF2-40B4-BE49-F238E27FC236}">
                <a16:creationId xmlns:a16="http://schemas.microsoft.com/office/drawing/2014/main" id="{93AB8DA9-63F1-4F1A-A789-F5D3318768A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523672" y="-2851834"/>
            <a:ext cx="12650180" cy="9781191"/>
          </a:xfrm>
          <a:prstGeom prst="rect">
            <a:avLst/>
          </a:prstGeom>
        </p:spPr>
      </p:pic>
    </p:spTree>
    <p:extLst>
      <p:ext uri="{BB962C8B-B14F-4D97-AF65-F5344CB8AC3E}">
        <p14:creationId xmlns:p14="http://schemas.microsoft.com/office/powerpoint/2010/main" val="2110410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53842-45FB-45C5-861C-81E5C22FD289}"/>
              </a:ext>
            </a:extLst>
          </p:cNvPr>
          <p:cNvSpPr>
            <a:spLocks noGrp="1"/>
          </p:cNvSpPr>
          <p:nvPr>
            <p:ph type="title"/>
          </p:nvPr>
        </p:nvSpPr>
        <p:spPr/>
        <p:txBody>
          <a:bodyPr/>
          <a:lstStyle/>
          <a:p>
            <a:r>
              <a:rPr lang="en-GB" dirty="0"/>
              <a:t>Examples of Use</a:t>
            </a:r>
          </a:p>
        </p:txBody>
      </p:sp>
      <p:sp>
        <p:nvSpPr>
          <p:cNvPr id="3" name="Content Placeholder 2">
            <a:extLst>
              <a:ext uri="{FF2B5EF4-FFF2-40B4-BE49-F238E27FC236}">
                <a16:creationId xmlns:a16="http://schemas.microsoft.com/office/drawing/2014/main" id="{685D118D-AF47-465C-A445-2E349A1102DE}"/>
              </a:ext>
            </a:extLst>
          </p:cNvPr>
          <p:cNvSpPr>
            <a:spLocks noGrp="1"/>
          </p:cNvSpPr>
          <p:nvPr>
            <p:ph idx="1"/>
          </p:nvPr>
        </p:nvSpPr>
        <p:spPr>
          <a:xfrm>
            <a:off x="565150" y="2691638"/>
            <a:ext cx="4713855" cy="3500818"/>
          </a:xfrm>
        </p:spPr>
        <p:txBody>
          <a:bodyPr>
            <a:normAutofit/>
          </a:bodyPr>
          <a:lstStyle/>
          <a:p>
            <a:r>
              <a:rPr lang="en-GB" dirty="0"/>
              <a:t>Independent Uses (</a:t>
            </a:r>
            <a:r>
              <a:rPr lang="en-GB" dirty="0" err="1"/>
              <a:t>Xiangping</a:t>
            </a:r>
            <a:r>
              <a:rPr lang="en-GB" dirty="0"/>
              <a:t>, 2021)</a:t>
            </a:r>
          </a:p>
          <a:p>
            <a:r>
              <a:rPr lang="en-GB" dirty="0"/>
              <a:t>Expand on classroom learning</a:t>
            </a:r>
          </a:p>
          <a:p>
            <a:r>
              <a:rPr lang="en-GB" dirty="0"/>
              <a:t>Certificates</a:t>
            </a:r>
          </a:p>
          <a:p>
            <a:r>
              <a:rPr lang="en-GB" dirty="0"/>
              <a:t>Research skills</a:t>
            </a:r>
          </a:p>
          <a:p>
            <a:r>
              <a:rPr lang="en-GB" dirty="0"/>
              <a:t>Employability skills</a:t>
            </a:r>
          </a:p>
          <a:p>
            <a:r>
              <a:rPr lang="en-GB" dirty="0"/>
              <a:t>Professional development</a:t>
            </a:r>
          </a:p>
          <a:p>
            <a:pPr lvl="1"/>
            <a:endParaRPr lang="en-GB" dirty="0"/>
          </a:p>
          <a:p>
            <a:pPr lvl="1"/>
            <a:endParaRPr lang="en-GB" dirty="0"/>
          </a:p>
          <a:p>
            <a:pPr lvl="1"/>
            <a:endParaRPr lang="en-GB" dirty="0"/>
          </a:p>
        </p:txBody>
      </p:sp>
      <p:pic>
        <p:nvPicPr>
          <p:cNvPr id="7" name="Picture 6" descr="A LinkedIn Learning certificate.">
            <a:extLst>
              <a:ext uri="{FF2B5EF4-FFF2-40B4-BE49-F238E27FC236}">
                <a16:creationId xmlns:a16="http://schemas.microsoft.com/office/drawing/2014/main" id="{4D4B6D41-B7FE-4677-8080-488905F24052}"/>
              </a:ext>
            </a:extLst>
          </p:cNvPr>
          <p:cNvPicPr>
            <a:picLocks noChangeAspect="1"/>
          </p:cNvPicPr>
          <p:nvPr/>
        </p:nvPicPr>
        <p:blipFill>
          <a:blip r:embed="rId3"/>
          <a:stretch>
            <a:fillRect/>
          </a:stretch>
        </p:blipFill>
        <p:spPr>
          <a:xfrm>
            <a:off x="5279005" y="-2923191"/>
            <a:ext cx="12650180" cy="9781191"/>
          </a:xfrm>
          <a:prstGeom prst="rect">
            <a:avLst/>
          </a:prstGeom>
        </p:spPr>
      </p:pic>
      <p:pic>
        <p:nvPicPr>
          <p:cNvPr id="6" name="Picture 5">
            <a:extLst>
              <a:ext uri="{FF2B5EF4-FFF2-40B4-BE49-F238E27FC236}">
                <a16:creationId xmlns:a16="http://schemas.microsoft.com/office/drawing/2014/main" id="{71C1151E-0812-4DE7-A9CD-DE624ECF57D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9185" y="0"/>
            <a:ext cx="9143997" cy="6857998"/>
          </a:xfrm>
          <a:prstGeom prst="rect">
            <a:avLst/>
          </a:prstGeom>
        </p:spPr>
      </p:pic>
    </p:spTree>
    <p:extLst>
      <p:ext uri="{BB962C8B-B14F-4D97-AF65-F5344CB8AC3E}">
        <p14:creationId xmlns:p14="http://schemas.microsoft.com/office/powerpoint/2010/main" val="3891766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53842-45FB-45C5-861C-81E5C22FD289}"/>
              </a:ext>
            </a:extLst>
          </p:cNvPr>
          <p:cNvSpPr>
            <a:spLocks noGrp="1"/>
          </p:cNvSpPr>
          <p:nvPr>
            <p:ph type="title"/>
          </p:nvPr>
        </p:nvSpPr>
        <p:spPr/>
        <p:txBody>
          <a:bodyPr/>
          <a:lstStyle/>
          <a:p>
            <a:r>
              <a:rPr lang="en-GB" dirty="0"/>
              <a:t>Examples of Use</a:t>
            </a:r>
          </a:p>
        </p:txBody>
      </p:sp>
      <p:sp>
        <p:nvSpPr>
          <p:cNvPr id="3" name="Content Placeholder 2">
            <a:extLst>
              <a:ext uri="{FF2B5EF4-FFF2-40B4-BE49-F238E27FC236}">
                <a16:creationId xmlns:a16="http://schemas.microsoft.com/office/drawing/2014/main" id="{685D118D-AF47-465C-A445-2E349A1102DE}"/>
              </a:ext>
            </a:extLst>
          </p:cNvPr>
          <p:cNvSpPr>
            <a:spLocks noGrp="1"/>
          </p:cNvSpPr>
          <p:nvPr>
            <p:ph idx="1"/>
          </p:nvPr>
        </p:nvSpPr>
        <p:spPr>
          <a:xfrm>
            <a:off x="565150" y="2691638"/>
            <a:ext cx="4713855" cy="3968806"/>
          </a:xfrm>
        </p:spPr>
        <p:txBody>
          <a:bodyPr>
            <a:normAutofit/>
          </a:bodyPr>
          <a:lstStyle/>
          <a:p>
            <a:pPr marL="0" indent="0">
              <a:buNone/>
            </a:pPr>
            <a:r>
              <a:rPr lang="en-GB" dirty="0"/>
              <a:t>Independent Uses: Student led learning (Shahi and </a:t>
            </a:r>
            <a:r>
              <a:rPr lang="en-GB" dirty="0" err="1"/>
              <a:t>Giachi</a:t>
            </a:r>
            <a:r>
              <a:rPr lang="en-GB" dirty="0"/>
              <a:t>, 2019)</a:t>
            </a:r>
          </a:p>
          <a:p>
            <a:r>
              <a:rPr lang="en-GB" dirty="0"/>
              <a:t>Used for student-led independent study courses</a:t>
            </a:r>
          </a:p>
          <a:p>
            <a:pPr lvl="1"/>
            <a:endParaRPr lang="en-GB" dirty="0"/>
          </a:p>
          <a:p>
            <a:pPr lvl="1"/>
            <a:endParaRPr lang="en-GB" dirty="0"/>
          </a:p>
        </p:txBody>
      </p:sp>
      <p:pic>
        <p:nvPicPr>
          <p:cNvPr id="5" name="Picture 4" descr="A person writing on a text book">
            <a:extLst>
              <a:ext uri="{FF2B5EF4-FFF2-40B4-BE49-F238E27FC236}">
                <a16:creationId xmlns:a16="http://schemas.microsoft.com/office/drawing/2014/main" id="{8D95BB55-650C-4583-B932-4AC924CF8C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005" y="0"/>
            <a:ext cx="9143997" cy="6857998"/>
          </a:xfrm>
          <a:prstGeom prst="rect">
            <a:avLst/>
          </a:prstGeom>
        </p:spPr>
      </p:pic>
      <p:pic>
        <p:nvPicPr>
          <p:cNvPr id="6" name="Picture 5">
            <a:extLst>
              <a:ext uri="{FF2B5EF4-FFF2-40B4-BE49-F238E27FC236}">
                <a16:creationId xmlns:a16="http://schemas.microsoft.com/office/drawing/2014/main" id="{1F63828C-126C-4987-8C2C-470C88F2BD9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3002" y="0"/>
            <a:ext cx="9144000" cy="6858000"/>
          </a:xfrm>
          <a:prstGeom prst="rect">
            <a:avLst/>
          </a:prstGeom>
        </p:spPr>
      </p:pic>
    </p:spTree>
    <p:extLst>
      <p:ext uri="{BB962C8B-B14F-4D97-AF65-F5344CB8AC3E}">
        <p14:creationId xmlns:p14="http://schemas.microsoft.com/office/powerpoint/2010/main" val="2665670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53842-45FB-45C5-861C-81E5C22FD289}"/>
              </a:ext>
            </a:extLst>
          </p:cNvPr>
          <p:cNvSpPr>
            <a:spLocks noGrp="1"/>
          </p:cNvSpPr>
          <p:nvPr>
            <p:ph type="title"/>
          </p:nvPr>
        </p:nvSpPr>
        <p:spPr/>
        <p:txBody>
          <a:bodyPr/>
          <a:lstStyle/>
          <a:p>
            <a:r>
              <a:rPr lang="en-GB" dirty="0"/>
              <a:t>Examples of Use</a:t>
            </a:r>
          </a:p>
        </p:txBody>
      </p:sp>
      <p:sp>
        <p:nvSpPr>
          <p:cNvPr id="3" name="Content Placeholder 2">
            <a:extLst>
              <a:ext uri="{FF2B5EF4-FFF2-40B4-BE49-F238E27FC236}">
                <a16:creationId xmlns:a16="http://schemas.microsoft.com/office/drawing/2014/main" id="{685D118D-AF47-465C-A445-2E349A1102DE}"/>
              </a:ext>
            </a:extLst>
          </p:cNvPr>
          <p:cNvSpPr>
            <a:spLocks noGrp="1"/>
          </p:cNvSpPr>
          <p:nvPr>
            <p:ph idx="1"/>
          </p:nvPr>
        </p:nvSpPr>
        <p:spPr>
          <a:xfrm>
            <a:off x="565150" y="2691638"/>
            <a:ext cx="4713855" cy="3968806"/>
          </a:xfrm>
        </p:spPr>
        <p:txBody>
          <a:bodyPr>
            <a:normAutofit fontScale="92500" lnSpcReduction="10000"/>
          </a:bodyPr>
          <a:lstStyle/>
          <a:p>
            <a:pPr marL="0" indent="0">
              <a:buNone/>
            </a:pPr>
            <a:r>
              <a:rPr lang="en-GB" dirty="0"/>
              <a:t>Guided Uses: Available Resources (Lieberman, 2017)</a:t>
            </a:r>
          </a:p>
          <a:p>
            <a:r>
              <a:rPr lang="en-GB" dirty="0"/>
              <a:t>“Serves a purpose similar to a textbook”.</a:t>
            </a:r>
          </a:p>
          <a:p>
            <a:r>
              <a:rPr lang="en-GB" dirty="0"/>
              <a:t>Harvard’s graduate design school used for incoming students.</a:t>
            </a:r>
          </a:p>
          <a:p>
            <a:r>
              <a:rPr lang="en-GB" dirty="0"/>
              <a:t>“I just have to be very, very selective and make sure what I’m choosing for them to watch is closely aligned to what I’m asking them to produce”.</a:t>
            </a:r>
          </a:p>
          <a:p>
            <a:endParaRPr lang="en-GB" dirty="0"/>
          </a:p>
          <a:p>
            <a:pPr lvl="1"/>
            <a:endParaRPr lang="en-GB" dirty="0"/>
          </a:p>
          <a:p>
            <a:pPr lvl="1"/>
            <a:endParaRPr lang="en-GB" dirty="0"/>
          </a:p>
          <a:p>
            <a:pPr lvl="1"/>
            <a:endParaRPr lang="en-GB" dirty="0"/>
          </a:p>
        </p:txBody>
      </p:sp>
      <p:pic>
        <p:nvPicPr>
          <p:cNvPr id="6" name="Picture 5" descr="A set of computing textbooks.">
            <a:extLst>
              <a:ext uri="{FF2B5EF4-FFF2-40B4-BE49-F238E27FC236}">
                <a16:creationId xmlns:a16="http://schemas.microsoft.com/office/drawing/2014/main" id="{61439EC1-05EC-45EE-876A-4FE39E2AC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005" y="0"/>
            <a:ext cx="9144000" cy="6858000"/>
          </a:xfrm>
          <a:prstGeom prst="rect">
            <a:avLst/>
          </a:prstGeom>
        </p:spPr>
      </p:pic>
      <p:pic>
        <p:nvPicPr>
          <p:cNvPr id="5" name="Picture 4">
            <a:extLst>
              <a:ext uri="{FF2B5EF4-FFF2-40B4-BE49-F238E27FC236}">
                <a16:creationId xmlns:a16="http://schemas.microsoft.com/office/drawing/2014/main" id="{9691E2E3-8C87-4DD9-9F79-218525C098B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8021" y="1"/>
            <a:ext cx="9143999" cy="6857999"/>
          </a:xfrm>
          <a:prstGeom prst="rect">
            <a:avLst/>
          </a:prstGeom>
        </p:spPr>
      </p:pic>
    </p:spTree>
    <p:extLst>
      <p:ext uri="{BB962C8B-B14F-4D97-AF65-F5344CB8AC3E}">
        <p14:creationId xmlns:p14="http://schemas.microsoft.com/office/powerpoint/2010/main" val="2847028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students in a computer room with computers and a projection screen.">
            <a:extLst>
              <a:ext uri="{FF2B5EF4-FFF2-40B4-BE49-F238E27FC236}">
                <a16:creationId xmlns:a16="http://schemas.microsoft.com/office/drawing/2014/main" id="{2FF6F419-71C5-410E-B0BA-6C6B370CA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005" y="-1612"/>
            <a:ext cx="9143999" cy="6857999"/>
          </a:xfrm>
          <a:prstGeom prst="rect">
            <a:avLst/>
          </a:prstGeom>
        </p:spPr>
      </p:pic>
      <p:sp>
        <p:nvSpPr>
          <p:cNvPr id="2" name="Title 1">
            <a:extLst>
              <a:ext uri="{FF2B5EF4-FFF2-40B4-BE49-F238E27FC236}">
                <a16:creationId xmlns:a16="http://schemas.microsoft.com/office/drawing/2014/main" id="{63853842-45FB-45C5-861C-81E5C22FD289}"/>
              </a:ext>
            </a:extLst>
          </p:cNvPr>
          <p:cNvSpPr>
            <a:spLocks noGrp="1"/>
          </p:cNvSpPr>
          <p:nvPr>
            <p:ph type="title"/>
          </p:nvPr>
        </p:nvSpPr>
        <p:spPr/>
        <p:txBody>
          <a:bodyPr/>
          <a:lstStyle/>
          <a:p>
            <a:r>
              <a:rPr lang="en-GB" dirty="0"/>
              <a:t>Examples of Use</a:t>
            </a:r>
          </a:p>
        </p:txBody>
      </p:sp>
      <p:sp>
        <p:nvSpPr>
          <p:cNvPr id="3" name="Content Placeholder 2">
            <a:extLst>
              <a:ext uri="{FF2B5EF4-FFF2-40B4-BE49-F238E27FC236}">
                <a16:creationId xmlns:a16="http://schemas.microsoft.com/office/drawing/2014/main" id="{685D118D-AF47-465C-A445-2E349A1102DE}"/>
              </a:ext>
            </a:extLst>
          </p:cNvPr>
          <p:cNvSpPr>
            <a:spLocks noGrp="1"/>
          </p:cNvSpPr>
          <p:nvPr>
            <p:ph idx="1"/>
          </p:nvPr>
        </p:nvSpPr>
        <p:spPr>
          <a:xfrm>
            <a:off x="565150" y="2691638"/>
            <a:ext cx="4713855" cy="3968806"/>
          </a:xfrm>
        </p:spPr>
        <p:txBody>
          <a:bodyPr>
            <a:normAutofit/>
          </a:bodyPr>
          <a:lstStyle/>
          <a:p>
            <a:pPr marL="0" indent="0">
              <a:buNone/>
            </a:pPr>
            <a:r>
              <a:rPr lang="en-GB" dirty="0"/>
              <a:t>Guided Uses: Resource Replacement (</a:t>
            </a:r>
            <a:r>
              <a:rPr lang="en-GB" dirty="0" err="1"/>
              <a:t>Kosloski</a:t>
            </a:r>
            <a:r>
              <a:rPr lang="en-GB" dirty="0"/>
              <a:t>, 2019)</a:t>
            </a:r>
          </a:p>
          <a:p>
            <a:r>
              <a:rPr lang="en-GB" dirty="0"/>
              <a:t>Media Course</a:t>
            </a:r>
          </a:p>
          <a:p>
            <a:r>
              <a:rPr lang="en-GB" dirty="0"/>
              <a:t>Replaced ‘click-and-follow’</a:t>
            </a:r>
          </a:p>
          <a:p>
            <a:r>
              <a:rPr lang="en-GB" dirty="0"/>
              <a:t>Compared with text-based</a:t>
            </a:r>
          </a:p>
          <a:p>
            <a:pPr lvl="1"/>
            <a:endParaRPr lang="en-GB" dirty="0"/>
          </a:p>
          <a:p>
            <a:pPr lvl="1"/>
            <a:endParaRPr lang="en-GB" dirty="0"/>
          </a:p>
          <a:p>
            <a:pPr lvl="1"/>
            <a:endParaRPr lang="en-GB" dirty="0"/>
          </a:p>
        </p:txBody>
      </p:sp>
      <p:pic>
        <p:nvPicPr>
          <p:cNvPr id="5" name="Picture 4">
            <a:extLst>
              <a:ext uri="{FF2B5EF4-FFF2-40B4-BE49-F238E27FC236}">
                <a16:creationId xmlns:a16="http://schemas.microsoft.com/office/drawing/2014/main" id="{0CB0C60D-6A93-4C24-8179-E5E01265C8E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3004" y="0"/>
            <a:ext cx="12132489" cy="6858000"/>
          </a:xfrm>
          <a:prstGeom prst="rect">
            <a:avLst/>
          </a:prstGeom>
        </p:spPr>
      </p:pic>
    </p:spTree>
    <p:extLst>
      <p:ext uri="{BB962C8B-B14F-4D97-AF65-F5344CB8AC3E}">
        <p14:creationId xmlns:p14="http://schemas.microsoft.com/office/powerpoint/2010/main" val="1934031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53842-45FB-45C5-861C-81E5C22FD289}"/>
              </a:ext>
            </a:extLst>
          </p:cNvPr>
          <p:cNvSpPr>
            <a:spLocks noGrp="1"/>
          </p:cNvSpPr>
          <p:nvPr>
            <p:ph type="title"/>
          </p:nvPr>
        </p:nvSpPr>
        <p:spPr/>
        <p:txBody>
          <a:bodyPr/>
          <a:lstStyle/>
          <a:p>
            <a:r>
              <a:rPr lang="en-GB" dirty="0"/>
              <a:t>Examples of Use</a:t>
            </a:r>
          </a:p>
        </p:txBody>
      </p:sp>
      <p:sp>
        <p:nvSpPr>
          <p:cNvPr id="3" name="Content Placeholder 2">
            <a:extLst>
              <a:ext uri="{FF2B5EF4-FFF2-40B4-BE49-F238E27FC236}">
                <a16:creationId xmlns:a16="http://schemas.microsoft.com/office/drawing/2014/main" id="{685D118D-AF47-465C-A445-2E349A1102DE}"/>
              </a:ext>
            </a:extLst>
          </p:cNvPr>
          <p:cNvSpPr>
            <a:spLocks noGrp="1"/>
          </p:cNvSpPr>
          <p:nvPr>
            <p:ph idx="1"/>
          </p:nvPr>
        </p:nvSpPr>
        <p:spPr>
          <a:xfrm>
            <a:off x="565150" y="2691638"/>
            <a:ext cx="4713855" cy="3968806"/>
          </a:xfrm>
        </p:spPr>
        <p:txBody>
          <a:bodyPr>
            <a:normAutofit/>
          </a:bodyPr>
          <a:lstStyle/>
          <a:p>
            <a:pPr marL="0" indent="0">
              <a:buNone/>
            </a:pPr>
            <a:r>
              <a:rPr lang="en-GB" dirty="0"/>
              <a:t>Guided Uses: Enable innovation (</a:t>
            </a:r>
            <a:r>
              <a:rPr lang="en-GB" dirty="0" err="1"/>
              <a:t>Starkman</a:t>
            </a:r>
            <a:r>
              <a:rPr lang="en-GB" dirty="0"/>
              <a:t>, 2019)</a:t>
            </a:r>
          </a:p>
          <a:p>
            <a:r>
              <a:rPr lang="en-GB" dirty="0"/>
              <a:t>Audio-based assessment</a:t>
            </a:r>
          </a:p>
          <a:p>
            <a:r>
              <a:rPr lang="en-GB" dirty="0"/>
              <a:t>Teacher cannot help</a:t>
            </a:r>
          </a:p>
          <a:p>
            <a:pPr lvl="1"/>
            <a:endParaRPr lang="en-GB" dirty="0"/>
          </a:p>
          <a:p>
            <a:pPr lvl="1"/>
            <a:endParaRPr lang="en-GB" dirty="0"/>
          </a:p>
        </p:txBody>
      </p:sp>
      <p:pic>
        <p:nvPicPr>
          <p:cNvPr id="5" name="Picture 4" descr="Audacity audio editing software.">
            <a:extLst>
              <a:ext uri="{FF2B5EF4-FFF2-40B4-BE49-F238E27FC236}">
                <a16:creationId xmlns:a16="http://schemas.microsoft.com/office/drawing/2014/main" id="{16DB7980-9500-4020-BB93-9A984BA80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005" y="0"/>
            <a:ext cx="12132489" cy="6858000"/>
          </a:xfrm>
          <a:prstGeom prst="rect">
            <a:avLst/>
          </a:prstGeom>
        </p:spPr>
      </p:pic>
    </p:spTree>
    <p:extLst>
      <p:ext uri="{BB962C8B-B14F-4D97-AF65-F5344CB8AC3E}">
        <p14:creationId xmlns:p14="http://schemas.microsoft.com/office/powerpoint/2010/main" val="2144627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89CF-0B34-466C-AC62-6CD2CCFB3625}"/>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25050328-10D7-4991-AB73-9290AFD5F78E}"/>
              </a:ext>
            </a:extLst>
          </p:cNvPr>
          <p:cNvSpPr>
            <a:spLocks noGrp="1"/>
          </p:cNvSpPr>
          <p:nvPr>
            <p:ph idx="1"/>
          </p:nvPr>
        </p:nvSpPr>
        <p:spPr>
          <a:xfrm>
            <a:off x="2047979" y="2536166"/>
            <a:ext cx="8267296" cy="849003"/>
          </a:xfrm>
        </p:spPr>
        <p:txBody>
          <a:bodyPr>
            <a:normAutofit/>
          </a:bodyPr>
          <a:lstStyle/>
          <a:p>
            <a:pPr marL="0" indent="0">
              <a:buNone/>
            </a:pPr>
            <a:r>
              <a:rPr lang="en-GB" dirty="0">
                <a:hlinkClick r:id="rId2"/>
              </a:rPr>
              <a:t>Outsourcing Career Skills Training, by Mark Lieberman, Inside Higher Ed, 2017</a:t>
            </a:r>
            <a:endParaRPr lang="en-GB" dirty="0"/>
          </a:p>
        </p:txBody>
      </p:sp>
      <p:sp>
        <p:nvSpPr>
          <p:cNvPr id="7" name="TextBox 6">
            <a:extLst>
              <a:ext uri="{FF2B5EF4-FFF2-40B4-BE49-F238E27FC236}">
                <a16:creationId xmlns:a16="http://schemas.microsoft.com/office/drawing/2014/main" id="{B04A8FC1-5BBD-4927-BE1A-95A61394E151}"/>
              </a:ext>
            </a:extLst>
          </p:cNvPr>
          <p:cNvSpPr txBox="1"/>
          <p:nvPr/>
        </p:nvSpPr>
        <p:spPr>
          <a:xfrm>
            <a:off x="2047979" y="3687323"/>
            <a:ext cx="8399015" cy="830997"/>
          </a:xfrm>
          <a:prstGeom prst="rect">
            <a:avLst/>
          </a:prstGeom>
          <a:noFill/>
        </p:spPr>
        <p:txBody>
          <a:bodyPr wrap="square">
            <a:spAutoFit/>
          </a:bodyPr>
          <a:lstStyle/>
          <a:p>
            <a:r>
              <a:rPr lang="en-GB" sz="2400" dirty="0">
                <a:hlinkClick r:id="rId3"/>
              </a:rPr>
              <a:t>Applications of LinkedIn Learning in Ontario's Post-Secondary Institutions, by Anne-Marie Taylor (ed.), 2019</a:t>
            </a:r>
            <a:endParaRPr lang="en-GB" sz="2400" dirty="0"/>
          </a:p>
        </p:txBody>
      </p:sp>
      <p:sp>
        <p:nvSpPr>
          <p:cNvPr id="9" name="TextBox 8">
            <a:extLst>
              <a:ext uri="{FF2B5EF4-FFF2-40B4-BE49-F238E27FC236}">
                <a16:creationId xmlns:a16="http://schemas.microsoft.com/office/drawing/2014/main" id="{C46F99BD-4FD2-45F6-9D54-182E88E1F4A4}"/>
              </a:ext>
            </a:extLst>
          </p:cNvPr>
          <p:cNvSpPr txBox="1"/>
          <p:nvPr/>
        </p:nvSpPr>
        <p:spPr>
          <a:xfrm>
            <a:off x="2053622" y="4979901"/>
            <a:ext cx="8399015" cy="1200329"/>
          </a:xfrm>
          <a:prstGeom prst="rect">
            <a:avLst/>
          </a:prstGeom>
          <a:noFill/>
        </p:spPr>
        <p:txBody>
          <a:bodyPr wrap="square">
            <a:spAutoFit/>
          </a:bodyPr>
          <a:lstStyle/>
          <a:p>
            <a:r>
              <a:rPr lang="en-GB" sz="2400" dirty="0">
                <a:hlinkClick r:id="rId4"/>
              </a:rPr>
              <a:t>Embedding LinkedIn Learning MOOCs to Enhance Students' Educational Experience and Employability, by </a:t>
            </a:r>
            <a:r>
              <a:rPr lang="en-GB" sz="2400" dirty="0" err="1">
                <a:hlinkClick r:id="rId4"/>
              </a:rPr>
              <a:t>Xiangping</a:t>
            </a:r>
            <a:r>
              <a:rPr lang="en-GB" sz="2400" dirty="0">
                <a:hlinkClick r:id="rId4"/>
              </a:rPr>
              <a:t> Du, 19th European Conference on e-Learning, 2021</a:t>
            </a:r>
            <a:endParaRPr lang="en-GB" sz="2400" dirty="0"/>
          </a:p>
        </p:txBody>
      </p:sp>
      <p:pic>
        <p:nvPicPr>
          <p:cNvPr id="10" name="Picture 9" descr="A picture containing text, book, shelf, indoor&#10;&#10;Description automatically generated">
            <a:extLst>
              <a:ext uri="{FF2B5EF4-FFF2-40B4-BE49-F238E27FC236}">
                <a16:creationId xmlns:a16="http://schemas.microsoft.com/office/drawing/2014/main" id="{999C0A75-3055-46F0-B75B-DAA3E02DA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293" y="5105749"/>
            <a:ext cx="1176055" cy="882041"/>
          </a:xfrm>
          <a:prstGeom prst="rect">
            <a:avLst/>
          </a:prstGeom>
        </p:spPr>
      </p:pic>
      <p:pic>
        <p:nvPicPr>
          <p:cNvPr id="8" name="Picture 7">
            <a:extLst>
              <a:ext uri="{FF2B5EF4-FFF2-40B4-BE49-F238E27FC236}">
                <a16:creationId xmlns:a16="http://schemas.microsoft.com/office/drawing/2014/main" id="{E3DB4AF8-E204-4CC8-9AB2-7224EE8EDCC2}"/>
              </a:ext>
              <a:ext uri="{C183D7F6-B498-43B3-948B-1728B52AA6E4}">
                <adec:decorative xmlns:adec="http://schemas.microsoft.com/office/drawing/2017/decorative" val="1"/>
              </a:ext>
            </a:extLst>
          </p:cNvPr>
          <p:cNvPicPr>
            <a:picLocks noChangeAspect="1"/>
          </p:cNvPicPr>
          <p:nvPr/>
        </p:nvPicPr>
        <p:blipFill rotWithShape="1">
          <a:blip r:embed="rId6"/>
          <a:srcRect b="12831"/>
          <a:stretch/>
        </p:blipFill>
        <p:spPr>
          <a:xfrm>
            <a:off x="693293" y="2685862"/>
            <a:ext cx="1198633" cy="661533"/>
          </a:xfrm>
          <a:prstGeom prst="rect">
            <a:avLst/>
          </a:prstGeom>
          <a:ln>
            <a:solidFill>
              <a:schemeClr val="tx1"/>
            </a:solidFill>
          </a:ln>
        </p:spPr>
      </p:pic>
      <p:pic>
        <p:nvPicPr>
          <p:cNvPr id="12" name="Picture 11">
            <a:extLst>
              <a:ext uri="{FF2B5EF4-FFF2-40B4-BE49-F238E27FC236}">
                <a16:creationId xmlns:a16="http://schemas.microsoft.com/office/drawing/2014/main" id="{D1723FF4-F584-4058-8823-4BDB47B5CB32}"/>
              </a:ext>
              <a:ext uri="{C183D7F6-B498-43B3-948B-1728B52AA6E4}">
                <adec:decorative xmlns:adec="http://schemas.microsoft.com/office/drawing/2017/decorative" val="1"/>
              </a:ext>
            </a:extLst>
          </p:cNvPr>
          <p:cNvPicPr>
            <a:picLocks noChangeAspect="1"/>
          </p:cNvPicPr>
          <p:nvPr/>
        </p:nvPicPr>
        <p:blipFill rotWithShape="1">
          <a:blip r:embed="rId7"/>
          <a:srcRect b="3275"/>
          <a:stretch/>
        </p:blipFill>
        <p:spPr>
          <a:xfrm>
            <a:off x="704582" y="3824460"/>
            <a:ext cx="1203239" cy="809620"/>
          </a:xfrm>
          <a:prstGeom prst="rect">
            <a:avLst/>
          </a:prstGeom>
          <a:ln>
            <a:solidFill>
              <a:schemeClr val="tx1"/>
            </a:solidFill>
          </a:ln>
        </p:spPr>
      </p:pic>
      <p:pic>
        <p:nvPicPr>
          <p:cNvPr id="14" name="Picture 13">
            <a:extLst>
              <a:ext uri="{FF2B5EF4-FFF2-40B4-BE49-F238E27FC236}">
                <a16:creationId xmlns:a16="http://schemas.microsoft.com/office/drawing/2014/main" id="{1D3DBC18-4431-4B31-B978-ACA53C3633F6}"/>
              </a:ext>
              <a:ext uri="{C183D7F6-B498-43B3-948B-1728B52AA6E4}">
                <adec:decorative xmlns:adec="http://schemas.microsoft.com/office/drawing/2017/decorative" val="1"/>
              </a:ext>
            </a:extLst>
          </p:cNvPr>
          <p:cNvPicPr>
            <a:picLocks noChangeAspect="1"/>
          </p:cNvPicPr>
          <p:nvPr/>
        </p:nvPicPr>
        <p:blipFill rotWithShape="1">
          <a:blip r:embed="rId8"/>
          <a:srcRect r="34632"/>
          <a:stretch/>
        </p:blipFill>
        <p:spPr>
          <a:xfrm>
            <a:off x="693293" y="5105750"/>
            <a:ext cx="1214528" cy="875912"/>
          </a:xfrm>
          <a:prstGeom prst="rect">
            <a:avLst/>
          </a:prstGeom>
          <a:ln>
            <a:solidFill>
              <a:schemeClr val="tx1"/>
            </a:solidFill>
          </a:ln>
        </p:spPr>
      </p:pic>
    </p:spTree>
    <p:extLst>
      <p:ext uri="{BB962C8B-B14F-4D97-AF65-F5344CB8AC3E}">
        <p14:creationId xmlns:p14="http://schemas.microsoft.com/office/powerpoint/2010/main" val="32549413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eafa5c53-82ae-4916-9f41-63d3b409b482"/>
</p:tagLst>
</file>

<file path=ppt/theme/theme1.xml><?xml version="1.0" encoding="utf-8"?>
<a:theme xmlns:a="http://schemas.openxmlformats.org/drawingml/2006/main" name="MadridVTI">
  <a:themeElements>
    <a:clrScheme name="AnalogousFromLightSeedLeftStep">
      <a:dk1>
        <a:srgbClr val="000000"/>
      </a:dk1>
      <a:lt1>
        <a:srgbClr val="FFFFFF"/>
      </a:lt1>
      <a:dk2>
        <a:srgbClr val="1B2F2C"/>
      </a:dk2>
      <a:lt2>
        <a:srgbClr val="F0F0F3"/>
      </a:lt2>
      <a:accent1>
        <a:srgbClr val="A7A259"/>
      </a:accent1>
      <a:accent2>
        <a:srgbClr val="D99147"/>
      </a:accent2>
      <a:accent3>
        <a:srgbClr val="E38379"/>
      </a:accent3>
      <a:accent4>
        <a:srgbClr val="DD5C85"/>
      </a:accent4>
      <a:accent5>
        <a:srgbClr val="E379C8"/>
      </a:accent5>
      <a:accent6>
        <a:srgbClr val="C95CDD"/>
      </a:accent6>
      <a:hlink>
        <a:srgbClr val="6C71B0"/>
      </a:hlink>
      <a:folHlink>
        <a:srgbClr val="7F7F7F"/>
      </a:folHlink>
    </a:clrScheme>
    <a:fontScheme name="Madrid">
      <a:majorFont>
        <a:latin typeface="Seaford Display"/>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958</Words>
  <Application>Microsoft Office PowerPoint</Application>
  <PresentationFormat>Widescreen</PresentationFormat>
  <Paragraphs>107</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inherit</vt:lpstr>
      <vt:lpstr>Seaford Display</vt:lpstr>
      <vt:lpstr>Symbol</vt:lpstr>
      <vt:lpstr>System Font Regular</vt:lpstr>
      <vt:lpstr>Tenorite</vt:lpstr>
      <vt:lpstr>MadridVTI</vt:lpstr>
      <vt:lpstr>Using LinkedIn Learning to Support Student Learning</vt:lpstr>
      <vt:lpstr>Session Outline</vt:lpstr>
      <vt:lpstr>Examples of Use</vt:lpstr>
      <vt:lpstr>Examples of Use</vt:lpstr>
      <vt:lpstr>Examples of Use</vt:lpstr>
      <vt:lpstr>Examples of Use</vt:lpstr>
      <vt:lpstr>Examples of Use</vt:lpstr>
      <vt:lpstr>Examples of Use</vt:lpstr>
      <vt:lpstr>References</vt:lpstr>
      <vt:lpstr>Image Credits (1 of 3)</vt:lpstr>
      <vt:lpstr>Image Credits (2 of 3)</vt:lpstr>
      <vt:lpstr>Image Credits (3 of 3)</vt:lpstr>
    </vt:vector>
  </TitlesOfParts>
  <Company>Edge Hill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LinkedIn Learning to Support Student Learning</dc:title>
  <dc:creator>Peter Beaumont</dc:creator>
  <cp:lastModifiedBy>Peter Beaumont</cp:lastModifiedBy>
  <cp:revision>52</cp:revision>
  <dcterms:created xsi:type="dcterms:W3CDTF">2022-10-24T12:44:34Z</dcterms:created>
  <dcterms:modified xsi:type="dcterms:W3CDTF">2022-11-24T15:27:57Z</dcterms:modified>
</cp:coreProperties>
</file>