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7" r:id="rId2"/>
    <p:sldId id="258" r:id="rId3"/>
    <p:sldId id="262" r:id="rId4"/>
    <p:sldId id="303" r:id="rId5"/>
    <p:sldId id="263" r:id="rId6"/>
    <p:sldId id="279" r:id="rId7"/>
    <p:sldId id="304" r:id="rId8"/>
    <p:sldId id="280" r:id="rId9"/>
    <p:sldId id="285" r:id="rId10"/>
    <p:sldId id="305" r:id="rId11"/>
    <p:sldId id="308" r:id="rId12"/>
    <p:sldId id="281" r:id="rId13"/>
    <p:sldId id="298" r:id="rId14"/>
    <p:sldId id="309" r:id="rId15"/>
    <p:sldId id="310" r:id="rId16"/>
    <p:sldId id="307" r:id="rId17"/>
    <p:sldId id="286" r:id="rId18"/>
    <p:sldId id="283" r:id="rId19"/>
    <p:sldId id="287" r:id="rId20"/>
    <p:sldId id="311" r:id="rId21"/>
    <p:sldId id="312" r:id="rId22"/>
    <p:sldId id="313" r:id="rId23"/>
    <p:sldId id="288" r:id="rId24"/>
    <p:sldId id="261" r:id="rId25"/>
    <p:sldId id="301" r:id="rId26"/>
    <p:sldId id="30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29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340"/>
    <p:restoredTop sz="97015"/>
  </p:normalViewPr>
  <p:slideViewPr>
    <p:cSldViewPr snapToGrid="0" snapToObjects="1">
      <p:cViewPr varScale="1">
        <p:scale>
          <a:sx n="59" d="100"/>
          <a:sy n="59" d="100"/>
        </p:scale>
        <p:origin x="764" y="6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657C9A-3715-0440-99CF-13E9A687F9D5}" type="datetimeFigureOut">
              <a:rPr lang="en-US" smtClean="0"/>
              <a:t>10/12/2022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381BDD-BAC9-A747-B74B-E53EDBE3CD7C}" type="slidenum">
              <a:rPr lang="en-US" smtClean="0"/>
              <a:t>‹#›</a:t>
            </a:fld>
            <a:endParaRPr lang="en-US"/>
          </a:p>
        </p:txBody>
      </p:sp>
    </p:spTree>
    <p:extLst>
      <p:ext uri="{BB962C8B-B14F-4D97-AF65-F5344CB8AC3E}">
        <p14:creationId xmlns:p14="http://schemas.microsoft.com/office/powerpoint/2010/main" val="1193470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1</a:t>
            </a:fld>
            <a:endParaRPr lang="en-US"/>
          </a:p>
        </p:txBody>
      </p:sp>
    </p:spTree>
    <p:extLst>
      <p:ext uri="{BB962C8B-B14F-4D97-AF65-F5344CB8AC3E}">
        <p14:creationId xmlns:p14="http://schemas.microsoft.com/office/powerpoint/2010/main" val="22488551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13</a:t>
            </a:fld>
            <a:endParaRPr lang="en-US"/>
          </a:p>
        </p:txBody>
      </p:sp>
    </p:spTree>
    <p:extLst>
      <p:ext uri="{BB962C8B-B14F-4D97-AF65-F5344CB8AC3E}">
        <p14:creationId xmlns:p14="http://schemas.microsoft.com/office/powerpoint/2010/main" val="356571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14</a:t>
            </a:fld>
            <a:endParaRPr lang="en-US"/>
          </a:p>
        </p:txBody>
      </p:sp>
    </p:spTree>
    <p:extLst>
      <p:ext uri="{BB962C8B-B14F-4D97-AF65-F5344CB8AC3E}">
        <p14:creationId xmlns:p14="http://schemas.microsoft.com/office/powerpoint/2010/main" val="20029159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15</a:t>
            </a:fld>
            <a:endParaRPr lang="en-US"/>
          </a:p>
        </p:txBody>
      </p:sp>
    </p:spTree>
    <p:extLst>
      <p:ext uri="{BB962C8B-B14F-4D97-AF65-F5344CB8AC3E}">
        <p14:creationId xmlns:p14="http://schemas.microsoft.com/office/powerpoint/2010/main" val="34579411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17</a:t>
            </a:fld>
            <a:endParaRPr lang="en-US"/>
          </a:p>
        </p:txBody>
      </p:sp>
    </p:spTree>
    <p:extLst>
      <p:ext uri="{BB962C8B-B14F-4D97-AF65-F5344CB8AC3E}">
        <p14:creationId xmlns:p14="http://schemas.microsoft.com/office/powerpoint/2010/main" val="36421586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18</a:t>
            </a:fld>
            <a:endParaRPr lang="en-US"/>
          </a:p>
        </p:txBody>
      </p:sp>
    </p:spTree>
    <p:extLst>
      <p:ext uri="{BB962C8B-B14F-4D97-AF65-F5344CB8AC3E}">
        <p14:creationId xmlns:p14="http://schemas.microsoft.com/office/powerpoint/2010/main" val="39717294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19</a:t>
            </a:fld>
            <a:endParaRPr lang="en-US"/>
          </a:p>
        </p:txBody>
      </p:sp>
    </p:spTree>
    <p:extLst>
      <p:ext uri="{BB962C8B-B14F-4D97-AF65-F5344CB8AC3E}">
        <p14:creationId xmlns:p14="http://schemas.microsoft.com/office/powerpoint/2010/main" val="29192331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20</a:t>
            </a:fld>
            <a:endParaRPr lang="en-US"/>
          </a:p>
        </p:txBody>
      </p:sp>
    </p:spTree>
    <p:extLst>
      <p:ext uri="{BB962C8B-B14F-4D97-AF65-F5344CB8AC3E}">
        <p14:creationId xmlns:p14="http://schemas.microsoft.com/office/powerpoint/2010/main" val="29490069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21</a:t>
            </a:fld>
            <a:endParaRPr lang="en-US"/>
          </a:p>
        </p:txBody>
      </p:sp>
    </p:spTree>
    <p:extLst>
      <p:ext uri="{BB962C8B-B14F-4D97-AF65-F5344CB8AC3E}">
        <p14:creationId xmlns:p14="http://schemas.microsoft.com/office/powerpoint/2010/main" val="16993343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22</a:t>
            </a:fld>
            <a:endParaRPr lang="en-US"/>
          </a:p>
        </p:txBody>
      </p:sp>
    </p:spTree>
    <p:extLst>
      <p:ext uri="{BB962C8B-B14F-4D97-AF65-F5344CB8AC3E}">
        <p14:creationId xmlns:p14="http://schemas.microsoft.com/office/powerpoint/2010/main" val="23479890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23</a:t>
            </a:fld>
            <a:endParaRPr lang="en-US"/>
          </a:p>
        </p:txBody>
      </p:sp>
    </p:spTree>
    <p:extLst>
      <p:ext uri="{BB962C8B-B14F-4D97-AF65-F5344CB8AC3E}">
        <p14:creationId xmlns:p14="http://schemas.microsoft.com/office/powerpoint/2010/main" val="35296220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381BDD-BAC9-A747-B74B-E53EDBE3CD7C}" type="slidenum">
              <a:rPr lang="en-US" smtClean="0"/>
              <a:t>2</a:t>
            </a:fld>
            <a:endParaRPr lang="en-US"/>
          </a:p>
        </p:txBody>
      </p:sp>
    </p:spTree>
    <p:extLst>
      <p:ext uri="{BB962C8B-B14F-4D97-AF65-F5344CB8AC3E}">
        <p14:creationId xmlns:p14="http://schemas.microsoft.com/office/powerpoint/2010/main" val="3458153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25</a:t>
            </a:fld>
            <a:endParaRPr lang="en-US"/>
          </a:p>
        </p:txBody>
      </p:sp>
    </p:spTree>
    <p:extLst>
      <p:ext uri="{BB962C8B-B14F-4D97-AF65-F5344CB8AC3E}">
        <p14:creationId xmlns:p14="http://schemas.microsoft.com/office/powerpoint/2010/main" val="3519407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26</a:t>
            </a:fld>
            <a:endParaRPr lang="en-US"/>
          </a:p>
        </p:txBody>
      </p:sp>
    </p:spTree>
    <p:extLst>
      <p:ext uri="{BB962C8B-B14F-4D97-AF65-F5344CB8AC3E}">
        <p14:creationId xmlns:p14="http://schemas.microsoft.com/office/powerpoint/2010/main" val="34506789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3</a:t>
            </a:fld>
            <a:endParaRPr lang="en-US"/>
          </a:p>
        </p:txBody>
      </p:sp>
    </p:spTree>
    <p:extLst>
      <p:ext uri="{BB962C8B-B14F-4D97-AF65-F5344CB8AC3E}">
        <p14:creationId xmlns:p14="http://schemas.microsoft.com/office/powerpoint/2010/main" val="17869204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5</a:t>
            </a:fld>
            <a:endParaRPr lang="en-US"/>
          </a:p>
        </p:txBody>
      </p:sp>
    </p:spTree>
    <p:extLst>
      <p:ext uri="{BB962C8B-B14F-4D97-AF65-F5344CB8AC3E}">
        <p14:creationId xmlns:p14="http://schemas.microsoft.com/office/powerpoint/2010/main" val="4921266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6</a:t>
            </a:fld>
            <a:endParaRPr lang="en-US"/>
          </a:p>
        </p:txBody>
      </p:sp>
    </p:spTree>
    <p:extLst>
      <p:ext uri="{BB962C8B-B14F-4D97-AF65-F5344CB8AC3E}">
        <p14:creationId xmlns:p14="http://schemas.microsoft.com/office/powerpoint/2010/main" val="9944061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8</a:t>
            </a:fld>
            <a:endParaRPr lang="en-US"/>
          </a:p>
        </p:txBody>
      </p:sp>
    </p:spTree>
    <p:extLst>
      <p:ext uri="{BB962C8B-B14F-4D97-AF65-F5344CB8AC3E}">
        <p14:creationId xmlns:p14="http://schemas.microsoft.com/office/powerpoint/2010/main" val="30011656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9</a:t>
            </a:fld>
            <a:endParaRPr lang="en-US"/>
          </a:p>
        </p:txBody>
      </p:sp>
    </p:spTree>
    <p:extLst>
      <p:ext uri="{BB962C8B-B14F-4D97-AF65-F5344CB8AC3E}">
        <p14:creationId xmlns:p14="http://schemas.microsoft.com/office/powerpoint/2010/main" val="2923266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11</a:t>
            </a:fld>
            <a:endParaRPr lang="en-US"/>
          </a:p>
        </p:txBody>
      </p:sp>
    </p:spTree>
    <p:extLst>
      <p:ext uri="{BB962C8B-B14F-4D97-AF65-F5344CB8AC3E}">
        <p14:creationId xmlns:p14="http://schemas.microsoft.com/office/powerpoint/2010/main" val="18379940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5381BDD-BAC9-A747-B74B-E53EDBE3CD7C}" type="slidenum">
              <a:rPr lang="en-US" smtClean="0"/>
              <a:t>12</a:t>
            </a:fld>
            <a:endParaRPr lang="en-US"/>
          </a:p>
        </p:txBody>
      </p:sp>
    </p:spTree>
    <p:extLst>
      <p:ext uri="{BB962C8B-B14F-4D97-AF65-F5344CB8AC3E}">
        <p14:creationId xmlns:p14="http://schemas.microsoft.com/office/powerpoint/2010/main" val="3576001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22FBF8D-B685-B74E-AFC3-52F1C75E094B}"/>
              </a:ext>
            </a:extLst>
          </p:cNvPr>
          <p:cNvSpPr>
            <a:spLocks noGrp="1"/>
          </p:cNvSpPr>
          <p:nvPr>
            <p:ph type="subTitle" idx="1"/>
          </p:nvPr>
        </p:nvSpPr>
        <p:spPr>
          <a:xfrm>
            <a:off x="1524000" y="439451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9" name="Title 8">
            <a:extLst>
              <a:ext uri="{FF2B5EF4-FFF2-40B4-BE49-F238E27FC236}">
                <a16:creationId xmlns:a16="http://schemas.microsoft.com/office/drawing/2014/main" id="{30F3B1CA-97DD-8147-B463-52C749B8592F}"/>
              </a:ext>
            </a:extLst>
          </p:cNvPr>
          <p:cNvSpPr>
            <a:spLocks noGrp="1"/>
          </p:cNvSpPr>
          <p:nvPr>
            <p:ph type="title"/>
          </p:nvPr>
        </p:nvSpPr>
        <p:spPr/>
        <p:txBody>
          <a:bodyPr/>
          <a:lstStyle/>
          <a:p>
            <a:r>
              <a:rPr lang="en-US"/>
              <a:t>Click to edit Master title style</a:t>
            </a:r>
          </a:p>
        </p:txBody>
      </p:sp>
      <p:sp>
        <p:nvSpPr>
          <p:cNvPr id="11" name="TextBox 10">
            <a:extLst>
              <a:ext uri="{FF2B5EF4-FFF2-40B4-BE49-F238E27FC236}">
                <a16:creationId xmlns:a16="http://schemas.microsoft.com/office/drawing/2014/main" id="{CE624A60-3608-4B48-AB03-5D8C92F1934A}"/>
              </a:ext>
            </a:extLst>
          </p:cNvPr>
          <p:cNvSpPr txBox="1"/>
          <p:nvPr userDrawn="1"/>
        </p:nvSpPr>
        <p:spPr>
          <a:xfrm>
            <a:off x="9341963" y="6362126"/>
            <a:ext cx="2611225" cy="323165"/>
          </a:xfrm>
          <a:prstGeom prst="rect">
            <a:avLst/>
          </a:prstGeom>
          <a:noFill/>
        </p:spPr>
        <p:txBody>
          <a:bodyPr wrap="square" bIns="0" rtlCol="0" anchor="b" anchorCtr="0">
            <a:spAutoFit/>
          </a:bodyPr>
          <a:lstStyle/>
          <a:p>
            <a:pPr algn="r"/>
            <a:r>
              <a:rPr lang="en-US" b="1" i="0" dirty="0" err="1">
                <a:solidFill>
                  <a:srgbClr val="5F295F"/>
                </a:solidFill>
                <a:latin typeface="Bitter SemiBold" pitchFamily="2" charset="77"/>
              </a:rPr>
              <a:t>ehu.ac.uk</a:t>
            </a:r>
            <a:endParaRPr lang="en-US" b="1" i="0" dirty="0">
              <a:solidFill>
                <a:srgbClr val="5F295F"/>
              </a:solidFill>
              <a:latin typeface="Bitter SemiBold" pitchFamily="2" charset="77"/>
            </a:endParaRPr>
          </a:p>
        </p:txBody>
      </p:sp>
    </p:spTree>
    <p:extLst>
      <p:ext uri="{BB962C8B-B14F-4D97-AF65-F5344CB8AC3E}">
        <p14:creationId xmlns:p14="http://schemas.microsoft.com/office/powerpoint/2010/main" val="2717302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84E84-FE74-2C45-AC50-9B443BFC3DAC}"/>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F58A01CE-EEE3-264A-A4EC-FB55BAC0D7A9}"/>
              </a:ext>
            </a:extLst>
          </p:cNvPr>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BA64DBC-F12E-C740-9C06-FF72E60AF8E9}"/>
              </a:ext>
            </a:extLst>
          </p:cNvPr>
          <p:cNvSpPr>
            <a:spLocks noGrp="1"/>
          </p:cNvSpPr>
          <p:nvPr>
            <p:ph type="sldNum" sz="quarter" idx="12"/>
          </p:nvPr>
        </p:nvSpPr>
        <p:spPr/>
        <p:txBody>
          <a:bodyPr/>
          <a:lstStyle>
            <a:lvl1pPr>
              <a:defRPr/>
            </a:lvl1pPr>
          </a:lstStyle>
          <a:p>
            <a:r>
              <a:rPr lang="en-US" dirty="0" err="1"/>
              <a:t>ehu.ac.uk</a:t>
            </a:r>
            <a:endParaRPr lang="en-US" dirty="0"/>
          </a:p>
        </p:txBody>
      </p:sp>
    </p:spTree>
    <p:extLst>
      <p:ext uri="{BB962C8B-B14F-4D97-AF65-F5344CB8AC3E}">
        <p14:creationId xmlns:p14="http://schemas.microsoft.com/office/powerpoint/2010/main" val="3657111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7B0A5-4510-2840-AA9E-A65CCFC7759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EF91D54-B8D7-0D4B-B388-F3887A3823F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Slide Number Placeholder 5">
            <a:extLst>
              <a:ext uri="{FF2B5EF4-FFF2-40B4-BE49-F238E27FC236}">
                <a16:creationId xmlns:a16="http://schemas.microsoft.com/office/drawing/2014/main" id="{B28C9233-707F-A54C-9E8B-AF589647F10C}"/>
              </a:ext>
            </a:extLst>
          </p:cNvPr>
          <p:cNvSpPr>
            <a:spLocks noGrp="1"/>
          </p:cNvSpPr>
          <p:nvPr>
            <p:ph type="sldNum" sz="quarter" idx="12"/>
          </p:nvPr>
        </p:nvSpPr>
        <p:spPr/>
        <p:txBody>
          <a:bodyPr/>
          <a:lstStyle>
            <a:lvl1pPr>
              <a:defRPr/>
            </a:lvl1pPr>
          </a:lstStyle>
          <a:p>
            <a:r>
              <a:rPr lang="en-US" dirty="0" err="1"/>
              <a:t>ehu.ac.uk</a:t>
            </a:r>
            <a:endParaRPr lang="en-US" dirty="0"/>
          </a:p>
        </p:txBody>
      </p:sp>
    </p:spTree>
    <p:extLst>
      <p:ext uri="{BB962C8B-B14F-4D97-AF65-F5344CB8AC3E}">
        <p14:creationId xmlns:p14="http://schemas.microsoft.com/office/powerpoint/2010/main" val="342427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2DF9C-63B0-E649-A264-F73A318839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99E2BC-D050-6546-B9CC-3E6B631AFFA6}"/>
              </a:ext>
            </a:extLst>
          </p:cNvPr>
          <p:cNvSpPr>
            <a:spLocks noGrp="1"/>
          </p:cNvSpPr>
          <p:nvPr>
            <p:ph sz="half" idx="1"/>
          </p:nvPr>
        </p:nvSpPr>
        <p:spPr>
          <a:xfrm>
            <a:off x="838200" y="3208969"/>
            <a:ext cx="5181600" cy="29679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2E06B01-CF08-2145-9F58-E14F30FCF656}"/>
              </a:ext>
            </a:extLst>
          </p:cNvPr>
          <p:cNvSpPr>
            <a:spLocks noGrp="1"/>
          </p:cNvSpPr>
          <p:nvPr>
            <p:ph sz="half" idx="2"/>
          </p:nvPr>
        </p:nvSpPr>
        <p:spPr>
          <a:xfrm>
            <a:off x="6172200" y="3180079"/>
            <a:ext cx="5181600" cy="299688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6E9874D5-FDF1-5A43-BF27-1177E73C02FF}"/>
              </a:ext>
            </a:extLst>
          </p:cNvPr>
          <p:cNvSpPr>
            <a:spLocks noGrp="1"/>
          </p:cNvSpPr>
          <p:nvPr>
            <p:ph type="sldNum" sz="quarter" idx="12"/>
          </p:nvPr>
        </p:nvSpPr>
        <p:spPr/>
        <p:txBody>
          <a:bodyPr/>
          <a:lstStyle>
            <a:lvl1pPr>
              <a:defRPr/>
            </a:lvl1pPr>
          </a:lstStyle>
          <a:p>
            <a:r>
              <a:rPr lang="en-US" dirty="0" err="1"/>
              <a:t>ehu.ac.uk</a:t>
            </a:r>
            <a:endParaRPr lang="en-US" dirty="0"/>
          </a:p>
        </p:txBody>
      </p:sp>
    </p:spTree>
    <p:extLst>
      <p:ext uri="{BB962C8B-B14F-4D97-AF65-F5344CB8AC3E}">
        <p14:creationId xmlns:p14="http://schemas.microsoft.com/office/powerpoint/2010/main" val="2835918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A244E-6A77-B144-BCCF-3E88EEF4A35B}"/>
              </a:ext>
            </a:extLst>
          </p:cNvPr>
          <p:cNvSpPr>
            <a:spLocks noGrp="1"/>
          </p:cNvSpPr>
          <p:nvPr>
            <p:ph type="title"/>
          </p:nvPr>
        </p:nvSpPr>
        <p:spPr>
          <a:xfrm>
            <a:off x="3779520" y="365125"/>
            <a:ext cx="7575868" cy="813435"/>
          </a:xfrm>
        </p:spPr>
        <p:txBody>
          <a:bodyPr>
            <a:normAutofit/>
          </a:bodyPr>
          <a:lstStyle>
            <a:lvl1pPr>
              <a:defRPr sz="3200">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43EF2DF6-358E-D741-8D47-30CC9D8928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D774462-CE41-134A-90AC-5FF5ED1D302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2C6A7F-3F45-D345-89DB-B9F75A4DD5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1971787-E3F0-844C-A8D6-1DD0DF1D7D9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E2DBBF37-7D62-0A4D-94E6-174855E89811}"/>
              </a:ext>
            </a:extLst>
          </p:cNvPr>
          <p:cNvSpPr>
            <a:spLocks noGrp="1"/>
          </p:cNvSpPr>
          <p:nvPr>
            <p:ph type="sldNum" sz="quarter" idx="12"/>
          </p:nvPr>
        </p:nvSpPr>
        <p:spPr/>
        <p:txBody>
          <a:bodyPr/>
          <a:lstStyle>
            <a:lvl1pPr>
              <a:defRPr/>
            </a:lvl1pPr>
          </a:lstStyle>
          <a:p>
            <a:r>
              <a:rPr lang="en-US" dirty="0" err="1"/>
              <a:t>ehu.ac.uk</a:t>
            </a:r>
            <a:endParaRPr lang="en-US" dirty="0"/>
          </a:p>
        </p:txBody>
      </p:sp>
    </p:spTree>
    <p:extLst>
      <p:ext uri="{BB962C8B-B14F-4D97-AF65-F5344CB8AC3E}">
        <p14:creationId xmlns:p14="http://schemas.microsoft.com/office/powerpoint/2010/main" val="2387603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1107E-24D7-A547-98AD-E58D14A40AF2}"/>
              </a:ext>
            </a:extLst>
          </p:cNvPr>
          <p:cNvSpPr>
            <a:spLocks noGrp="1"/>
          </p:cNvSpPr>
          <p:nvPr>
            <p:ph type="title"/>
          </p:nvPr>
        </p:nvSpPr>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2F27CE5A-964B-E74A-A16E-703532F66F67}"/>
              </a:ext>
            </a:extLst>
          </p:cNvPr>
          <p:cNvSpPr>
            <a:spLocks noGrp="1"/>
          </p:cNvSpPr>
          <p:nvPr>
            <p:ph type="sldNum" sz="quarter" idx="12"/>
          </p:nvPr>
        </p:nvSpPr>
        <p:spPr/>
        <p:txBody>
          <a:bodyPr/>
          <a:lstStyle>
            <a:lvl1pPr>
              <a:defRPr/>
            </a:lvl1pPr>
          </a:lstStyle>
          <a:p>
            <a:r>
              <a:rPr lang="en-US" dirty="0" err="1"/>
              <a:t>ehu.ac.uk</a:t>
            </a:r>
            <a:endParaRPr lang="en-US" dirty="0"/>
          </a:p>
        </p:txBody>
      </p:sp>
    </p:spTree>
    <p:extLst>
      <p:ext uri="{BB962C8B-B14F-4D97-AF65-F5344CB8AC3E}">
        <p14:creationId xmlns:p14="http://schemas.microsoft.com/office/powerpoint/2010/main" val="1569418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474C69A-1DAF-AF4C-B03F-3ACDCC366E5E}"/>
              </a:ext>
            </a:extLst>
          </p:cNvPr>
          <p:cNvSpPr>
            <a:spLocks noGrp="1"/>
          </p:cNvSpPr>
          <p:nvPr>
            <p:ph type="sldNum" sz="quarter" idx="12"/>
          </p:nvPr>
        </p:nvSpPr>
        <p:spPr/>
        <p:txBody>
          <a:bodyPr/>
          <a:lstStyle>
            <a:lvl1pPr>
              <a:defRPr/>
            </a:lvl1pPr>
          </a:lstStyle>
          <a:p>
            <a:r>
              <a:rPr lang="en-US" dirty="0" err="1"/>
              <a:t>ehu.ac.uk</a:t>
            </a:r>
            <a:endParaRPr lang="en-US" dirty="0"/>
          </a:p>
        </p:txBody>
      </p:sp>
    </p:spTree>
    <p:extLst>
      <p:ext uri="{BB962C8B-B14F-4D97-AF65-F5344CB8AC3E}">
        <p14:creationId xmlns:p14="http://schemas.microsoft.com/office/powerpoint/2010/main" val="238263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474C69A-1DAF-AF4C-B03F-3ACDCC366E5E}"/>
              </a:ext>
            </a:extLst>
          </p:cNvPr>
          <p:cNvSpPr>
            <a:spLocks noGrp="1"/>
          </p:cNvSpPr>
          <p:nvPr>
            <p:ph type="sldNum" sz="quarter" idx="12"/>
          </p:nvPr>
        </p:nvSpPr>
        <p:spPr/>
        <p:txBody>
          <a:bodyPr/>
          <a:lstStyle>
            <a:lvl1pPr>
              <a:defRPr/>
            </a:lvl1pPr>
          </a:lstStyle>
          <a:p>
            <a:r>
              <a:rPr lang="en-US" dirty="0" err="1"/>
              <a:t>ehu.ac.uk</a:t>
            </a:r>
            <a:endParaRPr lang="en-US" dirty="0"/>
          </a:p>
        </p:txBody>
      </p:sp>
      <p:sp>
        <p:nvSpPr>
          <p:cNvPr id="3" name="Picture Placeholder 2">
            <a:extLst>
              <a:ext uri="{FF2B5EF4-FFF2-40B4-BE49-F238E27FC236}">
                <a16:creationId xmlns:a16="http://schemas.microsoft.com/office/drawing/2014/main" id="{E7CF6877-1FBF-B34F-B01A-EF1A95CA16C0}"/>
              </a:ext>
            </a:extLst>
          </p:cNvPr>
          <p:cNvSpPr>
            <a:spLocks noGrp="1"/>
          </p:cNvSpPr>
          <p:nvPr>
            <p:ph type="pic" sz="quarter" idx="13"/>
          </p:nvPr>
        </p:nvSpPr>
        <p:spPr>
          <a:xfrm>
            <a:off x="335280" y="1539875"/>
            <a:ext cx="11513820" cy="4518025"/>
          </a:xfrm>
        </p:spPr>
        <p:txBody>
          <a:bodyPr/>
          <a:lstStyle/>
          <a:p>
            <a:endParaRPr lang="en-US"/>
          </a:p>
        </p:txBody>
      </p:sp>
    </p:spTree>
    <p:extLst>
      <p:ext uri="{BB962C8B-B14F-4D97-AF65-F5344CB8AC3E}">
        <p14:creationId xmlns:p14="http://schemas.microsoft.com/office/powerpoint/2010/main" val="3615452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C9D71-4623-F643-A8AD-47831B81C57A}"/>
              </a:ext>
            </a:extLst>
          </p:cNvPr>
          <p:cNvSpPr>
            <a:spLocks noGrp="1"/>
          </p:cNvSpPr>
          <p:nvPr>
            <p:ph type="title"/>
          </p:nvPr>
        </p:nvSpPr>
        <p:spPr>
          <a:xfrm>
            <a:off x="839788" y="1249680"/>
            <a:ext cx="3932237" cy="1534160"/>
          </a:xfrm>
        </p:spPr>
        <p:txBody>
          <a:bodyPr anchor="ctr" anchorCtr="0"/>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5108AEF0-4213-1E41-9388-EDED75DD2B5B}"/>
              </a:ext>
            </a:extLst>
          </p:cNvPr>
          <p:cNvSpPr>
            <a:spLocks noGrp="1"/>
          </p:cNvSpPr>
          <p:nvPr>
            <p:ph type="body" sz="half" idx="2"/>
          </p:nvPr>
        </p:nvSpPr>
        <p:spPr>
          <a:xfrm>
            <a:off x="839788" y="2783840"/>
            <a:ext cx="3932237" cy="308514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7" name="Slide Number Placeholder 6">
            <a:extLst>
              <a:ext uri="{FF2B5EF4-FFF2-40B4-BE49-F238E27FC236}">
                <a16:creationId xmlns:a16="http://schemas.microsoft.com/office/drawing/2014/main" id="{A7D72726-CBD0-2548-A3B0-066CDC4BA590}"/>
              </a:ext>
            </a:extLst>
          </p:cNvPr>
          <p:cNvSpPr>
            <a:spLocks noGrp="1"/>
          </p:cNvSpPr>
          <p:nvPr>
            <p:ph type="sldNum" sz="quarter" idx="12"/>
          </p:nvPr>
        </p:nvSpPr>
        <p:spPr/>
        <p:txBody>
          <a:bodyPr/>
          <a:lstStyle>
            <a:lvl1pPr>
              <a:defRPr/>
            </a:lvl1pPr>
          </a:lstStyle>
          <a:p>
            <a:r>
              <a:rPr lang="en-US" dirty="0" err="1"/>
              <a:t>ehu.ac.uk</a:t>
            </a:r>
            <a:endParaRPr lang="en-US" dirty="0"/>
          </a:p>
        </p:txBody>
      </p:sp>
      <p:sp>
        <p:nvSpPr>
          <p:cNvPr id="6" name="Picture Placeholder 5">
            <a:extLst>
              <a:ext uri="{FF2B5EF4-FFF2-40B4-BE49-F238E27FC236}">
                <a16:creationId xmlns:a16="http://schemas.microsoft.com/office/drawing/2014/main" id="{5770F04F-50E6-274A-A7A4-17639C5AD78A}"/>
              </a:ext>
            </a:extLst>
          </p:cNvPr>
          <p:cNvSpPr>
            <a:spLocks noGrp="1"/>
          </p:cNvSpPr>
          <p:nvPr>
            <p:ph type="pic" sz="quarter" idx="13"/>
          </p:nvPr>
        </p:nvSpPr>
        <p:spPr>
          <a:xfrm>
            <a:off x="4960938" y="1463041"/>
            <a:ext cx="6507162" cy="4405948"/>
          </a:xfrm>
        </p:spPr>
        <p:txBody>
          <a:bodyPr/>
          <a:lstStyle/>
          <a:p>
            <a:endParaRPr lang="en-US"/>
          </a:p>
        </p:txBody>
      </p:sp>
    </p:spTree>
    <p:extLst>
      <p:ext uri="{BB962C8B-B14F-4D97-AF65-F5344CB8AC3E}">
        <p14:creationId xmlns:p14="http://schemas.microsoft.com/office/powerpoint/2010/main" val="3148376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907A62-1A14-8A45-BE85-E2C93521CD26}"/>
              </a:ext>
            </a:extLst>
          </p:cNvPr>
          <p:cNvSpPr>
            <a:spLocks noGrp="1"/>
          </p:cNvSpPr>
          <p:nvPr>
            <p:ph type="title"/>
          </p:nvPr>
        </p:nvSpPr>
        <p:spPr>
          <a:xfrm>
            <a:off x="838200" y="1854516"/>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FA0E66CA-86D3-CC49-AAB8-4881A9052ECF}"/>
              </a:ext>
            </a:extLst>
          </p:cNvPr>
          <p:cNvSpPr>
            <a:spLocks noGrp="1"/>
          </p:cNvSpPr>
          <p:nvPr>
            <p:ph type="body" idx="1"/>
          </p:nvPr>
        </p:nvSpPr>
        <p:spPr>
          <a:xfrm>
            <a:off x="838200" y="3180079"/>
            <a:ext cx="10515600" cy="29968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4962A3EC-FB53-7B45-9AA4-52E3E20AB7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b="1" i="0">
                <a:solidFill>
                  <a:srgbClr val="5F295F"/>
                </a:solidFill>
                <a:latin typeface="Bitter SemiBold" pitchFamily="2" charset="77"/>
              </a:defRPr>
            </a:lvl1pPr>
          </a:lstStyle>
          <a:p>
            <a:r>
              <a:rPr lang="en-US" dirty="0" err="1"/>
              <a:t>ehu.ac.uk</a:t>
            </a:r>
            <a:endParaRPr lang="en-US" dirty="0"/>
          </a:p>
        </p:txBody>
      </p:sp>
      <p:pic>
        <p:nvPicPr>
          <p:cNvPr id="7" name="Picture 6">
            <a:extLst>
              <a:ext uri="{FF2B5EF4-FFF2-40B4-BE49-F238E27FC236}">
                <a16:creationId xmlns:a16="http://schemas.microsoft.com/office/drawing/2014/main" id="{C9BA377F-1B85-4F40-8329-6C42CEB1F872}"/>
              </a:ext>
            </a:extLst>
          </p:cNvPr>
          <p:cNvPicPr>
            <a:picLocks noChangeAspect="1"/>
          </p:cNvPicPr>
          <p:nvPr userDrawn="1"/>
        </p:nvPicPr>
        <p:blipFill rotWithShape="1">
          <a:blip r:embed="rId11"/>
          <a:srcRect t="56525"/>
          <a:stretch/>
        </p:blipFill>
        <p:spPr>
          <a:xfrm>
            <a:off x="0" y="0"/>
            <a:ext cx="12192000" cy="1252338"/>
          </a:xfrm>
          <a:prstGeom prst="rect">
            <a:avLst/>
          </a:prstGeom>
        </p:spPr>
      </p:pic>
      <p:pic>
        <p:nvPicPr>
          <p:cNvPr id="9" name="Picture 8">
            <a:extLst>
              <a:ext uri="{FF2B5EF4-FFF2-40B4-BE49-F238E27FC236}">
                <a16:creationId xmlns:a16="http://schemas.microsoft.com/office/drawing/2014/main" id="{487DCCC2-4B9E-DA40-85B5-6B43EA7BD7F1}"/>
              </a:ext>
            </a:extLst>
          </p:cNvPr>
          <p:cNvPicPr>
            <a:picLocks noChangeAspect="1"/>
          </p:cNvPicPr>
          <p:nvPr userDrawn="1"/>
        </p:nvPicPr>
        <p:blipFill rotWithShape="1">
          <a:blip r:embed="rId12"/>
          <a:srcRect t="81799"/>
          <a:stretch/>
        </p:blipFill>
        <p:spPr>
          <a:xfrm>
            <a:off x="0" y="6305550"/>
            <a:ext cx="10045700" cy="552450"/>
          </a:xfrm>
          <a:prstGeom prst="rect">
            <a:avLst/>
          </a:prstGeom>
        </p:spPr>
      </p:pic>
    </p:spTree>
    <p:extLst>
      <p:ext uri="{BB962C8B-B14F-4D97-AF65-F5344CB8AC3E}">
        <p14:creationId xmlns:p14="http://schemas.microsoft.com/office/powerpoint/2010/main" val="38113918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7" r:id="rId8"/>
    <p:sldLayoutId id="2147483656" r:id="rId9"/>
  </p:sldLayoutIdLst>
  <p:txStyles>
    <p:titleStyle>
      <a:lvl1pPr algn="l" defTabSz="914400" rtl="0" eaLnBrk="1" latinLnBrk="0" hangingPunct="1">
        <a:lnSpc>
          <a:spcPct val="90000"/>
        </a:lnSpc>
        <a:spcBef>
          <a:spcPct val="0"/>
        </a:spcBef>
        <a:buNone/>
        <a:defRPr sz="4400" b="1" i="0" kern="1200">
          <a:solidFill>
            <a:srgbClr val="5F295F"/>
          </a:solidFill>
          <a:latin typeface="Bitter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9.jpg"/></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1.jpeg"/></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hyperlink" Target="mailto:Melanie.Lang@edgehill.ac.uk" TargetMode="External"/><Relationship Id="rId2" Type="http://schemas.openxmlformats.org/officeDocument/2006/relationships/image" Target="../media/image5.emf"/><Relationship Id="rId1" Type="http://schemas.openxmlformats.org/officeDocument/2006/relationships/slideLayout" Target="../slideLayouts/slideLayout6.xml"/><Relationship Id="rId5" Type="http://schemas.openxmlformats.org/officeDocument/2006/relationships/image" Target="../media/image13.jpg"/><Relationship Id="rId4" Type="http://schemas.openxmlformats.org/officeDocument/2006/relationships/image" Target="../media/image12.jpeg"/></Relationships>
</file>

<file path=ppt/slides/_rels/slide2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8" Type="http://schemas.openxmlformats.org/officeDocument/2006/relationships/hyperlink" Target="https://www.un.org/sites/un2.un.org/files/udhr.pdf" TargetMode="External"/><Relationship Id="rId3" Type="http://schemas.openxmlformats.org/officeDocument/2006/relationships/hyperlink" Target="https://www.unicef.org.uk/rights-respecting-schools/the-right-to-participation/#:~:text=The%20Right%20to%20Participation%20is%20one%20of%20the,the%20rights%20in%20the%20Convention%20for%20all%20children" TargetMode="External"/><Relationship Id="rId7" Type="http://schemas.openxmlformats.org/officeDocument/2006/relationships/hyperlink" Target="http://www.unicef.org/crc/files/Participation.pdf" TargetMode="External"/><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hyperlink" Target="http://www.unicef.org/crc/files/Protection_list.pdf" TargetMode="External"/><Relationship Id="rId11" Type="http://schemas.openxmlformats.org/officeDocument/2006/relationships/image" Target="../media/image3.jpg"/><Relationship Id="rId5" Type="http://schemas.openxmlformats.org/officeDocument/2006/relationships/hyperlink" Target="http://www.unicef.org/crc/files/Survival_Development.pdf" TargetMode="External"/><Relationship Id="rId10" Type="http://schemas.openxmlformats.org/officeDocument/2006/relationships/hyperlink" Target="http://www.unhcr.org/refworld/docid/3ae6b38f0.html" TargetMode="External"/><Relationship Id="rId4" Type="http://schemas.openxmlformats.org/officeDocument/2006/relationships/hyperlink" Target="http://www.un-documents.net/gdrc1924.htm" TargetMode="External"/><Relationship Id="rId9" Type="http://schemas.openxmlformats.org/officeDocument/2006/relationships/hyperlink" Target="https://www.ohchr.org/EN/Issues/Education/Training/Compilation/Pages/1DeclarationoftheRightsoftheChild(1959).aspx"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A520C1C-67CC-8640-9D34-712B9027633D}"/>
              </a:ext>
            </a:extLst>
          </p:cNvPr>
          <p:cNvSpPr>
            <a:spLocks noGrp="1"/>
          </p:cNvSpPr>
          <p:nvPr>
            <p:ph type="title"/>
          </p:nvPr>
        </p:nvSpPr>
        <p:spPr>
          <a:xfrm>
            <a:off x="838200" y="2641546"/>
            <a:ext cx="10515600" cy="2886323"/>
          </a:xfrm>
        </p:spPr>
        <p:txBody>
          <a:bodyPr>
            <a:normAutofit fontScale="90000"/>
          </a:bodyPr>
          <a:lstStyle/>
          <a:p>
            <a:pPr algn="ctr"/>
            <a:r>
              <a:rPr lang="en-US" sz="5300" dirty="0">
                <a:latin typeface="Arial" panose="020B0604020202020204" pitchFamily="34" charset="0"/>
                <a:cs typeface="Arial" panose="020B0604020202020204" pitchFamily="34" charset="0"/>
              </a:rPr>
              <a:t>Including Child Athletes in Decision-Making in Sport:</a:t>
            </a:r>
            <a:br>
              <a:rPr lang="en-US" sz="6000"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Moving from Lip Service to Active Participation</a:t>
            </a:r>
            <a:br>
              <a:rPr lang="en-US" dirty="0">
                <a:latin typeface="Arial" panose="020B0604020202020204" pitchFamily="34" charset="0"/>
                <a:cs typeface="Arial" panose="020B0604020202020204" pitchFamily="34" charset="0"/>
              </a:rPr>
            </a:br>
            <a:br>
              <a:rPr lang="en-US" sz="6000" dirty="0">
                <a:latin typeface="Arial" panose="020B0604020202020204" pitchFamily="34" charset="0"/>
                <a:cs typeface="Arial" panose="020B0604020202020204" pitchFamily="34" charset="0"/>
              </a:rPr>
            </a:br>
            <a:r>
              <a:rPr lang="en-US" sz="3600" dirty="0">
                <a:latin typeface="Arial" panose="020B0604020202020204" pitchFamily="34" charset="0"/>
                <a:cs typeface="Arial" panose="020B0604020202020204" pitchFamily="34" charset="0"/>
              </a:rPr>
              <a:t>Dr Mel Lang</a:t>
            </a:r>
            <a:br>
              <a:rPr lang="en-US" sz="3600" dirty="0">
                <a:latin typeface="Arial" panose="020B0604020202020204" pitchFamily="34" charset="0"/>
                <a:cs typeface="Arial" panose="020B0604020202020204" pitchFamily="34" charset="0"/>
              </a:rPr>
            </a:br>
            <a:r>
              <a:rPr lang="en-US" sz="3100" dirty="0">
                <a:latin typeface="Arial" panose="020B0604020202020204" pitchFamily="34" charset="0"/>
                <a:cs typeface="Arial" panose="020B0604020202020204" pitchFamily="34" charset="0"/>
              </a:rPr>
              <a:t>SIMS webinar, 12</a:t>
            </a:r>
            <a:r>
              <a:rPr lang="en-US" sz="3100" baseline="30000" dirty="0">
                <a:latin typeface="Arial" panose="020B0604020202020204" pitchFamily="34" charset="0"/>
                <a:cs typeface="Arial" panose="020B0604020202020204" pitchFamily="34" charset="0"/>
              </a:rPr>
              <a:t>th</a:t>
            </a:r>
            <a:r>
              <a:rPr lang="en-US" sz="3100" dirty="0">
                <a:latin typeface="Arial" panose="020B0604020202020204" pitchFamily="34" charset="0"/>
                <a:cs typeface="Arial" panose="020B0604020202020204" pitchFamily="34" charset="0"/>
              </a:rPr>
              <a:t> October 2022</a:t>
            </a:r>
            <a:br>
              <a:rPr lang="en-US" sz="3100" dirty="0">
                <a:latin typeface="Arial" panose="020B0604020202020204" pitchFamily="34" charset="0"/>
                <a:cs typeface="Arial" panose="020B0604020202020204" pitchFamily="34" charset="0"/>
              </a:rPr>
            </a:br>
            <a:endParaRPr lang="en-US" sz="3100" dirty="0">
              <a:latin typeface="Arial" panose="020B0604020202020204" pitchFamily="34" charset="0"/>
              <a:cs typeface="Arial" panose="020B0604020202020204" pitchFamily="34" charset="0"/>
            </a:endParaRPr>
          </a:p>
        </p:txBody>
      </p:sp>
      <p:pic>
        <p:nvPicPr>
          <p:cNvPr id="3" name="Picture 2" descr="Graphical user interface, text&#10;&#10;Description automatically generated with medium confidence">
            <a:extLst>
              <a:ext uri="{FF2B5EF4-FFF2-40B4-BE49-F238E27FC236}">
                <a16:creationId xmlns:a16="http://schemas.microsoft.com/office/drawing/2014/main" id="{02645D8B-28A5-380F-DD10-F6A822E203EC}"/>
              </a:ext>
            </a:extLst>
          </p:cNvPr>
          <p:cNvPicPr>
            <a:picLocks noChangeAspect="1"/>
          </p:cNvPicPr>
          <p:nvPr/>
        </p:nvPicPr>
        <p:blipFill>
          <a:blip r:embed="rId3"/>
          <a:stretch>
            <a:fillRect/>
          </a:stretch>
        </p:blipFill>
        <p:spPr>
          <a:xfrm>
            <a:off x="10003971" y="6106886"/>
            <a:ext cx="2188029" cy="751114"/>
          </a:xfrm>
          <a:prstGeom prst="rect">
            <a:avLst/>
          </a:prstGeom>
        </p:spPr>
      </p:pic>
      <p:pic>
        <p:nvPicPr>
          <p:cNvPr id="1030" name="Picture 6">
            <a:extLst>
              <a:ext uri="{FF2B5EF4-FFF2-40B4-BE49-F238E27FC236}">
                <a16:creationId xmlns:a16="http://schemas.microsoft.com/office/drawing/2014/main" id="{F1F51FC0-E989-44CE-D06B-E1376DA775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37911" y="-76200"/>
            <a:ext cx="2764971" cy="13280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9734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5">
            <a:extLst>
              <a:ext uri="{FF2B5EF4-FFF2-40B4-BE49-F238E27FC236}">
                <a16:creationId xmlns:a16="http://schemas.microsoft.com/office/drawing/2014/main" id="{ABF8BF6D-FF24-9744-B769-5C71275E3091}"/>
              </a:ext>
            </a:extLst>
          </p:cNvPr>
          <p:cNvPicPr>
            <a:picLocks noChangeAspect="1"/>
          </p:cNvPicPr>
          <p:nvPr/>
        </p:nvPicPr>
        <p:blipFill>
          <a:blip r:embed="rId2"/>
          <a:srcRect l="8499" r="8499"/>
          <a:stretch>
            <a:fillRect/>
          </a:stretch>
        </p:blipFill>
        <p:spPr>
          <a:xfrm>
            <a:off x="0" y="0"/>
            <a:ext cx="12192000" cy="6875069"/>
          </a:xfrm>
          <a:prstGeom prst="rect">
            <a:avLst/>
          </a:prstGeom>
        </p:spPr>
      </p:pic>
      <p:sp>
        <p:nvSpPr>
          <p:cNvPr id="2" name="Title 1">
            <a:extLst>
              <a:ext uri="{FF2B5EF4-FFF2-40B4-BE49-F238E27FC236}">
                <a16:creationId xmlns:a16="http://schemas.microsoft.com/office/drawing/2014/main" id="{DDCEC211-32A1-284C-8E03-5012BE45E343}"/>
              </a:ext>
            </a:extLst>
          </p:cNvPr>
          <p:cNvSpPr>
            <a:spLocks noGrp="1"/>
          </p:cNvSpPr>
          <p:nvPr>
            <p:ph type="title"/>
          </p:nvPr>
        </p:nvSpPr>
        <p:spPr>
          <a:xfrm>
            <a:off x="838200" y="1854516"/>
            <a:ext cx="10515600" cy="2677727"/>
          </a:xfrm>
        </p:spPr>
        <p:txBody>
          <a:bodyPr/>
          <a:lstStyle/>
          <a:p>
            <a:pPr algn="ctr"/>
            <a:r>
              <a:rPr lang="en-US" dirty="0">
                <a:solidFill>
                  <a:schemeClr val="bg1"/>
                </a:solidFill>
              </a:rPr>
              <a:t>Surveying the sports field</a:t>
            </a:r>
          </a:p>
        </p:txBody>
      </p:sp>
    </p:spTree>
    <p:extLst>
      <p:ext uri="{BB962C8B-B14F-4D97-AF65-F5344CB8AC3E}">
        <p14:creationId xmlns:p14="http://schemas.microsoft.com/office/powerpoint/2010/main" val="5198896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A09E38FF-7AC7-9D4D-B1D1-B469435B674B}"/>
              </a:ext>
            </a:extLst>
          </p:cNvPr>
          <p:cNvSpPr>
            <a:spLocks noGrp="1"/>
          </p:cNvSpPr>
          <p:nvPr>
            <p:ph type="subTitle" idx="1"/>
          </p:nvPr>
        </p:nvSpPr>
        <p:spPr>
          <a:xfrm>
            <a:off x="522514" y="1671766"/>
            <a:ext cx="11070772" cy="4587523"/>
          </a:xfrm>
        </p:spPr>
        <p:txBody>
          <a:bodyPr>
            <a:normAutofit lnSpcReduction="10000"/>
          </a:bodyPr>
          <a:lstStyle/>
          <a:p>
            <a:pPr marL="342900" indent="-342900" algn="l">
              <a:buFont typeface="Arial" panose="020B0604020202020204" pitchFamily="34" charset="0"/>
              <a:buChar char="•"/>
            </a:pPr>
            <a:r>
              <a:rPr lang="en-GB" sz="2200" b="0" i="0" dirty="0">
                <a:solidFill>
                  <a:srgbClr val="000000"/>
                </a:solidFill>
                <a:effectLst/>
              </a:rPr>
              <a:t>Most policy, practice &amp; research developments to date have focused on children’s protection rights in sport – far less</a:t>
            </a:r>
            <a:r>
              <a:rPr lang="en-GB" sz="2200" dirty="0">
                <a:solidFill>
                  <a:srgbClr val="000000"/>
                </a:solidFill>
              </a:rPr>
              <a:t> attention paid to children’s participation rights (Lang, 2022)</a:t>
            </a:r>
          </a:p>
          <a:p>
            <a:pPr marL="342900" indent="-342900" algn="l">
              <a:buFont typeface="Arial" panose="020B0604020202020204" pitchFamily="34" charset="0"/>
              <a:buChar char="•"/>
            </a:pPr>
            <a:endParaRPr lang="en-GB" sz="2200" b="0" i="0" dirty="0">
              <a:solidFill>
                <a:srgbClr val="000000"/>
              </a:solidFill>
              <a:effectLst/>
            </a:endParaRPr>
          </a:p>
          <a:p>
            <a:pPr marL="342900" indent="-342900" algn="l">
              <a:buFont typeface="Arial" panose="020B0604020202020204" pitchFamily="34" charset="0"/>
              <a:buChar char="•"/>
            </a:pPr>
            <a:r>
              <a:rPr lang="en-GB" sz="2200" b="0" i="0" dirty="0">
                <a:solidFill>
                  <a:srgbClr val="000000"/>
                </a:solidFill>
                <a:effectLst/>
              </a:rPr>
              <a:t>Children are rarely involved in decision-making in sport:</a:t>
            </a:r>
          </a:p>
          <a:p>
            <a:pPr marL="800100" lvl="1" indent="-342900" algn="l">
              <a:buFont typeface="Arial" panose="020B0604020202020204" pitchFamily="34" charset="0"/>
              <a:buChar char="•"/>
            </a:pPr>
            <a:r>
              <a:rPr lang="en-GB" sz="2200" b="0" i="0" dirty="0">
                <a:solidFill>
                  <a:srgbClr val="000000"/>
                </a:solidFill>
                <a:effectLst/>
              </a:rPr>
              <a:t>Policy/ </a:t>
            </a:r>
            <a:r>
              <a:rPr lang="en-GB" sz="2200" dirty="0">
                <a:solidFill>
                  <a:srgbClr val="000000"/>
                </a:solidFill>
              </a:rPr>
              <a:t>strategy developments</a:t>
            </a:r>
          </a:p>
          <a:p>
            <a:pPr marL="800100" lvl="1" indent="-342900" algn="l">
              <a:buFont typeface="Arial" panose="020B0604020202020204" pitchFamily="34" charset="0"/>
              <a:buChar char="•"/>
            </a:pPr>
            <a:r>
              <a:rPr lang="en-GB" sz="2200" b="0" i="0" dirty="0">
                <a:solidFill>
                  <a:srgbClr val="000000"/>
                </a:solidFill>
                <a:effectLst/>
              </a:rPr>
              <a:t>Recruitment decisions</a:t>
            </a:r>
          </a:p>
          <a:p>
            <a:pPr marL="800100" lvl="1" indent="-342900" algn="l">
              <a:buFont typeface="Arial" panose="020B0604020202020204" pitchFamily="34" charset="0"/>
              <a:buChar char="•"/>
            </a:pPr>
            <a:r>
              <a:rPr lang="en-GB" sz="2200" dirty="0">
                <a:solidFill>
                  <a:srgbClr val="000000"/>
                </a:solidFill>
              </a:rPr>
              <a:t>Induction programmes</a:t>
            </a:r>
          </a:p>
          <a:p>
            <a:pPr marL="800100" lvl="1" indent="-342900" algn="l">
              <a:buFont typeface="Arial" panose="020B0604020202020204" pitchFamily="34" charset="0"/>
              <a:buChar char="•"/>
            </a:pPr>
            <a:r>
              <a:rPr lang="en-GB" sz="2200" b="0" i="0" dirty="0">
                <a:solidFill>
                  <a:srgbClr val="000000"/>
                </a:solidFill>
                <a:effectLst/>
              </a:rPr>
              <a:t>Education and training</a:t>
            </a:r>
          </a:p>
          <a:p>
            <a:pPr marL="800100" lvl="1" indent="-342900" algn="l">
              <a:buFont typeface="Arial" panose="020B0604020202020204" pitchFamily="34" charset="0"/>
              <a:buChar char="•"/>
            </a:pPr>
            <a:r>
              <a:rPr lang="en-GB" sz="2200" dirty="0">
                <a:solidFill>
                  <a:srgbClr val="000000"/>
                </a:solidFill>
              </a:rPr>
              <a:t>Training plans</a:t>
            </a:r>
          </a:p>
          <a:p>
            <a:pPr marL="800100" lvl="1" indent="-342900" algn="l">
              <a:buFont typeface="Arial" panose="020B0604020202020204" pitchFamily="34" charset="0"/>
              <a:buChar char="•"/>
            </a:pPr>
            <a:r>
              <a:rPr lang="en-GB" sz="2200" b="0" i="0" dirty="0">
                <a:solidFill>
                  <a:srgbClr val="000000"/>
                </a:solidFill>
                <a:effectLst/>
              </a:rPr>
              <a:t>Team selection</a:t>
            </a:r>
          </a:p>
          <a:p>
            <a:pPr marL="800100" lvl="1" indent="-342900" algn="l">
              <a:buFont typeface="Arial" panose="020B0604020202020204" pitchFamily="34" charset="0"/>
              <a:buChar char="•"/>
            </a:pPr>
            <a:r>
              <a:rPr lang="en-GB" sz="2200" dirty="0">
                <a:solidFill>
                  <a:srgbClr val="000000"/>
                </a:solidFill>
              </a:rPr>
              <a:t>Research</a:t>
            </a:r>
          </a:p>
          <a:p>
            <a:pPr lvl="1" algn="l"/>
            <a:r>
              <a:rPr lang="en-GB" sz="2200" b="0" i="0" dirty="0">
                <a:solidFill>
                  <a:srgbClr val="000000"/>
                </a:solidFill>
                <a:effectLst/>
              </a:rPr>
              <a:t>	(</a:t>
            </a:r>
            <a:r>
              <a:rPr lang="en-GB" sz="2200" b="0" i="0" dirty="0" err="1">
                <a:solidFill>
                  <a:srgbClr val="000000"/>
                </a:solidFill>
                <a:effectLst/>
              </a:rPr>
              <a:t>Everley</a:t>
            </a:r>
            <a:r>
              <a:rPr lang="en-GB" sz="2200" b="0" i="0" dirty="0">
                <a:solidFill>
                  <a:srgbClr val="000000"/>
                </a:solidFill>
                <a:effectLst/>
              </a:rPr>
              <a:t>, 2021; Lang, 2022; </a:t>
            </a:r>
            <a:r>
              <a:rPr lang="en-GB" sz="2200" dirty="0">
                <a:effectLst/>
                <a:ea typeface="Times New Roman" panose="02020603050405020304" pitchFamily="18" charset="0"/>
              </a:rPr>
              <a:t>Lang &amp; Purdy, 2023</a:t>
            </a:r>
            <a:r>
              <a:rPr lang="en-GB" sz="2200" b="0" i="0" dirty="0">
                <a:solidFill>
                  <a:srgbClr val="000000"/>
                </a:solidFill>
                <a:effectLst/>
              </a:rPr>
              <a:t>)</a:t>
            </a:r>
          </a:p>
          <a:p>
            <a:pPr marL="342900" indent="-342900" algn="l">
              <a:buFont typeface="Arial" panose="020B0604020202020204" pitchFamily="34" charset="0"/>
              <a:buChar char="•"/>
            </a:pPr>
            <a:endParaRPr lang="en-GB" sz="2600" b="0" i="0" dirty="0">
              <a:solidFill>
                <a:srgbClr val="000000"/>
              </a:solidFill>
              <a:effectLst/>
            </a:endParaRPr>
          </a:p>
          <a:p>
            <a:pPr marL="285750" indent="-285750" algn="l">
              <a:buFont typeface="Arial" panose="020B0604020202020204" pitchFamily="34" charset="0"/>
              <a:buChar char="•"/>
            </a:pPr>
            <a:endParaRPr lang="en-GB" sz="1800" dirty="0">
              <a:effectLst/>
              <a:ea typeface="Calibri" panose="020F0502020204030204" pitchFamily="34" charset="0"/>
            </a:endParaRPr>
          </a:p>
          <a:p>
            <a:pPr algn="l"/>
            <a:endParaRPr lang="en-GB" sz="2400" b="0" i="0" dirty="0">
              <a:solidFill>
                <a:srgbClr val="000000"/>
              </a:solidFill>
              <a:effectLst/>
            </a:endParaRPr>
          </a:p>
        </p:txBody>
      </p:sp>
      <p:pic>
        <p:nvPicPr>
          <p:cNvPr id="2" name="Picture 1" descr="Graphical user interface, text&#10;&#10;Description automatically generated with medium confidence">
            <a:extLst>
              <a:ext uri="{FF2B5EF4-FFF2-40B4-BE49-F238E27FC236}">
                <a16:creationId xmlns:a16="http://schemas.microsoft.com/office/drawing/2014/main" id="{9FF2E911-1E66-A071-4130-54B0FA8E4F0E}"/>
              </a:ext>
            </a:extLst>
          </p:cNvPr>
          <p:cNvPicPr>
            <a:picLocks noChangeAspect="1"/>
          </p:cNvPicPr>
          <p:nvPr/>
        </p:nvPicPr>
        <p:blipFill>
          <a:blip r:embed="rId3"/>
          <a:stretch>
            <a:fillRect/>
          </a:stretch>
        </p:blipFill>
        <p:spPr>
          <a:xfrm>
            <a:off x="10003971" y="6172202"/>
            <a:ext cx="2188029" cy="751114"/>
          </a:xfrm>
          <a:prstGeom prst="rect">
            <a:avLst/>
          </a:prstGeom>
        </p:spPr>
      </p:pic>
      <p:sp>
        <p:nvSpPr>
          <p:cNvPr id="8" name="Title 5">
            <a:extLst>
              <a:ext uri="{FF2B5EF4-FFF2-40B4-BE49-F238E27FC236}">
                <a16:creationId xmlns:a16="http://schemas.microsoft.com/office/drawing/2014/main" id="{2486F7C2-291A-C525-2758-D386E79C536B}"/>
              </a:ext>
            </a:extLst>
          </p:cNvPr>
          <p:cNvSpPr>
            <a:spLocks noGrp="1"/>
          </p:cNvSpPr>
          <p:nvPr>
            <p:ph type="title"/>
          </p:nvPr>
        </p:nvSpPr>
        <p:spPr>
          <a:xfrm>
            <a:off x="4147456" y="156352"/>
            <a:ext cx="7685315" cy="960246"/>
          </a:xfrm>
        </p:spPr>
        <p:txBody>
          <a:bodyPr>
            <a:normAutofit/>
          </a:bodyPr>
          <a:lstStyle/>
          <a:p>
            <a:pPr algn="ctr"/>
            <a:r>
              <a:rPr lang="en-US" sz="3600" dirty="0">
                <a:solidFill>
                  <a:schemeClr val="bg1"/>
                </a:solidFill>
              </a:rPr>
              <a:t>Where is sport at?</a:t>
            </a:r>
          </a:p>
        </p:txBody>
      </p:sp>
      <p:pic>
        <p:nvPicPr>
          <p:cNvPr id="4" name="Picture 3">
            <a:extLst>
              <a:ext uri="{FF2B5EF4-FFF2-40B4-BE49-F238E27FC236}">
                <a16:creationId xmlns:a16="http://schemas.microsoft.com/office/drawing/2014/main" id="{03584647-1F2B-0B89-DBEA-17B7FB803048}"/>
              </a:ext>
            </a:extLst>
          </p:cNvPr>
          <p:cNvPicPr>
            <a:picLocks noChangeAspect="1"/>
          </p:cNvPicPr>
          <p:nvPr/>
        </p:nvPicPr>
        <p:blipFill>
          <a:blip r:embed="rId4"/>
          <a:stretch>
            <a:fillRect/>
          </a:stretch>
        </p:blipFill>
        <p:spPr>
          <a:xfrm>
            <a:off x="8991599" y="2852057"/>
            <a:ext cx="3200401" cy="3450774"/>
          </a:xfrm>
          <a:prstGeom prst="rect">
            <a:avLst/>
          </a:prstGeom>
        </p:spPr>
      </p:pic>
    </p:spTree>
    <p:extLst>
      <p:ext uri="{BB962C8B-B14F-4D97-AF65-F5344CB8AC3E}">
        <p14:creationId xmlns:p14="http://schemas.microsoft.com/office/powerpoint/2010/main" val="3390678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A09E38FF-7AC7-9D4D-B1D1-B469435B674B}"/>
              </a:ext>
            </a:extLst>
          </p:cNvPr>
          <p:cNvSpPr>
            <a:spLocks noGrp="1"/>
          </p:cNvSpPr>
          <p:nvPr>
            <p:ph type="subTitle" idx="1"/>
          </p:nvPr>
        </p:nvSpPr>
        <p:spPr>
          <a:xfrm>
            <a:off x="522514" y="1704422"/>
            <a:ext cx="11070772" cy="4587523"/>
          </a:xfrm>
        </p:spPr>
        <p:txBody>
          <a:bodyPr>
            <a:normAutofit/>
          </a:bodyPr>
          <a:lstStyle/>
          <a:p>
            <a:pPr marL="342900" indent="-342900" algn="l">
              <a:buFont typeface="Arial" panose="020B0604020202020204" pitchFamily="34" charset="0"/>
              <a:buChar char="•"/>
            </a:pPr>
            <a:r>
              <a:rPr lang="en-GB" sz="2200" dirty="0" err="1">
                <a:effectLst/>
                <a:ea typeface="Calibri" panose="020F0502020204030204" pitchFamily="34" charset="0"/>
              </a:rPr>
              <a:t>Everley</a:t>
            </a:r>
            <a:r>
              <a:rPr lang="en-GB" sz="2200" dirty="0">
                <a:effectLst/>
                <a:ea typeface="Calibri" panose="020F0502020204030204" pitchFamily="34" charset="0"/>
              </a:rPr>
              <a:t> (2021) found most UK clubs said they valued the inclusion of children’s voices… but…</a:t>
            </a:r>
          </a:p>
          <a:p>
            <a:pPr marL="342900" indent="-342900" algn="l">
              <a:buFont typeface="Arial" panose="020B0604020202020204" pitchFamily="34" charset="0"/>
              <a:buChar char="•"/>
            </a:pPr>
            <a:endParaRPr lang="en-GB" sz="2200" dirty="0">
              <a:effectLst/>
              <a:ea typeface="Calibri" panose="020F0502020204030204" pitchFamily="34" charset="0"/>
            </a:endParaRPr>
          </a:p>
          <a:p>
            <a:pPr marL="285750" indent="-285750" algn="l">
              <a:buFont typeface="Arial" panose="020B0604020202020204" pitchFamily="34" charset="0"/>
              <a:buChar char="•"/>
            </a:pPr>
            <a:r>
              <a:rPr lang="en-GB" sz="2200" dirty="0">
                <a:ea typeface="Calibri" panose="020F0502020204030204" pitchFamily="34" charset="0"/>
              </a:rPr>
              <a:t>…</a:t>
            </a:r>
            <a:r>
              <a:rPr lang="en-GB" sz="2200" dirty="0">
                <a:effectLst/>
                <a:ea typeface="Calibri" panose="020F0502020204030204" pitchFamily="34" charset="0"/>
              </a:rPr>
              <a:t>68% did not think they were expected to include children in decision-making</a:t>
            </a:r>
          </a:p>
          <a:p>
            <a:pPr marL="285750" indent="-285750" algn="l">
              <a:buFont typeface="Arial" panose="020B0604020202020204" pitchFamily="34" charset="0"/>
              <a:buChar char="•"/>
            </a:pPr>
            <a:endParaRPr lang="en-GB" sz="2200" dirty="0">
              <a:ea typeface="Calibri" panose="020F0502020204030204" pitchFamily="34" charset="0"/>
            </a:endParaRPr>
          </a:p>
          <a:p>
            <a:pPr marL="285750" indent="-285750" algn="l">
              <a:buFont typeface="Arial" panose="020B0604020202020204" pitchFamily="34" charset="0"/>
              <a:buChar char="•"/>
            </a:pPr>
            <a:r>
              <a:rPr lang="en-GB" sz="2200" dirty="0">
                <a:effectLst/>
                <a:ea typeface="Calibri" panose="020F0502020204030204" pitchFamily="34" charset="0"/>
              </a:rPr>
              <a:t>Some adult resistance to listening to children’s voices – a legacy of welfare-based approach</a:t>
            </a:r>
          </a:p>
          <a:p>
            <a:pPr marL="285750" indent="-285750" algn="l">
              <a:buFont typeface="Arial" panose="020B0604020202020204" pitchFamily="34" charset="0"/>
              <a:buChar char="•"/>
            </a:pPr>
            <a:endParaRPr lang="en-GB" sz="2200" dirty="0">
              <a:effectLst/>
              <a:ea typeface="Calibri" panose="020F0502020204030204" pitchFamily="34" charset="0"/>
            </a:endParaRPr>
          </a:p>
          <a:p>
            <a:pPr marL="285750" indent="-285750" algn="l">
              <a:buFont typeface="Arial" panose="020B0604020202020204" pitchFamily="34" charset="0"/>
              <a:buChar char="•"/>
            </a:pPr>
            <a:r>
              <a:rPr lang="en-GB" sz="2200" dirty="0">
                <a:effectLst/>
                <a:ea typeface="Calibri" panose="020F0502020204030204" pitchFamily="34" charset="0"/>
              </a:rPr>
              <a:t>Most clubs that did try to engage with children did </a:t>
            </a:r>
            <a:r>
              <a:rPr lang="en-GB" sz="2200" u="sng" dirty="0">
                <a:effectLst/>
                <a:ea typeface="Calibri" panose="020F0502020204030204" pitchFamily="34" charset="0"/>
              </a:rPr>
              <a:t>not</a:t>
            </a:r>
            <a:r>
              <a:rPr lang="en-GB" sz="2200" dirty="0">
                <a:effectLst/>
                <a:ea typeface="Calibri" panose="020F0502020204030204" pitchFamily="34" charset="0"/>
              </a:rPr>
              <a:t> do so directly – used an intermediary (parent, coach, welfare officer etc.) = mediation </a:t>
            </a:r>
            <a:r>
              <a:rPr lang="en-GB" sz="2200" b="1" dirty="0">
                <a:effectLst/>
                <a:ea typeface="Calibri" panose="020F0502020204030204" pitchFamily="34" charset="0"/>
              </a:rPr>
              <a:t>not </a:t>
            </a:r>
            <a:r>
              <a:rPr lang="en-GB" sz="2200" dirty="0">
                <a:effectLst/>
                <a:ea typeface="Calibri" panose="020F0502020204030204" pitchFamily="34" charset="0"/>
              </a:rPr>
              <a:t>active</a:t>
            </a:r>
            <a:r>
              <a:rPr lang="en-GB" sz="2200" b="1" dirty="0">
                <a:effectLst/>
                <a:ea typeface="Calibri" panose="020F0502020204030204" pitchFamily="34" charset="0"/>
              </a:rPr>
              <a:t> </a:t>
            </a:r>
            <a:r>
              <a:rPr lang="en-GB" sz="2200" dirty="0">
                <a:effectLst/>
                <a:ea typeface="Calibri" panose="020F0502020204030204" pitchFamily="34" charset="0"/>
              </a:rPr>
              <a:t>representation</a:t>
            </a:r>
          </a:p>
        </p:txBody>
      </p:sp>
      <p:pic>
        <p:nvPicPr>
          <p:cNvPr id="2" name="Picture 1" descr="Graphical user interface, text&#10;&#10;Description automatically generated with medium confidence">
            <a:extLst>
              <a:ext uri="{FF2B5EF4-FFF2-40B4-BE49-F238E27FC236}">
                <a16:creationId xmlns:a16="http://schemas.microsoft.com/office/drawing/2014/main" id="{9FF2E911-1E66-A071-4130-54B0FA8E4F0E}"/>
              </a:ext>
            </a:extLst>
          </p:cNvPr>
          <p:cNvPicPr>
            <a:picLocks noChangeAspect="1"/>
          </p:cNvPicPr>
          <p:nvPr/>
        </p:nvPicPr>
        <p:blipFill>
          <a:blip r:embed="rId3"/>
          <a:stretch>
            <a:fillRect/>
          </a:stretch>
        </p:blipFill>
        <p:spPr>
          <a:xfrm>
            <a:off x="10003971" y="6096000"/>
            <a:ext cx="2188029" cy="751114"/>
          </a:xfrm>
          <a:prstGeom prst="rect">
            <a:avLst/>
          </a:prstGeom>
        </p:spPr>
      </p:pic>
      <p:sp>
        <p:nvSpPr>
          <p:cNvPr id="8" name="Title 5">
            <a:extLst>
              <a:ext uri="{FF2B5EF4-FFF2-40B4-BE49-F238E27FC236}">
                <a16:creationId xmlns:a16="http://schemas.microsoft.com/office/drawing/2014/main" id="{2486F7C2-291A-C525-2758-D386E79C536B}"/>
              </a:ext>
            </a:extLst>
          </p:cNvPr>
          <p:cNvSpPr>
            <a:spLocks noGrp="1"/>
          </p:cNvSpPr>
          <p:nvPr>
            <p:ph type="title"/>
          </p:nvPr>
        </p:nvSpPr>
        <p:spPr>
          <a:xfrm>
            <a:off x="4147456" y="156352"/>
            <a:ext cx="7685315" cy="960246"/>
          </a:xfrm>
        </p:spPr>
        <p:txBody>
          <a:bodyPr>
            <a:normAutofit/>
          </a:bodyPr>
          <a:lstStyle/>
          <a:p>
            <a:pPr algn="ctr"/>
            <a:r>
              <a:rPr lang="en-US" sz="3600" dirty="0">
                <a:solidFill>
                  <a:schemeClr val="bg1"/>
                </a:solidFill>
              </a:rPr>
              <a:t>Where is sport at?</a:t>
            </a:r>
          </a:p>
        </p:txBody>
      </p:sp>
    </p:spTree>
    <p:extLst>
      <p:ext uri="{BB962C8B-B14F-4D97-AF65-F5344CB8AC3E}">
        <p14:creationId xmlns:p14="http://schemas.microsoft.com/office/powerpoint/2010/main" val="22481689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A09E38FF-7AC7-9D4D-B1D1-B469435B674B}"/>
              </a:ext>
            </a:extLst>
          </p:cNvPr>
          <p:cNvSpPr>
            <a:spLocks noGrp="1"/>
          </p:cNvSpPr>
          <p:nvPr>
            <p:ph type="subTitle" idx="1"/>
          </p:nvPr>
        </p:nvSpPr>
        <p:spPr>
          <a:xfrm>
            <a:off x="348344" y="1508476"/>
            <a:ext cx="6607628" cy="4141209"/>
          </a:xfrm>
        </p:spPr>
        <p:txBody>
          <a:bodyPr>
            <a:noAutofit/>
          </a:bodyPr>
          <a:lstStyle/>
          <a:p>
            <a:pPr marL="342900" indent="-342900" algn="l">
              <a:buFont typeface="Arial" panose="020B0604020202020204" pitchFamily="34" charset="0"/>
              <a:buChar char="•"/>
            </a:pPr>
            <a:r>
              <a:rPr lang="en-GB" sz="2200" dirty="0">
                <a:effectLst/>
                <a:ea typeface="Calibri" panose="020F0502020204030204" pitchFamily="34" charset="0"/>
              </a:rPr>
              <a:t> 40% of adult welfare officers thought that children couldn’t effectively participate because either they couldn’t understand what was going on or they couldn’t express themselves</a:t>
            </a:r>
          </a:p>
          <a:p>
            <a:pPr marL="342900" indent="-342900" algn="l">
              <a:buFont typeface="Arial" panose="020B0604020202020204" pitchFamily="34" charset="0"/>
              <a:buChar char="•"/>
            </a:pPr>
            <a:endParaRPr lang="en-GB" sz="2200" dirty="0">
              <a:effectLst/>
              <a:ea typeface="Calibri" panose="020F0502020204030204" pitchFamily="34" charset="0"/>
            </a:endParaRPr>
          </a:p>
          <a:p>
            <a:pPr marL="342900" indent="-342900" algn="l">
              <a:buFont typeface="Arial" panose="020B0604020202020204" pitchFamily="34" charset="0"/>
              <a:buChar char="•"/>
            </a:pPr>
            <a:r>
              <a:rPr lang="en-GB" sz="2200" dirty="0">
                <a:effectLst/>
                <a:ea typeface="Calibri" panose="020F0502020204030204" pitchFamily="34" charset="0"/>
              </a:rPr>
              <a:t>29% felt children couldn’t understand the paperwork used in meetings</a:t>
            </a:r>
          </a:p>
          <a:p>
            <a:pPr marL="342900" indent="-342900" algn="l">
              <a:buFont typeface="Arial" panose="020B0604020202020204" pitchFamily="34" charset="0"/>
              <a:buChar char="•"/>
            </a:pPr>
            <a:endParaRPr lang="en-GB" sz="2200" dirty="0">
              <a:ea typeface="Calibri" panose="020F0502020204030204" pitchFamily="34" charset="0"/>
            </a:endParaRPr>
          </a:p>
          <a:p>
            <a:pPr marL="342900" indent="-342900" algn="l">
              <a:buFont typeface="Arial" panose="020B0604020202020204" pitchFamily="34" charset="0"/>
              <a:buChar char="•"/>
            </a:pPr>
            <a:r>
              <a:rPr lang="en-GB" sz="2200" dirty="0">
                <a:effectLst/>
                <a:ea typeface="Calibri" panose="020F0502020204030204" pitchFamily="34" charset="0"/>
              </a:rPr>
              <a:t>24% said children wouldn’t be able to understand the consequences of decisions made that they are contributing to</a:t>
            </a:r>
            <a:endParaRPr lang="en-GB" sz="2200" b="0" i="0" dirty="0">
              <a:solidFill>
                <a:srgbClr val="000000"/>
              </a:solidFill>
            </a:endParaRPr>
          </a:p>
          <a:p>
            <a:pPr algn="l"/>
            <a:r>
              <a:rPr lang="en-GB" sz="2200" dirty="0">
                <a:solidFill>
                  <a:srgbClr val="000000"/>
                </a:solidFill>
                <a:effectLst/>
              </a:rPr>
              <a:t>				(</a:t>
            </a:r>
            <a:r>
              <a:rPr lang="en-GB" sz="2200" dirty="0" err="1">
                <a:solidFill>
                  <a:srgbClr val="000000"/>
                </a:solidFill>
                <a:effectLst/>
              </a:rPr>
              <a:t>Everley</a:t>
            </a:r>
            <a:r>
              <a:rPr lang="en-GB" sz="2200" dirty="0">
                <a:solidFill>
                  <a:srgbClr val="000000"/>
                </a:solidFill>
                <a:effectLst/>
              </a:rPr>
              <a:t>, 2021)</a:t>
            </a:r>
            <a:endParaRPr lang="en-GB" sz="2200" b="0" i="0" dirty="0">
              <a:solidFill>
                <a:srgbClr val="000000"/>
              </a:solidFill>
              <a:effectLst/>
            </a:endParaRPr>
          </a:p>
        </p:txBody>
      </p:sp>
      <p:pic>
        <p:nvPicPr>
          <p:cNvPr id="2" name="Picture 1" descr="Graphical user interface, text&#10;&#10;Description automatically generated with medium confidence">
            <a:extLst>
              <a:ext uri="{FF2B5EF4-FFF2-40B4-BE49-F238E27FC236}">
                <a16:creationId xmlns:a16="http://schemas.microsoft.com/office/drawing/2014/main" id="{9FF2E911-1E66-A071-4130-54B0FA8E4F0E}"/>
              </a:ext>
            </a:extLst>
          </p:cNvPr>
          <p:cNvPicPr>
            <a:picLocks noChangeAspect="1"/>
          </p:cNvPicPr>
          <p:nvPr/>
        </p:nvPicPr>
        <p:blipFill>
          <a:blip r:embed="rId3"/>
          <a:stretch>
            <a:fillRect/>
          </a:stretch>
        </p:blipFill>
        <p:spPr>
          <a:xfrm>
            <a:off x="10003971" y="6096000"/>
            <a:ext cx="2188029" cy="751114"/>
          </a:xfrm>
          <a:prstGeom prst="rect">
            <a:avLst/>
          </a:prstGeom>
        </p:spPr>
      </p:pic>
      <p:sp>
        <p:nvSpPr>
          <p:cNvPr id="8" name="Title 5">
            <a:extLst>
              <a:ext uri="{FF2B5EF4-FFF2-40B4-BE49-F238E27FC236}">
                <a16:creationId xmlns:a16="http://schemas.microsoft.com/office/drawing/2014/main" id="{2486F7C2-291A-C525-2758-D386E79C536B}"/>
              </a:ext>
            </a:extLst>
          </p:cNvPr>
          <p:cNvSpPr>
            <a:spLocks noGrp="1"/>
          </p:cNvSpPr>
          <p:nvPr>
            <p:ph type="title"/>
          </p:nvPr>
        </p:nvSpPr>
        <p:spPr>
          <a:xfrm>
            <a:off x="4147456" y="156352"/>
            <a:ext cx="7685315" cy="960246"/>
          </a:xfrm>
        </p:spPr>
        <p:txBody>
          <a:bodyPr>
            <a:normAutofit/>
          </a:bodyPr>
          <a:lstStyle/>
          <a:p>
            <a:pPr algn="ctr"/>
            <a:r>
              <a:rPr lang="en-US" sz="3600" dirty="0">
                <a:solidFill>
                  <a:schemeClr val="bg1"/>
                </a:solidFill>
              </a:rPr>
              <a:t>Where is sport at?</a:t>
            </a:r>
          </a:p>
        </p:txBody>
      </p:sp>
      <p:pic>
        <p:nvPicPr>
          <p:cNvPr id="3" name="Picture 2">
            <a:extLst>
              <a:ext uri="{FF2B5EF4-FFF2-40B4-BE49-F238E27FC236}">
                <a16:creationId xmlns:a16="http://schemas.microsoft.com/office/drawing/2014/main" id="{1814D50F-936C-A52A-A3EA-585A3ED6FA9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69629" y="1230086"/>
            <a:ext cx="4822370" cy="50727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55069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03BDAE02-E77E-39B3-C236-0EE3202F3E07}"/>
              </a:ext>
            </a:extLst>
          </p:cNvPr>
          <p:cNvSpPr/>
          <p:nvPr/>
        </p:nvSpPr>
        <p:spPr>
          <a:xfrm>
            <a:off x="718457" y="1404255"/>
            <a:ext cx="10765972" cy="1284513"/>
          </a:xfrm>
          <a:prstGeom prst="round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Subtitle 6">
            <a:extLst>
              <a:ext uri="{FF2B5EF4-FFF2-40B4-BE49-F238E27FC236}">
                <a16:creationId xmlns:a16="http://schemas.microsoft.com/office/drawing/2014/main" id="{A09E38FF-7AC7-9D4D-B1D1-B469435B674B}"/>
              </a:ext>
            </a:extLst>
          </p:cNvPr>
          <p:cNvSpPr>
            <a:spLocks noGrp="1"/>
          </p:cNvSpPr>
          <p:nvPr>
            <p:ph type="subTitle" idx="1"/>
          </p:nvPr>
        </p:nvSpPr>
        <p:spPr>
          <a:xfrm>
            <a:off x="838200" y="2858307"/>
            <a:ext cx="10515600" cy="3235518"/>
          </a:xfrm>
        </p:spPr>
        <p:txBody>
          <a:bodyPr>
            <a:noAutofit/>
          </a:bodyPr>
          <a:lstStyle/>
          <a:p>
            <a:pPr marL="285750" indent="-285750" algn="l">
              <a:lnSpc>
                <a:spcPct val="107000"/>
              </a:lnSpc>
              <a:spcAft>
                <a:spcPts val="800"/>
              </a:spcAft>
              <a:buFont typeface="Arial" panose="020B0604020202020204" pitchFamily="34" charset="0"/>
              <a:buChar char="•"/>
            </a:pPr>
            <a:r>
              <a:rPr lang="en-GB" sz="2200" dirty="0">
                <a:effectLst/>
                <a:ea typeface="Calibri" panose="020F0502020204030204" pitchFamily="34" charset="0"/>
              </a:rPr>
              <a:t>Ask children to join existing committees – and to lead/ chair them</a:t>
            </a:r>
          </a:p>
          <a:p>
            <a:pPr marL="285750" indent="-285750" algn="l">
              <a:lnSpc>
                <a:spcPct val="107000"/>
              </a:lnSpc>
              <a:spcAft>
                <a:spcPts val="800"/>
              </a:spcAft>
              <a:buFont typeface="Arial" panose="020B0604020202020204" pitchFamily="34" charset="0"/>
              <a:buChar char="•"/>
            </a:pPr>
            <a:r>
              <a:rPr lang="en-GB" sz="2200" dirty="0">
                <a:effectLst/>
                <a:ea typeface="Calibri" panose="020F0502020204030204" pitchFamily="34" charset="0"/>
              </a:rPr>
              <a:t>Allow children to choose their own goals or priorities</a:t>
            </a:r>
          </a:p>
          <a:p>
            <a:pPr marL="285750" indent="-285750" algn="l">
              <a:lnSpc>
                <a:spcPct val="107000"/>
              </a:lnSpc>
              <a:spcAft>
                <a:spcPts val="800"/>
              </a:spcAft>
              <a:buFont typeface="Arial" panose="020B0604020202020204" pitchFamily="34" charset="0"/>
              <a:buChar char="•"/>
            </a:pPr>
            <a:r>
              <a:rPr lang="en-GB" sz="2200" dirty="0">
                <a:ea typeface="Calibri" panose="020F0502020204030204" pitchFamily="34" charset="0"/>
              </a:rPr>
              <a:t>Involve children in policy development/review</a:t>
            </a:r>
            <a:endParaRPr lang="en-GB" sz="2200" dirty="0">
              <a:effectLst/>
              <a:ea typeface="Calibri" panose="020F0502020204030204" pitchFamily="34" charset="0"/>
            </a:endParaRPr>
          </a:p>
          <a:p>
            <a:pPr marL="285750" indent="-285750" algn="l">
              <a:lnSpc>
                <a:spcPct val="107000"/>
              </a:lnSpc>
              <a:spcAft>
                <a:spcPts val="800"/>
              </a:spcAft>
              <a:buFont typeface="Arial" panose="020B0604020202020204" pitchFamily="34" charset="0"/>
              <a:buChar char="•"/>
            </a:pPr>
            <a:r>
              <a:rPr lang="en-GB" sz="2200" dirty="0">
                <a:effectLst/>
                <a:ea typeface="Calibri" panose="020F0502020204030204" pitchFamily="34" charset="0"/>
              </a:rPr>
              <a:t>Involve children in staff training/workshops – and offer training tailored to children</a:t>
            </a:r>
          </a:p>
          <a:p>
            <a:pPr marL="285750" indent="-285750" algn="l">
              <a:lnSpc>
                <a:spcPct val="107000"/>
              </a:lnSpc>
              <a:spcAft>
                <a:spcPts val="800"/>
              </a:spcAft>
              <a:buFont typeface="Arial" panose="020B0604020202020204" pitchFamily="34" charset="0"/>
              <a:buChar char="•"/>
            </a:pPr>
            <a:r>
              <a:rPr lang="en-GB" sz="2200" dirty="0">
                <a:effectLst/>
                <a:ea typeface="Calibri" panose="020F0502020204030204" pitchFamily="34" charset="0"/>
              </a:rPr>
              <a:t>Involve children in coach/staff recruitment and annual performance reviews</a:t>
            </a:r>
          </a:p>
          <a:p>
            <a:pPr marL="285750" indent="-285750" algn="l">
              <a:lnSpc>
                <a:spcPct val="107000"/>
              </a:lnSpc>
              <a:spcAft>
                <a:spcPts val="800"/>
              </a:spcAft>
              <a:buFont typeface="Arial" panose="020B0604020202020204" pitchFamily="34" charset="0"/>
              <a:buChar char="•"/>
            </a:pPr>
            <a:r>
              <a:rPr lang="en-GB" sz="2200" dirty="0">
                <a:ea typeface="Calibri" panose="020F0502020204030204" pitchFamily="34" charset="0"/>
              </a:rPr>
              <a:t>Involve children in research – as participants but </a:t>
            </a:r>
            <a:r>
              <a:rPr lang="en-GB" sz="2200" i="1" dirty="0">
                <a:ea typeface="Calibri" panose="020F0502020204030204" pitchFamily="34" charset="0"/>
              </a:rPr>
              <a:t>also</a:t>
            </a:r>
            <a:r>
              <a:rPr lang="en-GB" sz="2200" dirty="0">
                <a:ea typeface="Calibri" panose="020F0502020204030204" pitchFamily="34" charset="0"/>
              </a:rPr>
              <a:t> as researchers</a:t>
            </a:r>
            <a:endParaRPr lang="en-GB" sz="2200" dirty="0">
              <a:effectLst/>
              <a:ea typeface="Calibri" panose="020F0502020204030204" pitchFamily="34" charset="0"/>
            </a:endParaRPr>
          </a:p>
        </p:txBody>
      </p:sp>
      <p:pic>
        <p:nvPicPr>
          <p:cNvPr id="2" name="Picture 1" descr="Graphical user interface, text&#10;&#10;Description automatically generated with medium confidence">
            <a:extLst>
              <a:ext uri="{FF2B5EF4-FFF2-40B4-BE49-F238E27FC236}">
                <a16:creationId xmlns:a16="http://schemas.microsoft.com/office/drawing/2014/main" id="{9FF2E911-1E66-A071-4130-54B0FA8E4F0E}"/>
              </a:ext>
            </a:extLst>
          </p:cNvPr>
          <p:cNvPicPr>
            <a:picLocks noChangeAspect="1"/>
          </p:cNvPicPr>
          <p:nvPr/>
        </p:nvPicPr>
        <p:blipFill>
          <a:blip r:embed="rId3"/>
          <a:stretch>
            <a:fillRect/>
          </a:stretch>
        </p:blipFill>
        <p:spPr>
          <a:xfrm>
            <a:off x="10003971" y="6096000"/>
            <a:ext cx="2188029" cy="751114"/>
          </a:xfrm>
          <a:prstGeom prst="rect">
            <a:avLst/>
          </a:prstGeom>
        </p:spPr>
      </p:pic>
      <p:sp>
        <p:nvSpPr>
          <p:cNvPr id="8" name="Title 5">
            <a:extLst>
              <a:ext uri="{FF2B5EF4-FFF2-40B4-BE49-F238E27FC236}">
                <a16:creationId xmlns:a16="http://schemas.microsoft.com/office/drawing/2014/main" id="{2486F7C2-291A-C525-2758-D386E79C536B}"/>
              </a:ext>
            </a:extLst>
          </p:cNvPr>
          <p:cNvSpPr>
            <a:spLocks noGrp="1"/>
          </p:cNvSpPr>
          <p:nvPr>
            <p:ph type="title"/>
          </p:nvPr>
        </p:nvSpPr>
        <p:spPr>
          <a:xfrm>
            <a:off x="4147456" y="156352"/>
            <a:ext cx="7685315" cy="960246"/>
          </a:xfrm>
        </p:spPr>
        <p:txBody>
          <a:bodyPr>
            <a:normAutofit/>
          </a:bodyPr>
          <a:lstStyle/>
          <a:p>
            <a:pPr algn="ctr"/>
            <a:r>
              <a:rPr lang="en-US" sz="3600" dirty="0">
                <a:solidFill>
                  <a:schemeClr val="bg1"/>
                </a:solidFill>
              </a:rPr>
              <a:t>Example initiatives – and a caveat</a:t>
            </a:r>
          </a:p>
        </p:txBody>
      </p:sp>
      <p:sp>
        <p:nvSpPr>
          <p:cNvPr id="3" name="TextBox 2">
            <a:extLst>
              <a:ext uri="{FF2B5EF4-FFF2-40B4-BE49-F238E27FC236}">
                <a16:creationId xmlns:a16="http://schemas.microsoft.com/office/drawing/2014/main" id="{CC0CD585-BB13-3C5F-CDF3-3C45F439D015}"/>
              </a:ext>
            </a:extLst>
          </p:cNvPr>
          <p:cNvSpPr txBox="1"/>
          <p:nvPr/>
        </p:nvSpPr>
        <p:spPr>
          <a:xfrm>
            <a:off x="957943" y="1469572"/>
            <a:ext cx="10276114" cy="1107996"/>
          </a:xfrm>
          <a:prstGeom prst="rect">
            <a:avLst/>
          </a:prstGeom>
          <a:noFill/>
        </p:spPr>
        <p:txBody>
          <a:bodyPr wrap="square" rtlCol="0">
            <a:spAutoFit/>
          </a:bodyPr>
          <a:lstStyle/>
          <a:p>
            <a:pPr algn="ctr"/>
            <a:r>
              <a:rPr lang="en-GB" sz="2200" dirty="0">
                <a:solidFill>
                  <a:srgbClr val="FF0000"/>
                </a:solidFill>
                <a:latin typeface="Arial" panose="020B0604020202020204" pitchFamily="34" charset="0"/>
                <a:cs typeface="Arial" panose="020B0604020202020204" pitchFamily="34" charset="0"/>
              </a:rPr>
              <a:t>The following may </a:t>
            </a:r>
            <a:r>
              <a:rPr lang="en-GB" sz="2200" i="1" dirty="0">
                <a:solidFill>
                  <a:srgbClr val="FF0000"/>
                </a:solidFill>
                <a:latin typeface="Arial" panose="020B0604020202020204" pitchFamily="34" charset="0"/>
                <a:cs typeface="Arial" panose="020B0604020202020204" pitchFamily="34" charset="0"/>
              </a:rPr>
              <a:t>or</a:t>
            </a:r>
            <a:r>
              <a:rPr lang="en-GB" sz="2200" dirty="0">
                <a:solidFill>
                  <a:srgbClr val="FF0000"/>
                </a:solidFill>
                <a:latin typeface="Arial" panose="020B0604020202020204" pitchFamily="34" charset="0"/>
                <a:cs typeface="Arial" panose="020B0604020202020204" pitchFamily="34" charset="0"/>
              </a:rPr>
              <a:t> may not contribute to children’s active participation in sport. Participation should </a:t>
            </a:r>
            <a:r>
              <a:rPr lang="en-GB" sz="2200" i="1" dirty="0">
                <a:solidFill>
                  <a:srgbClr val="FF0000"/>
                </a:solidFill>
                <a:latin typeface="Arial" panose="020B0604020202020204" pitchFamily="34" charset="0"/>
                <a:cs typeface="Arial" panose="020B0604020202020204" pitchFamily="34" charset="0"/>
              </a:rPr>
              <a:t>not</a:t>
            </a:r>
            <a:r>
              <a:rPr lang="en-GB" sz="2200" dirty="0">
                <a:solidFill>
                  <a:srgbClr val="FF0000"/>
                </a:solidFill>
                <a:latin typeface="Arial" panose="020B0604020202020204" pitchFamily="34" charset="0"/>
                <a:cs typeface="Arial" panose="020B0604020202020204" pitchFamily="34" charset="0"/>
              </a:rPr>
              <a:t> be seen as a one-off event or initiative approached as a tick-box exercise</a:t>
            </a:r>
          </a:p>
        </p:txBody>
      </p:sp>
    </p:spTree>
    <p:extLst>
      <p:ext uri="{BB962C8B-B14F-4D97-AF65-F5344CB8AC3E}">
        <p14:creationId xmlns:p14="http://schemas.microsoft.com/office/powerpoint/2010/main" val="19958729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A09E38FF-7AC7-9D4D-B1D1-B469435B674B}"/>
              </a:ext>
            </a:extLst>
          </p:cNvPr>
          <p:cNvSpPr>
            <a:spLocks noGrp="1"/>
          </p:cNvSpPr>
          <p:nvPr>
            <p:ph type="subTitle" idx="1"/>
          </p:nvPr>
        </p:nvSpPr>
        <p:spPr>
          <a:xfrm>
            <a:off x="838200" y="1345190"/>
            <a:ext cx="10515600" cy="4467780"/>
          </a:xfrm>
        </p:spPr>
        <p:txBody>
          <a:bodyPr>
            <a:noAutofit/>
          </a:bodyPr>
          <a:lstStyle/>
          <a:p>
            <a:pPr marL="285750" indent="-285750" algn="l">
              <a:lnSpc>
                <a:spcPct val="107000"/>
              </a:lnSpc>
              <a:spcAft>
                <a:spcPts val="800"/>
              </a:spcAft>
              <a:buFont typeface="Arial" panose="020B0604020202020204" pitchFamily="34" charset="0"/>
              <a:buChar char="•"/>
            </a:pPr>
            <a:r>
              <a:rPr lang="en-GB" sz="2200" dirty="0">
                <a:effectLst/>
                <a:ea typeface="Calibri" panose="020F0502020204030204" pitchFamily="34" charset="0"/>
              </a:rPr>
              <a:t>Use a range of approaches to engage with children regularly (questionnaires, surveys, focus groups, ‘communication book’) </a:t>
            </a:r>
          </a:p>
          <a:p>
            <a:pPr marL="285750" indent="-285750" algn="l">
              <a:lnSpc>
                <a:spcPct val="107000"/>
              </a:lnSpc>
              <a:spcAft>
                <a:spcPts val="800"/>
              </a:spcAft>
              <a:buFont typeface="Arial" panose="020B0604020202020204" pitchFamily="34" charset="0"/>
              <a:buChar char="•"/>
            </a:pPr>
            <a:r>
              <a:rPr lang="en-GB" sz="2200" dirty="0">
                <a:effectLst/>
                <a:ea typeface="Calibri" panose="020F0502020204030204" pitchFamily="34" charset="0"/>
              </a:rPr>
              <a:t>Have champions of children’s participation/ children’s advocates – and child leaders/ambassadors </a:t>
            </a:r>
          </a:p>
          <a:p>
            <a:pPr marL="285750" indent="-285750" algn="l">
              <a:lnSpc>
                <a:spcPct val="107000"/>
              </a:lnSpc>
              <a:spcAft>
                <a:spcPts val="800"/>
              </a:spcAft>
              <a:buFont typeface="Arial" panose="020B0604020202020204" pitchFamily="34" charset="0"/>
              <a:buChar char="•"/>
            </a:pPr>
            <a:r>
              <a:rPr lang="en-GB" sz="2200" dirty="0">
                <a:effectLst/>
                <a:ea typeface="Calibri" panose="020F0502020204030204" pitchFamily="34" charset="0"/>
              </a:rPr>
              <a:t>Require a commitment to children and young people’s participation in all job descriptions</a:t>
            </a:r>
          </a:p>
          <a:p>
            <a:pPr marL="285750" indent="-285750" algn="l">
              <a:lnSpc>
                <a:spcPct val="107000"/>
              </a:lnSpc>
              <a:spcAft>
                <a:spcPts val="800"/>
              </a:spcAft>
              <a:buFont typeface="Arial" panose="020B0604020202020204" pitchFamily="34" charset="0"/>
              <a:buChar char="•"/>
            </a:pPr>
            <a:r>
              <a:rPr lang="en-GB" sz="2200" dirty="0">
                <a:effectLst/>
                <a:ea typeface="Calibri" panose="020F0502020204030204" pitchFamily="34" charset="0"/>
              </a:rPr>
              <a:t>Hold staff workshops to discuss or generate ideas for including children in your organisation – and child-only/led ‘agenda days’ for children</a:t>
            </a:r>
          </a:p>
          <a:p>
            <a:pPr marL="285750" indent="-285750" algn="l">
              <a:lnSpc>
                <a:spcPct val="107000"/>
              </a:lnSpc>
              <a:spcAft>
                <a:spcPts val="800"/>
              </a:spcAft>
              <a:buFont typeface="Arial" panose="020B0604020202020204" pitchFamily="34" charset="0"/>
              <a:buChar char="•"/>
            </a:pPr>
            <a:r>
              <a:rPr lang="en-GB" sz="2200" dirty="0">
                <a:effectLst/>
                <a:ea typeface="Calibri" panose="020F0502020204030204" pitchFamily="34" charset="0"/>
              </a:rPr>
              <a:t>Evaluate initiatives and share best practice</a:t>
            </a:r>
          </a:p>
          <a:p>
            <a:pPr marL="285750" indent="-285750" algn="l">
              <a:lnSpc>
                <a:spcPct val="107000"/>
              </a:lnSpc>
              <a:spcAft>
                <a:spcPts val="800"/>
              </a:spcAft>
              <a:buFont typeface="Arial" panose="020B0604020202020204" pitchFamily="34" charset="0"/>
              <a:buChar char="•"/>
            </a:pPr>
            <a:r>
              <a:rPr lang="en-GB" sz="2200" dirty="0">
                <a:ea typeface="Calibri" panose="020F0502020204030204" pitchFamily="34" charset="0"/>
              </a:rPr>
              <a:t>Respect children’s views if they DON’T wish to get involved</a:t>
            </a:r>
            <a:endParaRPr lang="en-GB" sz="2200" dirty="0">
              <a:effectLst/>
              <a:ea typeface="Calibri" panose="020F0502020204030204" pitchFamily="34" charset="0"/>
            </a:endParaRPr>
          </a:p>
          <a:p>
            <a:pPr marL="285750" indent="-285750" algn="l">
              <a:buFont typeface="Arial" panose="020B0604020202020204" pitchFamily="34" charset="0"/>
              <a:buChar char="•"/>
            </a:pPr>
            <a:endParaRPr lang="en-GB" sz="1200" b="0" i="0" dirty="0">
              <a:solidFill>
                <a:srgbClr val="000000"/>
              </a:solidFill>
              <a:effectLst/>
            </a:endParaRPr>
          </a:p>
        </p:txBody>
      </p:sp>
      <p:pic>
        <p:nvPicPr>
          <p:cNvPr id="2" name="Picture 1" descr="Graphical user interface, text&#10;&#10;Description automatically generated with medium confidence">
            <a:extLst>
              <a:ext uri="{FF2B5EF4-FFF2-40B4-BE49-F238E27FC236}">
                <a16:creationId xmlns:a16="http://schemas.microsoft.com/office/drawing/2014/main" id="{9FF2E911-1E66-A071-4130-54B0FA8E4F0E}"/>
              </a:ext>
            </a:extLst>
          </p:cNvPr>
          <p:cNvPicPr>
            <a:picLocks noChangeAspect="1"/>
          </p:cNvPicPr>
          <p:nvPr/>
        </p:nvPicPr>
        <p:blipFill>
          <a:blip r:embed="rId3"/>
          <a:stretch>
            <a:fillRect/>
          </a:stretch>
        </p:blipFill>
        <p:spPr>
          <a:xfrm>
            <a:off x="10003971" y="6096000"/>
            <a:ext cx="2188029" cy="751114"/>
          </a:xfrm>
          <a:prstGeom prst="rect">
            <a:avLst/>
          </a:prstGeom>
        </p:spPr>
      </p:pic>
      <p:sp>
        <p:nvSpPr>
          <p:cNvPr id="8" name="Title 5">
            <a:extLst>
              <a:ext uri="{FF2B5EF4-FFF2-40B4-BE49-F238E27FC236}">
                <a16:creationId xmlns:a16="http://schemas.microsoft.com/office/drawing/2014/main" id="{2486F7C2-291A-C525-2758-D386E79C536B}"/>
              </a:ext>
            </a:extLst>
          </p:cNvPr>
          <p:cNvSpPr>
            <a:spLocks noGrp="1"/>
          </p:cNvSpPr>
          <p:nvPr>
            <p:ph type="title"/>
          </p:nvPr>
        </p:nvSpPr>
        <p:spPr>
          <a:xfrm>
            <a:off x="4147456" y="156352"/>
            <a:ext cx="7685315" cy="960246"/>
          </a:xfrm>
        </p:spPr>
        <p:txBody>
          <a:bodyPr>
            <a:normAutofit/>
          </a:bodyPr>
          <a:lstStyle/>
          <a:p>
            <a:pPr algn="ctr"/>
            <a:r>
              <a:rPr lang="en-US" sz="3600" dirty="0">
                <a:solidFill>
                  <a:schemeClr val="bg1"/>
                </a:solidFill>
              </a:rPr>
              <a:t>Example initiatives</a:t>
            </a:r>
          </a:p>
        </p:txBody>
      </p:sp>
    </p:spTree>
    <p:extLst>
      <p:ext uri="{BB962C8B-B14F-4D97-AF65-F5344CB8AC3E}">
        <p14:creationId xmlns:p14="http://schemas.microsoft.com/office/powerpoint/2010/main" val="1212044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5">
            <a:extLst>
              <a:ext uri="{FF2B5EF4-FFF2-40B4-BE49-F238E27FC236}">
                <a16:creationId xmlns:a16="http://schemas.microsoft.com/office/drawing/2014/main" id="{ABF8BF6D-FF24-9744-B769-5C71275E3091}"/>
              </a:ext>
            </a:extLst>
          </p:cNvPr>
          <p:cNvPicPr>
            <a:picLocks noChangeAspect="1"/>
          </p:cNvPicPr>
          <p:nvPr/>
        </p:nvPicPr>
        <p:blipFill>
          <a:blip r:embed="rId2"/>
          <a:srcRect l="8499" r="8499"/>
          <a:stretch>
            <a:fillRect/>
          </a:stretch>
        </p:blipFill>
        <p:spPr>
          <a:xfrm>
            <a:off x="0" y="0"/>
            <a:ext cx="12192000" cy="6875069"/>
          </a:xfrm>
          <a:prstGeom prst="rect">
            <a:avLst/>
          </a:prstGeom>
        </p:spPr>
      </p:pic>
      <p:sp>
        <p:nvSpPr>
          <p:cNvPr id="2" name="Title 1">
            <a:extLst>
              <a:ext uri="{FF2B5EF4-FFF2-40B4-BE49-F238E27FC236}">
                <a16:creationId xmlns:a16="http://schemas.microsoft.com/office/drawing/2014/main" id="{DDCEC211-32A1-284C-8E03-5012BE45E343}"/>
              </a:ext>
            </a:extLst>
          </p:cNvPr>
          <p:cNvSpPr>
            <a:spLocks noGrp="1"/>
          </p:cNvSpPr>
          <p:nvPr>
            <p:ph type="title"/>
          </p:nvPr>
        </p:nvSpPr>
        <p:spPr>
          <a:xfrm>
            <a:off x="838200" y="1854516"/>
            <a:ext cx="10515600" cy="2677727"/>
          </a:xfrm>
        </p:spPr>
        <p:txBody>
          <a:bodyPr/>
          <a:lstStyle/>
          <a:p>
            <a:pPr algn="ctr"/>
            <a:r>
              <a:rPr lang="en-US" dirty="0">
                <a:solidFill>
                  <a:schemeClr val="bg1"/>
                </a:solidFill>
              </a:rPr>
              <a:t>Building a </a:t>
            </a:r>
            <a:r>
              <a:rPr lang="en-US" i="1" dirty="0">
                <a:solidFill>
                  <a:schemeClr val="bg1"/>
                </a:solidFill>
              </a:rPr>
              <a:t>culture</a:t>
            </a:r>
            <a:r>
              <a:rPr lang="en-US" dirty="0">
                <a:solidFill>
                  <a:schemeClr val="bg1"/>
                </a:solidFill>
              </a:rPr>
              <a:t> of participation</a:t>
            </a:r>
          </a:p>
        </p:txBody>
      </p:sp>
    </p:spTree>
    <p:extLst>
      <p:ext uri="{BB962C8B-B14F-4D97-AF65-F5344CB8AC3E}">
        <p14:creationId xmlns:p14="http://schemas.microsoft.com/office/powerpoint/2010/main" val="26887439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C3A2BF34-9DC6-E1E4-386C-37D92FAD0F52}"/>
              </a:ext>
            </a:extLst>
          </p:cNvPr>
          <p:cNvSpPr/>
          <p:nvPr/>
        </p:nvSpPr>
        <p:spPr>
          <a:xfrm>
            <a:off x="1981200" y="1590927"/>
            <a:ext cx="8196945" cy="3949339"/>
          </a:xfrm>
          <a:prstGeom prst="wedgeRoundRectCallout">
            <a:avLst>
              <a:gd name="adj1" fmla="val -27760"/>
              <a:gd name="adj2" fmla="val 64072"/>
              <a:gd name="adj3" fmla="val 16667"/>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Subtitle 6">
            <a:extLst>
              <a:ext uri="{FF2B5EF4-FFF2-40B4-BE49-F238E27FC236}">
                <a16:creationId xmlns:a16="http://schemas.microsoft.com/office/drawing/2014/main" id="{A09E38FF-7AC7-9D4D-B1D1-B469435B674B}"/>
              </a:ext>
            </a:extLst>
          </p:cNvPr>
          <p:cNvSpPr>
            <a:spLocks noGrp="1"/>
          </p:cNvSpPr>
          <p:nvPr>
            <p:ph type="subTitle" idx="1"/>
          </p:nvPr>
        </p:nvSpPr>
        <p:spPr>
          <a:xfrm>
            <a:off x="2231572" y="1704425"/>
            <a:ext cx="7663546" cy="3792303"/>
          </a:xfrm>
        </p:spPr>
        <p:txBody>
          <a:bodyPr>
            <a:normAutofit lnSpcReduction="10000"/>
          </a:bodyPr>
          <a:lstStyle/>
          <a:p>
            <a:pPr>
              <a:lnSpc>
                <a:spcPct val="110000"/>
              </a:lnSpc>
            </a:pPr>
            <a:r>
              <a:rPr lang="en-GB" sz="2200" dirty="0">
                <a:effectLst/>
                <a:latin typeface="Arial" panose="020B0604020202020204" pitchFamily="34" charset="0"/>
                <a:ea typeface="Calibri" panose="020F0502020204030204" pitchFamily="34" charset="0"/>
              </a:rPr>
              <a:t>A trio of teenage girls were grouped together talking in the leisure centre foyer after training. One girl mentioned she didn’t enjoy the session as much as usual. A second girl commented on the coach’s coaching style. The third added she’d enjoyed the session but wished they’d had a longer cool down as she was sore. </a:t>
            </a:r>
          </a:p>
          <a:p>
            <a:pPr>
              <a:lnSpc>
                <a:spcPct val="110000"/>
              </a:lnSpc>
            </a:pPr>
            <a:r>
              <a:rPr lang="en-GB" sz="2200" dirty="0">
                <a:effectLst/>
                <a:latin typeface="Arial" panose="020B0604020202020204" pitchFamily="34" charset="0"/>
                <a:ea typeface="Calibri" panose="020F0502020204030204" pitchFamily="34" charset="0"/>
              </a:rPr>
              <a:t>A club official nearby, who was eavesdropping on the conversation, popped their head into the group and, with a smile and a roll of their eyes, jokingly said, “you’re a </a:t>
            </a:r>
            <a:r>
              <a:rPr lang="en-GB" sz="2200" dirty="0">
                <a:ea typeface="Calibri" panose="020F0502020204030204" pitchFamily="34" charset="0"/>
              </a:rPr>
              <a:t>right </a:t>
            </a:r>
            <a:r>
              <a:rPr lang="en-GB" sz="2200" dirty="0">
                <a:effectLst/>
                <a:latin typeface="Arial" panose="020B0604020202020204" pitchFamily="34" charset="0"/>
                <a:ea typeface="Calibri" panose="020F0502020204030204" pitchFamily="34" charset="0"/>
              </a:rPr>
              <a:t>bunch of old moaners, you lot!”</a:t>
            </a:r>
            <a:endParaRPr lang="en-GB" sz="2200" b="0" i="0" dirty="0">
              <a:effectLst/>
            </a:endParaRPr>
          </a:p>
        </p:txBody>
      </p:sp>
      <p:pic>
        <p:nvPicPr>
          <p:cNvPr id="2" name="Picture 1" descr="Graphical user interface, text&#10;&#10;Description automatically generated with medium confidence">
            <a:extLst>
              <a:ext uri="{FF2B5EF4-FFF2-40B4-BE49-F238E27FC236}">
                <a16:creationId xmlns:a16="http://schemas.microsoft.com/office/drawing/2014/main" id="{9FF2E911-1E66-A071-4130-54B0FA8E4F0E}"/>
              </a:ext>
            </a:extLst>
          </p:cNvPr>
          <p:cNvPicPr>
            <a:picLocks noChangeAspect="1"/>
          </p:cNvPicPr>
          <p:nvPr/>
        </p:nvPicPr>
        <p:blipFill>
          <a:blip r:embed="rId3"/>
          <a:stretch>
            <a:fillRect/>
          </a:stretch>
        </p:blipFill>
        <p:spPr>
          <a:xfrm>
            <a:off x="10003971" y="6096000"/>
            <a:ext cx="2188029" cy="751114"/>
          </a:xfrm>
          <a:prstGeom prst="rect">
            <a:avLst/>
          </a:prstGeom>
        </p:spPr>
      </p:pic>
      <p:sp>
        <p:nvSpPr>
          <p:cNvPr id="8" name="Title 5">
            <a:extLst>
              <a:ext uri="{FF2B5EF4-FFF2-40B4-BE49-F238E27FC236}">
                <a16:creationId xmlns:a16="http://schemas.microsoft.com/office/drawing/2014/main" id="{2486F7C2-291A-C525-2758-D386E79C536B}"/>
              </a:ext>
            </a:extLst>
          </p:cNvPr>
          <p:cNvSpPr>
            <a:spLocks noGrp="1"/>
          </p:cNvSpPr>
          <p:nvPr>
            <p:ph type="title"/>
          </p:nvPr>
        </p:nvSpPr>
        <p:spPr>
          <a:xfrm>
            <a:off x="4147456" y="156352"/>
            <a:ext cx="7685315" cy="960246"/>
          </a:xfrm>
        </p:spPr>
        <p:txBody>
          <a:bodyPr>
            <a:normAutofit/>
          </a:bodyPr>
          <a:lstStyle/>
          <a:p>
            <a:pPr algn="ctr"/>
            <a:r>
              <a:rPr lang="en-US" sz="3600" dirty="0">
                <a:solidFill>
                  <a:schemeClr val="bg1"/>
                </a:solidFill>
              </a:rPr>
              <a:t>Building a culture of participation</a:t>
            </a:r>
          </a:p>
        </p:txBody>
      </p:sp>
    </p:spTree>
    <p:extLst>
      <p:ext uri="{BB962C8B-B14F-4D97-AF65-F5344CB8AC3E}">
        <p14:creationId xmlns:p14="http://schemas.microsoft.com/office/powerpoint/2010/main" val="2853602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Graphical user interface, text&#10;&#10;Description automatically generated with medium confidence">
            <a:extLst>
              <a:ext uri="{FF2B5EF4-FFF2-40B4-BE49-F238E27FC236}">
                <a16:creationId xmlns:a16="http://schemas.microsoft.com/office/drawing/2014/main" id="{9FF2E911-1E66-A071-4130-54B0FA8E4F0E}"/>
              </a:ext>
            </a:extLst>
          </p:cNvPr>
          <p:cNvPicPr>
            <a:picLocks noChangeAspect="1"/>
          </p:cNvPicPr>
          <p:nvPr/>
        </p:nvPicPr>
        <p:blipFill>
          <a:blip r:embed="rId3"/>
          <a:stretch>
            <a:fillRect/>
          </a:stretch>
        </p:blipFill>
        <p:spPr>
          <a:xfrm>
            <a:off x="10003971" y="6096000"/>
            <a:ext cx="2188029" cy="751114"/>
          </a:xfrm>
          <a:prstGeom prst="rect">
            <a:avLst/>
          </a:prstGeom>
        </p:spPr>
      </p:pic>
      <p:sp>
        <p:nvSpPr>
          <p:cNvPr id="8" name="Title 5">
            <a:extLst>
              <a:ext uri="{FF2B5EF4-FFF2-40B4-BE49-F238E27FC236}">
                <a16:creationId xmlns:a16="http://schemas.microsoft.com/office/drawing/2014/main" id="{2486F7C2-291A-C525-2758-D386E79C536B}"/>
              </a:ext>
            </a:extLst>
          </p:cNvPr>
          <p:cNvSpPr>
            <a:spLocks noGrp="1"/>
          </p:cNvSpPr>
          <p:nvPr>
            <p:ph type="title"/>
          </p:nvPr>
        </p:nvSpPr>
        <p:spPr>
          <a:xfrm>
            <a:off x="4147456" y="156352"/>
            <a:ext cx="7685315" cy="960246"/>
          </a:xfrm>
        </p:spPr>
        <p:txBody>
          <a:bodyPr>
            <a:normAutofit/>
          </a:bodyPr>
          <a:lstStyle/>
          <a:p>
            <a:pPr algn="ctr"/>
            <a:r>
              <a:rPr lang="en-US" sz="3600" dirty="0">
                <a:solidFill>
                  <a:schemeClr val="bg1"/>
                </a:solidFill>
              </a:rPr>
              <a:t>The Lundy model (Lundy, 2007)</a:t>
            </a:r>
          </a:p>
        </p:txBody>
      </p:sp>
      <p:pic>
        <p:nvPicPr>
          <p:cNvPr id="2052" name="Picture 4">
            <a:extLst>
              <a:ext uri="{FF2B5EF4-FFF2-40B4-BE49-F238E27FC236}">
                <a16:creationId xmlns:a16="http://schemas.microsoft.com/office/drawing/2014/main" id="{2AC7B184-163B-D321-C04F-75D584125D1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9655" y="1373666"/>
            <a:ext cx="7249886" cy="4894438"/>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2C8E420B-600D-D34C-F314-ADDC005087E2}"/>
              </a:ext>
            </a:extLst>
          </p:cNvPr>
          <p:cNvSpPr txBox="1"/>
          <p:nvPr/>
        </p:nvSpPr>
        <p:spPr>
          <a:xfrm>
            <a:off x="119743" y="1926771"/>
            <a:ext cx="2634342" cy="1200329"/>
          </a:xfrm>
          <a:prstGeom prst="rect">
            <a:avLst/>
          </a:prstGeom>
          <a:noFill/>
        </p:spPr>
        <p:txBody>
          <a:bodyPr wrap="square" rtlCol="0">
            <a:spAutoFit/>
          </a:bodyPr>
          <a:lstStyle/>
          <a:p>
            <a:pPr algn="ctr"/>
            <a:r>
              <a:rPr lang="en-GB" sz="1800" b="1" dirty="0">
                <a:solidFill>
                  <a:srgbClr val="00B050"/>
                </a:solidFill>
                <a:effectLst/>
                <a:latin typeface="Arial" panose="020B0604020202020204" pitchFamily="34" charset="0"/>
                <a:ea typeface="Calibri" panose="020F0502020204030204" pitchFamily="34" charset="0"/>
                <a:cs typeface="Arial" panose="020B0604020202020204" pitchFamily="34" charset="0"/>
              </a:rPr>
              <a:t>1. Children must be given the opportunity &amp; the space to express their views</a:t>
            </a:r>
            <a:endParaRPr lang="en-GB" b="1" dirty="0">
              <a:solidFill>
                <a:srgbClr val="00B050"/>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7EC59AE2-E243-5425-9C0C-0B98357191B8}"/>
              </a:ext>
            </a:extLst>
          </p:cNvPr>
          <p:cNvSpPr txBox="1"/>
          <p:nvPr/>
        </p:nvSpPr>
        <p:spPr>
          <a:xfrm>
            <a:off x="435433" y="4595950"/>
            <a:ext cx="2634342" cy="646331"/>
          </a:xfrm>
          <a:prstGeom prst="rect">
            <a:avLst/>
          </a:prstGeom>
          <a:noFill/>
        </p:spPr>
        <p:txBody>
          <a:bodyPr wrap="square" rtlCol="0">
            <a:spAutoFit/>
          </a:bodyPr>
          <a:lstStyle/>
          <a:p>
            <a:pPr algn="ctr"/>
            <a:r>
              <a:rPr lang="en-GB" sz="1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3. </a:t>
            </a:r>
            <a:r>
              <a:rPr lang="en-GB" sz="1800" b="1" dirty="0">
                <a:solidFill>
                  <a:srgbClr val="FFC000"/>
                </a:solidFill>
                <a:effectLst/>
                <a:latin typeface="Open Sans" panose="020B0606030504020204" pitchFamily="34" charset="0"/>
                <a:ea typeface="Calibri" panose="020F0502020204030204" pitchFamily="34" charset="0"/>
              </a:rPr>
              <a:t>Children’s views must be listened to</a:t>
            </a:r>
            <a:endParaRPr lang="en-GB" b="1" dirty="0">
              <a:solidFill>
                <a:srgbClr val="FFC000"/>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C36397A1-9F75-AF93-BB8D-1EFF9F716E83}"/>
              </a:ext>
            </a:extLst>
          </p:cNvPr>
          <p:cNvSpPr txBox="1"/>
          <p:nvPr/>
        </p:nvSpPr>
        <p:spPr>
          <a:xfrm>
            <a:off x="9552216" y="1963393"/>
            <a:ext cx="2634342" cy="923330"/>
          </a:xfrm>
          <a:prstGeom prst="rect">
            <a:avLst/>
          </a:prstGeom>
          <a:noFill/>
        </p:spPr>
        <p:txBody>
          <a:bodyPr wrap="square" rtlCol="0">
            <a:spAutoFit/>
          </a:bodyPr>
          <a:lstStyle/>
          <a:p>
            <a:pPr algn="ctr"/>
            <a:r>
              <a:rPr lang="en-GB" sz="18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2. </a:t>
            </a:r>
            <a:r>
              <a:rPr lang="en-GB" b="1" dirty="0">
                <a:solidFill>
                  <a:srgbClr val="FF0000"/>
                </a:solidFill>
                <a:latin typeface="Arial" panose="020B0604020202020204" pitchFamily="34" charset="0"/>
                <a:cs typeface="Arial" panose="020B0604020202020204" pitchFamily="34" charset="0"/>
              </a:rPr>
              <a:t>Children must be facilitated to express their views</a:t>
            </a:r>
          </a:p>
        </p:txBody>
      </p:sp>
      <p:sp>
        <p:nvSpPr>
          <p:cNvPr id="12" name="TextBox 11">
            <a:extLst>
              <a:ext uri="{FF2B5EF4-FFF2-40B4-BE49-F238E27FC236}">
                <a16:creationId xmlns:a16="http://schemas.microsoft.com/office/drawing/2014/main" id="{8D2476F4-5076-5B91-C2FF-C1FFE293BE33}"/>
              </a:ext>
            </a:extLst>
          </p:cNvPr>
          <p:cNvSpPr txBox="1"/>
          <p:nvPr/>
        </p:nvSpPr>
        <p:spPr>
          <a:xfrm>
            <a:off x="9437915" y="4602874"/>
            <a:ext cx="2634342" cy="923330"/>
          </a:xfrm>
          <a:prstGeom prst="rect">
            <a:avLst/>
          </a:prstGeom>
          <a:noFill/>
        </p:spPr>
        <p:txBody>
          <a:bodyPr wrap="square" rtlCol="0">
            <a:spAutoFit/>
          </a:bodyPr>
          <a:lstStyle/>
          <a:p>
            <a:pPr algn="ctr"/>
            <a:r>
              <a:rPr lang="en-GB" sz="1800" b="1" dirty="0">
                <a:solidFill>
                  <a:srgbClr val="5F295F"/>
                </a:solidFill>
                <a:effectLst/>
                <a:latin typeface="Arial" panose="020B0604020202020204" pitchFamily="34" charset="0"/>
                <a:ea typeface="Calibri" panose="020F0502020204030204" pitchFamily="34" charset="0"/>
                <a:cs typeface="Arial" panose="020B0604020202020204" pitchFamily="34" charset="0"/>
              </a:rPr>
              <a:t>4. Children’s views </a:t>
            </a:r>
            <a:r>
              <a:rPr lang="en-GB" b="1" dirty="0">
                <a:solidFill>
                  <a:srgbClr val="5F295F"/>
                </a:solidFill>
                <a:latin typeface="Arial" panose="020B0604020202020204" pitchFamily="34" charset="0"/>
                <a:cs typeface="Arial" panose="020B0604020202020204" pitchFamily="34" charset="0"/>
              </a:rPr>
              <a:t>must be acted upon (as appropriate)</a:t>
            </a:r>
          </a:p>
        </p:txBody>
      </p:sp>
    </p:spTree>
    <p:extLst>
      <p:ext uri="{BB962C8B-B14F-4D97-AF65-F5344CB8AC3E}">
        <p14:creationId xmlns:p14="http://schemas.microsoft.com/office/powerpoint/2010/main" val="7375983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A09E38FF-7AC7-9D4D-B1D1-B469435B674B}"/>
              </a:ext>
            </a:extLst>
          </p:cNvPr>
          <p:cNvSpPr>
            <a:spLocks noGrp="1"/>
          </p:cNvSpPr>
          <p:nvPr>
            <p:ph type="subTitle" idx="1"/>
          </p:nvPr>
        </p:nvSpPr>
        <p:spPr>
          <a:xfrm>
            <a:off x="664028" y="2307774"/>
            <a:ext cx="10515600" cy="3235518"/>
          </a:xfrm>
        </p:spPr>
        <p:txBody>
          <a:bodyPr/>
          <a:lstStyle/>
          <a:p>
            <a:pPr marL="457200" indent="-457200" algn="l">
              <a:buFont typeface="+mj-lt"/>
              <a:buAutoNum type="arabicPeriod"/>
            </a:pPr>
            <a:r>
              <a:rPr lang="en-GB" dirty="0">
                <a:solidFill>
                  <a:srgbClr val="000000"/>
                </a:solidFill>
              </a:rPr>
              <a:t>Have children’s views been actively sought?</a:t>
            </a:r>
          </a:p>
          <a:p>
            <a:pPr marL="457200" indent="-457200" algn="l">
              <a:buFont typeface="+mj-lt"/>
              <a:buAutoNum type="arabicPeriod"/>
            </a:pPr>
            <a:endParaRPr lang="en-GB" sz="2400" b="0" i="0" dirty="0">
              <a:solidFill>
                <a:srgbClr val="000000"/>
              </a:solidFill>
              <a:effectLst/>
            </a:endParaRPr>
          </a:p>
          <a:p>
            <a:pPr marL="457200" indent="-457200" algn="l">
              <a:buFont typeface="+mj-lt"/>
              <a:buAutoNum type="arabicPeriod"/>
            </a:pPr>
            <a:r>
              <a:rPr lang="en-GB" dirty="0">
                <a:solidFill>
                  <a:srgbClr val="000000"/>
                </a:solidFill>
              </a:rPr>
              <a:t>Is there a safe space in which children can express themselves? </a:t>
            </a:r>
          </a:p>
          <a:p>
            <a:pPr marL="457200" indent="-457200" algn="l">
              <a:buFont typeface="+mj-lt"/>
              <a:buAutoNum type="arabicPeriod"/>
            </a:pPr>
            <a:endParaRPr lang="en-GB" sz="2400" b="0" i="0" dirty="0">
              <a:solidFill>
                <a:srgbClr val="000000"/>
              </a:solidFill>
              <a:effectLst/>
            </a:endParaRPr>
          </a:p>
          <a:p>
            <a:pPr marL="457200" indent="-457200" algn="l">
              <a:buFont typeface="+mj-lt"/>
              <a:buAutoNum type="arabicPeriod"/>
            </a:pPr>
            <a:r>
              <a:rPr lang="en-GB" dirty="0">
                <a:solidFill>
                  <a:srgbClr val="000000"/>
                </a:solidFill>
              </a:rPr>
              <a:t>Have steps been taken to ensure that all children can take part? </a:t>
            </a:r>
            <a:endParaRPr lang="en-GB" sz="2400" b="0" i="0" dirty="0">
              <a:solidFill>
                <a:srgbClr val="000000"/>
              </a:solidFill>
              <a:effectLst/>
            </a:endParaRPr>
          </a:p>
        </p:txBody>
      </p:sp>
      <p:pic>
        <p:nvPicPr>
          <p:cNvPr id="2" name="Picture 1" descr="Graphical user interface, text&#10;&#10;Description automatically generated with medium confidence">
            <a:extLst>
              <a:ext uri="{FF2B5EF4-FFF2-40B4-BE49-F238E27FC236}">
                <a16:creationId xmlns:a16="http://schemas.microsoft.com/office/drawing/2014/main" id="{9FF2E911-1E66-A071-4130-54B0FA8E4F0E}"/>
              </a:ext>
            </a:extLst>
          </p:cNvPr>
          <p:cNvPicPr>
            <a:picLocks noChangeAspect="1"/>
          </p:cNvPicPr>
          <p:nvPr/>
        </p:nvPicPr>
        <p:blipFill>
          <a:blip r:embed="rId3"/>
          <a:stretch>
            <a:fillRect/>
          </a:stretch>
        </p:blipFill>
        <p:spPr>
          <a:xfrm>
            <a:off x="10003971" y="6096000"/>
            <a:ext cx="2188029" cy="751114"/>
          </a:xfrm>
          <a:prstGeom prst="rect">
            <a:avLst/>
          </a:prstGeom>
        </p:spPr>
      </p:pic>
      <p:sp>
        <p:nvSpPr>
          <p:cNvPr id="8" name="Title 5">
            <a:extLst>
              <a:ext uri="{FF2B5EF4-FFF2-40B4-BE49-F238E27FC236}">
                <a16:creationId xmlns:a16="http://schemas.microsoft.com/office/drawing/2014/main" id="{2486F7C2-291A-C525-2758-D386E79C536B}"/>
              </a:ext>
            </a:extLst>
          </p:cNvPr>
          <p:cNvSpPr>
            <a:spLocks noGrp="1"/>
          </p:cNvSpPr>
          <p:nvPr>
            <p:ph type="title"/>
          </p:nvPr>
        </p:nvSpPr>
        <p:spPr>
          <a:xfrm>
            <a:off x="4147456" y="156352"/>
            <a:ext cx="7685315" cy="960246"/>
          </a:xfrm>
        </p:spPr>
        <p:txBody>
          <a:bodyPr>
            <a:normAutofit/>
          </a:bodyPr>
          <a:lstStyle/>
          <a:p>
            <a:pPr algn="ctr"/>
            <a:r>
              <a:rPr lang="en-US" sz="3600" dirty="0">
                <a:solidFill>
                  <a:schemeClr val="bg1"/>
                </a:solidFill>
              </a:rPr>
              <a:t>Building a culture of participation</a:t>
            </a:r>
          </a:p>
        </p:txBody>
      </p:sp>
      <p:sp>
        <p:nvSpPr>
          <p:cNvPr id="3" name="TextBox 2">
            <a:extLst>
              <a:ext uri="{FF2B5EF4-FFF2-40B4-BE49-F238E27FC236}">
                <a16:creationId xmlns:a16="http://schemas.microsoft.com/office/drawing/2014/main" id="{DB6D8A33-7913-FEE2-CFA9-F230FB171F79}"/>
              </a:ext>
            </a:extLst>
          </p:cNvPr>
          <p:cNvSpPr txBox="1"/>
          <p:nvPr/>
        </p:nvSpPr>
        <p:spPr>
          <a:xfrm>
            <a:off x="664028" y="1586851"/>
            <a:ext cx="4027713" cy="523220"/>
          </a:xfrm>
          <a:prstGeom prst="rect">
            <a:avLst/>
          </a:prstGeom>
          <a:noFill/>
        </p:spPr>
        <p:txBody>
          <a:bodyPr wrap="square" rtlCol="0">
            <a:spAutoFit/>
          </a:bodyPr>
          <a:lstStyle/>
          <a:p>
            <a:r>
              <a:rPr lang="en-GB" sz="2800" b="1" dirty="0">
                <a:solidFill>
                  <a:srgbClr val="00B050"/>
                </a:solidFill>
                <a:effectLst/>
                <a:latin typeface="Arial" panose="020B0604020202020204" pitchFamily="34" charset="0"/>
                <a:ea typeface="Calibri" panose="020F0502020204030204" pitchFamily="34" charset="0"/>
                <a:cs typeface="Arial" panose="020B0604020202020204" pitchFamily="34" charset="0"/>
              </a:rPr>
              <a:t>SPACE</a:t>
            </a:r>
            <a:endParaRPr lang="en-GB" sz="2800" b="1" dirty="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6848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A09E38FF-7AC7-9D4D-B1D1-B469435B674B}"/>
              </a:ext>
            </a:extLst>
          </p:cNvPr>
          <p:cNvSpPr>
            <a:spLocks noGrp="1"/>
          </p:cNvSpPr>
          <p:nvPr>
            <p:ph type="subTitle" idx="1"/>
          </p:nvPr>
        </p:nvSpPr>
        <p:spPr>
          <a:xfrm>
            <a:off x="838200" y="1704421"/>
            <a:ext cx="10515600" cy="3235518"/>
          </a:xfrm>
        </p:spPr>
        <p:txBody>
          <a:bodyPr>
            <a:noAutofit/>
          </a:bodyPr>
          <a:lstStyle/>
          <a:p>
            <a:pPr marL="342900" indent="-342900" algn="l">
              <a:buFont typeface="Arial" panose="020B0604020202020204" pitchFamily="34" charset="0"/>
              <a:buChar char="•"/>
            </a:pPr>
            <a:r>
              <a:rPr lang="en-GB" sz="2200" b="0" i="0" dirty="0">
                <a:solidFill>
                  <a:srgbClr val="000000"/>
                </a:solidFill>
                <a:effectLst/>
              </a:rPr>
              <a:t>Reader (Associate Professor) in Child Protection &amp; Safeguarding in Sport </a:t>
            </a:r>
          </a:p>
          <a:p>
            <a:pPr marL="342900" indent="-342900" algn="l">
              <a:buFont typeface="Arial" panose="020B0604020202020204" pitchFamily="34" charset="0"/>
              <a:buChar char="•"/>
            </a:pPr>
            <a:endParaRPr lang="en-GB" sz="2200" b="0" i="0" dirty="0">
              <a:solidFill>
                <a:srgbClr val="000000"/>
              </a:solidFill>
              <a:effectLst/>
            </a:endParaRPr>
          </a:p>
          <a:p>
            <a:pPr marL="342900" indent="-342900" algn="l">
              <a:buFont typeface="Arial" panose="020B0604020202020204" pitchFamily="34" charset="0"/>
              <a:buChar char="•"/>
            </a:pPr>
            <a:r>
              <a:rPr lang="en-GB" sz="2200" dirty="0">
                <a:solidFill>
                  <a:srgbClr val="000000"/>
                </a:solidFill>
              </a:rPr>
              <a:t>Co-founder and </a:t>
            </a:r>
            <a:r>
              <a:rPr lang="en-GB" sz="2200" b="0" i="0" dirty="0">
                <a:solidFill>
                  <a:srgbClr val="000000"/>
                </a:solidFill>
                <a:effectLst/>
              </a:rPr>
              <a:t>Director of the Centre for Child Protection and Safeguarding in Sport (CPSS)</a:t>
            </a:r>
          </a:p>
          <a:p>
            <a:pPr algn="l"/>
            <a:endParaRPr lang="en-GB" sz="2200" dirty="0">
              <a:effectLst/>
              <a:ea typeface="Times New Roman" panose="02020603050405020304" pitchFamily="18" charset="0"/>
            </a:endParaRPr>
          </a:p>
          <a:p>
            <a:pPr marL="342900" indent="-342900" algn="l">
              <a:buFont typeface="Arial" panose="020B0604020202020204" pitchFamily="34" charset="0"/>
              <a:buChar char="•"/>
            </a:pPr>
            <a:r>
              <a:rPr lang="en-GB" sz="2200" dirty="0">
                <a:effectLst/>
                <a:ea typeface="Times New Roman" panose="02020603050405020304" pitchFamily="18" charset="0"/>
              </a:rPr>
              <a:t>Member of the Council of Europe’s </a:t>
            </a:r>
            <a:r>
              <a:rPr lang="en-GB" sz="2200" i="1" dirty="0">
                <a:effectLst/>
                <a:ea typeface="Times New Roman" panose="02020603050405020304" pitchFamily="18" charset="0"/>
              </a:rPr>
              <a:t>Pool of </a:t>
            </a:r>
            <a:r>
              <a:rPr lang="en-GB" sz="2200" i="1" dirty="0">
                <a:solidFill>
                  <a:srgbClr val="000000"/>
                </a:solidFill>
                <a:effectLst/>
                <a:ea typeface="Times New Roman" panose="02020603050405020304" pitchFamily="18" charset="0"/>
              </a:rPr>
              <a:t>European Experts on Safe Sport</a:t>
            </a:r>
          </a:p>
          <a:p>
            <a:pPr marL="342900" indent="-342900" algn="l">
              <a:buFont typeface="Arial" panose="020B0604020202020204" pitchFamily="34" charset="0"/>
              <a:buChar char="•"/>
            </a:pPr>
            <a:endParaRPr lang="en-GB" sz="2200" dirty="0">
              <a:effectLst/>
              <a:ea typeface="Times New Roman" panose="02020603050405020304" pitchFamily="18" charset="0"/>
            </a:endParaRPr>
          </a:p>
          <a:p>
            <a:pPr marL="342900" indent="-342900" algn="l">
              <a:buFont typeface="Arial" panose="020B0604020202020204" pitchFamily="34" charset="0"/>
              <a:buChar char="•"/>
            </a:pPr>
            <a:r>
              <a:rPr lang="en-US" sz="2200" dirty="0"/>
              <a:t>Member of SIMs</a:t>
            </a:r>
          </a:p>
          <a:p>
            <a:pPr marL="342900" indent="-342900" algn="l">
              <a:buFont typeface="Arial" panose="020B0604020202020204" pitchFamily="34" charset="0"/>
              <a:buChar char="•"/>
            </a:pPr>
            <a:endParaRPr lang="en-US" sz="2200" dirty="0"/>
          </a:p>
          <a:p>
            <a:pPr marL="342900" indent="-342900" algn="l">
              <a:buFont typeface="Arial" panose="020B0604020202020204" pitchFamily="34" charset="0"/>
              <a:buChar char="•"/>
            </a:pPr>
            <a:r>
              <a:rPr lang="en-US" sz="2200" dirty="0"/>
              <a:t>Former elite (youth) athlete &amp; lived experienced of abuse </a:t>
            </a:r>
          </a:p>
        </p:txBody>
      </p:sp>
      <p:pic>
        <p:nvPicPr>
          <p:cNvPr id="2" name="Picture 1" descr="Graphical user interface, text&#10;&#10;Description automatically generated with medium confidence">
            <a:extLst>
              <a:ext uri="{FF2B5EF4-FFF2-40B4-BE49-F238E27FC236}">
                <a16:creationId xmlns:a16="http://schemas.microsoft.com/office/drawing/2014/main" id="{9FF2E911-1E66-A071-4130-54B0FA8E4F0E}"/>
              </a:ext>
            </a:extLst>
          </p:cNvPr>
          <p:cNvPicPr>
            <a:picLocks noChangeAspect="1"/>
          </p:cNvPicPr>
          <p:nvPr/>
        </p:nvPicPr>
        <p:blipFill>
          <a:blip r:embed="rId3"/>
          <a:stretch>
            <a:fillRect/>
          </a:stretch>
        </p:blipFill>
        <p:spPr>
          <a:xfrm>
            <a:off x="10003971" y="6096000"/>
            <a:ext cx="2188029" cy="751114"/>
          </a:xfrm>
          <a:prstGeom prst="rect">
            <a:avLst/>
          </a:prstGeom>
        </p:spPr>
      </p:pic>
      <p:sp>
        <p:nvSpPr>
          <p:cNvPr id="8" name="Title 5">
            <a:extLst>
              <a:ext uri="{FF2B5EF4-FFF2-40B4-BE49-F238E27FC236}">
                <a16:creationId xmlns:a16="http://schemas.microsoft.com/office/drawing/2014/main" id="{2486F7C2-291A-C525-2758-D386E79C536B}"/>
              </a:ext>
            </a:extLst>
          </p:cNvPr>
          <p:cNvSpPr>
            <a:spLocks noGrp="1"/>
          </p:cNvSpPr>
          <p:nvPr>
            <p:ph type="title"/>
          </p:nvPr>
        </p:nvSpPr>
        <p:spPr>
          <a:xfrm>
            <a:off x="4147456" y="156352"/>
            <a:ext cx="7685315" cy="960246"/>
          </a:xfrm>
        </p:spPr>
        <p:txBody>
          <a:bodyPr>
            <a:normAutofit/>
          </a:bodyPr>
          <a:lstStyle/>
          <a:p>
            <a:pPr algn="ctr"/>
            <a:r>
              <a:rPr lang="en-US" sz="3600" dirty="0">
                <a:solidFill>
                  <a:schemeClr val="bg1"/>
                </a:solidFill>
              </a:rPr>
              <a:t>Introduction</a:t>
            </a:r>
          </a:p>
        </p:txBody>
      </p:sp>
    </p:spTree>
    <p:extLst>
      <p:ext uri="{BB962C8B-B14F-4D97-AF65-F5344CB8AC3E}">
        <p14:creationId xmlns:p14="http://schemas.microsoft.com/office/powerpoint/2010/main" val="24743982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A09E38FF-7AC7-9D4D-B1D1-B469435B674B}"/>
              </a:ext>
            </a:extLst>
          </p:cNvPr>
          <p:cNvSpPr>
            <a:spLocks noGrp="1"/>
          </p:cNvSpPr>
          <p:nvPr>
            <p:ph type="subTitle" idx="1"/>
          </p:nvPr>
        </p:nvSpPr>
        <p:spPr>
          <a:xfrm>
            <a:off x="664028" y="2307774"/>
            <a:ext cx="10515600" cy="3235518"/>
          </a:xfrm>
        </p:spPr>
        <p:txBody>
          <a:bodyPr/>
          <a:lstStyle/>
          <a:p>
            <a:pPr marL="457200" indent="-457200" algn="l">
              <a:buFont typeface="+mj-lt"/>
              <a:buAutoNum type="arabicPeriod"/>
            </a:pPr>
            <a:r>
              <a:rPr lang="en-GB" dirty="0">
                <a:solidFill>
                  <a:srgbClr val="000000"/>
                </a:solidFill>
              </a:rPr>
              <a:t>Have children been given the information they need to form a view?</a:t>
            </a:r>
          </a:p>
          <a:p>
            <a:pPr marL="457200" indent="-457200" algn="l">
              <a:buFont typeface="+mj-lt"/>
              <a:buAutoNum type="arabicPeriod"/>
            </a:pPr>
            <a:endParaRPr lang="en-GB" sz="2400" b="0" i="0" dirty="0">
              <a:solidFill>
                <a:srgbClr val="000000"/>
              </a:solidFill>
              <a:effectLst/>
            </a:endParaRPr>
          </a:p>
          <a:p>
            <a:pPr marL="457200" indent="-457200" algn="l">
              <a:buFont typeface="+mj-lt"/>
              <a:buAutoNum type="arabicPeriod"/>
            </a:pPr>
            <a:r>
              <a:rPr lang="en-GB" dirty="0">
                <a:solidFill>
                  <a:srgbClr val="000000"/>
                </a:solidFill>
              </a:rPr>
              <a:t>Do children know that they do not have to take part? </a:t>
            </a:r>
          </a:p>
          <a:p>
            <a:pPr marL="457200" indent="-457200" algn="l">
              <a:buFont typeface="+mj-lt"/>
              <a:buAutoNum type="arabicPeriod"/>
            </a:pPr>
            <a:endParaRPr lang="en-GB" sz="2400" b="0" i="0" dirty="0">
              <a:solidFill>
                <a:srgbClr val="000000"/>
              </a:solidFill>
              <a:effectLst/>
            </a:endParaRPr>
          </a:p>
          <a:p>
            <a:pPr marL="457200" indent="-457200" algn="l">
              <a:buFont typeface="+mj-lt"/>
              <a:buAutoNum type="arabicPeriod"/>
            </a:pPr>
            <a:r>
              <a:rPr lang="en-GB" dirty="0">
                <a:solidFill>
                  <a:srgbClr val="000000"/>
                </a:solidFill>
              </a:rPr>
              <a:t>Have children been given a range of options as to how they might choose to express themselves? </a:t>
            </a:r>
            <a:endParaRPr lang="en-GB" sz="2400" b="0" i="0" dirty="0">
              <a:solidFill>
                <a:srgbClr val="000000"/>
              </a:solidFill>
              <a:effectLst/>
            </a:endParaRPr>
          </a:p>
        </p:txBody>
      </p:sp>
      <p:pic>
        <p:nvPicPr>
          <p:cNvPr id="2" name="Picture 1" descr="Graphical user interface, text&#10;&#10;Description automatically generated with medium confidence">
            <a:extLst>
              <a:ext uri="{FF2B5EF4-FFF2-40B4-BE49-F238E27FC236}">
                <a16:creationId xmlns:a16="http://schemas.microsoft.com/office/drawing/2014/main" id="{9FF2E911-1E66-A071-4130-54B0FA8E4F0E}"/>
              </a:ext>
            </a:extLst>
          </p:cNvPr>
          <p:cNvPicPr>
            <a:picLocks noChangeAspect="1"/>
          </p:cNvPicPr>
          <p:nvPr/>
        </p:nvPicPr>
        <p:blipFill>
          <a:blip r:embed="rId3"/>
          <a:stretch>
            <a:fillRect/>
          </a:stretch>
        </p:blipFill>
        <p:spPr>
          <a:xfrm>
            <a:off x="10003971" y="6096000"/>
            <a:ext cx="2188029" cy="751114"/>
          </a:xfrm>
          <a:prstGeom prst="rect">
            <a:avLst/>
          </a:prstGeom>
        </p:spPr>
      </p:pic>
      <p:sp>
        <p:nvSpPr>
          <p:cNvPr id="8" name="Title 5">
            <a:extLst>
              <a:ext uri="{FF2B5EF4-FFF2-40B4-BE49-F238E27FC236}">
                <a16:creationId xmlns:a16="http://schemas.microsoft.com/office/drawing/2014/main" id="{2486F7C2-291A-C525-2758-D386E79C536B}"/>
              </a:ext>
            </a:extLst>
          </p:cNvPr>
          <p:cNvSpPr>
            <a:spLocks noGrp="1"/>
          </p:cNvSpPr>
          <p:nvPr>
            <p:ph type="title"/>
          </p:nvPr>
        </p:nvSpPr>
        <p:spPr>
          <a:xfrm>
            <a:off x="4147456" y="156352"/>
            <a:ext cx="7685315" cy="960246"/>
          </a:xfrm>
        </p:spPr>
        <p:txBody>
          <a:bodyPr>
            <a:normAutofit/>
          </a:bodyPr>
          <a:lstStyle/>
          <a:p>
            <a:pPr algn="ctr"/>
            <a:r>
              <a:rPr lang="en-US" sz="3600" dirty="0">
                <a:solidFill>
                  <a:schemeClr val="bg1"/>
                </a:solidFill>
              </a:rPr>
              <a:t>Building a culture of participation</a:t>
            </a:r>
          </a:p>
        </p:txBody>
      </p:sp>
      <p:sp>
        <p:nvSpPr>
          <p:cNvPr id="3" name="TextBox 2">
            <a:extLst>
              <a:ext uri="{FF2B5EF4-FFF2-40B4-BE49-F238E27FC236}">
                <a16:creationId xmlns:a16="http://schemas.microsoft.com/office/drawing/2014/main" id="{DB6D8A33-7913-FEE2-CFA9-F230FB171F79}"/>
              </a:ext>
            </a:extLst>
          </p:cNvPr>
          <p:cNvSpPr txBox="1"/>
          <p:nvPr/>
        </p:nvSpPr>
        <p:spPr>
          <a:xfrm>
            <a:off x="664028" y="1586851"/>
            <a:ext cx="4027713" cy="523220"/>
          </a:xfrm>
          <a:prstGeom prst="rect">
            <a:avLst/>
          </a:prstGeom>
          <a:noFill/>
        </p:spPr>
        <p:txBody>
          <a:bodyPr wrap="square" rtlCol="0">
            <a:spAutoFit/>
          </a:bodyPr>
          <a:lstStyle/>
          <a:p>
            <a:r>
              <a:rPr lang="en-GB" sz="28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VOICE</a:t>
            </a:r>
            <a:endParaRPr lang="en-GB" sz="2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70887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A09E38FF-7AC7-9D4D-B1D1-B469435B674B}"/>
              </a:ext>
            </a:extLst>
          </p:cNvPr>
          <p:cNvSpPr>
            <a:spLocks noGrp="1"/>
          </p:cNvSpPr>
          <p:nvPr>
            <p:ph type="subTitle" idx="1"/>
          </p:nvPr>
        </p:nvSpPr>
        <p:spPr>
          <a:xfrm>
            <a:off x="664028" y="2307774"/>
            <a:ext cx="10515600" cy="3235518"/>
          </a:xfrm>
        </p:spPr>
        <p:txBody>
          <a:bodyPr/>
          <a:lstStyle/>
          <a:p>
            <a:pPr marL="457200" indent="-457200" algn="l">
              <a:buFont typeface="+mj-lt"/>
              <a:buAutoNum type="arabicPeriod"/>
            </a:pPr>
            <a:r>
              <a:rPr lang="en-GB" dirty="0">
                <a:solidFill>
                  <a:srgbClr val="000000"/>
                </a:solidFill>
              </a:rPr>
              <a:t>Is there a process for communicating children’s views?</a:t>
            </a:r>
          </a:p>
          <a:p>
            <a:pPr marL="457200" indent="-457200" algn="l">
              <a:buFont typeface="+mj-lt"/>
              <a:buAutoNum type="arabicPeriod"/>
            </a:pPr>
            <a:endParaRPr lang="en-GB" sz="2400" b="0" i="0" dirty="0">
              <a:solidFill>
                <a:srgbClr val="000000"/>
              </a:solidFill>
              <a:effectLst/>
            </a:endParaRPr>
          </a:p>
          <a:p>
            <a:pPr marL="457200" indent="-457200" algn="l">
              <a:buFont typeface="+mj-lt"/>
              <a:buAutoNum type="arabicPeriod"/>
            </a:pPr>
            <a:r>
              <a:rPr lang="en-GB" dirty="0">
                <a:solidFill>
                  <a:srgbClr val="000000"/>
                </a:solidFill>
              </a:rPr>
              <a:t>Do children know who their views are being communicated to? </a:t>
            </a:r>
          </a:p>
          <a:p>
            <a:pPr marL="457200" indent="-457200" algn="l">
              <a:buFont typeface="+mj-lt"/>
              <a:buAutoNum type="arabicPeriod"/>
            </a:pPr>
            <a:endParaRPr lang="en-GB" sz="2400" b="0" i="0" dirty="0">
              <a:solidFill>
                <a:srgbClr val="000000"/>
              </a:solidFill>
              <a:effectLst/>
            </a:endParaRPr>
          </a:p>
          <a:p>
            <a:pPr marL="457200" indent="-457200" algn="l">
              <a:buFont typeface="+mj-lt"/>
              <a:buAutoNum type="arabicPeriod"/>
            </a:pPr>
            <a:r>
              <a:rPr lang="en-GB" dirty="0">
                <a:solidFill>
                  <a:srgbClr val="000000"/>
                </a:solidFill>
              </a:rPr>
              <a:t>Does that person/body have the power to make decisions? </a:t>
            </a:r>
            <a:endParaRPr lang="en-GB" sz="2400" b="0" i="0" dirty="0">
              <a:solidFill>
                <a:srgbClr val="000000"/>
              </a:solidFill>
              <a:effectLst/>
            </a:endParaRPr>
          </a:p>
        </p:txBody>
      </p:sp>
      <p:pic>
        <p:nvPicPr>
          <p:cNvPr id="2" name="Picture 1" descr="Graphical user interface, text&#10;&#10;Description automatically generated with medium confidence">
            <a:extLst>
              <a:ext uri="{FF2B5EF4-FFF2-40B4-BE49-F238E27FC236}">
                <a16:creationId xmlns:a16="http://schemas.microsoft.com/office/drawing/2014/main" id="{9FF2E911-1E66-A071-4130-54B0FA8E4F0E}"/>
              </a:ext>
            </a:extLst>
          </p:cNvPr>
          <p:cNvPicPr>
            <a:picLocks noChangeAspect="1"/>
          </p:cNvPicPr>
          <p:nvPr/>
        </p:nvPicPr>
        <p:blipFill>
          <a:blip r:embed="rId3"/>
          <a:stretch>
            <a:fillRect/>
          </a:stretch>
        </p:blipFill>
        <p:spPr>
          <a:xfrm>
            <a:off x="10003971" y="6096000"/>
            <a:ext cx="2188029" cy="751114"/>
          </a:xfrm>
          <a:prstGeom prst="rect">
            <a:avLst/>
          </a:prstGeom>
        </p:spPr>
      </p:pic>
      <p:sp>
        <p:nvSpPr>
          <p:cNvPr id="8" name="Title 5">
            <a:extLst>
              <a:ext uri="{FF2B5EF4-FFF2-40B4-BE49-F238E27FC236}">
                <a16:creationId xmlns:a16="http://schemas.microsoft.com/office/drawing/2014/main" id="{2486F7C2-291A-C525-2758-D386E79C536B}"/>
              </a:ext>
            </a:extLst>
          </p:cNvPr>
          <p:cNvSpPr>
            <a:spLocks noGrp="1"/>
          </p:cNvSpPr>
          <p:nvPr>
            <p:ph type="title"/>
          </p:nvPr>
        </p:nvSpPr>
        <p:spPr>
          <a:xfrm>
            <a:off x="4147456" y="156352"/>
            <a:ext cx="7685315" cy="960246"/>
          </a:xfrm>
        </p:spPr>
        <p:txBody>
          <a:bodyPr>
            <a:normAutofit/>
          </a:bodyPr>
          <a:lstStyle/>
          <a:p>
            <a:pPr algn="ctr"/>
            <a:r>
              <a:rPr lang="en-US" sz="3600" dirty="0">
                <a:solidFill>
                  <a:schemeClr val="bg1"/>
                </a:solidFill>
              </a:rPr>
              <a:t>Building a culture of participation</a:t>
            </a:r>
          </a:p>
        </p:txBody>
      </p:sp>
      <p:sp>
        <p:nvSpPr>
          <p:cNvPr id="3" name="TextBox 2">
            <a:extLst>
              <a:ext uri="{FF2B5EF4-FFF2-40B4-BE49-F238E27FC236}">
                <a16:creationId xmlns:a16="http://schemas.microsoft.com/office/drawing/2014/main" id="{DB6D8A33-7913-FEE2-CFA9-F230FB171F79}"/>
              </a:ext>
            </a:extLst>
          </p:cNvPr>
          <p:cNvSpPr txBox="1"/>
          <p:nvPr/>
        </p:nvSpPr>
        <p:spPr>
          <a:xfrm>
            <a:off x="664028" y="1586851"/>
            <a:ext cx="4027713" cy="523220"/>
          </a:xfrm>
          <a:prstGeom prst="rect">
            <a:avLst/>
          </a:prstGeom>
          <a:noFill/>
        </p:spPr>
        <p:txBody>
          <a:bodyPr wrap="square" rtlCol="0">
            <a:spAutoFit/>
          </a:bodyPr>
          <a:lstStyle/>
          <a:p>
            <a:r>
              <a:rPr lang="en-GB" sz="2800" b="1" dirty="0">
                <a:solidFill>
                  <a:srgbClr val="FFC000"/>
                </a:solidFill>
                <a:effectLst/>
                <a:latin typeface="Arial" panose="020B0604020202020204" pitchFamily="34" charset="0"/>
                <a:ea typeface="Calibri" panose="020F0502020204030204" pitchFamily="34" charset="0"/>
                <a:cs typeface="Arial" panose="020B0604020202020204" pitchFamily="34" charset="0"/>
              </a:rPr>
              <a:t>AUDIENCE</a:t>
            </a:r>
            <a:endParaRPr lang="en-GB" sz="2800" b="1" dirty="0">
              <a:solidFill>
                <a:srgbClr val="FFC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60195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A09E38FF-7AC7-9D4D-B1D1-B469435B674B}"/>
              </a:ext>
            </a:extLst>
          </p:cNvPr>
          <p:cNvSpPr>
            <a:spLocks noGrp="1"/>
          </p:cNvSpPr>
          <p:nvPr>
            <p:ph type="subTitle" idx="1"/>
          </p:nvPr>
        </p:nvSpPr>
        <p:spPr>
          <a:xfrm>
            <a:off x="664028" y="2307774"/>
            <a:ext cx="10515600" cy="3235518"/>
          </a:xfrm>
        </p:spPr>
        <p:txBody>
          <a:bodyPr/>
          <a:lstStyle/>
          <a:p>
            <a:pPr marL="457200" indent="-457200" algn="l">
              <a:buFont typeface="+mj-lt"/>
              <a:buAutoNum type="arabicPeriod"/>
            </a:pPr>
            <a:r>
              <a:rPr lang="en-GB" dirty="0">
                <a:solidFill>
                  <a:srgbClr val="000000"/>
                </a:solidFill>
              </a:rPr>
              <a:t>Were the children’s views considered by those with the power to effect change?</a:t>
            </a:r>
          </a:p>
          <a:p>
            <a:pPr marL="457200" indent="-457200" algn="l">
              <a:buFont typeface="+mj-lt"/>
              <a:buAutoNum type="arabicPeriod"/>
            </a:pPr>
            <a:endParaRPr lang="en-GB" sz="2400" b="0" i="0" dirty="0">
              <a:solidFill>
                <a:srgbClr val="000000"/>
              </a:solidFill>
              <a:effectLst/>
            </a:endParaRPr>
          </a:p>
          <a:p>
            <a:pPr marL="457200" indent="-457200" algn="l">
              <a:buFont typeface="+mj-lt"/>
              <a:buAutoNum type="arabicPeriod"/>
            </a:pPr>
            <a:r>
              <a:rPr lang="en-GB" dirty="0">
                <a:solidFill>
                  <a:srgbClr val="000000"/>
                </a:solidFill>
              </a:rPr>
              <a:t>Are there procedures in place that ensure that the children’s views have been taken seriously? </a:t>
            </a:r>
          </a:p>
          <a:p>
            <a:pPr marL="457200" indent="-457200" algn="l">
              <a:buFont typeface="+mj-lt"/>
              <a:buAutoNum type="arabicPeriod"/>
            </a:pPr>
            <a:endParaRPr lang="en-GB" sz="2400" b="0" i="0" dirty="0">
              <a:solidFill>
                <a:srgbClr val="000000"/>
              </a:solidFill>
              <a:effectLst/>
            </a:endParaRPr>
          </a:p>
          <a:p>
            <a:pPr marL="457200" indent="-457200" algn="l">
              <a:buFont typeface="+mj-lt"/>
              <a:buAutoNum type="arabicPeriod"/>
            </a:pPr>
            <a:r>
              <a:rPr lang="en-GB" dirty="0">
                <a:solidFill>
                  <a:srgbClr val="000000"/>
                </a:solidFill>
              </a:rPr>
              <a:t>Have the children been provided with feedback explaining the reasons for decisions made? </a:t>
            </a:r>
            <a:endParaRPr lang="en-GB" sz="2400" b="0" i="0" dirty="0">
              <a:solidFill>
                <a:srgbClr val="000000"/>
              </a:solidFill>
              <a:effectLst/>
            </a:endParaRPr>
          </a:p>
        </p:txBody>
      </p:sp>
      <p:pic>
        <p:nvPicPr>
          <p:cNvPr id="2" name="Picture 1" descr="Graphical user interface, text&#10;&#10;Description automatically generated with medium confidence">
            <a:extLst>
              <a:ext uri="{FF2B5EF4-FFF2-40B4-BE49-F238E27FC236}">
                <a16:creationId xmlns:a16="http://schemas.microsoft.com/office/drawing/2014/main" id="{9FF2E911-1E66-A071-4130-54B0FA8E4F0E}"/>
              </a:ext>
            </a:extLst>
          </p:cNvPr>
          <p:cNvPicPr>
            <a:picLocks noChangeAspect="1"/>
          </p:cNvPicPr>
          <p:nvPr/>
        </p:nvPicPr>
        <p:blipFill>
          <a:blip r:embed="rId3"/>
          <a:stretch>
            <a:fillRect/>
          </a:stretch>
        </p:blipFill>
        <p:spPr>
          <a:xfrm>
            <a:off x="10003971" y="6096000"/>
            <a:ext cx="2188029" cy="751114"/>
          </a:xfrm>
          <a:prstGeom prst="rect">
            <a:avLst/>
          </a:prstGeom>
        </p:spPr>
      </p:pic>
      <p:sp>
        <p:nvSpPr>
          <p:cNvPr id="8" name="Title 5">
            <a:extLst>
              <a:ext uri="{FF2B5EF4-FFF2-40B4-BE49-F238E27FC236}">
                <a16:creationId xmlns:a16="http://schemas.microsoft.com/office/drawing/2014/main" id="{2486F7C2-291A-C525-2758-D386E79C536B}"/>
              </a:ext>
            </a:extLst>
          </p:cNvPr>
          <p:cNvSpPr>
            <a:spLocks noGrp="1"/>
          </p:cNvSpPr>
          <p:nvPr>
            <p:ph type="title"/>
          </p:nvPr>
        </p:nvSpPr>
        <p:spPr>
          <a:xfrm>
            <a:off x="4147456" y="156352"/>
            <a:ext cx="7685315" cy="960246"/>
          </a:xfrm>
        </p:spPr>
        <p:txBody>
          <a:bodyPr>
            <a:normAutofit/>
          </a:bodyPr>
          <a:lstStyle/>
          <a:p>
            <a:pPr algn="ctr"/>
            <a:r>
              <a:rPr lang="en-US" sz="3600" dirty="0">
                <a:solidFill>
                  <a:schemeClr val="bg1"/>
                </a:solidFill>
              </a:rPr>
              <a:t>Building a culture of participation</a:t>
            </a:r>
          </a:p>
        </p:txBody>
      </p:sp>
      <p:sp>
        <p:nvSpPr>
          <p:cNvPr id="3" name="TextBox 2">
            <a:extLst>
              <a:ext uri="{FF2B5EF4-FFF2-40B4-BE49-F238E27FC236}">
                <a16:creationId xmlns:a16="http://schemas.microsoft.com/office/drawing/2014/main" id="{DB6D8A33-7913-FEE2-CFA9-F230FB171F79}"/>
              </a:ext>
            </a:extLst>
          </p:cNvPr>
          <p:cNvSpPr txBox="1"/>
          <p:nvPr/>
        </p:nvSpPr>
        <p:spPr>
          <a:xfrm>
            <a:off x="664028" y="1586851"/>
            <a:ext cx="4027713" cy="523220"/>
          </a:xfrm>
          <a:prstGeom prst="rect">
            <a:avLst/>
          </a:prstGeom>
          <a:noFill/>
        </p:spPr>
        <p:txBody>
          <a:bodyPr wrap="square" rtlCol="0">
            <a:spAutoFit/>
          </a:bodyPr>
          <a:lstStyle/>
          <a:p>
            <a:r>
              <a:rPr lang="en-GB" sz="2800" b="1" dirty="0">
                <a:solidFill>
                  <a:srgbClr val="5F295F"/>
                </a:solidFill>
                <a:effectLst/>
                <a:latin typeface="Arial" panose="020B0604020202020204" pitchFamily="34" charset="0"/>
                <a:ea typeface="Calibri" panose="020F0502020204030204" pitchFamily="34" charset="0"/>
                <a:cs typeface="Arial" panose="020B0604020202020204" pitchFamily="34" charset="0"/>
              </a:rPr>
              <a:t>INFLUENCE</a:t>
            </a:r>
            <a:endParaRPr lang="en-GB" sz="2800" b="1" dirty="0">
              <a:solidFill>
                <a:srgbClr val="5F295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12690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A09E38FF-7AC7-9D4D-B1D1-B469435B674B}"/>
              </a:ext>
            </a:extLst>
          </p:cNvPr>
          <p:cNvSpPr>
            <a:spLocks noGrp="1"/>
          </p:cNvSpPr>
          <p:nvPr>
            <p:ph type="subTitle" idx="1"/>
          </p:nvPr>
        </p:nvSpPr>
        <p:spPr>
          <a:xfrm>
            <a:off x="413657" y="1497591"/>
            <a:ext cx="11419114" cy="4652839"/>
          </a:xfrm>
        </p:spPr>
        <p:txBody>
          <a:bodyPr>
            <a:normAutofit fontScale="92500"/>
          </a:bodyPr>
          <a:lstStyle/>
          <a:p>
            <a:pPr marL="457200" indent="-457200" algn="l">
              <a:lnSpc>
                <a:spcPct val="107000"/>
              </a:lnSpc>
              <a:spcAft>
                <a:spcPts val="800"/>
              </a:spcAft>
              <a:buFont typeface="Arial" panose="020B0604020202020204" pitchFamily="34" charset="0"/>
              <a:buChar char="•"/>
            </a:pPr>
            <a:r>
              <a:rPr lang="en-GB" dirty="0">
                <a:effectLst/>
                <a:ea typeface="Calibri" panose="020F0502020204030204" pitchFamily="34" charset="0"/>
              </a:rPr>
              <a:t>Meaningful participation is a long-term systematic process, not simply the application of isolated participation activities or events</a:t>
            </a:r>
          </a:p>
          <a:p>
            <a:pPr marL="457200" indent="-457200" algn="l">
              <a:lnSpc>
                <a:spcPct val="107000"/>
              </a:lnSpc>
              <a:spcAft>
                <a:spcPts val="800"/>
              </a:spcAft>
              <a:buFont typeface="Arial" panose="020B0604020202020204" pitchFamily="34" charset="0"/>
              <a:buChar char="•"/>
            </a:pPr>
            <a:r>
              <a:rPr lang="en-GB" dirty="0">
                <a:effectLst/>
                <a:ea typeface="Calibri" panose="020F0502020204030204" pitchFamily="34" charset="0"/>
              </a:rPr>
              <a:t>It requires:</a:t>
            </a:r>
          </a:p>
          <a:p>
            <a:pPr marL="914400" lvl="1" indent="-457200" algn="l">
              <a:lnSpc>
                <a:spcPct val="107000"/>
              </a:lnSpc>
              <a:spcAft>
                <a:spcPts val="800"/>
              </a:spcAft>
              <a:buFont typeface="Arial" panose="020B0604020202020204" pitchFamily="34" charset="0"/>
              <a:buChar char="•"/>
            </a:pPr>
            <a:r>
              <a:rPr lang="en-GB" sz="2400" dirty="0">
                <a:effectLst/>
                <a:ea typeface="Calibri" panose="020F0502020204030204" pitchFamily="34" charset="0"/>
              </a:rPr>
              <a:t>Transforming traditional paternalistic attitudes to children and forging new child-adult relationships rooted in mutual respect</a:t>
            </a:r>
          </a:p>
          <a:p>
            <a:pPr marL="914400" lvl="1" indent="-457200" algn="l">
              <a:lnSpc>
                <a:spcPct val="107000"/>
              </a:lnSpc>
              <a:spcAft>
                <a:spcPts val="800"/>
              </a:spcAft>
              <a:buFont typeface="Arial" panose="020B0604020202020204" pitchFamily="34" charset="0"/>
              <a:buChar char="•"/>
            </a:pPr>
            <a:r>
              <a:rPr lang="en-GB" sz="2400" dirty="0">
                <a:effectLst/>
                <a:ea typeface="Calibri" panose="020F0502020204030204" pitchFamily="34" charset="0"/>
              </a:rPr>
              <a:t>Rethinking traditional patterns of behaviour, processes, practices and systems in sport that may be inconsistent with the notion of children’s participation rights</a:t>
            </a:r>
          </a:p>
          <a:p>
            <a:pPr marL="914400" lvl="1" indent="-457200" algn="l">
              <a:lnSpc>
                <a:spcPct val="107000"/>
              </a:lnSpc>
              <a:spcAft>
                <a:spcPts val="800"/>
              </a:spcAft>
              <a:buFont typeface="Arial" panose="020B0604020202020204" pitchFamily="34" charset="0"/>
              <a:buChar char="•"/>
            </a:pPr>
            <a:r>
              <a:rPr lang="en-GB" sz="2400" dirty="0">
                <a:solidFill>
                  <a:srgbClr val="000000"/>
                </a:solidFill>
                <a:effectLst/>
                <a:ea typeface="Calibri" panose="020F0502020204030204" pitchFamily="34" charset="0"/>
              </a:rPr>
              <a:t>Adults to embrace change and see children’s participation as a positive development, one that will enhance our sports communities and practice</a:t>
            </a:r>
          </a:p>
          <a:p>
            <a:pPr lvl="1" algn="l">
              <a:lnSpc>
                <a:spcPct val="107000"/>
              </a:lnSpc>
              <a:spcAft>
                <a:spcPts val="800"/>
              </a:spcAft>
            </a:pPr>
            <a:r>
              <a:rPr lang="en-GB" sz="2400" dirty="0">
                <a:solidFill>
                  <a:srgbClr val="000000"/>
                </a:solidFill>
                <a:ea typeface="Calibri" panose="020F0502020204030204" pitchFamily="34" charset="0"/>
              </a:rPr>
              <a:t>			(</a:t>
            </a:r>
            <a:r>
              <a:rPr lang="en-GB" sz="2400" dirty="0">
                <a:effectLst/>
                <a:ea typeface="Calibri" panose="020F0502020204030204" pitchFamily="34" charset="0"/>
              </a:rPr>
              <a:t>James &amp; </a:t>
            </a:r>
            <a:r>
              <a:rPr lang="en-GB" sz="2400" dirty="0" err="1">
                <a:effectLst/>
                <a:ea typeface="Calibri" panose="020F0502020204030204" pitchFamily="34" charset="0"/>
              </a:rPr>
              <a:t>Prout</a:t>
            </a:r>
            <a:r>
              <a:rPr lang="en-GB" sz="2400" dirty="0">
                <a:effectLst/>
                <a:ea typeface="Calibri" panose="020F0502020204030204" pitchFamily="34" charset="0"/>
              </a:rPr>
              <a:t>, 1997; </a:t>
            </a:r>
            <a:r>
              <a:rPr lang="en-GB" sz="2400" dirty="0">
                <a:solidFill>
                  <a:srgbClr val="000000"/>
                </a:solidFill>
                <a:ea typeface="Calibri" panose="020F0502020204030204" pitchFamily="34" charset="0"/>
              </a:rPr>
              <a:t>Lang, 2022; </a:t>
            </a:r>
            <a:r>
              <a:rPr lang="en-GB" sz="2400" dirty="0">
                <a:effectLst/>
                <a:ea typeface="Calibri" panose="020F0502020204030204" pitchFamily="34" charset="0"/>
              </a:rPr>
              <a:t>Lansdown, 2001; Lundy, 2007)</a:t>
            </a:r>
            <a:endParaRPr lang="en-GB" sz="3500" dirty="0">
              <a:effectLst/>
              <a:ea typeface="Calibri" panose="020F0502020204030204" pitchFamily="34" charset="0"/>
            </a:endParaRPr>
          </a:p>
        </p:txBody>
      </p:sp>
      <p:pic>
        <p:nvPicPr>
          <p:cNvPr id="2" name="Picture 1" descr="Graphical user interface, text&#10;&#10;Description automatically generated with medium confidence">
            <a:extLst>
              <a:ext uri="{FF2B5EF4-FFF2-40B4-BE49-F238E27FC236}">
                <a16:creationId xmlns:a16="http://schemas.microsoft.com/office/drawing/2014/main" id="{9FF2E911-1E66-A071-4130-54B0FA8E4F0E}"/>
              </a:ext>
            </a:extLst>
          </p:cNvPr>
          <p:cNvPicPr>
            <a:picLocks noChangeAspect="1"/>
          </p:cNvPicPr>
          <p:nvPr/>
        </p:nvPicPr>
        <p:blipFill>
          <a:blip r:embed="rId3"/>
          <a:stretch>
            <a:fillRect/>
          </a:stretch>
        </p:blipFill>
        <p:spPr>
          <a:xfrm>
            <a:off x="10003971" y="6096000"/>
            <a:ext cx="2188029" cy="751114"/>
          </a:xfrm>
          <a:prstGeom prst="rect">
            <a:avLst/>
          </a:prstGeom>
        </p:spPr>
      </p:pic>
      <p:sp>
        <p:nvSpPr>
          <p:cNvPr id="8" name="Title 5">
            <a:extLst>
              <a:ext uri="{FF2B5EF4-FFF2-40B4-BE49-F238E27FC236}">
                <a16:creationId xmlns:a16="http://schemas.microsoft.com/office/drawing/2014/main" id="{2486F7C2-291A-C525-2758-D386E79C536B}"/>
              </a:ext>
            </a:extLst>
          </p:cNvPr>
          <p:cNvSpPr>
            <a:spLocks noGrp="1"/>
          </p:cNvSpPr>
          <p:nvPr>
            <p:ph type="title"/>
          </p:nvPr>
        </p:nvSpPr>
        <p:spPr>
          <a:xfrm>
            <a:off x="4147456" y="156352"/>
            <a:ext cx="7685315" cy="960246"/>
          </a:xfrm>
        </p:spPr>
        <p:txBody>
          <a:bodyPr>
            <a:normAutofit/>
          </a:bodyPr>
          <a:lstStyle/>
          <a:p>
            <a:pPr algn="ctr"/>
            <a:r>
              <a:rPr lang="en-US" sz="3600" dirty="0">
                <a:solidFill>
                  <a:schemeClr val="bg1"/>
                </a:solidFill>
              </a:rPr>
              <a:t>Conclusion</a:t>
            </a:r>
          </a:p>
        </p:txBody>
      </p:sp>
    </p:spTree>
    <p:extLst>
      <p:ext uri="{BB962C8B-B14F-4D97-AF65-F5344CB8AC3E}">
        <p14:creationId xmlns:p14="http://schemas.microsoft.com/office/powerpoint/2010/main" val="26755238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5">
            <a:extLst>
              <a:ext uri="{FF2B5EF4-FFF2-40B4-BE49-F238E27FC236}">
                <a16:creationId xmlns:a16="http://schemas.microsoft.com/office/drawing/2014/main" id="{ABF8BF6D-FF24-9744-B769-5C71275E3091}"/>
              </a:ext>
            </a:extLst>
          </p:cNvPr>
          <p:cNvPicPr>
            <a:picLocks noChangeAspect="1"/>
          </p:cNvPicPr>
          <p:nvPr/>
        </p:nvPicPr>
        <p:blipFill>
          <a:blip r:embed="rId2"/>
          <a:srcRect l="8499" r="8499"/>
          <a:stretch>
            <a:fillRect/>
          </a:stretch>
        </p:blipFill>
        <p:spPr>
          <a:xfrm>
            <a:off x="0" y="0"/>
            <a:ext cx="12192000" cy="6875069"/>
          </a:xfrm>
          <a:prstGeom prst="rect">
            <a:avLst/>
          </a:prstGeom>
        </p:spPr>
      </p:pic>
      <p:sp>
        <p:nvSpPr>
          <p:cNvPr id="2" name="Title 1">
            <a:extLst>
              <a:ext uri="{FF2B5EF4-FFF2-40B4-BE49-F238E27FC236}">
                <a16:creationId xmlns:a16="http://schemas.microsoft.com/office/drawing/2014/main" id="{DDCEC211-32A1-284C-8E03-5012BE45E343}"/>
              </a:ext>
            </a:extLst>
          </p:cNvPr>
          <p:cNvSpPr>
            <a:spLocks noGrp="1"/>
          </p:cNvSpPr>
          <p:nvPr>
            <p:ph type="title"/>
          </p:nvPr>
        </p:nvSpPr>
        <p:spPr>
          <a:xfrm>
            <a:off x="326571" y="933580"/>
            <a:ext cx="11446329" cy="2677727"/>
          </a:xfrm>
        </p:spPr>
        <p:txBody>
          <a:bodyPr>
            <a:normAutofit/>
          </a:bodyPr>
          <a:lstStyle/>
          <a:p>
            <a:pPr algn="ctr"/>
            <a:r>
              <a:rPr lang="en-US" sz="4800" dirty="0">
                <a:solidFill>
                  <a:schemeClr val="bg1"/>
                </a:solidFill>
              </a:rPr>
              <a:t>Questions?</a:t>
            </a:r>
          </a:p>
        </p:txBody>
      </p:sp>
      <p:sp>
        <p:nvSpPr>
          <p:cNvPr id="5" name="Subtitle 6">
            <a:extLst>
              <a:ext uri="{FF2B5EF4-FFF2-40B4-BE49-F238E27FC236}">
                <a16:creationId xmlns:a16="http://schemas.microsoft.com/office/drawing/2014/main" id="{EC408292-E252-3E23-D6EF-834B6EC87E34}"/>
              </a:ext>
            </a:extLst>
          </p:cNvPr>
          <p:cNvSpPr txBox="1">
            <a:spLocks/>
          </p:cNvSpPr>
          <p:nvPr/>
        </p:nvSpPr>
        <p:spPr>
          <a:xfrm>
            <a:off x="838200" y="2455536"/>
            <a:ext cx="10515600" cy="323551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GB" sz="3600" dirty="0">
              <a:solidFill>
                <a:schemeClr val="bg1"/>
              </a:solidFill>
            </a:endParaRPr>
          </a:p>
          <a:p>
            <a:pPr marL="0" indent="0" algn="ctr">
              <a:buNone/>
            </a:pPr>
            <a:endParaRPr lang="en-GB" sz="3600" dirty="0">
              <a:solidFill>
                <a:schemeClr val="bg1"/>
              </a:solidFill>
            </a:endParaRPr>
          </a:p>
          <a:p>
            <a:pPr marL="0" indent="0" algn="ctr">
              <a:buNone/>
            </a:pPr>
            <a:r>
              <a:rPr lang="en-GB" sz="3600" dirty="0">
                <a:solidFill>
                  <a:schemeClr val="bg1"/>
                </a:solidFill>
                <a:hlinkClick r:id="rId3">
                  <a:extLst>
                    <a:ext uri="{A12FA001-AC4F-418D-AE19-62706E023703}">
                      <ahyp:hlinkClr xmlns:ahyp="http://schemas.microsoft.com/office/drawing/2018/hyperlinkcolor" val="tx"/>
                    </a:ext>
                  </a:extLst>
                </a:hlinkClick>
              </a:rPr>
              <a:t>Melanie.Lang@edgehill.ac.uk</a:t>
            </a:r>
            <a:endParaRPr lang="en-GB" sz="3600" dirty="0">
              <a:solidFill>
                <a:schemeClr val="bg1"/>
              </a:solidFill>
            </a:endParaRPr>
          </a:p>
          <a:p>
            <a:pPr algn="ctr"/>
            <a:endParaRPr lang="en-GB" sz="3600" dirty="0">
              <a:solidFill>
                <a:schemeClr val="bg1"/>
              </a:solidFill>
            </a:endParaRPr>
          </a:p>
          <a:p>
            <a:pPr marL="0" indent="0" algn="ctr">
              <a:buNone/>
            </a:pPr>
            <a:r>
              <a:rPr lang="en-GB" sz="3600" dirty="0">
                <a:solidFill>
                  <a:schemeClr val="bg1"/>
                </a:solidFill>
              </a:rPr>
              <a:t>@DrMelLang</a:t>
            </a:r>
          </a:p>
        </p:txBody>
      </p:sp>
      <p:pic>
        <p:nvPicPr>
          <p:cNvPr id="6" name="Picture 6">
            <a:extLst>
              <a:ext uri="{FF2B5EF4-FFF2-40B4-BE49-F238E27FC236}">
                <a16:creationId xmlns:a16="http://schemas.microsoft.com/office/drawing/2014/main" id="{CA18506A-5646-94EC-9D04-7355CA270F0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16603" y="3620863"/>
            <a:ext cx="744311" cy="74431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8D6B9C4D-0B31-A803-DE1D-2D8685A51248}"/>
              </a:ext>
            </a:extLst>
          </p:cNvPr>
          <p:cNvPicPr>
            <a:picLocks noChangeAspect="1"/>
          </p:cNvPicPr>
          <p:nvPr/>
        </p:nvPicPr>
        <p:blipFill>
          <a:blip r:embed="rId5"/>
          <a:stretch>
            <a:fillRect/>
          </a:stretch>
        </p:blipFill>
        <p:spPr>
          <a:xfrm>
            <a:off x="3878716" y="4850941"/>
            <a:ext cx="744311" cy="831404"/>
          </a:xfrm>
          <a:prstGeom prst="rect">
            <a:avLst/>
          </a:prstGeom>
        </p:spPr>
      </p:pic>
    </p:spTree>
    <p:extLst>
      <p:ext uri="{BB962C8B-B14F-4D97-AF65-F5344CB8AC3E}">
        <p14:creationId xmlns:p14="http://schemas.microsoft.com/office/powerpoint/2010/main" val="29316736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A09E38FF-7AC7-9D4D-B1D1-B469435B674B}"/>
              </a:ext>
            </a:extLst>
          </p:cNvPr>
          <p:cNvSpPr>
            <a:spLocks noGrp="1"/>
          </p:cNvSpPr>
          <p:nvPr>
            <p:ph type="subTitle" idx="1"/>
          </p:nvPr>
        </p:nvSpPr>
        <p:spPr>
          <a:xfrm>
            <a:off x="413657" y="1541131"/>
            <a:ext cx="11342914" cy="4685495"/>
          </a:xfrm>
        </p:spPr>
        <p:txBody>
          <a:bodyPr>
            <a:noAutofit/>
          </a:bodyPr>
          <a:lstStyle/>
          <a:p>
            <a:pPr algn="l">
              <a:lnSpc>
                <a:spcPct val="100000"/>
              </a:lnSpc>
            </a:pPr>
            <a:r>
              <a:rPr lang="en-GB" sz="1200" dirty="0" err="1">
                <a:effectLst/>
                <a:ea typeface="Calibri" panose="020F0502020204030204" pitchFamily="34" charset="0"/>
              </a:rPr>
              <a:t>Everley</a:t>
            </a:r>
            <a:r>
              <a:rPr lang="en-GB" sz="1200" dirty="0">
                <a:effectLst/>
                <a:ea typeface="Calibri" panose="020F0502020204030204" pitchFamily="34" charset="0"/>
              </a:rPr>
              <a:t>, S., 2021. The Child Protection in Sport Unit: Supporting national governing bodies in hearing the voices of children – An evaluation of current practice. </a:t>
            </a:r>
            <a:r>
              <a:rPr lang="en-GB" sz="1200" i="1" dirty="0">
                <a:effectLst/>
                <a:ea typeface="Calibri" panose="020F0502020204030204" pitchFamily="34" charset="0"/>
              </a:rPr>
              <a:t>Child Abuse Review,</a:t>
            </a:r>
            <a:r>
              <a:rPr lang="en-GB" sz="1200" dirty="0">
                <a:effectLst/>
                <a:ea typeface="Calibri" panose="020F0502020204030204" pitchFamily="34" charset="0"/>
              </a:rPr>
              <a:t> </a:t>
            </a:r>
            <a:r>
              <a:rPr lang="en-GB" sz="1200" i="1" dirty="0">
                <a:effectLst/>
                <a:ea typeface="Calibri" panose="020F0502020204030204" pitchFamily="34" charset="0"/>
              </a:rPr>
              <a:t>29 </a:t>
            </a:r>
            <a:r>
              <a:rPr lang="en-GB" sz="1200" dirty="0">
                <a:effectLst/>
                <a:ea typeface="Calibri" panose="020F0502020204030204" pitchFamily="34" charset="0"/>
              </a:rPr>
              <a:t>(2), pp. 114-129.</a:t>
            </a:r>
          </a:p>
          <a:p>
            <a:pPr algn="l">
              <a:lnSpc>
                <a:spcPct val="100000"/>
              </a:lnSpc>
            </a:pPr>
            <a:r>
              <a:rPr lang="en-GB" sz="1200" dirty="0">
                <a:effectLst/>
                <a:ea typeface="Calibri" panose="020F0502020204030204" pitchFamily="34" charset="0"/>
              </a:rPr>
              <a:t>Harris, P. &amp; </a:t>
            </a:r>
            <a:r>
              <a:rPr lang="en-GB" sz="1200" dirty="0" err="1">
                <a:effectLst/>
                <a:ea typeface="Calibri" panose="020F0502020204030204" pitchFamily="34" charset="0"/>
              </a:rPr>
              <a:t>Manatakius</a:t>
            </a:r>
            <a:r>
              <a:rPr lang="en-GB" sz="1200" dirty="0">
                <a:effectLst/>
                <a:ea typeface="Calibri" panose="020F0502020204030204" pitchFamily="34" charset="0"/>
              </a:rPr>
              <a:t>, H., 2013. C</a:t>
            </a:r>
            <a:r>
              <a:rPr lang="en-GB" sz="1200" i="1" dirty="0">
                <a:effectLst/>
                <a:ea typeface="Calibri" panose="020F0502020204030204" pitchFamily="34" charset="0"/>
              </a:rPr>
              <a:t>hildren as citizens: Engaging with the child’s voice in educational settings</a:t>
            </a:r>
            <a:r>
              <a:rPr lang="en-GB" sz="1200" dirty="0">
                <a:effectLst/>
                <a:ea typeface="Calibri" panose="020F0502020204030204" pitchFamily="34" charset="0"/>
              </a:rPr>
              <a:t>. New York: Routledge.</a:t>
            </a:r>
          </a:p>
          <a:p>
            <a:pPr algn="l">
              <a:lnSpc>
                <a:spcPct val="100000"/>
              </a:lnSpc>
            </a:pPr>
            <a:r>
              <a:rPr lang="en-GB" sz="1200" dirty="0">
                <a:effectLst/>
                <a:ea typeface="Calibri" panose="020F0502020204030204" pitchFamily="34" charset="0"/>
              </a:rPr>
              <a:t>James, A. &amp; </a:t>
            </a:r>
            <a:r>
              <a:rPr lang="en-GB" sz="1200" dirty="0" err="1">
                <a:effectLst/>
                <a:ea typeface="Calibri" panose="020F0502020204030204" pitchFamily="34" charset="0"/>
              </a:rPr>
              <a:t>Prout</a:t>
            </a:r>
            <a:r>
              <a:rPr lang="en-GB" sz="1200" dirty="0">
                <a:effectLst/>
                <a:ea typeface="Calibri" panose="020F0502020204030204" pitchFamily="34" charset="0"/>
              </a:rPr>
              <a:t>, A. 1997. </a:t>
            </a:r>
            <a:r>
              <a:rPr lang="en-GB" sz="1200" i="1" dirty="0">
                <a:effectLst/>
                <a:ea typeface="Calibri" panose="020F0502020204030204" pitchFamily="34" charset="0"/>
              </a:rPr>
              <a:t>Constructing and reconstructing childhood: Contemporary issues in the sociological study of childhood.</a:t>
            </a:r>
            <a:r>
              <a:rPr lang="en-GB" sz="1200" dirty="0">
                <a:effectLst/>
                <a:ea typeface="Calibri" panose="020F0502020204030204" pitchFamily="34" charset="0"/>
              </a:rPr>
              <a:t> London: Taylor &amp; Francis.</a:t>
            </a:r>
          </a:p>
          <a:p>
            <a:pPr algn="l">
              <a:lnSpc>
                <a:spcPct val="100000"/>
              </a:lnSpc>
            </a:pPr>
            <a:r>
              <a:rPr lang="en-GB" sz="1200" dirty="0">
                <a:effectLst/>
                <a:ea typeface="Calibri" panose="020F0502020204030204" pitchFamily="34" charset="0"/>
              </a:rPr>
              <a:t>Kitzinger, J., 1997. Who are you kidding? Children, power and the struggle against sexual abuse. In A. James, C. Jenks &amp; A. </a:t>
            </a:r>
            <a:r>
              <a:rPr lang="en-GB" sz="1200" dirty="0" err="1">
                <a:effectLst/>
                <a:ea typeface="Calibri" panose="020F0502020204030204" pitchFamily="34" charset="0"/>
              </a:rPr>
              <a:t>Prout</a:t>
            </a:r>
            <a:r>
              <a:rPr lang="en-GB" sz="1200" dirty="0">
                <a:effectLst/>
                <a:ea typeface="Calibri" panose="020F0502020204030204" pitchFamily="34" charset="0"/>
              </a:rPr>
              <a:t> (Eds.) </a:t>
            </a:r>
            <a:r>
              <a:rPr lang="en-GB" sz="1200" i="1" dirty="0">
                <a:effectLst/>
                <a:ea typeface="Calibri" panose="020F0502020204030204" pitchFamily="34" charset="0"/>
              </a:rPr>
              <a:t>Constructing and reconstructing childhood: Contemporary issues in the sociological study of childhood</a:t>
            </a:r>
            <a:r>
              <a:rPr lang="en-GB" sz="1200" dirty="0">
                <a:effectLst/>
                <a:ea typeface="Calibri" panose="020F0502020204030204" pitchFamily="34" charset="0"/>
              </a:rPr>
              <a:t>. London: Taylor &amp; Francis.</a:t>
            </a:r>
          </a:p>
          <a:p>
            <a:pPr algn="l">
              <a:lnSpc>
                <a:spcPct val="100000"/>
              </a:lnSpc>
            </a:pPr>
            <a:r>
              <a:rPr lang="nl-BE" sz="1200" dirty="0">
                <a:effectLst/>
                <a:ea typeface="Times New Roman" panose="02020603050405020304" pitchFamily="18" charset="0"/>
              </a:rPr>
              <a:t>Lang, M., 2022. </a:t>
            </a:r>
            <a:r>
              <a:rPr lang="en-GB" sz="1200" dirty="0">
                <a:effectLst/>
                <a:ea typeface="Times New Roman" panose="02020603050405020304" pitchFamily="18" charset="0"/>
              </a:rPr>
              <a:t>Advancing children’s rights in sport: Coaching, childhood agency and the participatory agenda. </a:t>
            </a:r>
            <a:r>
              <a:rPr lang="en-GB" sz="1200" i="1" dirty="0">
                <a:effectLst/>
                <a:ea typeface="Times New Roman" panose="02020603050405020304" pitchFamily="18" charset="0"/>
              </a:rPr>
              <a:t>Sports Coaching Review</a:t>
            </a:r>
            <a:r>
              <a:rPr lang="en-GB" sz="1200" dirty="0">
                <a:effectLst/>
                <a:ea typeface="Times New Roman" panose="02020603050405020304" pitchFamily="18" charset="0"/>
              </a:rPr>
              <a:t>, </a:t>
            </a:r>
            <a:r>
              <a:rPr lang="nl-BE" sz="1200" i="1" dirty="0">
                <a:effectLst/>
                <a:ea typeface="Times New Roman" panose="02020603050405020304" pitchFamily="18" charset="0"/>
              </a:rPr>
              <a:t>11 </a:t>
            </a:r>
            <a:r>
              <a:rPr lang="nl-BE" sz="1200" dirty="0">
                <a:effectLst/>
                <a:ea typeface="Times New Roman" panose="02020603050405020304" pitchFamily="18" charset="0"/>
              </a:rPr>
              <a:t>(1), pp. 41-63.</a:t>
            </a:r>
            <a:endParaRPr lang="en-GB" sz="1200" dirty="0">
              <a:effectLst/>
              <a:ea typeface="Times New Roman" panose="02020603050405020304" pitchFamily="18" charset="0"/>
            </a:endParaRPr>
          </a:p>
          <a:p>
            <a:pPr algn="l">
              <a:lnSpc>
                <a:spcPct val="100000"/>
              </a:lnSpc>
            </a:pPr>
            <a:r>
              <a:rPr lang="en-GB" sz="1200" dirty="0">
                <a:effectLst/>
                <a:ea typeface="Calibri" panose="020F0502020204030204" pitchFamily="34" charset="0"/>
              </a:rPr>
              <a:t>Lang, M., &amp; Hartill, M., 2015. </a:t>
            </a:r>
            <a:r>
              <a:rPr lang="en-GB" sz="1200" i="1" dirty="0">
                <a:effectLst/>
                <a:ea typeface="Calibri" panose="020F0502020204030204" pitchFamily="34" charset="0"/>
              </a:rPr>
              <a:t>Safeguarding, child protection and abuse in sport: International perspectives in research, policy and practice</a:t>
            </a:r>
            <a:r>
              <a:rPr lang="en-GB" sz="1200" dirty="0">
                <a:effectLst/>
                <a:ea typeface="Calibri" panose="020F0502020204030204" pitchFamily="34" charset="0"/>
              </a:rPr>
              <a:t>. London: Routledge.</a:t>
            </a:r>
          </a:p>
          <a:p>
            <a:pPr algn="l">
              <a:lnSpc>
                <a:spcPct val="100000"/>
              </a:lnSpc>
            </a:pPr>
            <a:r>
              <a:rPr lang="en-GB" sz="1200" dirty="0">
                <a:effectLst/>
                <a:ea typeface="Times New Roman" panose="02020603050405020304" pitchFamily="18" charset="0"/>
              </a:rPr>
              <a:t>Lang, M. &amp; Purdy, L., 2023. Child's play? Safeguarding and protecting children in sport.</a:t>
            </a:r>
            <a:r>
              <a:rPr lang="en-GB" sz="1200" b="1" dirty="0">
                <a:effectLst/>
                <a:ea typeface="Times New Roman" panose="02020603050405020304" pitchFamily="18" charset="0"/>
              </a:rPr>
              <a:t> </a:t>
            </a:r>
            <a:r>
              <a:rPr lang="en-GB" sz="1200" dirty="0">
                <a:ea typeface="Times New Roman" panose="02020603050405020304" pitchFamily="18" charset="0"/>
              </a:rPr>
              <a:t>In M.</a:t>
            </a:r>
            <a:r>
              <a:rPr lang="en-GB" sz="1200" b="1" dirty="0">
                <a:ea typeface="Times New Roman" panose="02020603050405020304" pitchFamily="18" charset="0"/>
              </a:rPr>
              <a:t> </a:t>
            </a:r>
            <a:r>
              <a:rPr lang="en-GB" sz="1200" dirty="0">
                <a:effectLst/>
                <a:ea typeface="Times New Roman" panose="02020603050405020304" pitchFamily="18" charset="0"/>
              </a:rPr>
              <a:t>Toms &amp; R. Jeanes (Eds.) </a:t>
            </a:r>
            <a:r>
              <a:rPr lang="en-GB" sz="1200" i="1" dirty="0">
                <a:effectLst/>
                <a:ea typeface="Times New Roman" panose="02020603050405020304" pitchFamily="18" charset="0"/>
              </a:rPr>
              <a:t>The Routledge Handbook of Coaching Children</a:t>
            </a:r>
            <a:r>
              <a:rPr lang="en-GB" sz="1200" dirty="0">
                <a:effectLst/>
                <a:ea typeface="Times New Roman" panose="02020603050405020304" pitchFamily="18" charset="0"/>
              </a:rPr>
              <a:t>. London: Routledge. </a:t>
            </a:r>
          </a:p>
          <a:p>
            <a:pPr algn="l">
              <a:lnSpc>
                <a:spcPct val="100000"/>
              </a:lnSpc>
            </a:pPr>
            <a:r>
              <a:rPr lang="en-GB" sz="1200" dirty="0">
                <a:effectLst/>
                <a:ea typeface="Calibri" panose="020F0502020204030204" pitchFamily="34" charset="0"/>
              </a:rPr>
              <a:t>Lansdown, G., 2001. </a:t>
            </a:r>
            <a:r>
              <a:rPr lang="en-GB" sz="1200" i="1" dirty="0">
                <a:effectLst/>
                <a:ea typeface="Calibri" panose="020F0502020204030204" pitchFamily="34" charset="0"/>
              </a:rPr>
              <a:t>Promoting children’s participation in democratic decision-making</a:t>
            </a:r>
            <a:r>
              <a:rPr lang="en-GB" sz="1200" dirty="0">
                <a:effectLst/>
                <a:ea typeface="Calibri" panose="020F0502020204030204" pitchFamily="34" charset="0"/>
              </a:rPr>
              <a:t>. Geneva: UNICEF.</a:t>
            </a:r>
          </a:p>
          <a:p>
            <a:pPr algn="l">
              <a:lnSpc>
                <a:spcPct val="100000"/>
              </a:lnSpc>
            </a:pPr>
            <a:r>
              <a:rPr lang="en-GB" sz="1200" dirty="0">
                <a:ea typeface="Calibri" panose="020F0502020204030204" pitchFamily="34" charset="0"/>
              </a:rPr>
              <a:t>Lundy, </a:t>
            </a:r>
            <a:r>
              <a:rPr lang="en-GB" sz="1200" dirty="0"/>
              <a:t>L. 2007., ‘Voice’ is not enough: Conceptualising Article 12 of the United Nations Convention on the Rights of the Child. </a:t>
            </a:r>
            <a:r>
              <a:rPr lang="en-GB" sz="1200" i="1" dirty="0"/>
              <a:t>British Educational Research Journal</a:t>
            </a:r>
            <a:r>
              <a:rPr lang="en-GB" sz="1200" dirty="0"/>
              <a:t>, </a:t>
            </a:r>
            <a:r>
              <a:rPr lang="en-GB" sz="1200" i="1" dirty="0"/>
              <a:t>33 </a:t>
            </a:r>
            <a:r>
              <a:rPr lang="en-GB" sz="1200" dirty="0"/>
              <a:t>(6), pp. 927-942.</a:t>
            </a:r>
            <a:endParaRPr lang="en-GB" sz="1200" dirty="0">
              <a:effectLst/>
              <a:ea typeface="Calibri" panose="020F0502020204030204" pitchFamily="34" charset="0"/>
            </a:endParaRPr>
          </a:p>
          <a:p>
            <a:pPr algn="l">
              <a:lnSpc>
                <a:spcPct val="100000"/>
              </a:lnSpc>
            </a:pPr>
            <a:r>
              <a:rPr lang="en-GB" sz="1200" dirty="0">
                <a:effectLst/>
                <a:ea typeface="Calibri" panose="020F0502020204030204" pitchFamily="34" charset="0"/>
              </a:rPr>
              <a:t>Smith, A.-M., 2012. Paving the way for pupil voice? School council’s campaign for fairtrade in Liverpool. In S. Cox </a:t>
            </a:r>
            <a:r>
              <a:rPr lang="en-GB" sz="1200" i="1" dirty="0">
                <a:effectLst/>
                <a:ea typeface="Calibri" panose="020F0502020204030204" pitchFamily="34" charset="0"/>
              </a:rPr>
              <a:t>et al</a:t>
            </a:r>
            <a:r>
              <a:rPr lang="en-GB" sz="1200" dirty="0">
                <a:effectLst/>
                <a:ea typeface="Calibri" panose="020F0502020204030204" pitchFamily="34" charset="0"/>
              </a:rPr>
              <a:t>. (Eds.) </a:t>
            </a:r>
            <a:r>
              <a:rPr lang="en-GB" sz="1200" i="1" dirty="0">
                <a:effectLst/>
                <a:ea typeface="Calibri" panose="020F0502020204030204" pitchFamily="34" charset="0"/>
              </a:rPr>
              <a:t>Children as decision makers in education: Sharing experiences across cultures. </a:t>
            </a:r>
            <a:r>
              <a:rPr lang="en-GB" sz="1200" dirty="0">
                <a:effectLst/>
                <a:ea typeface="Calibri" panose="020F0502020204030204" pitchFamily="34" charset="0"/>
              </a:rPr>
              <a:t>London: Bloomsbury. </a:t>
            </a:r>
          </a:p>
          <a:p>
            <a:pPr algn="l">
              <a:lnSpc>
                <a:spcPct val="100000"/>
              </a:lnSpc>
            </a:pPr>
            <a:endParaRPr lang="en-GB" sz="1200" dirty="0">
              <a:effectLst/>
              <a:ea typeface="Calibri" panose="020F0502020204030204" pitchFamily="34" charset="0"/>
            </a:endParaRPr>
          </a:p>
        </p:txBody>
      </p:sp>
      <p:pic>
        <p:nvPicPr>
          <p:cNvPr id="2" name="Picture 1" descr="Graphical user interface, text&#10;&#10;Description automatically generated with medium confidence">
            <a:extLst>
              <a:ext uri="{FF2B5EF4-FFF2-40B4-BE49-F238E27FC236}">
                <a16:creationId xmlns:a16="http://schemas.microsoft.com/office/drawing/2014/main" id="{9FF2E911-1E66-A071-4130-54B0FA8E4F0E}"/>
              </a:ext>
            </a:extLst>
          </p:cNvPr>
          <p:cNvPicPr>
            <a:picLocks noChangeAspect="1"/>
          </p:cNvPicPr>
          <p:nvPr/>
        </p:nvPicPr>
        <p:blipFill>
          <a:blip r:embed="rId3"/>
          <a:stretch>
            <a:fillRect/>
          </a:stretch>
        </p:blipFill>
        <p:spPr>
          <a:xfrm>
            <a:off x="10003971" y="6096000"/>
            <a:ext cx="2188029" cy="751114"/>
          </a:xfrm>
          <a:prstGeom prst="rect">
            <a:avLst/>
          </a:prstGeom>
        </p:spPr>
      </p:pic>
      <p:sp>
        <p:nvSpPr>
          <p:cNvPr id="8" name="Title 5">
            <a:extLst>
              <a:ext uri="{FF2B5EF4-FFF2-40B4-BE49-F238E27FC236}">
                <a16:creationId xmlns:a16="http://schemas.microsoft.com/office/drawing/2014/main" id="{2486F7C2-291A-C525-2758-D386E79C536B}"/>
              </a:ext>
            </a:extLst>
          </p:cNvPr>
          <p:cNvSpPr>
            <a:spLocks noGrp="1"/>
          </p:cNvSpPr>
          <p:nvPr>
            <p:ph type="title"/>
          </p:nvPr>
        </p:nvSpPr>
        <p:spPr>
          <a:xfrm>
            <a:off x="4147456" y="156352"/>
            <a:ext cx="7685315" cy="960246"/>
          </a:xfrm>
        </p:spPr>
        <p:txBody>
          <a:bodyPr>
            <a:normAutofit/>
          </a:bodyPr>
          <a:lstStyle/>
          <a:p>
            <a:pPr algn="ctr"/>
            <a:r>
              <a:rPr lang="en-US" sz="3600" dirty="0">
                <a:solidFill>
                  <a:schemeClr val="bg1"/>
                </a:solidFill>
              </a:rPr>
              <a:t>Work Cited</a:t>
            </a:r>
          </a:p>
        </p:txBody>
      </p:sp>
    </p:spTree>
    <p:extLst>
      <p:ext uri="{BB962C8B-B14F-4D97-AF65-F5344CB8AC3E}">
        <p14:creationId xmlns:p14="http://schemas.microsoft.com/office/powerpoint/2010/main" val="12656462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A09E38FF-7AC7-9D4D-B1D1-B469435B674B}"/>
              </a:ext>
            </a:extLst>
          </p:cNvPr>
          <p:cNvSpPr>
            <a:spLocks noGrp="1"/>
          </p:cNvSpPr>
          <p:nvPr>
            <p:ph type="subTitle" idx="1"/>
          </p:nvPr>
        </p:nvSpPr>
        <p:spPr>
          <a:xfrm>
            <a:off x="489857" y="1454046"/>
            <a:ext cx="11342914" cy="4587523"/>
          </a:xfrm>
        </p:spPr>
        <p:txBody>
          <a:bodyPr>
            <a:noAutofit/>
          </a:bodyPr>
          <a:lstStyle/>
          <a:p>
            <a:pPr algn="l">
              <a:lnSpc>
                <a:spcPct val="120000"/>
              </a:lnSpc>
              <a:spcAft>
                <a:spcPts val="800"/>
              </a:spcAft>
            </a:pPr>
            <a:r>
              <a:rPr lang="en-GB" sz="1200" dirty="0">
                <a:effectLst/>
                <a:ea typeface="Calibri" panose="020F0502020204030204" pitchFamily="34" charset="0"/>
              </a:rPr>
              <a:t>Tucker, S., 2011. Listening and believing: An examination of young people’s perceptions of why they are not believed by professionals when they report abuse and neglect. </a:t>
            </a:r>
            <a:r>
              <a:rPr lang="en-GB" sz="1200" i="1" dirty="0">
                <a:effectLst/>
                <a:ea typeface="Calibri" panose="020F0502020204030204" pitchFamily="34" charset="0"/>
              </a:rPr>
              <a:t>Children and Society, 25</a:t>
            </a:r>
            <a:r>
              <a:rPr lang="en-GB" sz="1200" dirty="0">
                <a:effectLst/>
                <a:ea typeface="Calibri" panose="020F0502020204030204" pitchFamily="34" charset="0"/>
              </a:rPr>
              <a:t>, pp. 458-469.</a:t>
            </a:r>
          </a:p>
          <a:p>
            <a:pPr algn="l">
              <a:lnSpc>
                <a:spcPct val="120000"/>
              </a:lnSpc>
            </a:pPr>
            <a:r>
              <a:rPr lang="en-GB" sz="1200" dirty="0">
                <a:ea typeface="Calibri" panose="020F0502020204030204" pitchFamily="34" charset="0"/>
              </a:rPr>
              <a:t>UNICEF, n.d. </a:t>
            </a:r>
            <a:r>
              <a:rPr lang="en-GB" sz="1200" i="1" dirty="0">
                <a:ea typeface="Calibri" panose="020F0502020204030204" pitchFamily="34" charset="0"/>
              </a:rPr>
              <a:t>The Right to Participate</a:t>
            </a:r>
            <a:r>
              <a:rPr lang="en-GB" sz="1200" dirty="0">
                <a:ea typeface="Calibri" panose="020F0502020204030204" pitchFamily="34" charset="0"/>
              </a:rPr>
              <a:t>. </a:t>
            </a:r>
            <a:r>
              <a:rPr lang="en-GB" sz="1200" dirty="0">
                <a:ea typeface="Calibri" panose="020F0502020204030204" pitchFamily="34" charset="0"/>
                <a:hlinkClick r:id="rId3">
                  <a:extLst>
                    <a:ext uri="{A12FA001-AC4F-418D-AE19-62706E023703}">
                      <ahyp:hlinkClr xmlns:ahyp="http://schemas.microsoft.com/office/drawing/2018/hyperlinkcolor" val="tx"/>
                    </a:ext>
                  </a:extLst>
                </a:hlinkClick>
              </a:rPr>
              <a:t>https://www.unicef.org.uk/rights-respecting-schools/the-right-to-participation/#:~:text=The%20Right%20to%20Participation%20is%20one%20of%20the,the%20rights%20in%20the%20Convention%20for%20all%20children</a:t>
            </a:r>
            <a:endParaRPr lang="en-GB" sz="1200" dirty="0">
              <a:ea typeface="Calibri" panose="020F0502020204030204" pitchFamily="34" charset="0"/>
            </a:endParaRPr>
          </a:p>
          <a:p>
            <a:pPr algn="l">
              <a:lnSpc>
                <a:spcPct val="120000"/>
              </a:lnSpc>
            </a:pPr>
            <a:r>
              <a:rPr lang="en-GB" sz="1200" dirty="0">
                <a:effectLst/>
                <a:ea typeface="Calibri" panose="020F0502020204030204" pitchFamily="34" charset="0"/>
              </a:rPr>
              <a:t>League of Nations, 1924. </a:t>
            </a:r>
            <a:r>
              <a:rPr lang="en-GB" sz="1200" i="1" dirty="0">
                <a:effectLst/>
                <a:ea typeface="Calibri" panose="020F0502020204030204" pitchFamily="34" charset="0"/>
              </a:rPr>
              <a:t>Geneva declaration of the rights of the child</a:t>
            </a:r>
            <a:r>
              <a:rPr lang="en-GB" sz="1200" dirty="0">
                <a:effectLst/>
                <a:ea typeface="Calibri" panose="020F0502020204030204" pitchFamily="34" charset="0"/>
              </a:rPr>
              <a:t>. </a:t>
            </a:r>
            <a:r>
              <a:rPr lang="en-GB" sz="1200" dirty="0">
                <a:effectLst/>
                <a:ea typeface="Calibri" panose="020F0502020204030204" pitchFamily="34" charset="0"/>
                <a:hlinkClick r:id="rId4">
                  <a:extLst>
                    <a:ext uri="{A12FA001-AC4F-418D-AE19-62706E023703}">
                      <ahyp:hlinkClr xmlns:ahyp="http://schemas.microsoft.com/office/drawing/2018/hyperlinkcolor" val="tx"/>
                    </a:ext>
                  </a:extLst>
                </a:hlinkClick>
              </a:rPr>
              <a:t>http://www.un-documents.net/gdrc1924.htm</a:t>
            </a:r>
            <a:endParaRPr lang="en-GB" sz="1200" dirty="0">
              <a:effectLst/>
              <a:ea typeface="Calibri" panose="020F0502020204030204" pitchFamily="34" charset="0"/>
            </a:endParaRPr>
          </a:p>
          <a:p>
            <a:pPr algn="l">
              <a:lnSpc>
                <a:spcPct val="120000"/>
              </a:lnSpc>
            </a:pPr>
            <a:r>
              <a:rPr lang="en-GB" sz="1200" dirty="0">
                <a:effectLst/>
                <a:ea typeface="Calibri" panose="020F0502020204030204" pitchFamily="34" charset="0"/>
              </a:rPr>
              <a:t>UNICEF, 2005a. </a:t>
            </a:r>
            <a:r>
              <a:rPr lang="en-GB" sz="1200" i="1" dirty="0">
                <a:effectLst/>
                <a:ea typeface="Calibri" panose="020F0502020204030204" pitchFamily="34" charset="0"/>
              </a:rPr>
              <a:t>Survival and development rights</a:t>
            </a:r>
            <a:r>
              <a:rPr lang="en-GB" sz="1200" dirty="0">
                <a:effectLst/>
                <a:ea typeface="Calibri" panose="020F0502020204030204" pitchFamily="34" charset="0"/>
              </a:rPr>
              <a:t>. </a:t>
            </a:r>
            <a:r>
              <a:rPr lang="en-GB" sz="1200" dirty="0">
                <a:effectLst/>
                <a:ea typeface="Calibri" panose="020F0502020204030204" pitchFamily="34" charset="0"/>
                <a:hlinkClick r:id="rId5">
                  <a:extLst>
                    <a:ext uri="{A12FA001-AC4F-418D-AE19-62706E023703}">
                      <ahyp:hlinkClr xmlns:ahyp="http://schemas.microsoft.com/office/drawing/2018/hyperlinkcolor" val="tx"/>
                    </a:ext>
                  </a:extLst>
                </a:hlinkClick>
              </a:rPr>
              <a:t>http://www.unicef.org/crc/files/Survival_Development.pdf</a:t>
            </a:r>
            <a:r>
              <a:rPr lang="en-GB" sz="1200" dirty="0">
                <a:effectLst/>
                <a:ea typeface="Calibri" panose="020F0502020204030204" pitchFamily="34" charset="0"/>
              </a:rPr>
              <a:t> </a:t>
            </a:r>
          </a:p>
          <a:p>
            <a:pPr algn="l">
              <a:lnSpc>
                <a:spcPct val="120000"/>
              </a:lnSpc>
            </a:pPr>
            <a:r>
              <a:rPr lang="en-GB" sz="1200" dirty="0">
                <a:effectLst/>
                <a:ea typeface="Calibri" panose="020F0502020204030204" pitchFamily="34" charset="0"/>
              </a:rPr>
              <a:t>UNICEF, 2005b. </a:t>
            </a:r>
            <a:r>
              <a:rPr lang="en-GB" sz="1200" i="1" dirty="0">
                <a:effectLst/>
                <a:ea typeface="Calibri" panose="020F0502020204030204" pitchFamily="34" charset="0"/>
              </a:rPr>
              <a:t>Protection rights</a:t>
            </a:r>
            <a:r>
              <a:rPr lang="en-GB" sz="1200" dirty="0">
                <a:effectLst/>
                <a:ea typeface="Calibri" panose="020F0502020204030204" pitchFamily="34" charset="0"/>
              </a:rPr>
              <a:t>. </a:t>
            </a:r>
            <a:r>
              <a:rPr lang="en-GB" sz="1200" dirty="0">
                <a:effectLst/>
                <a:ea typeface="Calibri" panose="020F0502020204030204" pitchFamily="34" charset="0"/>
                <a:hlinkClick r:id="rId6">
                  <a:extLst>
                    <a:ext uri="{A12FA001-AC4F-418D-AE19-62706E023703}">
                      <ahyp:hlinkClr xmlns:ahyp="http://schemas.microsoft.com/office/drawing/2018/hyperlinkcolor" val="tx"/>
                    </a:ext>
                  </a:extLst>
                </a:hlinkClick>
              </a:rPr>
              <a:t>http://www.unicef.org/crc/files/Protection_list.pdf</a:t>
            </a:r>
            <a:endParaRPr lang="en-GB" sz="1200" dirty="0">
              <a:ea typeface="Calibri" panose="020F0502020204030204" pitchFamily="34" charset="0"/>
            </a:endParaRPr>
          </a:p>
          <a:p>
            <a:pPr algn="l">
              <a:lnSpc>
                <a:spcPct val="120000"/>
              </a:lnSpc>
            </a:pPr>
            <a:r>
              <a:rPr lang="en-GB" sz="1200" dirty="0">
                <a:effectLst/>
                <a:ea typeface="Calibri" panose="020F0502020204030204" pitchFamily="34" charset="0"/>
              </a:rPr>
              <a:t>UNICEF, 2005c. </a:t>
            </a:r>
            <a:r>
              <a:rPr lang="en-GB" sz="1200" i="1" dirty="0">
                <a:effectLst/>
                <a:ea typeface="Calibri" panose="020F0502020204030204" pitchFamily="34" charset="0"/>
              </a:rPr>
              <a:t>Participation rights</a:t>
            </a:r>
            <a:r>
              <a:rPr lang="en-GB" sz="1200" dirty="0">
                <a:effectLst/>
                <a:ea typeface="Calibri" panose="020F0502020204030204" pitchFamily="34" charset="0"/>
              </a:rPr>
              <a:t>. </a:t>
            </a:r>
            <a:r>
              <a:rPr lang="en-GB" sz="1200" dirty="0">
                <a:effectLst/>
                <a:ea typeface="Calibri" panose="020F0502020204030204" pitchFamily="34" charset="0"/>
                <a:hlinkClick r:id="rId7">
                  <a:extLst>
                    <a:ext uri="{A12FA001-AC4F-418D-AE19-62706E023703}">
                      <ahyp:hlinkClr xmlns:ahyp="http://schemas.microsoft.com/office/drawing/2018/hyperlinkcolor" val="tx"/>
                    </a:ext>
                  </a:extLst>
                </a:hlinkClick>
              </a:rPr>
              <a:t>http://www.unicef.org/crc/files/Participation.pdf</a:t>
            </a:r>
            <a:endParaRPr lang="en-GB" sz="1200" dirty="0">
              <a:effectLst/>
              <a:ea typeface="Calibri" panose="020F0502020204030204" pitchFamily="34" charset="0"/>
            </a:endParaRPr>
          </a:p>
          <a:p>
            <a:pPr algn="l">
              <a:lnSpc>
                <a:spcPct val="120000"/>
              </a:lnSpc>
            </a:pPr>
            <a:r>
              <a:rPr lang="en-GB" sz="1200" dirty="0">
                <a:effectLst/>
                <a:ea typeface="Calibri" panose="020F0502020204030204" pitchFamily="34" charset="0"/>
              </a:rPr>
              <a:t>UN General Assembly, 1948. </a:t>
            </a:r>
            <a:r>
              <a:rPr lang="en-GB" sz="1200" i="1" dirty="0">
                <a:effectLst/>
                <a:ea typeface="Calibri" panose="020F0502020204030204" pitchFamily="34" charset="0"/>
              </a:rPr>
              <a:t>Universal declaration of human rights</a:t>
            </a:r>
            <a:r>
              <a:rPr lang="en-GB" sz="1200" dirty="0">
                <a:effectLst/>
                <a:ea typeface="Calibri" panose="020F0502020204030204" pitchFamily="34" charset="0"/>
              </a:rPr>
              <a:t>. </a:t>
            </a:r>
            <a:r>
              <a:rPr lang="en-GB" sz="1200" dirty="0">
                <a:effectLst/>
                <a:ea typeface="Calibri" panose="020F0502020204030204" pitchFamily="34" charset="0"/>
                <a:hlinkClick r:id="rId8">
                  <a:extLst>
                    <a:ext uri="{A12FA001-AC4F-418D-AE19-62706E023703}">
                      <ahyp:hlinkClr xmlns:ahyp="http://schemas.microsoft.com/office/drawing/2018/hyperlinkcolor" val="tx"/>
                    </a:ext>
                  </a:extLst>
                </a:hlinkClick>
              </a:rPr>
              <a:t>https://www.un.org/sites/un2.un.org/files/udhr.pdf</a:t>
            </a:r>
            <a:endParaRPr lang="en-GB" sz="1200" dirty="0">
              <a:effectLst/>
              <a:ea typeface="Calibri" panose="020F0502020204030204" pitchFamily="34" charset="0"/>
            </a:endParaRPr>
          </a:p>
          <a:p>
            <a:pPr algn="l">
              <a:lnSpc>
                <a:spcPct val="120000"/>
              </a:lnSpc>
            </a:pPr>
            <a:r>
              <a:rPr lang="en-GB" sz="1200" dirty="0">
                <a:effectLst/>
                <a:ea typeface="Calibri" panose="020F0502020204030204" pitchFamily="34" charset="0"/>
              </a:rPr>
              <a:t>UN General Assembly, 1959. </a:t>
            </a:r>
            <a:r>
              <a:rPr lang="en-GB" sz="1200" i="1" dirty="0">
                <a:effectLst/>
                <a:ea typeface="Calibri" panose="020F0502020204030204" pitchFamily="34" charset="0"/>
              </a:rPr>
              <a:t>Declaration of the rights of the child</a:t>
            </a:r>
            <a:r>
              <a:rPr lang="en-GB" sz="1200" i="1" dirty="0">
                <a:ea typeface="Calibri" panose="020F0502020204030204" pitchFamily="34" charset="0"/>
              </a:rPr>
              <a:t> </a:t>
            </a:r>
            <a:r>
              <a:rPr lang="en-GB" sz="1200" dirty="0">
                <a:effectLst/>
                <a:ea typeface="Calibri" panose="020F0502020204030204" pitchFamily="34" charset="0"/>
                <a:hlinkClick r:id="rId9">
                  <a:extLst>
                    <a:ext uri="{A12FA001-AC4F-418D-AE19-62706E023703}">
                      <ahyp:hlinkClr xmlns:ahyp="http://schemas.microsoft.com/office/drawing/2018/hyperlinkcolor" val="tx"/>
                    </a:ext>
                  </a:extLst>
                </a:hlinkClick>
              </a:rPr>
              <a:t>https://www.ohchr.org/EN/Issues/Education/Training/Compilation/Pages/1DeclarationoftheRightsoftheChild(1959).aspx</a:t>
            </a:r>
            <a:endParaRPr lang="en-GB" sz="1200" dirty="0">
              <a:ea typeface="Calibri" panose="020F0502020204030204" pitchFamily="34" charset="0"/>
            </a:endParaRPr>
          </a:p>
          <a:p>
            <a:pPr algn="l">
              <a:lnSpc>
                <a:spcPct val="120000"/>
              </a:lnSpc>
            </a:pPr>
            <a:r>
              <a:rPr lang="en-GB" sz="1200" dirty="0">
                <a:effectLst/>
                <a:ea typeface="Calibri" panose="020F0502020204030204" pitchFamily="34" charset="0"/>
              </a:rPr>
              <a:t>UN General Assembly, 1989. </a:t>
            </a:r>
            <a:r>
              <a:rPr lang="en-GB" sz="1200" i="1" dirty="0">
                <a:effectLst/>
                <a:ea typeface="Calibri" panose="020F0502020204030204" pitchFamily="34" charset="0"/>
              </a:rPr>
              <a:t>Convention on the rights of the child</a:t>
            </a:r>
            <a:r>
              <a:rPr lang="en-GB" sz="1200" dirty="0">
                <a:effectLst/>
                <a:ea typeface="Calibri" panose="020F0502020204030204" pitchFamily="34" charset="0"/>
              </a:rPr>
              <a:t>. </a:t>
            </a:r>
            <a:r>
              <a:rPr lang="en-GB" sz="1200" dirty="0">
                <a:effectLst/>
                <a:ea typeface="Calibri" panose="020F0502020204030204" pitchFamily="34" charset="0"/>
                <a:hlinkClick r:id="rId10">
                  <a:extLst>
                    <a:ext uri="{A12FA001-AC4F-418D-AE19-62706E023703}">
                      <ahyp:hlinkClr xmlns:ahyp="http://schemas.microsoft.com/office/drawing/2018/hyperlinkcolor" val="tx"/>
                    </a:ext>
                  </a:extLst>
                </a:hlinkClick>
              </a:rPr>
              <a:t>www.unhcr.org/refworld/docid/3ae6b38f0.html</a:t>
            </a:r>
            <a:endParaRPr lang="en-GB" sz="1200" dirty="0">
              <a:ea typeface="Calibri" panose="020F0502020204030204" pitchFamily="34" charset="0"/>
            </a:endParaRPr>
          </a:p>
          <a:p>
            <a:pPr algn="l">
              <a:lnSpc>
                <a:spcPct val="120000"/>
              </a:lnSpc>
            </a:pPr>
            <a:r>
              <a:rPr lang="en-GB" sz="1200" dirty="0">
                <a:effectLst/>
                <a:ea typeface="Calibri" panose="020F0502020204030204" pitchFamily="34" charset="0"/>
              </a:rPr>
              <a:t>Whitty, G. </a:t>
            </a:r>
            <a:r>
              <a:rPr lang="en-GB" sz="1200" i="1" dirty="0">
                <a:effectLst/>
                <a:ea typeface="Calibri" panose="020F0502020204030204" pitchFamily="34" charset="0"/>
              </a:rPr>
              <a:t>et al</a:t>
            </a:r>
            <a:r>
              <a:rPr lang="en-GB" sz="1200" dirty="0">
                <a:effectLst/>
                <a:ea typeface="Calibri" panose="020F0502020204030204" pitchFamily="34" charset="0"/>
              </a:rPr>
              <a:t>., 2007. </a:t>
            </a:r>
            <a:r>
              <a:rPr lang="en-GB" sz="1200" i="1" dirty="0">
                <a:effectLst/>
                <a:ea typeface="Calibri" panose="020F0502020204030204" pitchFamily="34" charset="0"/>
              </a:rPr>
              <a:t>Real decision-making? School councils in action</a:t>
            </a:r>
            <a:r>
              <a:rPr lang="en-GB" sz="1200" dirty="0">
                <a:effectLst/>
                <a:ea typeface="Calibri" panose="020F0502020204030204" pitchFamily="34" charset="0"/>
              </a:rPr>
              <a:t>. London: HMRS.</a:t>
            </a:r>
          </a:p>
        </p:txBody>
      </p:sp>
      <p:pic>
        <p:nvPicPr>
          <p:cNvPr id="2" name="Picture 1" descr="Graphical user interface, text&#10;&#10;Description automatically generated with medium confidence">
            <a:extLst>
              <a:ext uri="{FF2B5EF4-FFF2-40B4-BE49-F238E27FC236}">
                <a16:creationId xmlns:a16="http://schemas.microsoft.com/office/drawing/2014/main" id="{9FF2E911-1E66-A071-4130-54B0FA8E4F0E}"/>
              </a:ext>
            </a:extLst>
          </p:cNvPr>
          <p:cNvPicPr>
            <a:picLocks noChangeAspect="1"/>
          </p:cNvPicPr>
          <p:nvPr/>
        </p:nvPicPr>
        <p:blipFill>
          <a:blip r:embed="rId11"/>
          <a:stretch>
            <a:fillRect/>
          </a:stretch>
        </p:blipFill>
        <p:spPr>
          <a:xfrm>
            <a:off x="10003971" y="6096000"/>
            <a:ext cx="2188029" cy="751114"/>
          </a:xfrm>
          <a:prstGeom prst="rect">
            <a:avLst/>
          </a:prstGeom>
        </p:spPr>
      </p:pic>
      <p:sp>
        <p:nvSpPr>
          <p:cNvPr id="8" name="Title 5">
            <a:extLst>
              <a:ext uri="{FF2B5EF4-FFF2-40B4-BE49-F238E27FC236}">
                <a16:creationId xmlns:a16="http://schemas.microsoft.com/office/drawing/2014/main" id="{2486F7C2-291A-C525-2758-D386E79C536B}"/>
              </a:ext>
            </a:extLst>
          </p:cNvPr>
          <p:cNvSpPr>
            <a:spLocks noGrp="1"/>
          </p:cNvSpPr>
          <p:nvPr>
            <p:ph type="title"/>
          </p:nvPr>
        </p:nvSpPr>
        <p:spPr>
          <a:xfrm>
            <a:off x="4147456" y="156352"/>
            <a:ext cx="7685315" cy="960246"/>
          </a:xfrm>
        </p:spPr>
        <p:txBody>
          <a:bodyPr>
            <a:normAutofit/>
          </a:bodyPr>
          <a:lstStyle/>
          <a:p>
            <a:pPr algn="ctr"/>
            <a:r>
              <a:rPr lang="en-US" sz="3600" dirty="0">
                <a:solidFill>
                  <a:schemeClr val="bg1"/>
                </a:solidFill>
              </a:rPr>
              <a:t>Work Cited</a:t>
            </a:r>
          </a:p>
        </p:txBody>
      </p:sp>
    </p:spTree>
    <p:extLst>
      <p:ext uri="{BB962C8B-B14F-4D97-AF65-F5344CB8AC3E}">
        <p14:creationId xmlns:p14="http://schemas.microsoft.com/office/powerpoint/2010/main" val="2764677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A09E38FF-7AC7-9D4D-B1D1-B469435B674B}"/>
              </a:ext>
            </a:extLst>
          </p:cNvPr>
          <p:cNvSpPr>
            <a:spLocks noGrp="1"/>
          </p:cNvSpPr>
          <p:nvPr>
            <p:ph type="subTitle" idx="1"/>
          </p:nvPr>
        </p:nvSpPr>
        <p:spPr>
          <a:xfrm>
            <a:off x="838200" y="1552020"/>
            <a:ext cx="10515600" cy="4587523"/>
          </a:xfrm>
        </p:spPr>
        <p:txBody>
          <a:bodyPr>
            <a:normAutofit/>
          </a:bodyPr>
          <a:lstStyle/>
          <a:p>
            <a:pPr marL="342900" indent="-342900" algn="l">
              <a:buFont typeface="Arial" panose="020B0604020202020204" pitchFamily="34" charset="0"/>
              <a:buChar char="•"/>
            </a:pPr>
            <a:r>
              <a:rPr lang="en-GB" sz="2200" b="0" i="0" dirty="0">
                <a:solidFill>
                  <a:srgbClr val="000000"/>
                </a:solidFill>
                <a:effectLst/>
              </a:rPr>
              <a:t>Defining ‘participation’</a:t>
            </a:r>
          </a:p>
          <a:p>
            <a:pPr marL="342900" indent="-342900" algn="l">
              <a:buFont typeface="Arial" panose="020B0604020202020204" pitchFamily="34" charset="0"/>
              <a:buChar char="•"/>
            </a:pPr>
            <a:endParaRPr lang="en-GB" sz="2200" dirty="0">
              <a:solidFill>
                <a:srgbClr val="000000"/>
              </a:solidFill>
            </a:endParaRPr>
          </a:p>
          <a:p>
            <a:pPr marL="342900" indent="-342900" algn="l">
              <a:buFont typeface="Arial" panose="020B0604020202020204" pitchFamily="34" charset="0"/>
              <a:buChar char="•"/>
            </a:pPr>
            <a:r>
              <a:rPr lang="en-GB" sz="2200" b="0" i="0" dirty="0">
                <a:solidFill>
                  <a:srgbClr val="000000"/>
                </a:solidFill>
                <a:effectLst/>
              </a:rPr>
              <a:t>Benefits of youth participation… and the challenges</a:t>
            </a:r>
          </a:p>
          <a:p>
            <a:pPr marL="342900" indent="-342900" algn="l">
              <a:buFont typeface="Arial" panose="020B0604020202020204" pitchFamily="34" charset="0"/>
              <a:buChar char="•"/>
            </a:pPr>
            <a:endParaRPr lang="en-GB" sz="2200" dirty="0">
              <a:solidFill>
                <a:srgbClr val="000000"/>
              </a:solidFill>
            </a:endParaRPr>
          </a:p>
          <a:p>
            <a:pPr marL="342900" indent="-342900" algn="l">
              <a:buFont typeface="Arial" panose="020B0604020202020204" pitchFamily="34" charset="0"/>
              <a:buChar char="•"/>
            </a:pPr>
            <a:r>
              <a:rPr lang="en-GB" sz="2200" b="0" i="0" dirty="0">
                <a:solidFill>
                  <a:srgbClr val="000000"/>
                </a:solidFill>
                <a:effectLst/>
              </a:rPr>
              <a:t>Surveying the (sports) field </a:t>
            </a:r>
          </a:p>
          <a:p>
            <a:pPr marL="800100" lvl="1" indent="-342900" algn="l">
              <a:buFont typeface="Arial" panose="020B0604020202020204" pitchFamily="34" charset="0"/>
              <a:buChar char="•"/>
            </a:pPr>
            <a:r>
              <a:rPr lang="en-GB" sz="2200" b="0" i="0" dirty="0">
                <a:solidFill>
                  <a:srgbClr val="000000"/>
                </a:solidFill>
                <a:effectLst/>
              </a:rPr>
              <a:t>Where is sport at?</a:t>
            </a:r>
          </a:p>
          <a:p>
            <a:pPr marL="800100" lvl="1" indent="-342900" algn="l">
              <a:buFont typeface="Arial" panose="020B0604020202020204" pitchFamily="34" charset="0"/>
              <a:buChar char="•"/>
            </a:pPr>
            <a:r>
              <a:rPr lang="en-GB" sz="2200" b="0" i="0" dirty="0">
                <a:solidFill>
                  <a:srgbClr val="000000"/>
                </a:solidFill>
                <a:effectLst/>
              </a:rPr>
              <a:t>Example initiatives (and a BIG caveat)</a:t>
            </a:r>
          </a:p>
          <a:p>
            <a:pPr lvl="1" algn="l"/>
            <a:endParaRPr lang="en-GB" sz="2200" dirty="0">
              <a:solidFill>
                <a:srgbClr val="000000"/>
              </a:solidFill>
            </a:endParaRPr>
          </a:p>
          <a:p>
            <a:pPr marL="342900" lvl="1" indent="-342900" algn="l">
              <a:buFont typeface="Arial" panose="020B0604020202020204" pitchFamily="34" charset="0"/>
              <a:buChar char="•"/>
            </a:pPr>
            <a:r>
              <a:rPr lang="en-GB" sz="2200" dirty="0">
                <a:solidFill>
                  <a:srgbClr val="000000"/>
                </a:solidFill>
              </a:rPr>
              <a:t>Building a </a:t>
            </a:r>
            <a:r>
              <a:rPr lang="en-GB" sz="2200" i="1" dirty="0">
                <a:solidFill>
                  <a:srgbClr val="000000"/>
                </a:solidFill>
              </a:rPr>
              <a:t>culture </a:t>
            </a:r>
            <a:r>
              <a:rPr lang="en-GB" sz="2200" dirty="0">
                <a:solidFill>
                  <a:srgbClr val="000000"/>
                </a:solidFill>
              </a:rPr>
              <a:t>of participation</a:t>
            </a:r>
          </a:p>
          <a:p>
            <a:pPr marL="800100" lvl="1" indent="-342900" algn="l">
              <a:buFont typeface="Arial" panose="020B0604020202020204" pitchFamily="34" charset="0"/>
              <a:buChar char="•"/>
            </a:pPr>
            <a:endParaRPr lang="en-GB" sz="2200" b="0" dirty="0">
              <a:solidFill>
                <a:srgbClr val="000000"/>
              </a:solidFill>
              <a:effectLst/>
            </a:endParaRPr>
          </a:p>
          <a:p>
            <a:pPr marL="342900" indent="-342900" algn="l">
              <a:buFont typeface="Arial" panose="020B0604020202020204" pitchFamily="34" charset="0"/>
              <a:buChar char="•"/>
            </a:pPr>
            <a:r>
              <a:rPr lang="en-GB" sz="2200" dirty="0">
                <a:solidFill>
                  <a:srgbClr val="000000"/>
                </a:solidFill>
              </a:rPr>
              <a:t>Conclusion and Q&amp;A</a:t>
            </a:r>
          </a:p>
          <a:p>
            <a:pPr marL="342900" indent="-342900" algn="l">
              <a:buFont typeface="Arial" panose="020B0604020202020204" pitchFamily="34" charset="0"/>
              <a:buChar char="•"/>
            </a:pPr>
            <a:endParaRPr lang="en-GB" sz="2400" b="0" i="0" dirty="0">
              <a:solidFill>
                <a:srgbClr val="000000"/>
              </a:solidFill>
              <a:effectLst/>
            </a:endParaRPr>
          </a:p>
          <a:p>
            <a:pPr marL="342900" indent="-342900" algn="l">
              <a:buFont typeface="Arial" panose="020B0604020202020204" pitchFamily="34" charset="0"/>
              <a:buChar char="•"/>
            </a:pPr>
            <a:endParaRPr lang="en-GB" dirty="0">
              <a:solidFill>
                <a:srgbClr val="000000"/>
              </a:solidFill>
            </a:endParaRPr>
          </a:p>
          <a:p>
            <a:pPr marL="342900" indent="-342900" algn="l">
              <a:buFont typeface="Arial" panose="020B0604020202020204" pitchFamily="34" charset="0"/>
              <a:buChar char="•"/>
            </a:pPr>
            <a:endParaRPr lang="en-GB" sz="2400" b="0" i="0" dirty="0">
              <a:solidFill>
                <a:srgbClr val="000000"/>
              </a:solidFill>
              <a:effectLst/>
            </a:endParaRPr>
          </a:p>
          <a:p>
            <a:pPr marL="342900" indent="-342900" algn="l">
              <a:buFont typeface="Arial" panose="020B0604020202020204" pitchFamily="34" charset="0"/>
              <a:buChar char="•"/>
            </a:pPr>
            <a:endParaRPr lang="en-GB" dirty="0">
              <a:solidFill>
                <a:srgbClr val="000000"/>
              </a:solidFill>
            </a:endParaRPr>
          </a:p>
          <a:p>
            <a:pPr marL="342900" indent="-342900" algn="l">
              <a:buFont typeface="Arial" panose="020B0604020202020204" pitchFamily="34" charset="0"/>
              <a:buChar char="•"/>
            </a:pPr>
            <a:endParaRPr lang="en-GB" dirty="0">
              <a:solidFill>
                <a:srgbClr val="000000"/>
              </a:solidFill>
            </a:endParaRPr>
          </a:p>
          <a:p>
            <a:pPr marL="342900" indent="-342900" algn="l">
              <a:buFont typeface="Arial" panose="020B0604020202020204" pitchFamily="34" charset="0"/>
              <a:buChar char="•"/>
            </a:pPr>
            <a:endParaRPr lang="en-GB" sz="2400" b="0" i="0" dirty="0">
              <a:solidFill>
                <a:srgbClr val="000000"/>
              </a:solidFill>
              <a:effectLst/>
            </a:endParaRPr>
          </a:p>
          <a:p>
            <a:pPr marL="342900" indent="-342900" algn="l">
              <a:buFont typeface="Arial" panose="020B0604020202020204" pitchFamily="34" charset="0"/>
              <a:buChar char="•"/>
            </a:pPr>
            <a:endParaRPr lang="en-GB" dirty="0">
              <a:solidFill>
                <a:srgbClr val="000000"/>
              </a:solidFill>
            </a:endParaRPr>
          </a:p>
          <a:p>
            <a:pPr marL="342900" indent="-342900" algn="l">
              <a:buFont typeface="Arial" panose="020B0604020202020204" pitchFamily="34" charset="0"/>
              <a:buChar char="•"/>
            </a:pPr>
            <a:endParaRPr lang="en-GB" sz="2400" b="0" i="0" dirty="0">
              <a:solidFill>
                <a:srgbClr val="000000"/>
              </a:solidFill>
              <a:effectLst/>
            </a:endParaRPr>
          </a:p>
          <a:p>
            <a:pPr marL="342900" indent="-342900" algn="l">
              <a:buFont typeface="Arial" panose="020B0604020202020204" pitchFamily="34" charset="0"/>
              <a:buChar char="•"/>
            </a:pPr>
            <a:endParaRPr lang="en-GB" dirty="0">
              <a:solidFill>
                <a:srgbClr val="000000"/>
              </a:solidFill>
            </a:endParaRPr>
          </a:p>
          <a:p>
            <a:pPr marL="342900" indent="-342900" algn="l">
              <a:buFont typeface="Arial" panose="020B0604020202020204" pitchFamily="34" charset="0"/>
              <a:buChar char="•"/>
            </a:pPr>
            <a:endParaRPr lang="en-GB" sz="2400" b="0" i="0" dirty="0">
              <a:solidFill>
                <a:srgbClr val="000000"/>
              </a:solidFill>
              <a:effectLst/>
            </a:endParaRPr>
          </a:p>
        </p:txBody>
      </p:sp>
      <p:pic>
        <p:nvPicPr>
          <p:cNvPr id="2" name="Picture 1" descr="Graphical user interface, text&#10;&#10;Description automatically generated with medium confidence">
            <a:extLst>
              <a:ext uri="{FF2B5EF4-FFF2-40B4-BE49-F238E27FC236}">
                <a16:creationId xmlns:a16="http://schemas.microsoft.com/office/drawing/2014/main" id="{9FF2E911-1E66-A071-4130-54B0FA8E4F0E}"/>
              </a:ext>
            </a:extLst>
          </p:cNvPr>
          <p:cNvPicPr>
            <a:picLocks noChangeAspect="1"/>
          </p:cNvPicPr>
          <p:nvPr/>
        </p:nvPicPr>
        <p:blipFill>
          <a:blip r:embed="rId3"/>
          <a:stretch>
            <a:fillRect/>
          </a:stretch>
        </p:blipFill>
        <p:spPr>
          <a:xfrm>
            <a:off x="10003971" y="6096000"/>
            <a:ext cx="2188029" cy="751114"/>
          </a:xfrm>
          <a:prstGeom prst="rect">
            <a:avLst/>
          </a:prstGeom>
        </p:spPr>
      </p:pic>
      <p:sp>
        <p:nvSpPr>
          <p:cNvPr id="8" name="Title 5">
            <a:extLst>
              <a:ext uri="{FF2B5EF4-FFF2-40B4-BE49-F238E27FC236}">
                <a16:creationId xmlns:a16="http://schemas.microsoft.com/office/drawing/2014/main" id="{2486F7C2-291A-C525-2758-D386E79C536B}"/>
              </a:ext>
            </a:extLst>
          </p:cNvPr>
          <p:cNvSpPr>
            <a:spLocks noGrp="1"/>
          </p:cNvSpPr>
          <p:nvPr>
            <p:ph type="title"/>
          </p:nvPr>
        </p:nvSpPr>
        <p:spPr>
          <a:xfrm>
            <a:off x="4147456" y="156352"/>
            <a:ext cx="7685315" cy="960246"/>
          </a:xfrm>
        </p:spPr>
        <p:txBody>
          <a:bodyPr>
            <a:normAutofit/>
          </a:bodyPr>
          <a:lstStyle/>
          <a:p>
            <a:pPr algn="ctr"/>
            <a:r>
              <a:rPr lang="en-US" sz="3600" dirty="0">
                <a:solidFill>
                  <a:schemeClr val="bg1"/>
                </a:solidFill>
              </a:rPr>
              <a:t>Overview</a:t>
            </a:r>
          </a:p>
        </p:txBody>
      </p:sp>
    </p:spTree>
    <p:extLst>
      <p:ext uri="{BB962C8B-B14F-4D97-AF65-F5344CB8AC3E}">
        <p14:creationId xmlns:p14="http://schemas.microsoft.com/office/powerpoint/2010/main" val="2429602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5">
            <a:extLst>
              <a:ext uri="{FF2B5EF4-FFF2-40B4-BE49-F238E27FC236}">
                <a16:creationId xmlns:a16="http://schemas.microsoft.com/office/drawing/2014/main" id="{ABF8BF6D-FF24-9744-B769-5C71275E3091}"/>
              </a:ext>
            </a:extLst>
          </p:cNvPr>
          <p:cNvPicPr>
            <a:picLocks noChangeAspect="1"/>
          </p:cNvPicPr>
          <p:nvPr/>
        </p:nvPicPr>
        <p:blipFill>
          <a:blip r:embed="rId2"/>
          <a:srcRect l="8499" r="8499"/>
          <a:stretch>
            <a:fillRect/>
          </a:stretch>
        </p:blipFill>
        <p:spPr>
          <a:xfrm>
            <a:off x="0" y="0"/>
            <a:ext cx="12192000" cy="6875069"/>
          </a:xfrm>
          <a:prstGeom prst="rect">
            <a:avLst/>
          </a:prstGeom>
        </p:spPr>
      </p:pic>
      <p:sp>
        <p:nvSpPr>
          <p:cNvPr id="2" name="Title 1">
            <a:extLst>
              <a:ext uri="{FF2B5EF4-FFF2-40B4-BE49-F238E27FC236}">
                <a16:creationId xmlns:a16="http://schemas.microsoft.com/office/drawing/2014/main" id="{DDCEC211-32A1-284C-8E03-5012BE45E343}"/>
              </a:ext>
            </a:extLst>
          </p:cNvPr>
          <p:cNvSpPr>
            <a:spLocks noGrp="1"/>
          </p:cNvSpPr>
          <p:nvPr>
            <p:ph type="title"/>
          </p:nvPr>
        </p:nvSpPr>
        <p:spPr>
          <a:xfrm>
            <a:off x="838200" y="1854516"/>
            <a:ext cx="10515600" cy="2677727"/>
          </a:xfrm>
        </p:spPr>
        <p:txBody>
          <a:bodyPr/>
          <a:lstStyle/>
          <a:p>
            <a:pPr algn="ctr"/>
            <a:r>
              <a:rPr lang="en-US" dirty="0">
                <a:solidFill>
                  <a:schemeClr val="bg1"/>
                </a:solidFill>
              </a:rPr>
              <a:t>Defining ‘participation’</a:t>
            </a:r>
          </a:p>
        </p:txBody>
      </p:sp>
    </p:spTree>
    <p:extLst>
      <p:ext uri="{BB962C8B-B14F-4D97-AF65-F5344CB8AC3E}">
        <p14:creationId xmlns:p14="http://schemas.microsoft.com/office/powerpoint/2010/main" val="1274583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A09E38FF-7AC7-9D4D-B1D1-B469435B674B}"/>
              </a:ext>
            </a:extLst>
          </p:cNvPr>
          <p:cNvSpPr>
            <a:spLocks noGrp="1"/>
          </p:cNvSpPr>
          <p:nvPr>
            <p:ph type="subTitle" idx="1"/>
          </p:nvPr>
        </p:nvSpPr>
        <p:spPr>
          <a:xfrm>
            <a:off x="4060368" y="1595567"/>
            <a:ext cx="7424061" cy="3033374"/>
          </a:xfrm>
        </p:spPr>
        <p:txBody>
          <a:bodyPr>
            <a:noAutofit/>
          </a:bodyPr>
          <a:lstStyle/>
          <a:p>
            <a:pPr>
              <a:lnSpc>
                <a:spcPct val="107000"/>
              </a:lnSpc>
              <a:spcAft>
                <a:spcPts val="800"/>
              </a:spcAft>
            </a:pPr>
            <a:r>
              <a:rPr lang="en-GB" sz="2200" dirty="0">
                <a:effectLst/>
                <a:ea typeface="Calibri" panose="020F0502020204030204" pitchFamily="34" charset="0"/>
              </a:rPr>
              <a:t>“State parties shall assure to the child who is capable of forming his or her own views, the right to express those views freely in all matters affecting the child, the views of the child being given due weight in accordance with the age and maturity of the child.” (UN General Assembly, 1989, Article 12(1))</a:t>
            </a:r>
          </a:p>
          <a:p>
            <a:pPr marL="342900" indent="-342900" algn="l">
              <a:lnSpc>
                <a:spcPct val="107000"/>
              </a:lnSpc>
              <a:spcAft>
                <a:spcPts val="800"/>
              </a:spcAft>
              <a:buFont typeface="Arial" panose="020B0604020202020204" pitchFamily="34" charset="0"/>
              <a:buChar char="•"/>
            </a:pPr>
            <a:r>
              <a:rPr lang="en-GB" sz="2200" dirty="0">
                <a:ea typeface="Calibri" panose="020F0502020204030204" pitchFamily="34" charset="0"/>
              </a:rPr>
              <a:t>= a shift from a </a:t>
            </a:r>
            <a:r>
              <a:rPr lang="en-GB" sz="2200" b="1" dirty="0">
                <a:ea typeface="Calibri" panose="020F0502020204030204" pitchFamily="34" charset="0"/>
              </a:rPr>
              <a:t>welfare-based approach</a:t>
            </a:r>
            <a:r>
              <a:rPr lang="en-GB" sz="2200" dirty="0">
                <a:ea typeface="Calibri" panose="020F0502020204030204" pitchFamily="34" charset="0"/>
              </a:rPr>
              <a:t> to children to a </a:t>
            </a:r>
            <a:r>
              <a:rPr lang="en-GB" sz="2200" b="1" dirty="0">
                <a:ea typeface="Calibri" panose="020F0502020204030204" pitchFamily="34" charset="0"/>
              </a:rPr>
              <a:t>rights-based approach</a:t>
            </a:r>
            <a:endParaRPr lang="en-GB" sz="2200" b="1" i="1" dirty="0">
              <a:ea typeface="Calibri" panose="020F0502020204030204" pitchFamily="34" charset="0"/>
            </a:endParaRPr>
          </a:p>
        </p:txBody>
      </p:sp>
      <p:pic>
        <p:nvPicPr>
          <p:cNvPr id="2" name="Picture 1" descr="Graphical user interface, text&#10;&#10;Description automatically generated with medium confidence">
            <a:extLst>
              <a:ext uri="{FF2B5EF4-FFF2-40B4-BE49-F238E27FC236}">
                <a16:creationId xmlns:a16="http://schemas.microsoft.com/office/drawing/2014/main" id="{9FF2E911-1E66-A071-4130-54B0FA8E4F0E}"/>
              </a:ext>
            </a:extLst>
          </p:cNvPr>
          <p:cNvPicPr>
            <a:picLocks noChangeAspect="1"/>
          </p:cNvPicPr>
          <p:nvPr/>
        </p:nvPicPr>
        <p:blipFill>
          <a:blip r:embed="rId3"/>
          <a:stretch>
            <a:fillRect/>
          </a:stretch>
        </p:blipFill>
        <p:spPr>
          <a:xfrm>
            <a:off x="10003971" y="6096000"/>
            <a:ext cx="2188029" cy="751114"/>
          </a:xfrm>
          <a:prstGeom prst="rect">
            <a:avLst/>
          </a:prstGeom>
        </p:spPr>
      </p:pic>
      <p:sp>
        <p:nvSpPr>
          <p:cNvPr id="8" name="Title 5">
            <a:extLst>
              <a:ext uri="{FF2B5EF4-FFF2-40B4-BE49-F238E27FC236}">
                <a16:creationId xmlns:a16="http://schemas.microsoft.com/office/drawing/2014/main" id="{2486F7C2-291A-C525-2758-D386E79C536B}"/>
              </a:ext>
            </a:extLst>
          </p:cNvPr>
          <p:cNvSpPr>
            <a:spLocks noGrp="1"/>
          </p:cNvSpPr>
          <p:nvPr>
            <p:ph type="title"/>
          </p:nvPr>
        </p:nvSpPr>
        <p:spPr>
          <a:xfrm>
            <a:off x="4147456" y="156352"/>
            <a:ext cx="7685315" cy="960246"/>
          </a:xfrm>
        </p:spPr>
        <p:txBody>
          <a:bodyPr>
            <a:normAutofit/>
          </a:bodyPr>
          <a:lstStyle/>
          <a:p>
            <a:pPr algn="ctr"/>
            <a:r>
              <a:rPr lang="en-US" sz="3600" dirty="0">
                <a:solidFill>
                  <a:schemeClr val="bg1"/>
                </a:solidFill>
              </a:rPr>
              <a:t>Defining ‘participation’</a:t>
            </a:r>
          </a:p>
        </p:txBody>
      </p:sp>
      <p:pic>
        <p:nvPicPr>
          <p:cNvPr id="6" name="Picture 5" descr="Graphical user interface, text, website&#10;&#10;Description automatically generated">
            <a:extLst>
              <a:ext uri="{FF2B5EF4-FFF2-40B4-BE49-F238E27FC236}">
                <a16:creationId xmlns:a16="http://schemas.microsoft.com/office/drawing/2014/main" id="{6D4242C1-28AF-CC86-2011-BF802B185855}"/>
              </a:ext>
            </a:extLst>
          </p:cNvPr>
          <p:cNvPicPr>
            <a:picLocks noChangeAspect="1"/>
          </p:cNvPicPr>
          <p:nvPr/>
        </p:nvPicPr>
        <p:blipFill>
          <a:blip r:embed="rId4"/>
          <a:stretch>
            <a:fillRect/>
          </a:stretch>
        </p:blipFill>
        <p:spPr>
          <a:xfrm>
            <a:off x="0" y="1276298"/>
            <a:ext cx="3505200" cy="5048302"/>
          </a:xfrm>
          <a:prstGeom prst="rect">
            <a:avLst/>
          </a:prstGeom>
        </p:spPr>
      </p:pic>
      <p:sp>
        <p:nvSpPr>
          <p:cNvPr id="9" name="TextBox 8">
            <a:extLst>
              <a:ext uri="{FF2B5EF4-FFF2-40B4-BE49-F238E27FC236}">
                <a16:creationId xmlns:a16="http://schemas.microsoft.com/office/drawing/2014/main" id="{34097D4F-6560-4DB5-04C2-0718FD10520F}"/>
              </a:ext>
            </a:extLst>
          </p:cNvPr>
          <p:cNvSpPr txBox="1"/>
          <p:nvPr/>
        </p:nvSpPr>
        <p:spPr>
          <a:xfrm>
            <a:off x="4060368" y="4942122"/>
            <a:ext cx="7347861" cy="1384995"/>
          </a:xfrm>
          <a:prstGeom prst="rect">
            <a:avLst/>
          </a:prstGeom>
          <a:noFill/>
        </p:spPr>
        <p:txBody>
          <a:bodyPr wrap="square" rtlCol="0">
            <a:spAutoFit/>
          </a:bodyPr>
          <a:lstStyle/>
          <a:p>
            <a:pPr marL="285750" indent="-285750">
              <a:buFont typeface="Arial" panose="020B0604020202020204" pitchFamily="34" charset="0"/>
              <a:buChar char="•"/>
            </a:pPr>
            <a:r>
              <a:rPr lang="en-GB" sz="2200" dirty="0">
                <a:solidFill>
                  <a:srgbClr val="FF0000"/>
                </a:solidFill>
                <a:effectLst/>
                <a:latin typeface="Arial" panose="020B0604020202020204" pitchFamily="34" charset="0"/>
                <a:ea typeface="Calibri" panose="020F0502020204030204" pitchFamily="34" charset="0"/>
                <a:cs typeface="Arial" panose="020B0604020202020204" pitchFamily="34" charset="0"/>
              </a:rPr>
              <a:t>Participation = a </a:t>
            </a:r>
            <a:r>
              <a:rPr lang="en-GB" sz="22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process</a:t>
            </a:r>
            <a:r>
              <a:rPr lang="en-GB" sz="2200" dirty="0">
                <a:solidFill>
                  <a:srgbClr val="FF0000"/>
                </a:solidFill>
                <a:effectLst/>
                <a:latin typeface="Arial" panose="020B0604020202020204" pitchFamily="34" charset="0"/>
                <a:ea typeface="Calibri" panose="020F0502020204030204" pitchFamily="34" charset="0"/>
                <a:cs typeface="Arial" panose="020B0604020202020204" pitchFamily="34" charset="0"/>
              </a:rPr>
              <a:t> where children are </a:t>
            </a:r>
            <a:r>
              <a:rPr lang="en-GB" sz="22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enabled to give their opinions</a:t>
            </a:r>
            <a:r>
              <a:rPr lang="en-GB" sz="22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are </a:t>
            </a:r>
            <a:r>
              <a:rPr lang="en-GB" sz="22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listened to,</a:t>
            </a:r>
            <a:r>
              <a:rPr lang="en-GB" sz="22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and </a:t>
            </a:r>
            <a:r>
              <a:rPr lang="en-GB" sz="22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influence decisions</a:t>
            </a:r>
            <a:r>
              <a:rPr lang="en-GB" sz="22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about their lives to bring about change </a:t>
            </a:r>
          </a:p>
          <a:p>
            <a:endParaRPr lang="en-GB" dirty="0"/>
          </a:p>
        </p:txBody>
      </p:sp>
    </p:spTree>
    <p:extLst>
      <p:ext uri="{BB962C8B-B14F-4D97-AF65-F5344CB8AC3E}">
        <p14:creationId xmlns:p14="http://schemas.microsoft.com/office/powerpoint/2010/main" val="4225916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A09E38FF-7AC7-9D4D-B1D1-B469435B674B}"/>
              </a:ext>
            </a:extLst>
          </p:cNvPr>
          <p:cNvSpPr>
            <a:spLocks noGrp="1"/>
          </p:cNvSpPr>
          <p:nvPr>
            <p:ph type="subTitle" idx="1"/>
          </p:nvPr>
        </p:nvSpPr>
        <p:spPr>
          <a:xfrm>
            <a:off x="4680859" y="1867714"/>
            <a:ext cx="6879770" cy="1060543"/>
          </a:xfrm>
        </p:spPr>
        <p:txBody>
          <a:bodyPr>
            <a:noAutofit/>
          </a:bodyPr>
          <a:lstStyle/>
          <a:p>
            <a:pPr marL="342900" indent="-342900" algn="l">
              <a:buFont typeface="Arial" panose="020B0604020202020204" pitchFamily="34" charset="0"/>
              <a:buChar char="•"/>
            </a:pPr>
            <a:r>
              <a:rPr lang="en-GB" sz="2200" b="0" i="0" dirty="0">
                <a:solidFill>
                  <a:srgbClr val="1E1E1E"/>
                </a:solidFill>
                <a:effectLst/>
              </a:rPr>
              <a:t>The “</a:t>
            </a:r>
            <a:r>
              <a:rPr lang="en-GB" sz="2200" dirty="0">
                <a:solidFill>
                  <a:srgbClr val="1E1E1E"/>
                </a:solidFill>
                <a:effectLst/>
                <a:ea typeface="Calibri" panose="020F0502020204030204" pitchFamily="34" charset="0"/>
              </a:rPr>
              <a:t>participation of children and young people … plays a fundamental role in realising all the rights in the Convention for all children”  (U</a:t>
            </a:r>
            <a:r>
              <a:rPr lang="en-GB" sz="2200" b="0" i="0" dirty="0">
                <a:solidFill>
                  <a:srgbClr val="1E1E1E"/>
                </a:solidFill>
                <a:effectLst/>
              </a:rPr>
              <a:t>NICEF, no date)</a:t>
            </a:r>
          </a:p>
        </p:txBody>
      </p:sp>
      <p:pic>
        <p:nvPicPr>
          <p:cNvPr id="2" name="Picture 1" descr="Graphical user interface, text&#10;&#10;Description automatically generated with medium confidence">
            <a:extLst>
              <a:ext uri="{FF2B5EF4-FFF2-40B4-BE49-F238E27FC236}">
                <a16:creationId xmlns:a16="http://schemas.microsoft.com/office/drawing/2014/main" id="{9FF2E911-1E66-A071-4130-54B0FA8E4F0E}"/>
              </a:ext>
            </a:extLst>
          </p:cNvPr>
          <p:cNvPicPr>
            <a:picLocks noChangeAspect="1"/>
          </p:cNvPicPr>
          <p:nvPr/>
        </p:nvPicPr>
        <p:blipFill>
          <a:blip r:embed="rId3"/>
          <a:stretch>
            <a:fillRect/>
          </a:stretch>
        </p:blipFill>
        <p:spPr>
          <a:xfrm>
            <a:off x="10003971" y="6096000"/>
            <a:ext cx="2188029" cy="751114"/>
          </a:xfrm>
          <a:prstGeom prst="rect">
            <a:avLst/>
          </a:prstGeom>
        </p:spPr>
      </p:pic>
      <p:sp>
        <p:nvSpPr>
          <p:cNvPr id="8" name="Title 5">
            <a:extLst>
              <a:ext uri="{FF2B5EF4-FFF2-40B4-BE49-F238E27FC236}">
                <a16:creationId xmlns:a16="http://schemas.microsoft.com/office/drawing/2014/main" id="{2486F7C2-291A-C525-2758-D386E79C536B}"/>
              </a:ext>
            </a:extLst>
          </p:cNvPr>
          <p:cNvSpPr>
            <a:spLocks noGrp="1"/>
          </p:cNvSpPr>
          <p:nvPr>
            <p:ph type="title"/>
          </p:nvPr>
        </p:nvSpPr>
        <p:spPr>
          <a:xfrm>
            <a:off x="4147456" y="156352"/>
            <a:ext cx="7685315" cy="960246"/>
          </a:xfrm>
        </p:spPr>
        <p:txBody>
          <a:bodyPr>
            <a:normAutofit/>
          </a:bodyPr>
          <a:lstStyle/>
          <a:p>
            <a:pPr algn="ctr"/>
            <a:r>
              <a:rPr lang="en-US" sz="3600" dirty="0">
                <a:solidFill>
                  <a:schemeClr val="bg1"/>
                </a:solidFill>
              </a:rPr>
              <a:t>Children’s participation: 2 key points</a:t>
            </a:r>
          </a:p>
        </p:txBody>
      </p:sp>
      <p:pic>
        <p:nvPicPr>
          <p:cNvPr id="3" name="Picture 2">
            <a:extLst>
              <a:ext uri="{FF2B5EF4-FFF2-40B4-BE49-F238E27FC236}">
                <a16:creationId xmlns:a16="http://schemas.microsoft.com/office/drawing/2014/main" id="{D6F9D995-C327-83ED-BE58-D62C424CBE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861" y="1508476"/>
            <a:ext cx="4043680" cy="453167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A148D9E2-3245-EE0D-C610-29D78EDFA0F8}"/>
              </a:ext>
            </a:extLst>
          </p:cNvPr>
          <p:cNvSpPr txBox="1"/>
          <p:nvPr/>
        </p:nvSpPr>
        <p:spPr>
          <a:xfrm>
            <a:off x="4680859" y="2928257"/>
            <a:ext cx="6879770" cy="769441"/>
          </a:xfrm>
          <a:prstGeom prst="rect">
            <a:avLst/>
          </a:prstGeom>
          <a:noFill/>
        </p:spPr>
        <p:txBody>
          <a:bodyPr wrap="square" rtlCol="0">
            <a:spAutoFit/>
          </a:bodyPr>
          <a:lstStyle/>
          <a:p>
            <a:pPr marL="800100" lvl="1" indent="-342900" algn="l">
              <a:buFont typeface="Arial" panose="020B0604020202020204" pitchFamily="34" charset="0"/>
              <a:buChar char="•"/>
            </a:pPr>
            <a:r>
              <a:rPr lang="en-GB" sz="2200" dirty="0">
                <a:solidFill>
                  <a:srgbClr val="FF0000"/>
                </a:solidFill>
                <a:latin typeface="Arial" panose="020B0604020202020204" pitchFamily="34" charset="0"/>
                <a:cs typeface="Arial" panose="020B0604020202020204" pitchFamily="34" charset="0"/>
              </a:rPr>
              <a:t>Other rights </a:t>
            </a:r>
            <a:r>
              <a:rPr lang="en-GB" sz="2200" i="1" dirty="0">
                <a:solidFill>
                  <a:srgbClr val="FF0000"/>
                </a:solidFill>
                <a:latin typeface="Arial" panose="020B0604020202020204" pitchFamily="34" charset="0"/>
                <a:cs typeface="Arial" panose="020B0604020202020204" pitchFamily="34" charset="0"/>
              </a:rPr>
              <a:t>cannot</a:t>
            </a:r>
            <a:r>
              <a:rPr lang="en-GB" sz="2200" dirty="0">
                <a:solidFill>
                  <a:srgbClr val="FF0000"/>
                </a:solidFill>
                <a:latin typeface="Arial" panose="020B0604020202020204" pitchFamily="34" charset="0"/>
                <a:cs typeface="Arial" panose="020B0604020202020204" pitchFamily="34" charset="0"/>
              </a:rPr>
              <a:t> be realised without the actualisation of children’s participation rights</a:t>
            </a:r>
            <a:endParaRPr lang="en-GB" sz="2200" b="0" i="0" dirty="0">
              <a:solidFill>
                <a:srgbClr val="FF0000"/>
              </a:solidFill>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94128E7-1024-8BF6-FBCB-50AFE6525D13}"/>
              </a:ext>
            </a:extLst>
          </p:cNvPr>
          <p:cNvSpPr txBox="1"/>
          <p:nvPr/>
        </p:nvSpPr>
        <p:spPr>
          <a:xfrm>
            <a:off x="4680859" y="4027714"/>
            <a:ext cx="6955970" cy="769441"/>
          </a:xfrm>
          <a:prstGeom prst="rect">
            <a:avLst/>
          </a:prstGeom>
          <a:noFill/>
        </p:spPr>
        <p:txBody>
          <a:bodyPr wrap="square" rtlCol="0">
            <a:spAutoFit/>
          </a:bodyPr>
          <a:lstStyle/>
          <a:p>
            <a:pPr marL="342900" indent="-342900" algn="l">
              <a:buFont typeface="Arial" panose="020B0604020202020204" pitchFamily="34" charset="0"/>
              <a:buChar char="•"/>
            </a:pPr>
            <a:r>
              <a:rPr lang="en-GB" sz="2200" dirty="0">
                <a:effectLst/>
                <a:latin typeface="Arial" panose="020B0604020202020204" pitchFamily="34" charset="0"/>
                <a:ea typeface="Calibri" panose="020F0502020204030204" pitchFamily="34" charset="0"/>
                <a:cs typeface="Arial" panose="020B0604020202020204" pitchFamily="34" charset="0"/>
              </a:rPr>
              <a:t>Gathering children’s views is </a:t>
            </a:r>
            <a:r>
              <a:rPr lang="en-GB" sz="2200" i="1" dirty="0">
                <a:effectLst/>
                <a:latin typeface="Arial" panose="020B0604020202020204" pitchFamily="34" charset="0"/>
                <a:ea typeface="Calibri" panose="020F0502020204030204" pitchFamily="34" charset="0"/>
                <a:cs typeface="Arial" panose="020B0604020202020204" pitchFamily="34" charset="0"/>
              </a:rPr>
              <a:t>not</a:t>
            </a:r>
            <a:r>
              <a:rPr lang="en-GB" sz="2200" dirty="0">
                <a:effectLst/>
                <a:latin typeface="Arial" panose="020B0604020202020204" pitchFamily="34" charset="0"/>
                <a:ea typeface="Calibri" panose="020F0502020204030204" pitchFamily="34" charset="0"/>
                <a:cs typeface="Arial" panose="020B0604020202020204" pitchFamily="34" charset="0"/>
              </a:rPr>
              <a:t> analogous with participation</a:t>
            </a:r>
          </a:p>
        </p:txBody>
      </p:sp>
      <p:sp>
        <p:nvSpPr>
          <p:cNvPr id="6" name="TextBox 5">
            <a:extLst>
              <a:ext uri="{FF2B5EF4-FFF2-40B4-BE49-F238E27FC236}">
                <a16:creationId xmlns:a16="http://schemas.microsoft.com/office/drawing/2014/main" id="{C4D98B00-881F-8E24-C454-4CF014860A40}"/>
              </a:ext>
            </a:extLst>
          </p:cNvPr>
          <p:cNvSpPr txBox="1"/>
          <p:nvPr/>
        </p:nvSpPr>
        <p:spPr>
          <a:xfrm>
            <a:off x="5170714" y="4844140"/>
            <a:ext cx="6389915" cy="1046440"/>
          </a:xfrm>
          <a:prstGeom prst="rect">
            <a:avLst/>
          </a:prstGeom>
          <a:noFill/>
        </p:spPr>
        <p:txBody>
          <a:bodyPr wrap="square" rtlCol="0">
            <a:spAutoFit/>
          </a:bodyPr>
          <a:lstStyle/>
          <a:p>
            <a:pPr marL="285750" indent="-285750">
              <a:buFont typeface="Arial" panose="020B0604020202020204" pitchFamily="34" charset="0"/>
              <a:buChar char="•"/>
            </a:pPr>
            <a:r>
              <a:rPr lang="en-GB" sz="2200" dirty="0">
                <a:solidFill>
                  <a:srgbClr val="FF0000"/>
                </a:solidFill>
                <a:latin typeface="Arial" panose="020B0604020202020204" pitchFamily="34" charset="0"/>
                <a:cs typeface="Arial" panose="020B0604020202020204" pitchFamily="34" charset="0"/>
              </a:rPr>
              <a:t>We must </a:t>
            </a:r>
            <a:r>
              <a:rPr lang="en-GB" sz="2200" b="0" i="1" dirty="0">
                <a:solidFill>
                  <a:srgbClr val="FF0000"/>
                </a:solidFill>
                <a:latin typeface="Arial" panose="020B0604020202020204" pitchFamily="34" charset="0"/>
                <a:cs typeface="Arial" panose="020B0604020202020204" pitchFamily="34" charset="0"/>
              </a:rPr>
              <a:t>hear</a:t>
            </a:r>
            <a:r>
              <a:rPr lang="en-GB" sz="2200" b="0" i="0" dirty="0">
                <a:solidFill>
                  <a:srgbClr val="FF0000"/>
                </a:solidFill>
                <a:latin typeface="Arial" panose="020B0604020202020204" pitchFamily="34" charset="0"/>
                <a:cs typeface="Arial" panose="020B0604020202020204" pitchFamily="34" charset="0"/>
              </a:rPr>
              <a:t> and </a:t>
            </a:r>
            <a:r>
              <a:rPr lang="en-GB" sz="2200" b="0" i="1" dirty="0">
                <a:solidFill>
                  <a:srgbClr val="FF0000"/>
                </a:solidFill>
                <a:latin typeface="Arial" panose="020B0604020202020204" pitchFamily="34" charset="0"/>
                <a:cs typeface="Arial" panose="020B0604020202020204" pitchFamily="34" charset="0"/>
              </a:rPr>
              <a:t>act upon</a:t>
            </a:r>
            <a:r>
              <a:rPr lang="en-GB" sz="2200" b="0" i="0" dirty="0">
                <a:solidFill>
                  <a:srgbClr val="FF0000"/>
                </a:solidFill>
                <a:latin typeface="Arial" panose="020B0604020202020204" pitchFamily="34" charset="0"/>
                <a:cs typeface="Arial" panose="020B0604020202020204" pitchFamily="34" charset="0"/>
              </a:rPr>
              <a:t> children’s opinions, not just listen to them</a:t>
            </a:r>
            <a:endParaRPr lang="en-GB" sz="2200" b="0" i="0" dirty="0">
              <a:solidFill>
                <a:srgbClr val="FF0000"/>
              </a:solidFill>
              <a:effectLst/>
              <a:latin typeface="Arial" panose="020B060402020202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3104992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5">
            <a:extLst>
              <a:ext uri="{FF2B5EF4-FFF2-40B4-BE49-F238E27FC236}">
                <a16:creationId xmlns:a16="http://schemas.microsoft.com/office/drawing/2014/main" id="{ABF8BF6D-FF24-9744-B769-5C71275E3091}"/>
              </a:ext>
            </a:extLst>
          </p:cNvPr>
          <p:cNvPicPr>
            <a:picLocks noChangeAspect="1"/>
          </p:cNvPicPr>
          <p:nvPr/>
        </p:nvPicPr>
        <p:blipFill>
          <a:blip r:embed="rId2"/>
          <a:srcRect l="8499" r="8499"/>
          <a:stretch>
            <a:fillRect/>
          </a:stretch>
        </p:blipFill>
        <p:spPr>
          <a:xfrm>
            <a:off x="0" y="0"/>
            <a:ext cx="12192000" cy="6875069"/>
          </a:xfrm>
          <a:prstGeom prst="rect">
            <a:avLst/>
          </a:prstGeom>
        </p:spPr>
      </p:pic>
      <p:sp>
        <p:nvSpPr>
          <p:cNvPr id="2" name="Title 1">
            <a:extLst>
              <a:ext uri="{FF2B5EF4-FFF2-40B4-BE49-F238E27FC236}">
                <a16:creationId xmlns:a16="http://schemas.microsoft.com/office/drawing/2014/main" id="{DDCEC211-32A1-284C-8E03-5012BE45E343}"/>
              </a:ext>
            </a:extLst>
          </p:cNvPr>
          <p:cNvSpPr>
            <a:spLocks noGrp="1"/>
          </p:cNvSpPr>
          <p:nvPr>
            <p:ph type="title"/>
          </p:nvPr>
        </p:nvSpPr>
        <p:spPr>
          <a:xfrm>
            <a:off x="838200" y="1854516"/>
            <a:ext cx="10515600" cy="2677727"/>
          </a:xfrm>
        </p:spPr>
        <p:txBody>
          <a:bodyPr/>
          <a:lstStyle/>
          <a:p>
            <a:pPr algn="ctr"/>
            <a:r>
              <a:rPr lang="en-US" dirty="0">
                <a:solidFill>
                  <a:schemeClr val="bg1"/>
                </a:solidFill>
              </a:rPr>
              <a:t>Benefits…and challenges</a:t>
            </a:r>
          </a:p>
        </p:txBody>
      </p:sp>
    </p:spTree>
    <p:extLst>
      <p:ext uri="{BB962C8B-B14F-4D97-AF65-F5344CB8AC3E}">
        <p14:creationId xmlns:p14="http://schemas.microsoft.com/office/powerpoint/2010/main" val="1398083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A09E38FF-7AC7-9D4D-B1D1-B469435B674B}"/>
              </a:ext>
            </a:extLst>
          </p:cNvPr>
          <p:cNvSpPr>
            <a:spLocks noGrp="1"/>
          </p:cNvSpPr>
          <p:nvPr>
            <p:ph type="subTitle" idx="1"/>
          </p:nvPr>
        </p:nvSpPr>
        <p:spPr>
          <a:xfrm>
            <a:off x="511629" y="1366962"/>
            <a:ext cx="11179627" cy="3235518"/>
          </a:xfrm>
        </p:spPr>
        <p:txBody>
          <a:bodyPr>
            <a:noAutofit/>
          </a:bodyPr>
          <a:lstStyle/>
          <a:p>
            <a:pPr marL="342900" indent="-342900" algn="l">
              <a:lnSpc>
                <a:spcPct val="107000"/>
              </a:lnSpc>
              <a:spcAft>
                <a:spcPts val="800"/>
              </a:spcAft>
              <a:buFont typeface="Arial" panose="020B0604020202020204" pitchFamily="34" charset="0"/>
              <a:buChar char="•"/>
            </a:pPr>
            <a:r>
              <a:rPr lang="en-GB" sz="2000" dirty="0">
                <a:effectLst/>
                <a:ea typeface="Calibri" panose="020F0502020204030204" pitchFamily="34" charset="0"/>
              </a:rPr>
              <a:t>Develops understanding of agency and autonomy, social skills, group and interpersonal skills</a:t>
            </a:r>
          </a:p>
          <a:p>
            <a:pPr marL="342900" indent="-342900" algn="l">
              <a:lnSpc>
                <a:spcPct val="107000"/>
              </a:lnSpc>
              <a:spcAft>
                <a:spcPts val="800"/>
              </a:spcAft>
              <a:buFont typeface="Arial" panose="020B0604020202020204" pitchFamily="34" charset="0"/>
              <a:buChar char="•"/>
            </a:pPr>
            <a:r>
              <a:rPr lang="en-GB" sz="2000" dirty="0">
                <a:ea typeface="Calibri" panose="020F0502020204030204" pitchFamily="34" charset="0"/>
              </a:rPr>
              <a:t>Enhances self-esteem and confidence, promotes pro-social behaviour</a:t>
            </a:r>
          </a:p>
          <a:p>
            <a:pPr marL="342900" indent="-342900" algn="l">
              <a:lnSpc>
                <a:spcPct val="107000"/>
              </a:lnSpc>
              <a:spcAft>
                <a:spcPts val="800"/>
              </a:spcAft>
              <a:buFont typeface="Arial" panose="020B0604020202020204" pitchFamily="34" charset="0"/>
              <a:buChar char="•"/>
            </a:pPr>
            <a:r>
              <a:rPr lang="en-GB" sz="2000" dirty="0">
                <a:effectLst/>
                <a:ea typeface="Calibri" panose="020F0502020204030204" pitchFamily="34" charset="0"/>
              </a:rPr>
              <a:t>Increases political understanding, social inclusion and awareness of rights</a:t>
            </a:r>
          </a:p>
          <a:p>
            <a:pPr marL="342900" indent="-342900" algn="l">
              <a:lnSpc>
                <a:spcPct val="107000"/>
              </a:lnSpc>
              <a:spcAft>
                <a:spcPts val="800"/>
              </a:spcAft>
              <a:buFont typeface="Arial" panose="020B0604020202020204" pitchFamily="34" charset="0"/>
              <a:buChar char="•"/>
            </a:pPr>
            <a:r>
              <a:rPr lang="en-GB" sz="2000" dirty="0">
                <a:solidFill>
                  <a:srgbClr val="000000"/>
                </a:solidFill>
                <a:effectLst/>
                <a:ea typeface="Calibri" panose="020F0502020204030204" pitchFamily="34" charset="0"/>
              </a:rPr>
              <a:t>Breaks down power imbalances between adults-children in sport = empowers children</a:t>
            </a:r>
          </a:p>
          <a:p>
            <a:pPr marL="342900" indent="-342900" algn="l">
              <a:lnSpc>
                <a:spcPct val="107000"/>
              </a:lnSpc>
              <a:spcAft>
                <a:spcPts val="800"/>
              </a:spcAft>
              <a:buFont typeface="Arial" panose="020B0604020202020204" pitchFamily="34" charset="0"/>
              <a:buChar char="•"/>
            </a:pPr>
            <a:r>
              <a:rPr lang="en-GB" sz="2000" dirty="0">
                <a:solidFill>
                  <a:srgbClr val="000000"/>
                </a:solidFill>
                <a:ea typeface="Calibri" panose="020F0502020204030204" pitchFamily="34" charset="0"/>
              </a:rPr>
              <a:t>C</a:t>
            </a:r>
            <a:r>
              <a:rPr lang="en-GB" sz="2000" dirty="0">
                <a:solidFill>
                  <a:srgbClr val="000000"/>
                </a:solidFill>
                <a:effectLst/>
                <a:ea typeface="Calibri" panose="020F0502020204030204" pitchFamily="34" charset="0"/>
              </a:rPr>
              <a:t>reates innovative and more athlete-centred sporting spaces</a:t>
            </a:r>
            <a:endParaRPr lang="en-GB" sz="2000" dirty="0">
              <a:effectLst/>
              <a:ea typeface="Calibri" panose="020F0502020204030204" pitchFamily="34" charset="0"/>
            </a:endParaRPr>
          </a:p>
          <a:p>
            <a:pPr marL="342900" indent="-342900" algn="l">
              <a:lnSpc>
                <a:spcPct val="107000"/>
              </a:lnSpc>
              <a:spcAft>
                <a:spcPts val="800"/>
              </a:spcAft>
              <a:buFont typeface="Arial" panose="020B0604020202020204" pitchFamily="34" charset="0"/>
              <a:buChar char="•"/>
            </a:pPr>
            <a:r>
              <a:rPr lang="en-GB" sz="2000" dirty="0">
                <a:effectLst/>
                <a:ea typeface="Calibri" panose="020F0502020204030204" pitchFamily="34" charset="0"/>
              </a:rPr>
              <a:t>Shows the value that an organisation places on children and on supporting them </a:t>
            </a:r>
          </a:p>
          <a:p>
            <a:pPr marL="342900" indent="-342900" algn="l">
              <a:lnSpc>
                <a:spcPct val="107000"/>
              </a:lnSpc>
              <a:spcAft>
                <a:spcPts val="800"/>
              </a:spcAft>
              <a:buFont typeface="Arial" panose="020B0604020202020204" pitchFamily="34" charset="0"/>
              <a:buChar char="•"/>
            </a:pPr>
            <a:r>
              <a:rPr lang="en-GB" sz="2000" dirty="0">
                <a:effectLst/>
                <a:ea typeface="Calibri" panose="020F0502020204030204" pitchFamily="34" charset="0"/>
              </a:rPr>
              <a:t>Supports the identification of potential concerns (including safeguarding concerns)</a:t>
            </a:r>
          </a:p>
          <a:p>
            <a:pPr marL="342900" indent="-342900" algn="l">
              <a:lnSpc>
                <a:spcPct val="100000"/>
              </a:lnSpc>
              <a:spcAft>
                <a:spcPts val="800"/>
              </a:spcAft>
              <a:buFont typeface="Arial" panose="020B0604020202020204" pitchFamily="34" charset="0"/>
              <a:buChar char="•"/>
            </a:pPr>
            <a:r>
              <a:rPr lang="en-GB" sz="2000" dirty="0">
                <a:ea typeface="Calibri" panose="020F0502020204030204" pitchFamily="34" charset="0"/>
              </a:rPr>
              <a:t>Encourages trust – vital for disclosures</a:t>
            </a:r>
          </a:p>
          <a:p>
            <a:pPr algn="l">
              <a:lnSpc>
                <a:spcPct val="100000"/>
              </a:lnSpc>
              <a:spcAft>
                <a:spcPts val="800"/>
              </a:spcAft>
            </a:pPr>
            <a:r>
              <a:rPr lang="en-GB" sz="1900" dirty="0">
                <a:ea typeface="Calibri" panose="020F0502020204030204" pitchFamily="34" charset="0"/>
              </a:rPr>
              <a:t>(Hart, 1992; </a:t>
            </a:r>
            <a:r>
              <a:rPr lang="en-GB" sz="1900" dirty="0">
                <a:effectLst/>
                <a:ea typeface="Calibri" panose="020F0502020204030204" pitchFamily="34" charset="0"/>
              </a:rPr>
              <a:t>Harris &amp; </a:t>
            </a:r>
            <a:r>
              <a:rPr lang="en-GB" sz="1900" dirty="0" err="1">
                <a:effectLst/>
                <a:ea typeface="Calibri" panose="020F0502020204030204" pitchFamily="34" charset="0"/>
              </a:rPr>
              <a:t>Manatakius</a:t>
            </a:r>
            <a:r>
              <a:rPr lang="en-GB" sz="1900" dirty="0">
                <a:effectLst/>
                <a:ea typeface="Calibri" panose="020F0502020204030204" pitchFamily="34" charset="0"/>
              </a:rPr>
              <a:t>, 2013; Kitzinger, 1997;  Lang, 2022; Smith, 2012; Whitty </a:t>
            </a:r>
            <a:r>
              <a:rPr lang="en-GB" sz="1900" i="1" dirty="0">
                <a:effectLst/>
                <a:ea typeface="Calibri" panose="020F0502020204030204" pitchFamily="34" charset="0"/>
              </a:rPr>
              <a:t>et al</a:t>
            </a:r>
            <a:r>
              <a:rPr lang="en-GB" sz="1900" dirty="0">
                <a:effectLst/>
                <a:ea typeface="Calibri" panose="020F0502020204030204" pitchFamily="34" charset="0"/>
              </a:rPr>
              <a:t>., 2007</a:t>
            </a:r>
            <a:r>
              <a:rPr lang="en-GB" sz="1900" dirty="0">
                <a:ea typeface="Calibri" panose="020F0502020204030204" pitchFamily="34" charset="0"/>
              </a:rPr>
              <a:t>)</a:t>
            </a:r>
            <a:endParaRPr lang="en-GB" sz="1900" dirty="0">
              <a:effectLst/>
              <a:ea typeface="Calibri" panose="020F0502020204030204" pitchFamily="34" charset="0"/>
            </a:endParaRPr>
          </a:p>
        </p:txBody>
      </p:sp>
      <p:pic>
        <p:nvPicPr>
          <p:cNvPr id="2" name="Picture 1" descr="Graphical user interface, text&#10;&#10;Description automatically generated with medium confidence">
            <a:extLst>
              <a:ext uri="{FF2B5EF4-FFF2-40B4-BE49-F238E27FC236}">
                <a16:creationId xmlns:a16="http://schemas.microsoft.com/office/drawing/2014/main" id="{9FF2E911-1E66-A071-4130-54B0FA8E4F0E}"/>
              </a:ext>
            </a:extLst>
          </p:cNvPr>
          <p:cNvPicPr>
            <a:picLocks noChangeAspect="1"/>
          </p:cNvPicPr>
          <p:nvPr/>
        </p:nvPicPr>
        <p:blipFill>
          <a:blip r:embed="rId3"/>
          <a:stretch>
            <a:fillRect/>
          </a:stretch>
        </p:blipFill>
        <p:spPr>
          <a:xfrm>
            <a:off x="10003971" y="6096000"/>
            <a:ext cx="2188029" cy="751114"/>
          </a:xfrm>
          <a:prstGeom prst="rect">
            <a:avLst/>
          </a:prstGeom>
        </p:spPr>
      </p:pic>
      <p:sp>
        <p:nvSpPr>
          <p:cNvPr id="8" name="Title 5">
            <a:extLst>
              <a:ext uri="{FF2B5EF4-FFF2-40B4-BE49-F238E27FC236}">
                <a16:creationId xmlns:a16="http://schemas.microsoft.com/office/drawing/2014/main" id="{2486F7C2-291A-C525-2758-D386E79C536B}"/>
              </a:ext>
            </a:extLst>
          </p:cNvPr>
          <p:cNvSpPr>
            <a:spLocks noGrp="1"/>
          </p:cNvSpPr>
          <p:nvPr>
            <p:ph type="title"/>
          </p:nvPr>
        </p:nvSpPr>
        <p:spPr>
          <a:xfrm>
            <a:off x="4147456" y="156352"/>
            <a:ext cx="7685315" cy="960246"/>
          </a:xfrm>
        </p:spPr>
        <p:txBody>
          <a:bodyPr>
            <a:normAutofit/>
          </a:bodyPr>
          <a:lstStyle/>
          <a:p>
            <a:pPr algn="ctr"/>
            <a:r>
              <a:rPr lang="en-US" sz="3600" dirty="0">
                <a:solidFill>
                  <a:schemeClr val="bg1"/>
                </a:solidFill>
              </a:rPr>
              <a:t>The benefits of participation</a:t>
            </a:r>
          </a:p>
        </p:txBody>
      </p:sp>
    </p:spTree>
    <p:extLst>
      <p:ext uri="{BB962C8B-B14F-4D97-AF65-F5344CB8AC3E}">
        <p14:creationId xmlns:p14="http://schemas.microsoft.com/office/powerpoint/2010/main" val="229985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A09E38FF-7AC7-9D4D-B1D1-B469435B674B}"/>
              </a:ext>
            </a:extLst>
          </p:cNvPr>
          <p:cNvSpPr>
            <a:spLocks noGrp="1"/>
          </p:cNvSpPr>
          <p:nvPr>
            <p:ph type="subTitle" idx="1"/>
          </p:nvPr>
        </p:nvSpPr>
        <p:spPr>
          <a:xfrm>
            <a:off x="5083629" y="1530248"/>
            <a:ext cx="6585857" cy="4718152"/>
          </a:xfrm>
        </p:spPr>
        <p:txBody>
          <a:bodyPr>
            <a:noAutofit/>
          </a:bodyPr>
          <a:lstStyle/>
          <a:p>
            <a:pPr marL="342900" indent="-342900" algn="l">
              <a:buFont typeface="Arial" panose="020B0604020202020204" pitchFamily="34" charset="0"/>
              <a:buChar char="•"/>
            </a:pPr>
            <a:r>
              <a:rPr lang="en-GB" sz="2200" dirty="0">
                <a:solidFill>
                  <a:srgbClr val="000000"/>
                </a:solidFill>
                <a:effectLst/>
                <a:latin typeface="Arial" panose="020B0604020202020204" pitchFamily="34" charset="0"/>
                <a:ea typeface="Calibri" panose="020F0502020204030204" pitchFamily="34" charset="0"/>
              </a:rPr>
              <a:t>Incorporating children’s views can be challenging!</a:t>
            </a:r>
          </a:p>
          <a:p>
            <a:pPr marL="342900" indent="-342900" algn="l">
              <a:buFont typeface="Arial" panose="020B0604020202020204" pitchFamily="34" charset="0"/>
              <a:buChar char="•"/>
            </a:pPr>
            <a:endParaRPr lang="en-GB" sz="2200" dirty="0">
              <a:solidFill>
                <a:srgbClr val="000000"/>
              </a:solidFill>
              <a:ea typeface="Calibri" panose="020F0502020204030204" pitchFamily="34" charset="0"/>
            </a:endParaRPr>
          </a:p>
          <a:p>
            <a:pPr marL="342900" indent="-342900" algn="l">
              <a:buFont typeface="Arial" panose="020B0604020202020204" pitchFamily="34" charset="0"/>
              <a:buChar char="•"/>
            </a:pPr>
            <a:r>
              <a:rPr lang="en-GB" sz="2200" dirty="0">
                <a:solidFill>
                  <a:srgbClr val="000000"/>
                </a:solidFill>
                <a:effectLst/>
                <a:latin typeface="Arial" panose="020B0604020202020204" pitchFamily="34" charset="0"/>
                <a:ea typeface="Calibri" panose="020F0502020204030204" pitchFamily="34" charset="0"/>
              </a:rPr>
              <a:t>Practical/ material challenges:</a:t>
            </a:r>
          </a:p>
          <a:p>
            <a:pPr marL="800100" lvl="1" indent="-342900" algn="l">
              <a:buFont typeface="Arial" panose="020B0604020202020204" pitchFamily="34" charset="0"/>
              <a:buChar char="•"/>
            </a:pPr>
            <a:r>
              <a:rPr lang="en-GB" sz="2200" dirty="0">
                <a:solidFill>
                  <a:srgbClr val="000000"/>
                </a:solidFill>
                <a:effectLst/>
                <a:latin typeface="Arial" panose="020B0604020202020204" pitchFamily="34" charset="0"/>
                <a:ea typeface="Calibri" panose="020F0502020204030204" pitchFamily="34" charset="0"/>
              </a:rPr>
              <a:t>funding, resources, staffing, facilities</a:t>
            </a:r>
          </a:p>
          <a:p>
            <a:pPr marL="342900" indent="-342900" algn="l">
              <a:buFont typeface="Arial" panose="020B0604020202020204" pitchFamily="34" charset="0"/>
              <a:buChar char="•"/>
            </a:pPr>
            <a:endParaRPr lang="en-GB" sz="2200" dirty="0">
              <a:solidFill>
                <a:srgbClr val="000000"/>
              </a:solidFill>
              <a:ea typeface="Calibri" panose="020F0502020204030204" pitchFamily="34" charset="0"/>
            </a:endParaRPr>
          </a:p>
          <a:p>
            <a:pPr marL="342900" indent="-342900" algn="l">
              <a:buFont typeface="Arial" panose="020B0604020202020204" pitchFamily="34" charset="0"/>
              <a:buChar char="•"/>
            </a:pPr>
            <a:r>
              <a:rPr lang="en-GB" sz="2200" dirty="0">
                <a:solidFill>
                  <a:srgbClr val="000000"/>
                </a:solidFill>
                <a:effectLst/>
                <a:latin typeface="Arial" panose="020B0604020202020204" pitchFamily="34" charset="0"/>
                <a:ea typeface="Calibri" panose="020F0502020204030204" pitchFamily="34" charset="0"/>
              </a:rPr>
              <a:t>Structural/ socio-cultural challenges:</a:t>
            </a:r>
          </a:p>
          <a:p>
            <a:pPr marL="800100" lvl="1" indent="-342900" algn="l">
              <a:buFont typeface="Arial" panose="020B0604020202020204" pitchFamily="34" charset="0"/>
              <a:buChar char="•"/>
            </a:pPr>
            <a:r>
              <a:rPr lang="en-GB" sz="2200" dirty="0">
                <a:solidFill>
                  <a:srgbClr val="000000"/>
                </a:solidFill>
                <a:effectLst/>
                <a:latin typeface="Arial" panose="020B0604020202020204" pitchFamily="34" charset="0"/>
                <a:ea typeface="Calibri" panose="020F0502020204030204" pitchFamily="34" charset="0"/>
              </a:rPr>
              <a:t>hierarchical power dynamics, traditional understandings of children as ‘seen but not heard’, resistance from staff, fear, lack of expertise/ confidence</a:t>
            </a:r>
          </a:p>
          <a:p>
            <a:pPr marL="0" lvl="1" algn="l"/>
            <a:r>
              <a:rPr lang="en-GB" sz="2100" b="0" i="0" dirty="0">
                <a:solidFill>
                  <a:srgbClr val="000000"/>
                </a:solidFill>
              </a:rPr>
              <a:t>(</a:t>
            </a:r>
            <a:r>
              <a:rPr lang="en-GB" sz="2100" dirty="0">
                <a:effectLst/>
                <a:ea typeface="Calibri" panose="020F0502020204030204" pitchFamily="34" charset="0"/>
              </a:rPr>
              <a:t>James &amp; </a:t>
            </a:r>
            <a:r>
              <a:rPr lang="en-GB" sz="2100" dirty="0" err="1">
                <a:effectLst/>
                <a:ea typeface="Calibri" panose="020F0502020204030204" pitchFamily="34" charset="0"/>
              </a:rPr>
              <a:t>Prout</a:t>
            </a:r>
            <a:r>
              <a:rPr lang="en-GB" sz="2100" dirty="0">
                <a:effectLst/>
                <a:ea typeface="Calibri" panose="020F0502020204030204" pitchFamily="34" charset="0"/>
              </a:rPr>
              <a:t>, 1997; </a:t>
            </a:r>
            <a:r>
              <a:rPr lang="en-GB" sz="2100" b="0" i="0" dirty="0" err="1">
                <a:solidFill>
                  <a:srgbClr val="000000"/>
                </a:solidFill>
              </a:rPr>
              <a:t>Everley</a:t>
            </a:r>
            <a:r>
              <a:rPr lang="en-GB" sz="2100" b="0" i="0" dirty="0">
                <a:solidFill>
                  <a:srgbClr val="000000"/>
                </a:solidFill>
              </a:rPr>
              <a:t>, 2021; Lang, 2022 Tucker, 2011)</a:t>
            </a:r>
            <a:endParaRPr lang="en-GB" sz="2100" b="0" i="0" dirty="0">
              <a:solidFill>
                <a:srgbClr val="000000"/>
              </a:solidFill>
              <a:effectLst/>
            </a:endParaRPr>
          </a:p>
        </p:txBody>
      </p:sp>
      <p:pic>
        <p:nvPicPr>
          <p:cNvPr id="2" name="Picture 1" descr="Graphical user interface, text&#10;&#10;Description automatically generated with medium confidence">
            <a:extLst>
              <a:ext uri="{FF2B5EF4-FFF2-40B4-BE49-F238E27FC236}">
                <a16:creationId xmlns:a16="http://schemas.microsoft.com/office/drawing/2014/main" id="{9FF2E911-1E66-A071-4130-54B0FA8E4F0E}"/>
              </a:ext>
            </a:extLst>
          </p:cNvPr>
          <p:cNvPicPr>
            <a:picLocks noChangeAspect="1"/>
          </p:cNvPicPr>
          <p:nvPr/>
        </p:nvPicPr>
        <p:blipFill>
          <a:blip r:embed="rId3"/>
          <a:stretch>
            <a:fillRect/>
          </a:stretch>
        </p:blipFill>
        <p:spPr>
          <a:xfrm>
            <a:off x="10003971" y="6096000"/>
            <a:ext cx="2188029" cy="751114"/>
          </a:xfrm>
          <a:prstGeom prst="rect">
            <a:avLst/>
          </a:prstGeom>
        </p:spPr>
      </p:pic>
      <p:sp>
        <p:nvSpPr>
          <p:cNvPr id="8" name="Title 5">
            <a:extLst>
              <a:ext uri="{FF2B5EF4-FFF2-40B4-BE49-F238E27FC236}">
                <a16:creationId xmlns:a16="http://schemas.microsoft.com/office/drawing/2014/main" id="{2486F7C2-291A-C525-2758-D386E79C536B}"/>
              </a:ext>
            </a:extLst>
          </p:cNvPr>
          <p:cNvSpPr>
            <a:spLocks noGrp="1"/>
          </p:cNvSpPr>
          <p:nvPr>
            <p:ph type="title"/>
          </p:nvPr>
        </p:nvSpPr>
        <p:spPr>
          <a:xfrm>
            <a:off x="4147456" y="156352"/>
            <a:ext cx="7685315" cy="960246"/>
          </a:xfrm>
        </p:spPr>
        <p:txBody>
          <a:bodyPr>
            <a:normAutofit/>
          </a:bodyPr>
          <a:lstStyle/>
          <a:p>
            <a:pPr algn="ctr"/>
            <a:r>
              <a:rPr lang="en-US" sz="3600" dirty="0">
                <a:solidFill>
                  <a:schemeClr val="bg1"/>
                </a:solidFill>
              </a:rPr>
              <a:t>Challenges to participation</a:t>
            </a:r>
          </a:p>
        </p:txBody>
      </p:sp>
      <p:pic>
        <p:nvPicPr>
          <p:cNvPr id="1028" name="Picture 4">
            <a:extLst>
              <a:ext uri="{FF2B5EF4-FFF2-40B4-BE49-F238E27FC236}">
                <a16:creationId xmlns:a16="http://schemas.microsoft.com/office/drawing/2014/main" id="{6E3B14C9-6B45-89F9-FDAB-E20AAAC4357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6289" y="1368878"/>
            <a:ext cx="4514850" cy="4944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8565087"/>
      </p:ext>
    </p:extLst>
  </p:cSld>
  <p:clrMapOvr>
    <a:masterClrMapping/>
  </p:clrMapOvr>
</p:sld>
</file>

<file path=ppt/theme/theme1.xml><?xml version="1.0" encoding="utf-8"?>
<a:theme xmlns:a="http://schemas.openxmlformats.org/drawingml/2006/main" name="Office Theme">
  <a:themeElements>
    <a:clrScheme name=" EHU Colours">
      <a:dk1>
        <a:srgbClr val="000000"/>
      </a:dk1>
      <a:lt1>
        <a:srgbClr val="FFFFFF"/>
      </a:lt1>
      <a:dk2>
        <a:srgbClr val="011E41"/>
      </a:dk2>
      <a:lt2>
        <a:srgbClr val="F0D283"/>
      </a:lt2>
      <a:accent1>
        <a:srgbClr val="AD8EAB"/>
      </a:accent1>
      <a:accent2>
        <a:srgbClr val="D5C5D3"/>
      </a:accent2>
      <a:accent3>
        <a:srgbClr val="8DAA95"/>
      </a:accent3>
      <a:accent4>
        <a:srgbClr val="C5D3C8"/>
      </a:accent4>
      <a:accent5>
        <a:srgbClr val="FF9E18"/>
      </a:accent5>
      <a:accent6>
        <a:srgbClr val="00BCE1"/>
      </a:accent6>
      <a:hlink>
        <a:srgbClr val="E1241A"/>
      </a:hlink>
      <a:folHlink>
        <a:srgbClr val="00615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755</TotalTime>
  <Words>2102</Words>
  <Application>Microsoft Office PowerPoint</Application>
  <PresentationFormat>Widescreen</PresentationFormat>
  <Paragraphs>198</Paragraphs>
  <Slides>26</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Bitter SemiBold</vt:lpstr>
      <vt:lpstr>Calibri</vt:lpstr>
      <vt:lpstr>Open Sans</vt:lpstr>
      <vt:lpstr>Office Theme</vt:lpstr>
      <vt:lpstr>Including Child Athletes in Decision-Making in Sport: Moving from Lip Service to Active Participation  Dr Mel Lang SIMS webinar, 12th October 2022 </vt:lpstr>
      <vt:lpstr>Introduction</vt:lpstr>
      <vt:lpstr>Overview</vt:lpstr>
      <vt:lpstr>Defining ‘participation’</vt:lpstr>
      <vt:lpstr>Defining ‘participation’</vt:lpstr>
      <vt:lpstr>Children’s participation: 2 key points</vt:lpstr>
      <vt:lpstr>Benefits…and challenges</vt:lpstr>
      <vt:lpstr>The benefits of participation</vt:lpstr>
      <vt:lpstr>Challenges to participation</vt:lpstr>
      <vt:lpstr>Surveying the sports field</vt:lpstr>
      <vt:lpstr>Where is sport at?</vt:lpstr>
      <vt:lpstr>Where is sport at?</vt:lpstr>
      <vt:lpstr>Where is sport at?</vt:lpstr>
      <vt:lpstr>Example initiatives – and a caveat</vt:lpstr>
      <vt:lpstr>Example initiatives</vt:lpstr>
      <vt:lpstr>Building a culture of participation</vt:lpstr>
      <vt:lpstr>Building a culture of participation</vt:lpstr>
      <vt:lpstr>The Lundy model (Lundy, 2007)</vt:lpstr>
      <vt:lpstr>Building a culture of participation</vt:lpstr>
      <vt:lpstr>Building a culture of participation</vt:lpstr>
      <vt:lpstr>Building a culture of participation</vt:lpstr>
      <vt:lpstr>Building a culture of participation</vt:lpstr>
      <vt:lpstr>Conclusion</vt:lpstr>
      <vt:lpstr>Questions?</vt:lpstr>
      <vt:lpstr>Work Cited</vt:lpstr>
      <vt:lpstr>Work Cited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Andy Butler</dc:creator>
  <cp:lastModifiedBy>Melanie Lang</cp:lastModifiedBy>
  <cp:revision>48</cp:revision>
  <dcterms:created xsi:type="dcterms:W3CDTF">2022-06-16T10:38:33Z</dcterms:created>
  <dcterms:modified xsi:type="dcterms:W3CDTF">2022-10-12T12:46:06Z</dcterms:modified>
</cp:coreProperties>
</file>