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4"/>
    <p:sldMasterId id="2147483847" r:id="rId5"/>
  </p:sldMasterIdLst>
  <p:notesMasterIdLst>
    <p:notesMasterId r:id="rId51"/>
  </p:notesMasterIdLst>
  <p:handoutMasterIdLst>
    <p:handoutMasterId r:id="rId52"/>
  </p:handoutMasterIdLst>
  <p:sldIdLst>
    <p:sldId id="298" r:id="rId6"/>
    <p:sldId id="318" r:id="rId7"/>
    <p:sldId id="357" r:id="rId8"/>
    <p:sldId id="358" r:id="rId9"/>
    <p:sldId id="360" r:id="rId10"/>
    <p:sldId id="367" r:id="rId11"/>
    <p:sldId id="362" r:id="rId12"/>
    <p:sldId id="359" r:id="rId13"/>
    <p:sldId id="363" r:id="rId14"/>
    <p:sldId id="361" r:id="rId15"/>
    <p:sldId id="256" r:id="rId16"/>
    <p:sldId id="365" r:id="rId17"/>
    <p:sldId id="374" r:id="rId18"/>
    <p:sldId id="333" r:id="rId19"/>
    <p:sldId id="348" r:id="rId20"/>
    <p:sldId id="317" r:id="rId21"/>
    <p:sldId id="376" r:id="rId22"/>
    <p:sldId id="377" r:id="rId23"/>
    <p:sldId id="378" r:id="rId24"/>
    <p:sldId id="368" r:id="rId25"/>
    <p:sldId id="375" r:id="rId26"/>
    <p:sldId id="369" r:id="rId27"/>
    <p:sldId id="336" r:id="rId28"/>
    <p:sldId id="339" r:id="rId29"/>
    <p:sldId id="327" r:id="rId30"/>
    <p:sldId id="279" r:id="rId31"/>
    <p:sldId id="386" r:id="rId32"/>
    <p:sldId id="379" r:id="rId33"/>
    <p:sldId id="343" r:id="rId34"/>
    <p:sldId id="384" r:id="rId35"/>
    <p:sldId id="380" r:id="rId36"/>
    <p:sldId id="381" r:id="rId37"/>
    <p:sldId id="385" r:id="rId38"/>
    <p:sldId id="257" r:id="rId39"/>
    <p:sldId id="372" r:id="rId40"/>
    <p:sldId id="387" r:id="rId41"/>
    <p:sldId id="388" r:id="rId42"/>
    <p:sldId id="390" r:id="rId43"/>
    <p:sldId id="260" r:id="rId44"/>
    <p:sldId id="275" r:id="rId45"/>
    <p:sldId id="337" r:id="rId46"/>
    <p:sldId id="332" r:id="rId47"/>
    <p:sldId id="297" r:id="rId48"/>
    <p:sldId id="345" r:id="rId49"/>
    <p:sldId id="347" r:id="rId50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369CA4-441B-4389-8692-0B52AC740038}" v="21" dt="2021-03-17T22:13:38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8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2D69B0-56F9-425D-8841-2B220E3846E1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11709028-E057-4B23-9A2A-73B7D794FAE6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ACCESS</a:t>
          </a:r>
          <a:endParaRPr lang="en-US" dirty="0"/>
        </a:p>
      </dgm:t>
    </dgm:pt>
    <dgm:pt modelId="{1B050C2F-B05A-4310-8F13-0B2F3A83D10D}" type="parTrans" cxnId="{3B1D59AD-09FF-4F80-BF45-4C856940DA92}">
      <dgm:prSet/>
      <dgm:spPr/>
      <dgm:t>
        <a:bodyPr/>
        <a:lstStyle/>
        <a:p>
          <a:endParaRPr lang="en-GB"/>
        </a:p>
      </dgm:t>
    </dgm:pt>
    <dgm:pt modelId="{FE56AB41-1D45-4FA1-908C-F8BEB7166161}" type="sibTrans" cxnId="{3B1D59AD-09FF-4F80-BF45-4C856940DA92}">
      <dgm:prSet/>
      <dgm:spPr/>
      <dgm:t>
        <a:bodyPr/>
        <a:lstStyle/>
        <a:p>
          <a:endParaRPr lang="en-GB"/>
        </a:p>
      </dgm:t>
    </dgm:pt>
    <dgm:pt modelId="{E62D4B37-97AE-41D4-BDEF-0B2D309CA2F3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CONTINUATION</a:t>
          </a:r>
          <a:endParaRPr lang="en-US" dirty="0"/>
        </a:p>
      </dgm:t>
    </dgm:pt>
    <dgm:pt modelId="{C8703F04-3AF7-4B51-99E8-14427FBD55B8}" type="parTrans" cxnId="{906F29C6-D3F4-4771-94CD-5169C3A0A357}">
      <dgm:prSet/>
      <dgm:spPr/>
      <dgm:t>
        <a:bodyPr/>
        <a:lstStyle/>
        <a:p>
          <a:endParaRPr lang="en-GB"/>
        </a:p>
      </dgm:t>
    </dgm:pt>
    <dgm:pt modelId="{F559FB57-BE52-4808-BD1C-E9E8CB613373}" type="sibTrans" cxnId="{906F29C6-D3F4-4771-94CD-5169C3A0A357}">
      <dgm:prSet/>
      <dgm:spPr/>
      <dgm:t>
        <a:bodyPr/>
        <a:lstStyle/>
        <a:p>
          <a:endParaRPr lang="en-GB"/>
        </a:p>
      </dgm:t>
    </dgm:pt>
    <dgm:pt modelId="{36813FA5-F0D1-476F-927F-A899C50EDB8E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ATTAINMENT</a:t>
          </a:r>
          <a:endParaRPr lang="en-US" dirty="0"/>
        </a:p>
      </dgm:t>
    </dgm:pt>
    <dgm:pt modelId="{8755C582-199A-4315-81D0-10E64BE308ED}" type="parTrans" cxnId="{56208C69-C0C6-4247-ABFD-9D672E708318}">
      <dgm:prSet/>
      <dgm:spPr/>
      <dgm:t>
        <a:bodyPr/>
        <a:lstStyle/>
        <a:p>
          <a:endParaRPr lang="en-GB"/>
        </a:p>
      </dgm:t>
    </dgm:pt>
    <dgm:pt modelId="{F5A9181B-7E54-470D-81A6-8C61E987EA41}" type="sibTrans" cxnId="{56208C69-C0C6-4247-ABFD-9D672E708318}">
      <dgm:prSet/>
      <dgm:spPr/>
      <dgm:t>
        <a:bodyPr/>
        <a:lstStyle/>
        <a:p>
          <a:endParaRPr lang="en-GB"/>
        </a:p>
      </dgm:t>
    </dgm:pt>
    <dgm:pt modelId="{8942964C-48EB-4487-90F2-1216D2CC01CC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PROGRESSION</a:t>
          </a:r>
        </a:p>
      </dgm:t>
    </dgm:pt>
    <dgm:pt modelId="{C4E0BC98-A028-483D-A588-BFB2A96289D0}" type="parTrans" cxnId="{2A25E388-A9B7-4431-8F9A-57044DD16FEB}">
      <dgm:prSet/>
      <dgm:spPr/>
      <dgm:t>
        <a:bodyPr/>
        <a:lstStyle/>
        <a:p>
          <a:endParaRPr lang="en-GB"/>
        </a:p>
      </dgm:t>
    </dgm:pt>
    <dgm:pt modelId="{2E7071BB-6731-4908-A86A-365F39529A46}" type="sibTrans" cxnId="{2A25E388-A9B7-4431-8F9A-57044DD16FEB}">
      <dgm:prSet/>
      <dgm:spPr/>
      <dgm:t>
        <a:bodyPr/>
        <a:lstStyle/>
        <a:p>
          <a:endParaRPr lang="en-GB"/>
        </a:p>
      </dgm:t>
    </dgm:pt>
    <dgm:pt modelId="{E285B91E-9AB8-4794-9FD0-EBE127509CC7}" type="pres">
      <dgm:prSet presAssocID="{0E2D69B0-56F9-425D-8841-2B220E3846E1}" presName="CompostProcess" presStyleCnt="0">
        <dgm:presLayoutVars>
          <dgm:dir/>
          <dgm:resizeHandles val="exact"/>
        </dgm:presLayoutVars>
      </dgm:prSet>
      <dgm:spPr/>
    </dgm:pt>
    <dgm:pt modelId="{78B29E84-A9BF-478E-979F-D81A2B22613F}" type="pres">
      <dgm:prSet presAssocID="{0E2D69B0-56F9-425D-8841-2B220E3846E1}" presName="arrow" presStyleLbl="bgShp" presStyleIdx="0" presStyleCnt="1"/>
      <dgm:spPr/>
    </dgm:pt>
    <dgm:pt modelId="{86C465BA-A892-4EB8-8EC7-A775A23E1E41}" type="pres">
      <dgm:prSet presAssocID="{0E2D69B0-56F9-425D-8841-2B220E3846E1}" presName="linearProcess" presStyleCnt="0"/>
      <dgm:spPr/>
    </dgm:pt>
    <dgm:pt modelId="{BA3802E7-2EF2-4B62-956D-4DDE62AFA386}" type="pres">
      <dgm:prSet presAssocID="{11709028-E057-4B23-9A2A-73B7D794FAE6}" presName="textNode" presStyleLbl="node1" presStyleIdx="0" presStyleCnt="4">
        <dgm:presLayoutVars>
          <dgm:bulletEnabled val="1"/>
        </dgm:presLayoutVars>
      </dgm:prSet>
      <dgm:spPr/>
    </dgm:pt>
    <dgm:pt modelId="{8212B070-A813-4212-9C6B-973C8AE44D8F}" type="pres">
      <dgm:prSet presAssocID="{FE56AB41-1D45-4FA1-908C-F8BEB7166161}" presName="sibTrans" presStyleCnt="0"/>
      <dgm:spPr/>
    </dgm:pt>
    <dgm:pt modelId="{A5938CBF-449E-4C49-BC12-65715D6D2F4D}" type="pres">
      <dgm:prSet presAssocID="{E62D4B37-97AE-41D4-BDEF-0B2D309CA2F3}" presName="textNode" presStyleLbl="node1" presStyleIdx="1" presStyleCnt="4">
        <dgm:presLayoutVars>
          <dgm:bulletEnabled val="1"/>
        </dgm:presLayoutVars>
      </dgm:prSet>
      <dgm:spPr/>
    </dgm:pt>
    <dgm:pt modelId="{4DA430C4-8C04-4120-B04D-851AC3A9BC36}" type="pres">
      <dgm:prSet presAssocID="{F559FB57-BE52-4808-BD1C-E9E8CB613373}" presName="sibTrans" presStyleCnt="0"/>
      <dgm:spPr/>
    </dgm:pt>
    <dgm:pt modelId="{EA4055C6-A1B4-4769-9F26-A1109A04CFEE}" type="pres">
      <dgm:prSet presAssocID="{36813FA5-F0D1-476F-927F-A899C50EDB8E}" presName="textNode" presStyleLbl="node1" presStyleIdx="2" presStyleCnt="4">
        <dgm:presLayoutVars>
          <dgm:bulletEnabled val="1"/>
        </dgm:presLayoutVars>
      </dgm:prSet>
      <dgm:spPr/>
    </dgm:pt>
    <dgm:pt modelId="{B673D019-11AE-4B26-B8AB-3A0CA40B2B45}" type="pres">
      <dgm:prSet presAssocID="{F5A9181B-7E54-470D-81A6-8C61E987EA41}" presName="sibTrans" presStyleCnt="0"/>
      <dgm:spPr/>
    </dgm:pt>
    <dgm:pt modelId="{9E245A1A-6F28-4670-9E14-A3ABC8EE3053}" type="pres">
      <dgm:prSet presAssocID="{8942964C-48EB-4487-90F2-1216D2CC01CC}" presName="textNode" presStyleLbl="node1" presStyleIdx="3" presStyleCnt="4" custLinFactNeighborX="99" custLinFactNeighborY="1270">
        <dgm:presLayoutVars>
          <dgm:bulletEnabled val="1"/>
        </dgm:presLayoutVars>
      </dgm:prSet>
      <dgm:spPr/>
    </dgm:pt>
  </dgm:ptLst>
  <dgm:cxnLst>
    <dgm:cxn modelId="{35685546-2585-42B0-88C2-9666BD538D0D}" type="presOf" srcId="{11709028-E057-4B23-9A2A-73B7D794FAE6}" destId="{BA3802E7-2EF2-4B62-956D-4DDE62AFA386}" srcOrd="0" destOrd="0" presId="urn:microsoft.com/office/officeart/2005/8/layout/hProcess9"/>
    <dgm:cxn modelId="{56208C69-C0C6-4247-ABFD-9D672E708318}" srcId="{0E2D69B0-56F9-425D-8841-2B220E3846E1}" destId="{36813FA5-F0D1-476F-927F-A899C50EDB8E}" srcOrd="2" destOrd="0" parTransId="{8755C582-199A-4315-81D0-10E64BE308ED}" sibTransId="{F5A9181B-7E54-470D-81A6-8C61E987EA41}"/>
    <dgm:cxn modelId="{F83C1783-CD11-4D7B-B7B9-23618AF9433C}" type="presOf" srcId="{E62D4B37-97AE-41D4-BDEF-0B2D309CA2F3}" destId="{A5938CBF-449E-4C49-BC12-65715D6D2F4D}" srcOrd="0" destOrd="0" presId="urn:microsoft.com/office/officeart/2005/8/layout/hProcess9"/>
    <dgm:cxn modelId="{2A25E388-A9B7-4431-8F9A-57044DD16FEB}" srcId="{0E2D69B0-56F9-425D-8841-2B220E3846E1}" destId="{8942964C-48EB-4487-90F2-1216D2CC01CC}" srcOrd="3" destOrd="0" parTransId="{C4E0BC98-A028-483D-A588-BFB2A96289D0}" sibTransId="{2E7071BB-6731-4908-A86A-365F39529A46}"/>
    <dgm:cxn modelId="{3B1D59AD-09FF-4F80-BF45-4C856940DA92}" srcId="{0E2D69B0-56F9-425D-8841-2B220E3846E1}" destId="{11709028-E057-4B23-9A2A-73B7D794FAE6}" srcOrd="0" destOrd="0" parTransId="{1B050C2F-B05A-4310-8F13-0B2F3A83D10D}" sibTransId="{FE56AB41-1D45-4FA1-908C-F8BEB7166161}"/>
    <dgm:cxn modelId="{906F29C6-D3F4-4771-94CD-5169C3A0A357}" srcId="{0E2D69B0-56F9-425D-8841-2B220E3846E1}" destId="{E62D4B37-97AE-41D4-BDEF-0B2D309CA2F3}" srcOrd="1" destOrd="0" parTransId="{C8703F04-3AF7-4B51-99E8-14427FBD55B8}" sibTransId="{F559FB57-BE52-4808-BD1C-E9E8CB613373}"/>
    <dgm:cxn modelId="{1819B2D6-5A1E-468A-A157-DFB280A07086}" type="presOf" srcId="{0E2D69B0-56F9-425D-8841-2B220E3846E1}" destId="{E285B91E-9AB8-4794-9FD0-EBE127509CC7}" srcOrd="0" destOrd="0" presId="urn:microsoft.com/office/officeart/2005/8/layout/hProcess9"/>
    <dgm:cxn modelId="{827F3CE5-0A5F-4232-88CC-7A2A5DA9B326}" type="presOf" srcId="{8942964C-48EB-4487-90F2-1216D2CC01CC}" destId="{9E245A1A-6F28-4670-9E14-A3ABC8EE3053}" srcOrd="0" destOrd="0" presId="urn:microsoft.com/office/officeart/2005/8/layout/hProcess9"/>
    <dgm:cxn modelId="{70E913ED-B487-4E69-A19D-9B57DFC59763}" type="presOf" srcId="{36813FA5-F0D1-476F-927F-A899C50EDB8E}" destId="{EA4055C6-A1B4-4769-9F26-A1109A04CFEE}" srcOrd="0" destOrd="0" presId="urn:microsoft.com/office/officeart/2005/8/layout/hProcess9"/>
    <dgm:cxn modelId="{5A71A104-761E-4D4B-A64C-C2C93CE49535}" type="presParOf" srcId="{E285B91E-9AB8-4794-9FD0-EBE127509CC7}" destId="{78B29E84-A9BF-478E-979F-D81A2B22613F}" srcOrd="0" destOrd="0" presId="urn:microsoft.com/office/officeart/2005/8/layout/hProcess9"/>
    <dgm:cxn modelId="{B1EE1263-08D7-44F9-ADEE-0A19F3E56D73}" type="presParOf" srcId="{E285B91E-9AB8-4794-9FD0-EBE127509CC7}" destId="{86C465BA-A892-4EB8-8EC7-A775A23E1E41}" srcOrd="1" destOrd="0" presId="urn:microsoft.com/office/officeart/2005/8/layout/hProcess9"/>
    <dgm:cxn modelId="{B594BFFA-3E56-4800-A4D0-090D381BE3F1}" type="presParOf" srcId="{86C465BA-A892-4EB8-8EC7-A775A23E1E41}" destId="{BA3802E7-2EF2-4B62-956D-4DDE62AFA386}" srcOrd="0" destOrd="0" presId="urn:microsoft.com/office/officeart/2005/8/layout/hProcess9"/>
    <dgm:cxn modelId="{A75BB49C-190A-449E-8059-950493DFD08F}" type="presParOf" srcId="{86C465BA-A892-4EB8-8EC7-A775A23E1E41}" destId="{8212B070-A813-4212-9C6B-973C8AE44D8F}" srcOrd="1" destOrd="0" presId="urn:microsoft.com/office/officeart/2005/8/layout/hProcess9"/>
    <dgm:cxn modelId="{4639FFF4-9323-4A5E-ABA7-096E3CAF69F9}" type="presParOf" srcId="{86C465BA-A892-4EB8-8EC7-A775A23E1E41}" destId="{A5938CBF-449E-4C49-BC12-65715D6D2F4D}" srcOrd="2" destOrd="0" presId="urn:microsoft.com/office/officeart/2005/8/layout/hProcess9"/>
    <dgm:cxn modelId="{68716D21-BF29-4D60-975C-E98B364C4FE1}" type="presParOf" srcId="{86C465BA-A892-4EB8-8EC7-A775A23E1E41}" destId="{4DA430C4-8C04-4120-B04D-851AC3A9BC36}" srcOrd="3" destOrd="0" presId="urn:microsoft.com/office/officeart/2005/8/layout/hProcess9"/>
    <dgm:cxn modelId="{B807FB8C-7DFC-4D19-95AE-ADB4558901AD}" type="presParOf" srcId="{86C465BA-A892-4EB8-8EC7-A775A23E1E41}" destId="{EA4055C6-A1B4-4769-9F26-A1109A04CFEE}" srcOrd="4" destOrd="0" presId="urn:microsoft.com/office/officeart/2005/8/layout/hProcess9"/>
    <dgm:cxn modelId="{EACE7A70-8272-419C-A506-F3FD9DEF09BB}" type="presParOf" srcId="{86C465BA-A892-4EB8-8EC7-A775A23E1E41}" destId="{B673D019-11AE-4B26-B8AB-3A0CA40B2B45}" srcOrd="5" destOrd="0" presId="urn:microsoft.com/office/officeart/2005/8/layout/hProcess9"/>
    <dgm:cxn modelId="{CBD43AC4-806B-446D-8FD2-427A052406CC}" type="presParOf" srcId="{86C465BA-A892-4EB8-8EC7-A775A23E1E41}" destId="{9E245A1A-6F28-4670-9E14-A3ABC8EE305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29E84-A9BF-478E-979F-D81A2B22613F}">
      <dsp:nvSpPr>
        <dsp:cNvPr id="0" name=""/>
        <dsp:cNvSpPr/>
      </dsp:nvSpPr>
      <dsp:spPr>
        <a:xfrm>
          <a:off x="672700" y="0"/>
          <a:ext cx="7623938" cy="2065106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802E7-2EF2-4B62-956D-4DDE62AFA386}">
      <dsp:nvSpPr>
        <dsp:cNvPr id="0" name=""/>
        <dsp:cNvSpPr/>
      </dsp:nvSpPr>
      <dsp:spPr>
        <a:xfrm>
          <a:off x="3175" y="619531"/>
          <a:ext cx="2020345" cy="82604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ACCESS</a:t>
          </a:r>
          <a:endParaRPr lang="en-US" sz="2200" kern="1200" dirty="0"/>
        </a:p>
      </dsp:txBody>
      <dsp:txXfrm>
        <a:off x="43499" y="659855"/>
        <a:ext cx="1939697" cy="745394"/>
      </dsp:txXfrm>
    </dsp:sp>
    <dsp:sp modelId="{A5938CBF-449E-4C49-BC12-65715D6D2F4D}">
      <dsp:nvSpPr>
        <dsp:cNvPr id="0" name=""/>
        <dsp:cNvSpPr/>
      </dsp:nvSpPr>
      <dsp:spPr>
        <a:xfrm>
          <a:off x="2317389" y="619531"/>
          <a:ext cx="2020345" cy="82604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CONTINUATION</a:t>
          </a:r>
          <a:endParaRPr lang="en-US" sz="2200" kern="1200" dirty="0"/>
        </a:p>
      </dsp:txBody>
      <dsp:txXfrm>
        <a:off x="2357713" y="659855"/>
        <a:ext cx="1939697" cy="745394"/>
      </dsp:txXfrm>
    </dsp:sp>
    <dsp:sp modelId="{EA4055C6-A1B4-4769-9F26-A1109A04CFEE}">
      <dsp:nvSpPr>
        <dsp:cNvPr id="0" name=""/>
        <dsp:cNvSpPr/>
      </dsp:nvSpPr>
      <dsp:spPr>
        <a:xfrm>
          <a:off x="4631603" y="619531"/>
          <a:ext cx="2020345" cy="82604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ATTAINMENT</a:t>
          </a:r>
          <a:endParaRPr lang="en-US" sz="2200" kern="1200" dirty="0"/>
        </a:p>
      </dsp:txBody>
      <dsp:txXfrm>
        <a:off x="4671927" y="659855"/>
        <a:ext cx="1939697" cy="745394"/>
      </dsp:txXfrm>
    </dsp:sp>
    <dsp:sp modelId="{9E245A1A-6F28-4670-9E14-A3ABC8EE3053}">
      <dsp:nvSpPr>
        <dsp:cNvPr id="0" name=""/>
        <dsp:cNvSpPr/>
      </dsp:nvSpPr>
      <dsp:spPr>
        <a:xfrm>
          <a:off x="6946108" y="630022"/>
          <a:ext cx="2020345" cy="82604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PROGRESSION</a:t>
          </a:r>
        </a:p>
      </dsp:txBody>
      <dsp:txXfrm>
        <a:off x="6986432" y="670346"/>
        <a:ext cx="1939697" cy="745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BC3E1-2CE8-480A-8399-5C341ACE83EF}" type="datetimeFigureOut">
              <a:rPr lang="en-GB" smtClean="0"/>
              <a:t>17/03/2021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4FC83-914C-40E2-8235-1F786E2396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541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2D9B3-C84B-4040-9DC7-D486FA412B15}" type="datetimeFigureOut">
              <a:rPr lang="en-GB" smtClean="0"/>
              <a:t>17/03/2021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7BF54-71AE-40A2-9A31-33D4F369D8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88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770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36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05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63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cs typeface="+mn-lt"/>
              </a:rPr>
            </a:br>
            <a:endParaRPr lang="en-US" dirty="0"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5CBF4-ABC0-7243-B791-6E9661E2B9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16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5CBF4-ABC0-7243-B791-6E9661E2B9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01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088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128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412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410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2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81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975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375"/>
              </a:spcAft>
            </a:pPr>
            <a:r>
              <a:rPr lang="en-GB" sz="18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students should have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</a:pPr>
            <a:r>
              <a:rPr lang="en-GB" sz="1800" b="1" dirty="0">
                <a:solidFill>
                  <a:srgbClr val="2C2C2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</a:pPr>
            <a:r>
              <a:rPr lang="en-GB" sz="1800" b="1" dirty="0">
                <a:solidFill>
                  <a:srgbClr val="2C2C2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they really need it, 6  - they don’t really need it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</a:pPr>
            <a:r>
              <a:rPr lang="en-GB" sz="1800" b="1" dirty="0">
                <a:solidFill>
                  <a:srgbClr val="2C2C2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75"/>
              </a:spcAft>
            </a:pPr>
            <a:r>
              <a:rPr lang="en-GB" sz="1800" b="1" dirty="0">
                <a:solidFill>
                  <a:srgbClr val="2C2C2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really need (1) Employment capital (occupational  - judgment, business acumen, ability to manage up)  - (2) human capital – skills, knowledge, qualifications and 3 (identity capital ) understand their position in graduate labour market, set career goals, communicate skills/experiences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186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239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61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24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62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598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281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8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7BF54-71AE-40A2-9A31-33D4F369D84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30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8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55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7BF54-71AE-40A2-9A31-33D4F369D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26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47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1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1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multicolour.eps">
            <a:extLst>
              <a:ext uri="{FF2B5EF4-FFF2-40B4-BE49-F238E27FC236}">
                <a16:creationId xmlns:a16="http://schemas.microsoft.com/office/drawing/2014/main" id="{5221150B-CF34-4C49-9EBD-C81298C69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6711"/>
            <a:ext cx="9158032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" y="1568358"/>
            <a:ext cx="6615800" cy="28800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TripeAccred_Lockup_black.ai">
            <a:extLst>
              <a:ext uri="{FF2B5EF4-FFF2-40B4-BE49-F238E27FC236}">
                <a16:creationId xmlns:a16="http://schemas.microsoft.com/office/drawing/2014/main" id="{99CE38EE-5BD2-418B-ACFD-7C5A02B1EF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22" y="5850890"/>
            <a:ext cx="2302971" cy="553958"/>
          </a:xfrm>
          <a:prstGeom prst="rect">
            <a:avLst/>
          </a:prstGeom>
        </p:spPr>
      </p:pic>
      <p:pic>
        <p:nvPicPr>
          <p:cNvPr id="9" name="Picture 8" descr="UoL_Logo.eps">
            <a:extLst>
              <a:ext uri="{FF2B5EF4-FFF2-40B4-BE49-F238E27FC236}">
                <a16:creationId xmlns:a16="http://schemas.microsoft.com/office/drawing/2014/main" id="{5B75023E-FC4B-454C-89AA-4A06AB0B05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650" y="393128"/>
            <a:ext cx="1897356" cy="54163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123C96-9F2B-410C-B59E-E9C96C5CAB96}"/>
              </a:ext>
            </a:extLst>
          </p:cNvPr>
          <p:cNvCxnSpPr>
            <a:cxnSpLocks/>
          </p:cNvCxnSpPr>
          <p:nvPr userDrawn="1"/>
        </p:nvCxnSpPr>
        <p:spPr>
          <a:xfrm>
            <a:off x="338722" y="1066791"/>
            <a:ext cx="8481428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545325-A9FA-4284-AD37-86FC88CA36FB}"/>
              </a:ext>
            </a:extLst>
          </p:cNvPr>
          <p:cNvSpPr txBox="1"/>
          <p:nvPr userDrawn="1"/>
        </p:nvSpPr>
        <p:spPr>
          <a:xfrm>
            <a:off x="323849" y="732572"/>
            <a:ext cx="46091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dirty="0">
                <a:latin typeface="Arial"/>
                <a:cs typeface="Arial"/>
              </a:rPr>
              <a:t>Leeds University Business</a:t>
            </a:r>
            <a:r>
              <a:rPr lang="en-US" sz="1600" b="1" baseline="0" dirty="0">
                <a:latin typeface="Arial"/>
                <a:cs typeface="Arial"/>
              </a:rPr>
              <a:t> School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888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multicolour.eps">
            <a:extLst>
              <a:ext uri="{FF2B5EF4-FFF2-40B4-BE49-F238E27FC236}">
                <a16:creationId xmlns:a16="http://schemas.microsoft.com/office/drawing/2014/main" id="{EECA8102-B8A3-4C37-A30D-2878DD73E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6711"/>
            <a:ext cx="9158032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933" y="1568358"/>
            <a:ext cx="6606716" cy="28800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123C96-9F2B-410C-B59E-E9C96C5CAB96}"/>
              </a:ext>
            </a:extLst>
          </p:cNvPr>
          <p:cNvCxnSpPr>
            <a:cxnSpLocks/>
          </p:cNvCxnSpPr>
          <p:nvPr userDrawn="1"/>
        </p:nvCxnSpPr>
        <p:spPr>
          <a:xfrm>
            <a:off x="332933" y="1066791"/>
            <a:ext cx="8487217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545325-A9FA-4284-AD37-86FC88CA36FB}"/>
              </a:ext>
            </a:extLst>
          </p:cNvPr>
          <p:cNvSpPr txBox="1"/>
          <p:nvPr userDrawn="1"/>
        </p:nvSpPr>
        <p:spPr>
          <a:xfrm>
            <a:off x="332933" y="732572"/>
            <a:ext cx="46000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Leeds University Business</a:t>
            </a:r>
            <a:r>
              <a:rPr lang="en-US" sz="1600" b="1" baseline="0" dirty="0">
                <a:solidFill>
                  <a:schemeClr val="bg1"/>
                </a:solidFill>
                <a:latin typeface="Arial"/>
                <a:cs typeface="Arial"/>
              </a:rPr>
              <a:t> School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Picture 11" descr="TripeAccred_Lockup_white.ai">
            <a:extLst>
              <a:ext uri="{FF2B5EF4-FFF2-40B4-BE49-F238E27FC236}">
                <a16:creationId xmlns:a16="http://schemas.microsoft.com/office/drawing/2014/main" id="{4A19C9C4-C49E-42A1-8A1F-3B127E7A39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34" y="5857939"/>
            <a:ext cx="2308760" cy="555351"/>
          </a:xfrm>
          <a:prstGeom prst="rect">
            <a:avLst/>
          </a:prstGeom>
        </p:spPr>
      </p:pic>
      <p:pic>
        <p:nvPicPr>
          <p:cNvPr id="13" name="Picture 12" descr="UoL_Logo_white.eps">
            <a:extLst>
              <a:ext uri="{FF2B5EF4-FFF2-40B4-BE49-F238E27FC236}">
                <a16:creationId xmlns:a16="http://schemas.microsoft.com/office/drawing/2014/main" id="{BFC07FE8-E2AE-4795-964E-4D8B6CE21F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650" y="393128"/>
            <a:ext cx="1897356" cy="5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03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FF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28" y="216000"/>
            <a:ext cx="6452772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95401"/>
            <a:ext cx="4484818" cy="42480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7800" indent="-177800">
              <a:buFont typeface="Arial" panose="020B0604020202020204" pitchFamily="34" charset="0"/>
              <a:buChar char="•"/>
              <a:defRPr/>
            </a:lvl3pPr>
            <a:lvl4pPr marL="355600" indent="-177800">
              <a:defRPr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150" y="1295401"/>
            <a:ext cx="3816000" cy="42480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7800" indent="-177800">
              <a:buFont typeface="Arial" panose="020B0604020202020204" pitchFamily="34" charset="0"/>
              <a:buChar char="•"/>
              <a:defRPr/>
            </a:lvl3pPr>
            <a:lvl4pPr marL="355600" indent="-177800">
              <a:defRPr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288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1295400"/>
            <a:ext cx="413927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849" y="2275488"/>
            <a:ext cx="4139275" cy="327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900" y="1295400"/>
            <a:ext cx="41751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0900" y="2275488"/>
            <a:ext cx="4159250" cy="327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F669AD-3D5E-4122-98A4-E43D73D0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28" y="216000"/>
            <a:ext cx="6452772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07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150" y="1295400"/>
            <a:ext cx="5184000" cy="42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49" y="1295522"/>
            <a:ext cx="3135313" cy="42559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75BA27-E37C-450B-ADF5-4666D4AA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28" y="216000"/>
            <a:ext cx="6452772" cy="79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1562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71116-1837- 107_TESTEDIT.jpg">
            <a:extLst>
              <a:ext uri="{FF2B5EF4-FFF2-40B4-BE49-F238E27FC236}">
                <a16:creationId xmlns:a16="http://schemas.microsoft.com/office/drawing/2014/main" id="{867BB8C0-6EF1-434B-B9E1-986E5DFF5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BA38EF-CCEA-4694-AAD5-10D5479D440C}"/>
              </a:ext>
            </a:extLst>
          </p:cNvPr>
          <p:cNvSpPr/>
          <p:nvPr userDrawn="1"/>
        </p:nvSpPr>
        <p:spPr>
          <a:xfrm>
            <a:off x="0" y="0"/>
            <a:ext cx="3075214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1DA98-710A-415B-A4CD-171B837D2058}"/>
              </a:ext>
            </a:extLst>
          </p:cNvPr>
          <p:cNvSpPr txBox="1"/>
          <p:nvPr userDrawn="1"/>
        </p:nvSpPr>
        <p:spPr>
          <a:xfrm>
            <a:off x="289475" y="804897"/>
            <a:ext cx="151492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"/>
                <a:cs typeface="Arial"/>
              </a:rPr>
              <a:t>No.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8A5DF6-AC20-4B18-8C5F-1D14032D73B6}"/>
              </a:ext>
            </a:extLst>
          </p:cNvPr>
          <p:cNvSpPr txBox="1"/>
          <p:nvPr userDrawn="1"/>
        </p:nvSpPr>
        <p:spPr>
          <a:xfrm>
            <a:off x="314540" y="1543880"/>
            <a:ext cx="2412999" cy="2423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100" b="0" dirty="0">
                <a:solidFill>
                  <a:srgbClr val="FFFFFF"/>
                </a:solidFill>
                <a:latin typeface="Arial"/>
                <a:cs typeface="Arial"/>
              </a:rPr>
              <a:t>Click ‘View’, </a:t>
            </a:r>
          </a:p>
          <a:p>
            <a:r>
              <a:rPr lang="en-US" sz="2100" b="0" dirty="0">
                <a:solidFill>
                  <a:srgbClr val="FFFFFF"/>
                </a:solidFill>
                <a:latin typeface="Arial"/>
                <a:cs typeface="Arial"/>
              </a:rPr>
              <a:t>‘Slide Master’</a:t>
            </a:r>
            <a:r>
              <a:rPr lang="en-US" sz="2100" b="0" baseline="0" dirty="0">
                <a:solidFill>
                  <a:srgbClr val="FFFFFF"/>
                </a:solidFill>
                <a:latin typeface="Arial"/>
                <a:cs typeface="Arial"/>
              </a:rPr>
              <a:t> and edit the content </a:t>
            </a:r>
          </a:p>
          <a:p>
            <a:r>
              <a:rPr lang="en-US" sz="2100" b="0" baseline="0" dirty="0">
                <a:solidFill>
                  <a:srgbClr val="FFFFFF"/>
                </a:solidFill>
                <a:latin typeface="Arial"/>
                <a:cs typeface="Arial"/>
              </a:rPr>
              <a:t>of this slide</a:t>
            </a:r>
            <a:r>
              <a:rPr lang="en-US" sz="2100" b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100" b="0" baseline="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100" b="0" baseline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lang="en-US" sz="1800" b="0" baseline="0" dirty="0">
                <a:solidFill>
                  <a:srgbClr val="FFFFFF"/>
                </a:solidFill>
                <a:latin typeface="Arial"/>
                <a:cs typeface="Arial"/>
              </a:rPr>
              <a:t> adding into your presentation</a:t>
            </a:r>
            <a:endParaRPr lang="en-US" sz="1800" b="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100" b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97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DC4A3B3-9C58-2E4E-9444-232F19BD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398993"/>
            <a:ext cx="8312150" cy="566208"/>
          </a:xfrm>
          <a:prstGeom prst="rect">
            <a:avLst/>
          </a:prstGeom>
        </p:spPr>
        <p:txBody>
          <a:bodyPr/>
          <a:lstStyle>
            <a:lvl1pPr>
              <a:defRPr sz="2400" b="1" spc="-113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8D610B-FA4A-974E-9E51-1681DC31AB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148" y="1646239"/>
            <a:ext cx="5182981" cy="479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Trebuchet MS" panose="020B070302020209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D85F5E-0251-8146-A409-7294027CA5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15013" y="1646239"/>
            <a:ext cx="2909887" cy="47910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6762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CFDC-C327-4AF7-86C9-FB036225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DD1A-D939-419C-8FF9-A6B85B140EB7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98AA4-852B-41CE-888F-160B3FF81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1ACFC-AFBB-4A4B-8E66-158DB85F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79BBC-58BC-4885-8D30-8D9A32DEF8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640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37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D34FF-32BC-451C-8C6F-A253B896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3A5C-CB26-437E-BE52-D728C3FD146F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A3D93-116A-41A7-B13F-FF087F3F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261C5-1087-4F83-8D3E-16845D66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C869D-A05C-4009-A9BC-6A6BE9FFF6B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3448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5A47E-B031-489C-9BE5-7A5AFB29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9D9D-4A17-452E-B7FA-7CD467A6CD4C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09ED7-75C1-4520-8FDF-FB580AA8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DF45-5B16-4D99-988B-B6CD0426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11F0D-75B9-46BC-8184-1B4DC50B98F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4176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CA5E6D-DC45-4F48-BA41-DAB5E7D5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C9E0F-412D-4A88-94D4-EE9E8CE87E73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B56369-7E02-48B0-85B1-3CB9507D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94138B-04C7-4BC9-A023-ADA4C68A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2CA77-2C00-4000-8DDE-EC98266398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91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5DC84B-879E-493F-9924-9035F020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C7118-5093-4ACA-A03E-5C850828DBF6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BA160E-4341-4195-AB25-9011BE06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A3FB01-4490-40D0-9221-F7AA53F1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CCE6-BA28-458A-BDDB-C8DD0EEADA1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9684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F6D1DB5-6909-4EEB-9A3A-9E870F5A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1924-7BA4-4D06-97EF-846FB98DA4B2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2EDC21-335D-496E-BC9F-736C9438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4EABAE-0248-4D42-BBC2-3210FDFC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FB583-EC40-4212-AE32-4C1F3792934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0783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DADF4B-35D5-478E-9B2B-8B35794B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597A0-B87A-4821-85EF-435EBBC6AB80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E167090-2CA5-44C7-9099-F1255172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4B131F-0566-475C-A2D7-26A3EE3B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960BC-036E-4E38-BE6C-5DDF49DE22A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85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E9AC4B-4F16-42AD-9FAE-C4B37AD2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2C685-99B5-40D9-AF17-E86C42FF1524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5FAD49-C99C-4301-A14B-959A31B7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854EDB-E31B-44DA-9F18-779981D7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6ED11-38B2-40B8-A2BF-B9E25135BBD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3714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C6B09D-FF6C-4D3E-8CEA-426D9D5F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5F9BB-FFD3-4082-B635-12984057DDE5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BF4FA2-BF4D-45DF-A4EE-26193DBC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12E984-FBE8-4920-A892-E0D703F4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60121-123C-430D-9681-5A7D44E385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7859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84605-F02B-489F-B3EB-3406DE211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3E6AC-BB73-44F0-A1E7-65964BC3E864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A3C3-B52A-4372-B28B-3B1BCC88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8B470-D53D-4F17-891D-06192177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F06F1-59FF-4ED1-B3DB-DFE12313E1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5403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89328-9CD4-43E5-ACD2-70ABD754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ED72E-ED37-49C3-A795-08D63A34504E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BA55D-A296-4932-AD93-2552AE6F2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DDA4A-44AC-4933-BB1C-047078F9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C9F8D-3D64-4039-86F9-845E4FBE26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543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6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7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0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7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TripeAccred_Lockup_black.ai">
            <a:extLst>
              <a:ext uri="{FF2B5EF4-FFF2-40B4-BE49-F238E27FC236}">
                <a16:creationId xmlns:a16="http://schemas.microsoft.com/office/drawing/2014/main" id="{F363EFEA-0D45-4667-B0D5-DF66B1B1812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98" y="6059715"/>
            <a:ext cx="2356608" cy="566860"/>
          </a:xfrm>
          <a:prstGeom prst="rect">
            <a:avLst/>
          </a:prstGeom>
        </p:spPr>
      </p:pic>
      <p:pic>
        <p:nvPicPr>
          <p:cNvPr id="8" name="Picture 7" descr="UoL_Logo.eps">
            <a:extLst>
              <a:ext uri="{FF2B5EF4-FFF2-40B4-BE49-F238E27FC236}">
                <a16:creationId xmlns:a16="http://schemas.microsoft.com/office/drawing/2014/main" id="{13F34127-C031-4BE1-9439-7926BC6A032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650" y="393128"/>
            <a:ext cx="1897356" cy="5416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A92CF2-E908-4AE1-9F76-CEE5B0B1DF57}"/>
              </a:ext>
            </a:extLst>
          </p:cNvPr>
          <p:cNvCxnSpPr>
            <a:cxnSpLocks/>
          </p:cNvCxnSpPr>
          <p:nvPr userDrawn="1"/>
        </p:nvCxnSpPr>
        <p:spPr>
          <a:xfrm>
            <a:off x="323850" y="1066791"/>
            <a:ext cx="8496300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76C008-F787-4FBF-8AE2-FDE3B7D24300}"/>
              </a:ext>
            </a:extLst>
          </p:cNvPr>
          <p:cNvSpPr txBox="1"/>
          <p:nvPr userDrawn="1"/>
        </p:nvSpPr>
        <p:spPr>
          <a:xfrm>
            <a:off x="309758" y="6113712"/>
            <a:ext cx="3388593" cy="172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Geneva" pitchFamily="122" charset="-128"/>
              </a:rPr>
              <a:t>Leeds University Business School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133E7D-E2AD-48BB-B358-FBCDBDE01920}"/>
              </a:ext>
            </a:extLst>
          </p:cNvPr>
          <p:cNvGrpSpPr/>
          <p:nvPr userDrawn="1"/>
        </p:nvGrpSpPr>
        <p:grpSpPr>
          <a:xfrm>
            <a:off x="0" y="5725298"/>
            <a:ext cx="9144000" cy="134165"/>
            <a:chOff x="0" y="5120118"/>
            <a:chExt cx="9162160" cy="1314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797816-63DC-401C-BFDB-304CFE58D490}"/>
                </a:ext>
              </a:extLst>
            </p:cNvPr>
            <p:cNvSpPr/>
            <p:nvPr userDrawn="1"/>
          </p:nvSpPr>
          <p:spPr>
            <a:xfrm>
              <a:off x="0" y="5120118"/>
              <a:ext cx="1308880" cy="131482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434D7C-64FD-4000-B4FD-79D9F8688ED6}"/>
                </a:ext>
              </a:extLst>
            </p:cNvPr>
            <p:cNvSpPr/>
            <p:nvPr userDrawn="1"/>
          </p:nvSpPr>
          <p:spPr>
            <a:xfrm>
              <a:off x="1308880" y="5120118"/>
              <a:ext cx="1308880" cy="131482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FDD38A-C184-4E6A-BBA8-923FA1335383}"/>
                </a:ext>
              </a:extLst>
            </p:cNvPr>
            <p:cNvSpPr/>
            <p:nvPr userDrawn="1"/>
          </p:nvSpPr>
          <p:spPr>
            <a:xfrm>
              <a:off x="2617760" y="5120118"/>
              <a:ext cx="1308880" cy="131482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97580-CAE1-44A8-B185-0AF4B87F017D}"/>
                </a:ext>
              </a:extLst>
            </p:cNvPr>
            <p:cNvSpPr/>
            <p:nvPr userDrawn="1"/>
          </p:nvSpPr>
          <p:spPr>
            <a:xfrm>
              <a:off x="3926640" y="5120118"/>
              <a:ext cx="1308880" cy="131482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390614-19AC-4B98-AD6D-10F6DADB4570}"/>
                </a:ext>
              </a:extLst>
            </p:cNvPr>
            <p:cNvSpPr/>
            <p:nvPr userDrawn="1"/>
          </p:nvSpPr>
          <p:spPr>
            <a:xfrm>
              <a:off x="5235520" y="5120118"/>
              <a:ext cx="1308880" cy="131482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6A84AA-9F96-4596-B0F3-DF09B61EAA52}"/>
                </a:ext>
              </a:extLst>
            </p:cNvPr>
            <p:cNvSpPr/>
            <p:nvPr userDrawn="1"/>
          </p:nvSpPr>
          <p:spPr>
            <a:xfrm>
              <a:off x="6544400" y="5120118"/>
              <a:ext cx="1308880" cy="131482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E7A986-2A8E-4A61-93FC-1375B4B551C1}"/>
                </a:ext>
              </a:extLst>
            </p:cNvPr>
            <p:cNvSpPr/>
            <p:nvPr userDrawn="1"/>
          </p:nvSpPr>
          <p:spPr>
            <a:xfrm>
              <a:off x="7853280" y="5120118"/>
              <a:ext cx="1308880" cy="131482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42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81CB208-C7DD-44C6-B165-E00720C91A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446813-85A8-4E3C-AED1-C32353738E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C04CD-7D3B-49AA-A667-6146FB1DE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57BD5D-7E9A-4960-959C-DDB036C66250}" type="datetimeFigureOut">
              <a:rPr lang="en-US"/>
              <a:pPr>
                <a:defRPr/>
              </a:pPr>
              <a:t>3/17/2021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C7215-EDC6-452A-B3D4-92B760C9A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B90BE-5EAB-4FBE-B5BF-1800A98D6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9491CF0-D3FD-4FDE-9B32-BBCAD2EBAFF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12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nkhe.com/blogs/how-can-we-support-students-through-unconscious-bias-in-recruitmen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ist.jp/photo/graduate-students-talking-2011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sdes.org/category/student-work/2016/top-5-constraints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cialsciencecollective.org/identity-and-assimilation/" TargetMode="Externa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echerchemid.wordpress.com/author/bergamme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licdomainpictures.net/en/view-image.php?image=266341&amp;picture=feedback-survey-questionnaire" TargetMode="Externa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en/view-image.php?image=266341&amp;picture=feedback-survey-questionnaire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athleenjonesauthor.blogspot.com/2012/01/interviewing-for-book.html" TargetMode="Externa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eflectionsoninstructionalcoaching.blogspot.com/2012/05/inclusive-education-hope-dignity-and.html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08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chnofaq.org/posts/2017/11/do-the-demolition-with-the-help-of-house-demolition-specialists/" TargetMode="External"/><Relationship Id="rId5" Type="http://schemas.openxmlformats.org/officeDocument/2006/relationships/image" Target="../media/image44.jpg"/><Relationship Id="rId4" Type="http://schemas.openxmlformats.org/officeDocument/2006/relationships/hyperlink" Target="http://www.pngall.com/compass-pn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3639080903453987" TargetMode="External"/><Relationship Id="rId2" Type="http://schemas.openxmlformats.org/officeDocument/2006/relationships/hyperlink" Target="https://www.researchgate.net/publication/288855396_A_dynamic_capabilities_view_of_employabilit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lumenlearning.com/suny-esc-educationalplanning/chapter/design-a-capstone-project/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michaelteaching.com/tcard/56-personality/" TargetMode="External"/><Relationship Id="rId11" Type="http://schemas.openxmlformats.org/officeDocument/2006/relationships/hyperlink" Target="https://www.publicdomainpictures.net/en/view-image.php?image=209449&amp;picture=doctor" TargetMode="External"/><Relationship Id="rId5" Type="http://schemas.openxmlformats.org/officeDocument/2006/relationships/image" Target="../media/image12.jpg"/><Relationship Id="rId10" Type="http://schemas.openxmlformats.org/officeDocument/2006/relationships/image" Target="../media/image14.jpg"/><Relationship Id="rId4" Type="http://schemas.openxmlformats.org/officeDocument/2006/relationships/hyperlink" Target="https://www.thymindoman.com/is-our-brain-the-source-of-our-life-is-matter-the-source-of-mind-spirit-a-contemplative-mysticism-view/" TargetMode="External"/><Relationship Id="rId9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tkaplus.co.uk/blog/4-tips-for-looking-professional-in-business-headshots-our-guid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B8FA16-F6A1-4BDD-9C20-86D8CB738C64}"/>
              </a:ext>
            </a:extLst>
          </p:cNvPr>
          <p:cNvSpPr txBox="1"/>
          <p:nvPr/>
        </p:nvSpPr>
        <p:spPr>
          <a:xfrm>
            <a:off x="320425" y="4952145"/>
            <a:ext cx="88235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Dr Iwi Ugiagbe-Green, Associate Professor </a:t>
            </a:r>
          </a:p>
          <a:p>
            <a:pPr algn="ctr"/>
            <a:r>
              <a:rPr lang="en-US" b="1" dirty="0">
                <a:cs typeface="Calibri"/>
              </a:rPr>
              <a:t>(Accounting &amp; Finance, University of Leeds)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3F35AB6-55A3-4264-BF12-5EF04C69D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198571"/>
            <a:ext cx="2743200" cy="4608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8CA3B6-249D-C84C-94FA-0667FB4E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03" y="463845"/>
            <a:ext cx="7886700" cy="25681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Getting students ready for work – what it means for all students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EBDC9648-7ED3-4A09-8748-30037B50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98" y="2352354"/>
            <a:ext cx="2153292" cy="21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6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5B2BD7-ACAE-4595-8069-FE2C0A6D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5940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  <a:cs typeface="Calibri Light"/>
              </a:rPr>
              <a:t>Agency, identity, structure – competing logics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EFEE0509-805A-8C4F-9CC8-577660DB9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3591"/>
            <a:ext cx="9144000" cy="5176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CA060-5955-4437-A4F6-2B25DFC041B3}"/>
              </a:ext>
            </a:extLst>
          </p:cNvPr>
          <p:cNvSpPr txBox="1"/>
          <p:nvPr/>
        </p:nvSpPr>
        <p:spPr>
          <a:xfrm>
            <a:off x="7058346" y="5291191"/>
            <a:ext cx="1890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Dorry, S (2018)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0" descr="University of Leeds | Global &gt; Global collaborations">
            <a:extLst>
              <a:ext uri="{FF2B5EF4-FFF2-40B4-BE49-F238E27FC236}">
                <a16:creationId xmlns:a16="http://schemas.microsoft.com/office/drawing/2014/main" id="{3B7FB3EF-5C70-40F4-B08A-3B615A62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7" y="3646687"/>
            <a:ext cx="1809064" cy="9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FAC appoints first female-majority board | Accounting Today">
            <a:extLst>
              <a:ext uri="{FF2B5EF4-FFF2-40B4-BE49-F238E27FC236}">
                <a16:creationId xmlns:a16="http://schemas.microsoft.com/office/drawing/2014/main" id="{D1141362-FC3A-4DEE-8FB2-398D9E46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00" y="3407730"/>
            <a:ext cx="1533051" cy="10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eloitte">
            <a:extLst>
              <a:ext uri="{FF2B5EF4-FFF2-40B4-BE49-F238E27FC236}">
                <a16:creationId xmlns:a16="http://schemas.microsoft.com/office/drawing/2014/main" id="{D852C79F-F1B0-4E76-A1DA-A3127ACC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71" y="4551219"/>
            <a:ext cx="1003875" cy="10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6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76178E11-F764-4066-A96D-950FA2CBA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1FB07-0148-403D-930E-1B5AF4035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2" name="Picture 2" descr="http://www.ianvisits.co.uk/blog/wp-content/uploads/2009/03/haveigotnewsforyou.jpg">
            <a:extLst>
              <a:ext uri="{FF2B5EF4-FFF2-40B4-BE49-F238E27FC236}">
                <a16:creationId xmlns:a16="http://schemas.microsoft.com/office/drawing/2014/main" id="{DB7F246C-9CC5-44A7-A7CD-B1587E3F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86868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cebook">
            <a:extLst>
              <a:ext uri="{FF2B5EF4-FFF2-40B4-BE49-F238E27FC236}">
                <a16:creationId xmlns:a16="http://schemas.microsoft.com/office/drawing/2014/main" id="{BE5566E7-C731-49E1-9BFC-0765C2699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" y="1212351"/>
            <a:ext cx="9006396" cy="5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DACF0B9-F985-4F71-86D7-D67104B71028}"/>
              </a:ext>
            </a:extLst>
          </p:cNvPr>
          <p:cNvSpPr txBox="1">
            <a:spLocks noChangeArrowheads="1"/>
          </p:cNvSpPr>
          <p:nvPr/>
        </p:nvSpPr>
        <p:spPr bwMode="auto">
          <a:xfrm rot="20794652">
            <a:off x="227356" y="2190420"/>
            <a:ext cx="8461685" cy="2477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5000" dirty="0"/>
              <a:t>CBI (2019) reports          % of employers do not perceive graduates to be work ready</a:t>
            </a:r>
            <a:endParaRPr lang="en-US" alt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28BAA-F802-4A29-B0A7-F6E9799757AC}"/>
              </a:ext>
            </a:extLst>
          </p:cNvPr>
          <p:cNvSpPr/>
          <p:nvPr/>
        </p:nvSpPr>
        <p:spPr>
          <a:xfrm rot="20773272">
            <a:off x="4911439" y="1992619"/>
            <a:ext cx="1109662" cy="10001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cebook">
            <a:extLst>
              <a:ext uri="{FF2B5EF4-FFF2-40B4-BE49-F238E27FC236}">
                <a16:creationId xmlns:a16="http://schemas.microsoft.com/office/drawing/2014/main" id="{BE5566E7-C731-49E1-9BFC-0765C2699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" y="1212351"/>
            <a:ext cx="9006396" cy="5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DACF0B9-F985-4F71-86D7-D67104B71028}"/>
              </a:ext>
            </a:extLst>
          </p:cNvPr>
          <p:cNvSpPr txBox="1">
            <a:spLocks noChangeArrowheads="1"/>
          </p:cNvSpPr>
          <p:nvPr/>
        </p:nvSpPr>
        <p:spPr bwMode="auto">
          <a:xfrm rot="20794652">
            <a:off x="227356" y="2190420"/>
            <a:ext cx="8461685" cy="2477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5000" dirty="0"/>
              <a:t>CBI (2019) reports  44 % of employers do not perceive graduates to be work ready</a:t>
            </a:r>
            <a:endParaRPr lang="en-US" altLang="en-US" sz="5000" dirty="0"/>
          </a:p>
        </p:txBody>
      </p:sp>
    </p:spTree>
    <p:extLst>
      <p:ext uri="{BB962C8B-B14F-4D97-AF65-F5344CB8AC3E}">
        <p14:creationId xmlns:p14="http://schemas.microsoft.com/office/powerpoint/2010/main" val="48507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E438-E3C9-4D4F-93FD-79B72473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85"/>
            <a:ext cx="6801492" cy="103788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Problematization of “success in the workplace</a:t>
            </a:r>
            <a:r>
              <a:rPr lang="en-US" sz="3200" dirty="0"/>
              <a:t>”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565C6-E59C-4943-A372-6F14E552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4573"/>
            <a:ext cx="9144000" cy="5079100"/>
          </a:xfrm>
        </p:spPr>
        <p:txBody>
          <a:bodyPr/>
          <a:lstStyle/>
          <a:p>
            <a:r>
              <a:rPr lang="en-US" sz="2500" b="1" dirty="0"/>
              <a:t>Opportunity structures  </a:t>
            </a:r>
            <a:r>
              <a:rPr lang="en-US" sz="1800" dirty="0"/>
              <a:t>(Ken Roberts, 1997)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Pragmatic rationality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(Phil Hodkinson, 1998)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not everyone has the capacity to be anything that they want to be</a:t>
            </a:r>
          </a:p>
          <a:p>
            <a:r>
              <a:rPr lang="en-US" sz="2500" b="1" dirty="0"/>
              <a:t>Mimetic isomorphism </a:t>
            </a:r>
            <a:r>
              <a:rPr lang="en-US" sz="1800" dirty="0"/>
              <a:t>(Fogarty, 1992) </a:t>
            </a:r>
            <a:r>
              <a:rPr lang="en-US" sz="2500" dirty="0"/>
              <a:t>– Performance reviews are used to design algorithms in AI systems for recruitment and selection – is this what success looks like?</a:t>
            </a:r>
          </a:p>
          <a:p>
            <a:r>
              <a:rPr lang="en-GB" sz="2500" dirty="0"/>
              <a:t>Conformance with </a:t>
            </a:r>
            <a:r>
              <a:rPr lang="en-GB" sz="2500" b="1" dirty="0"/>
              <a:t>organisational professionalism </a:t>
            </a:r>
            <a:r>
              <a:rPr lang="en-GB" sz="1800" dirty="0"/>
              <a:t>(Evetts 2008) </a:t>
            </a:r>
            <a:r>
              <a:rPr lang="en-GB" sz="2500" dirty="0"/>
              <a:t>– what does “professional” look like according to the employer. What does the employer value?</a:t>
            </a:r>
          </a:p>
          <a:p>
            <a:r>
              <a:rPr lang="en-GB" sz="2500" b="1" dirty="0"/>
              <a:t>Critical race theory (structural racism)</a:t>
            </a:r>
            <a:r>
              <a:rPr lang="en-GB" sz="2500" dirty="0"/>
              <a:t>– ‘whiteness’ is centred in systems, policies that perpetuate bias, inequity of opportunity for non-white people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49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6C4C-B224-9A45-BB33-BD97A55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1" y="191944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  <a:cs typeface="Calibri Light"/>
                <a:hlinkClick r:id="rId3"/>
              </a:rPr>
              <a:t>Wonkhe</a:t>
            </a:r>
            <a:endParaRPr lang="en-GB" sz="3200" b="1" dirty="0">
              <a:latin typeface="+mn-lt"/>
              <a:cs typeface="Calibri Light"/>
            </a:endParaRP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38C2684-E3C7-414B-9DC5-0EFAB31D9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" y="1060931"/>
            <a:ext cx="8666018" cy="45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6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E91F-4EB1-4CA3-A17A-B4764916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61" y="1032676"/>
            <a:ext cx="8527550" cy="883274"/>
          </a:xfrm>
        </p:spPr>
        <p:txBody>
          <a:bodyPr>
            <a:normAutofit/>
          </a:bodyPr>
          <a:lstStyle/>
          <a:p>
            <a:r>
              <a:rPr lang="en-US" sz="3200" b="1" dirty="0">
                <a:cs typeface="Calibri Light"/>
              </a:rPr>
              <a:t>(</a:t>
            </a:r>
            <a:r>
              <a:rPr lang="en-US" sz="3200" b="1" dirty="0">
                <a:latin typeface="+mn-lt"/>
                <a:cs typeface="Calibri Light"/>
              </a:rPr>
              <a:t>Work-readiness)  - A Student Lifecycle approach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41" name="Diagram 41">
            <a:extLst>
              <a:ext uri="{FF2B5EF4-FFF2-40B4-BE49-F238E27FC236}">
                <a16:creationId xmlns:a16="http://schemas.microsoft.com/office/drawing/2014/main" id="{B3A71855-BAAB-42B2-B194-97D1A03D7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496854"/>
              </p:ext>
            </p:extLst>
          </p:nvPr>
        </p:nvGraphicFramePr>
        <p:xfrm>
          <a:off x="87330" y="1825313"/>
          <a:ext cx="8969339" cy="206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" name="Arrow: Left-Right 42">
            <a:extLst>
              <a:ext uri="{FF2B5EF4-FFF2-40B4-BE49-F238E27FC236}">
                <a16:creationId xmlns:a16="http://schemas.microsoft.com/office/drawing/2014/main" id="{C00647E1-544F-4BA9-8F63-21ACCBAD6440}"/>
              </a:ext>
            </a:extLst>
          </p:cNvPr>
          <p:cNvSpPr/>
          <p:nvPr/>
        </p:nvSpPr>
        <p:spPr>
          <a:xfrm>
            <a:off x="545935" y="3670152"/>
            <a:ext cx="6553508" cy="595460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 dirty="0">
                <a:cs typeface="Calibri"/>
              </a:rPr>
              <a:t>Structures of opportunity – Multi-stakeholder engagement approach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0A87B75-0696-432C-989E-F0A82FC6CCFE}"/>
              </a:ext>
            </a:extLst>
          </p:cNvPr>
          <p:cNvSpPr txBox="1"/>
          <p:nvPr/>
        </p:nvSpPr>
        <p:spPr>
          <a:xfrm>
            <a:off x="1114746" y="4514094"/>
            <a:ext cx="6647380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dirty="0"/>
              <a:t>Formal: Work based learning, internships, placements, year in industry, volunteering, commercial skills projects, consultancy, careers service</a:t>
            </a:r>
          </a:p>
          <a:p>
            <a:endParaRPr lang="en-US" sz="1350" dirty="0"/>
          </a:p>
          <a:p>
            <a:r>
              <a:rPr lang="en-US" sz="1350" dirty="0"/>
              <a:t>Informal: Family, friends, societies, faith communities, sports clubs </a:t>
            </a:r>
            <a:endParaRPr lang="en-US" sz="1350" dirty="0">
              <a:cs typeface="Calibri"/>
            </a:endParaRPr>
          </a:p>
        </p:txBody>
      </p:sp>
      <p:sp>
        <p:nvSpPr>
          <p:cNvPr id="384" name="Double Bracket 383">
            <a:extLst>
              <a:ext uri="{FF2B5EF4-FFF2-40B4-BE49-F238E27FC236}">
                <a16:creationId xmlns:a16="http://schemas.microsoft.com/office/drawing/2014/main" id="{0886EEE4-C749-46CA-8EFE-F15A5F153E72}"/>
              </a:ext>
            </a:extLst>
          </p:cNvPr>
          <p:cNvSpPr/>
          <p:nvPr/>
        </p:nvSpPr>
        <p:spPr>
          <a:xfrm>
            <a:off x="670154" y="4642227"/>
            <a:ext cx="6922447" cy="643979"/>
          </a:xfrm>
          <a:prstGeom prst="bracketPair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8338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E91F-4EB1-4CA3-A17A-B4764916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74" y="2781728"/>
            <a:ext cx="8116586" cy="129454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cs typeface="Calibri Light"/>
              </a:rPr>
              <a:t>Racialised degree awarding gaps</a:t>
            </a:r>
            <a:br>
              <a:rPr lang="en-US" sz="3200" b="1" dirty="0">
                <a:cs typeface="Calibri Light"/>
              </a:rPr>
            </a:br>
            <a:r>
              <a:rPr lang="en-US" sz="3200" b="1" dirty="0">
                <a:cs typeface="Calibri Light"/>
              </a:rPr>
              <a:t>Focus groups  (work-readiness)</a:t>
            </a:r>
            <a:br>
              <a:rPr lang="en-US" sz="3200" b="1" dirty="0">
                <a:cs typeface="Calibri Light"/>
              </a:rPr>
            </a:br>
            <a:r>
              <a:rPr lang="en-US" sz="3200" b="1" dirty="0">
                <a:cs typeface="Calibri Light"/>
              </a:rPr>
              <a:t>Listening rooms (racialized experiences)</a:t>
            </a:r>
            <a:br>
              <a:rPr lang="en-US" sz="3200" b="1" dirty="0">
                <a:cs typeface="Calibri Light"/>
              </a:rPr>
            </a:br>
            <a:r>
              <a:rPr lang="en-US" sz="3200" b="1" dirty="0">
                <a:cs typeface="Calibri Light"/>
              </a:rPr>
              <a:t>Ubuntu Kindness circles (sense of belonging, authentic self)</a:t>
            </a:r>
            <a:br>
              <a:rPr lang="en-US" sz="3200" b="1" dirty="0">
                <a:cs typeface="Calibri Light"/>
              </a:rPr>
            </a:br>
            <a:r>
              <a:rPr lang="en-US" sz="3200" b="1" dirty="0">
                <a:cs typeface="Calibri Light"/>
              </a:rPr>
              <a:t>PGR (teaching excellence development) pipeline</a:t>
            </a:r>
            <a:br>
              <a:rPr lang="en-US" sz="3200" b="1" dirty="0">
                <a:cs typeface="Calibri Light"/>
              </a:rPr>
            </a:b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F4AB62-0B70-47F8-92C0-67AF4684EF76}"/>
              </a:ext>
            </a:extLst>
          </p:cNvPr>
          <p:cNvSpPr txBox="1"/>
          <p:nvPr/>
        </p:nvSpPr>
        <p:spPr>
          <a:xfrm>
            <a:off x="482884" y="339047"/>
            <a:ext cx="5989835" cy="57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57AC1-8F6A-4BD9-96A4-D65DA8426A34}"/>
              </a:ext>
            </a:extLst>
          </p:cNvPr>
          <p:cNvSpPr txBox="1"/>
          <p:nvPr/>
        </p:nvSpPr>
        <p:spPr>
          <a:xfrm>
            <a:off x="821933" y="246580"/>
            <a:ext cx="5763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Ongoing projects 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527475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4E25F622-9223-4A05-9930-BD19D4CEB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895" y="1341353"/>
            <a:ext cx="5767970" cy="38718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E6EF3C-5E98-42F1-8560-9854E512CBAF}"/>
              </a:ext>
            </a:extLst>
          </p:cNvPr>
          <p:cNvSpPr txBox="1"/>
          <p:nvPr/>
        </p:nvSpPr>
        <p:spPr>
          <a:xfrm>
            <a:off x="6287784" y="1341353"/>
            <a:ext cx="28562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  <a:p>
            <a:r>
              <a:rPr lang="en-GB" sz="2200" dirty="0"/>
              <a:t>Projects focus on student experience through different lens</a:t>
            </a:r>
          </a:p>
          <a:p>
            <a:endParaRPr lang="en-GB" sz="2200" dirty="0"/>
          </a:p>
          <a:p>
            <a:r>
              <a:rPr lang="en-GB" sz="2200" dirty="0"/>
              <a:t>Intersections between professional </a:t>
            </a:r>
            <a:r>
              <a:rPr lang="en-GB" sz="2200" b="1" dirty="0"/>
              <a:t>identity</a:t>
            </a:r>
            <a:r>
              <a:rPr lang="en-GB" sz="2200" dirty="0"/>
              <a:t> (student), structures of </a:t>
            </a:r>
            <a:r>
              <a:rPr lang="en-GB" sz="2200" b="1" dirty="0"/>
              <a:t>opportunity</a:t>
            </a:r>
            <a:r>
              <a:rPr lang="en-GB" sz="2200" dirty="0"/>
              <a:t> &amp; </a:t>
            </a:r>
            <a:r>
              <a:rPr lang="en-GB" sz="2200" b="1" dirty="0"/>
              <a:t>agency </a:t>
            </a:r>
            <a:r>
              <a:rPr lang="en-GB" sz="2200" dirty="0"/>
              <a:t>(e.g. employers, PSRBs)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57ACB-5A8D-4547-8411-1E92F01E407B}"/>
              </a:ext>
            </a:extLst>
          </p:cNvPr>
          <p:cNvSpPr txBox="1"/>
          <p:nvPr/>
        </p:nvSpPr>
        <p:spPr>
          <a:xfrm>
            <a:off x="647272" y="318499"/>
            <a:ext cx="477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Work-readiness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693052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E9BE-BBC0-47D2-9729-5A16968C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43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Structuration theory</a:t>
            </a:r>
            <a:endParaRPr lang="en-GB" sz="3200" b="1" dirty="0">
              <a:latin typeface="+mn-lt"/>
            </a:endParaRPr>
          </a:p>
        </p:txBody>
      </p:sp>
      <p:pic>
        <p:nvPicPr>
          <p:cNvPr id="5" name="Content Placeholder 4" descr="A picture containing ware, chain&#10;&#10;Description automatically generated">
            <a:extLst>
              <a:ext uri="{FF2B5EF4-FFF2-40B4-BE49-F238E27FC236}">
                <a16:creationId xmlns:a16="http://schemas.microsoft.com/office/drawing/2014/main" id="{D470AA49-CBF9-413E-B95E-AF2CB189B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138" y="1325563"/>
            <a:ext cx="3935457" cy="1991341"/>
          </a:xfrm>
        </p:spPr>
      </p:pic>
      <p:pic>
        <p:nvPicPr>
          <p:cNvPr id="8" name="Picture 7" descr="A picture containing little, kite, game&#10;&#10;Description automatically generated">
            <a:extLst>
              <a:ext uri="{FF2B5EF4-FFF2-40B4-BE49-F238E27FC236}">
                <a16:creationId xmlns:a16="http://schemas.microsoft.com/office/drawing/2014/main" id="{20BC4491-840A-4572-B390-A3496E46B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20326" y="1429138"/>
            <a:ext cx="2904483" cy="1928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48412-33B9-4141-AFDD-BA6BBA22FAE1}"/>
              </a:ext>
            </a:extLst>
          </p:cNvPr>
          <p:cNvSpPr txBox="1"/>
          <p:nvPr/>
        </p:nvSpPr>
        <p:spPr>
          <a:xfrm>
            <a:off x="636544" y="4263528"/>
            <a:ext cx="827610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Intersection of AGENTS (Professional IDENTITY), their (and other agents) AGENCY  and STRUCTURES of opportunity  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Is the student work ready?</a:t>
            </a:r>
            <a:endParaRPr lang="en-GB" sz="2400" dirty="0"/>
          </a:p>
        </p:txBody>
      </p:sp>
      <p:sp>
        <p:nvSpPr>
          <p:cNvPr id="3" name="Action Button: Help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6A915B2-8FED-4032-8E3C-45EC45C5DADE}"/>
              </a:ext>
            </a:extLst>
          </p:cNvPr>
          <p:cNvSpPr/>
          <p:nvPr/>
        </p:nvSpPr>
        <p:spPr>
          <a:xfrm>
            <a:off x="3786028" y="3071284"/>
            <a:ext cx="1212350" cy="906694"/>
          </a:xfrm>
          <a:prstGeom prst="actionButtonHelp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341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6C4C-B224-9A45-BB33-BD97A55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1" y="1"/>
            <a:ext cx="8905008" cy="141991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  <a:cs typeface="Calibri Light"/>
              </a:rPr>
              <a:t>Societal Inequalities</a:t>
            </a:r>
            <a:endParaRPr lang="en-GB" sz="3200" b="1" dirty="0">
              <a:latin typeface="+mn-l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DB29-9036-924D-81E8-9F7E3D7E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95" y="1081355"/>
            <a:ext cx="8905009" cy="469528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  <p:pic>
        <p:nvPicPr>
          <p:cNvPr id="5" name="Picture 4" descr="A child that is sitting in the grass&#10;&#10;Description automatically generated">
            <a:extLst>
              <a:ext uri="{FF2B5EF4-FFF2-40B4-BE49-F238E27FC236}">
                <a16:creationId xmlns:a16="http://schemas.microsoft.com/office/drawing/2014/main" id="{B8C71463-DC30-4710-8B83-5B941382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58" y="1353133"/>
            <a:ext cx="5274581" cy="3955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B7FAD9-D579-4AF5-A8F1-4B38A3656470}"/>
              </a:ext>
            </a:extLst>
          </p:cNvPr>
          <p:cNvSpPr txBox="1"/>
          <p:nvPr/>
        </p:nvSpPr>
        <p:spPr>
          <a:xfrm>
            <a:off x="5845338" y="1081355"/>
            <a:ext cx="32986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Race is not a health risk factor – Racism is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inequalities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Achievement gap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Employment gap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 Gap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opportunities and choices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35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5B2BD7-ACAE-4595-8069-FE2C0A6D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  <a:cs typeface="Calibri Light"/>
              </a:rPr>
              <a:t>Accounting and Finance Sample (2018)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215692-2F4D-0B4B-92CD-B6CFDA0F3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20" y="1160980"/>
            <a:ext cx="8781245" cy="4790114"/>
          </a:xfrm>
        </p:spPr>
        <p:txBody>
          <a:bodyPr>
            <a:normAutofit fontScale="25000" lnSpcReduction="20000"/>
          </a:bodyPr>
          <a:lstStyle/>
          <a:p>
            <a:r>
              <a:rPr lang="en-GB" sz="8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8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GB" sz="8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year </a:t>
            </a:r>
            <a:r>
              <a:rPr lang="en-GB" sz="8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8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ndergraduate (n=87):</a:t>
            </a:r>
          </a:p>
          <a:p>
            <a:pPr marL="0" indent="0">
              <a:buNone/>
            </a:pPr>
            <a:r>
              <a:rPr lang="en-GB" sz="8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semi-structured questionnaire was designed to collect qualitative 	and quantitative (PIFFS) data on the main work-readiness 	themes identified in the literature as important at the micro 	level; prior work experience, professional identity, 	professional skills, self-efficacy.</a:t>
            </a:r>
          </a:p>
          <a:p>
            <a:pPr marL="0" indent="0">
              <a:buNone/>
            </a:pPr>
            <a:endParaRPr lang="en-GB" sz="8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8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Postgraduate (n=38) </a:t>
            </a:r>
          </a:p>
          <a:p>
            <a:pPr marL="0" indent="0">
              <a:buNone/>
            </a:pPr>
            <a:r>
              <a:rPr lang="en-GB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Surveyed LUBS postgraduate students (n= 38) during academic year 	2018/19 who attended t</a:t>
            </a:r>
            <a:r>
              <a:rPr lang="en-GB" sz="8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highly selective post graduate study 	tours in Zurich in June 2019</a:t>
            </a:r>
          </a:p>
          <a:p>
            <a:pPr marL="914400" lvl="2" indent="0">
              <a:buNone/>
            </a:pPr>
            <a:endParaRPr lang="en-GB" sz="8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GB" sz="8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undertook 4 focus groups with 38 postgraduate students to explore work-readiness constructs (intersections of identity, structure and agency)</a:t>
            </a:r>
            <a:endParaRPr lang="en-GB" sz="8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8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 – A summary of ethnicity and gender of the postgraduate LUBS students who completed the questionnaire and took part in the focus groups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5B2BD7-ACAE-4595-8069-FE2C0A6D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84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  <a:cs typeface="Calibri Light"/>
              </a:rPr>
              <a:t>A variety of projects</a:t>
            </a:r>
            <a:endParaRPr lang="en-GB" sz="3200" b="1" dirty="0">
              <a:latin typeface="+mn-lt"/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215692-2F4D-0B4B-92CD-B6CFDA0F3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20" y="1102282"/>
            <a:ext cx="8788360" cy="48488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8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Postgraduate (n=38) </a:t>
            </a:r>
          </a:p>
          <a:p>
            <a:pPr marL="0" indent="0">
              <a:buNone/>
            </a:pPr>
            <a:endParaRPr lang="en-GB" sz="1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Surveyed LUBS postgraduate students (n= 38) during academic year 2018/19 who attended t</a:t>
            </a:r>
            <a:r>
              <a:rPr lang="en-GB" sz="1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highly selective post graduate study tours in Zurich in June 2019</a:t>
            </a:r>
          </a:p>
          <a:p>
            <a:pPr marL="0" indent="0">
              <a:buNone/>
            </a:pPr>
            <a:endParaRPr lang="en-GB" sz="1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undertook 4 focus groups with 38 postgraduate students to explore work-readiness constructs (intersections of identity, structure and agency)</a:t>
            </a:r>
            <a:endParaRPr lang="en-GB" sz="1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8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 – A summary of ethnicity and gender of the postgraduate LUBS students who completed the questionnaire and took part in the focus groups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04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B8EC5-0A74-4EE4-89F3-4F8DA132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6" y="0"/>
            <a:ext cx="8392061" cy="123309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Methodology (1)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B287C-0854-4636-A692-60D6E6640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34" y="1140432"/>
            <a:ext cx="8965166" cy="5068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Individual issues: Students’ AGENCY and Professional identity (PIFFS)</a:t>
            </a:r>
          </a:p>
          <a:p>
            <a:pPr marL="457200" lvl="1" indent="0">
              <a:buNone/>
            </a:pPr>
            <a:endParaRPr lang="en-US" sz="2800" u="sng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Structural issues: Employer perceptions of work-readiness</a:t>
            </a:r>
          </a:p>
        </p:txBody>
      </p:sp>
      <p:pic>
        <p:nvPicPr>
          <p:cNvPr id="5" name="Picture 4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81046BC8-7416-4E2C-AA16-2412FC8CB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7332" y="2128424"/>
            <a:ext cx="4271135" cy="23942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357A36-97F4-40CF-81BA-1CB025AC6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89276" y="1846449"/>
            <a:ext cx="2957392" cy="31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2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5B2BD7-ACAE-4595-8069-FE2C0A6D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2" y="-246580"/>
            <a:ext cx="8609743" cy="1643914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+mn-lt"/>
                <a:cs typeface="Calibri Light"/>
              </a:rPr>
              <a:t>Summary of Themes– Whose job is it anyway</a:t>
            </a:r>
            <a:r>
              <a:rPr lang="en-US" sz="3000" b="1" dirty="0">
                <a:cs typeface="Calibri Light"/>
              </a:rPr>
              <a:t>?</a:t>
            </a:r>
            <a:endParaRPr lang="en-GB" sz="3000" b="1" dirty="0"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215692-2F4D-0B4B-92CD-B6CFDA0F3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42" y="708917"/>
            <a:ext cx="8938515" cy="506515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Dichotomous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yet overlapping responsibilities (knowledge is applied in authentic environments, professional socialization/competence is validated)</a:t>
            </a: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Expectation that professional socialization </a:t>
            </a: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starts within University 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is </a:t>
            </a: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validated by employer 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tasks and development of competency in authentic occupational contexts</a:t>
            </a: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Reliance on </a:t>
            </a: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to support life design 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articulation of narrative of work-readiness and therefore to access opportunities - but that </a:t>
            </a: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employers provide an insight into what is possible 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help shape the narrative</a:t>
            </a: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not seen as a disposable commodity – but in of itself a skill that enables flex, adaptation, development of capability – </a:t>
            </a:r>
            <a:r>
              <a:rPr lang="en-US" sz="9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meta-skills</a:t>
            </a: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6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7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 – A summary of ethnicity and gender of the postgraduate LUBS students who completed the questionnaire and took part in the focus groups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13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5B2BD7-ACAE-4595-8069-FE2C0A6D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2530"/>
            <a:ext cx="8804953" cy="114062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  <a:cs typeface="Calibri Light"/>
              </a:rPr>
              <a:t>Critical themes</a:t>
            </a:r>
            <a:endParaRPr lang="en-GB" sz="3200" b="1" dirty="0">
              <a:latin typeface="+mn-lt"/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215692-2F4D-0B4B-92CD-B6CFDA0F3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8337"/>
            <a:ext cx="9144000" cy="4737670"/>
          </a:xfrm>
        </p:spPr>
        <p:txBody>
          <a:bodyPr>
            <a:normAutofit fontScale="25000" lnSpcReduction="20000"/>
          </a:bodyPr>
          <a:lstStyle/>
          <a:p>
            <a:endParaRPr lang="en-US" sz="10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Dynamics of power </a:t>
            </a:r>
            <a:r>
              <a:rPr lang="en-US" sz="8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society (education and labour markets – principally organisations – employers in the field (structures of opportunity) </a:t>
            </a:r>
          </a:p>
          <a:p>
            <a:r>
              <a:rPr lang="en-US" sz="8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Cultural, social and symbolic forms of capital </a:t>
            </a:r>
            <a:r>
              <a:rPr lang="en-US" sz="8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(student/graduate)</a:t>
            </a:r>
          </a:p>
          <a:p>
            <a:r>
              <a:rPr lang="en-US" sz="8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Preservation of privileges </a:t>
            </a:r>
            <a:r>
              <a:rPr lang="en-US" sz="8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e.g. class, gender and race (through recruitment and selection practices)</a:t>
            </a:r>
          </a:p>
          <a:p>
            <a:r>
              <a:rPr lang="en-US" sz="8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Habitus </a:t>
            </a:r>
            <a:r>
              <a:rPr lang="en-US" sz="8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ingrained values, bias, perspectives on the world due to our own experiences and meta-cognition – influences physical embodiment of what is perceived as ‘work ready</a:t>
            </a:r>
            <a:r>
              <a:rPr lang="en-US" sz="1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endParaRPr lang="en-US" sz="1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7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1 – A summary of ethnicity and gender of the postgraduate LUBS students who completed the questionnaire and took part in the focus groups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Two people sitting in front of a curtain&#10;&#10;Description automatically generated">
            <a:extLst>
              <a:ext uri="{FF2B5EF4-FFF2-40B4-BE49-F238E27FC236}">
                <a16:creationId xmlns:a16="http://schemas.microsoft.com/office/drawing/2014/main" id="{2D1CD1E3-4754-4B7B-9074-607E2CFA1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54" y="3317814"/>
            <a:ext cx="3847674" cy="2361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F2D51-70CF-4F7F-A45D-03AAE4C1A425}"/>
              </a:ext>
            </a:extLst>
          </p:cNvPr>
          <p:cNvSpPr txBox="1"/>
          <p:nvPr/>
        </p:nvSpPr>
        <p:spPr>
          <a:xfrm>
            <a:off x="339045" y="3689006"/>
            <a:ext cx="46815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Other literature/theory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Professional 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Structuration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Capitals/habitus</a:t>
            </a:r>
          </a:p>
          <a:p>
            <a:endParaRPr lang="en-GB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11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C4554-8BEF-405E-A0A0-DB848439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69" y="-197121"/>
            <a:ext cx="8251568" cy="160061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Work-readiness framework </a:t>
            </a:r>
            <a:r>
              <a:rPr lang="en-US" sz="3200" dirty="0">
                <a:latin typeface="+mn-lt"/>
              </a:rPr>
              <a:t>(agency, structure and identity) - othering</a:t>
            </a:r>
            <a:endParaRPr lang="en-GB" sz="3200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D034B-1BC5-4376-9A27-B9B5CD60F189}"/>
              </a:ext>
            </a:extLst>
          </p:cNvPr>
          <p:cNvSpPr txBox="1"/>
          <p:nvPr/>
        </p:nvSpPr>
        <p:spPr>
          <a:xfrm>
            <a:off x="6441897" y="5421781"/>
            <a:ext cx="296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Ugiagbe-Green &amp; Southall, 2020</a:t>
            </a:r>
            <a:endParaRPr lang="en-GB" sz="1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9AF520-6F7F-4DA0-BC26-4F5CAC2F2C4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2" y="1633592"/>
            <a:ext cx="4641994" cy="3942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5CD8C-368E-49FD-A1C5-66111C794D66}"/>
              </a:ext>
            </a:extLst>
          </p:cNvPr>
          <p:cNvSpPr txBox="1"/>
          <p:nvPr/>
        </p:nvSpPr>
        <p:spPr>
          <a:xfrm>
            <a:off x="4489807" y="1633591"/>
            <a:ext cx="4427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Capitals are used to frame what students need to be perceived by others, e.g., employers as work-ready. </a:t>
            </a:r>
          </a:p>
          <a:p>
            <a:endParaRPr lang="en-US" dirty="0"/>
          </a:p>
          <a:p>
            <a:r>
              <a:rPr lang="en-US" dirty="0"/>
              <a:t>Students are ‘othered’(positioned as different) because they are perceived to not have the capitals (particularly identity capital) that are valued by employers.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569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69A3-EB75-4DE6-87B1-A751D679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Work readiness Capitals</a:t>
            </a:r>
            <a:endParaRPr lang="en-GB" sz="32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E6F72-F916-42D8-BC58-F47FC25874B8}"/>
              </a:ext>
            </a:extLst>
          </p:cNvPr>
          <p:cNvSpPr txBox="1"/>
          <p:nvPr/>
        </p:nvSpPr>
        <p:spPr>
          <a:xfrm>
            <a:off x="279186" y="1078787"/>
            <a:ext cx="87312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Human Capital: </a:t>
            </a:r>
            <a: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  <a:t>The skills and knowledge of the graduate, as evidenced by their qualifications and experience e.g. degree classification, degree subject, prior work experience</a:t>
            </a:r>
          </a:p>
          <a:p>
            <a:pPr algn="l"/>
            <a:b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Social Capital</a:t>
            </a:r>
            <a: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  <a:t>: The graduate’s network of personal and professional relationships, as well as their capability to form professional relationships e.g. graduate having friends or family in their desired industry / sector</a:t>
            </a:r>
          </a:p>
          <a:p>
            <a:pPr marL="0" indent="0" algn="l">
              <a:buNone/>
            </a:pPr>
            <a:endParaRPr lang="en-US" sz="1800" b="1" i="0" dirty="0">
              <a:solidFill>
                <a:srgbClr val="2C2C2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Cultural Capital: </a:t>
            </a:r>
            <a: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  <a:t>The graduate’s embodiment of organisational professionalism e.g. the way in which the graduate dresses or the way in which they speak</a:t>
            </a:r>
          </a:p>
          <a:p>
            <a:pPr algn="l"/>
            <a:endParaRPr lang="en-US" sz="1800" b="1" i="0" dirty="0">
              <a:solidFill>
                <a:srgbClr val="2C2C2C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</a:br>
            <a:endParaRPr lang="en-US" sz="1800" b="1" i="0" dirty="0">
              <a:solidFill>
                <a:srgbClr val="2C2C2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27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69A3-EB75-4DE6-87B1-A751D679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Work readiness Capitals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E6F72-F916-42D8-BC58-F47FC25874B8}"/>
              </a:ext>
            </a:extLst>
          </p:cNvPr>
          <p:cNvSpPr txBox="1"/>
          <p:nvPr/>
        </p:nvSpPr>
        <p:spPr>
          <a:xfrm>
            <a:off x="412750" y="1171254"/>
            <a:ext cx="848467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800" b="1" i="0" dirty="0">
              <a:solidFill>
                <a:srgbClr val="2C2C2C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Identity Capital: </a:t>
            </a:r>
            <a: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  <a:t>The ability of the graduate to demonstrate self-reflexive understanding of their positioning in the graduate labour market field e.g. having set career goals, being able to communicate one's skills and experiences in the language of the employer</a:t>
            </a:r>
          </a:p>
          <a:p>
            <a:pPr algn="l"/>
            <a:endParaRPr lang="en-US" sz="1800" b="1" i="0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Employment Capital</a:t>
            </a:r>
            <a: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  <a:t>: The differentiated occupational behaviours, judgments and moral orientations that are valued by employers e.g., business acumen, situational judgement and ability to manage up</a:t>
            </a:r>
          </a:p>
          <a:p>
            <a:pPr algn="l"/>
            <a:endParaRPr lang="en-US" sz="1800" b="1" i="0" dirty="0">
              <a:solidFill>
                <a:srgbClr val="2C2C2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Economic Capital: </a:t>
            </a:r>
            <a:r>
              <a:rPr lang="en-US" sz="1800" b="1" i="0" dirty="0">
                <a:solidFill>
                  <a:srgbClr val="2C2C2C"/>
                </a:solidFill>
                <a:effectLst/>
                <a:latin typeface="Arial" panose="020B0604020202020204" pitchFamily="34" charset="0"/>
              </a:rPr>
              <a:t>The ability of a graduate to bear financial risks related to employment opportunities e.g. whether or not there are financial barriers to geographical mobility or taking on unpaid work experience</a:t>
            </a:r>
          </a:p>
        </p:txBody>
      </p:sp>
    </p:spTree>
    <p:extLst>
      <p:ext uri="{BB962C8B-B14F-4D97-AF65-F5344CB8AC3E}">
        <p14:creationId xmlns:p14="http://schemas.microsoft.com/office/powerpoint/2010/main" val="2746311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B8EC5-0A74-4EE4-89F3-4F8DA132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94"/>
            <a:ext cx="8392061" cy="123309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Methodology (2) - (Ongoing) studies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B287C-0854-4636-A692-60D6E6640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34" y="1058238"/>
            <a:ext cx="8893247" cy="5151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Individual: Students’ (n=c120) AGENCY and Professional identity (PIFFS)</a:t>
            </a:r>
          </a:p>
          <a:p>
            <a:pPr marL="457200" lvl="1" indent="0">
              <a:buNone/>
            </a:pPr>
            <a:endParaRPr lang="en-US" sz="2800" u="sng" dirty="0"/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Structured questionnaire: Employer (n=28) validation of capitals  (n=17 graduate recruiters)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357A36-97F4-40CF-81BA-1CB025AC6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23573" y="1536635"/>
            <a:ext cx="2612242" cy="279571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81A5354-6B5D-4AED-89A4-06DE1A336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40990" y="1944521"/>
            <a:ext cx="2820427" cy="197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25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E404-AFE6-46B4-B534-7140FF13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0"/>
            <a:ext cx="8433157" cy="134885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Racialised student perspectives – agency, professional identity</a:t>
            </a:r>
            <a:endParaRPr lang="en-GB" sz="3200" b="1" dirty="0">
              <a:latin typeface="+mn-lt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75C4787-7789-4FAF-A024-565CBA91D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891667"/>
            <a:ext cx="5537771" cy="2684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DC9161-EC62-4A4A-839A-33F41DC6238B}"/>
              </a:ext>
            </a:extLst>
          </p:cNvPr>
          <p:cNvSpPr txBox="1"/>
          <p:nvPr/>
        </p:nvSpPr>
        <p:spPr>
          <a:xfrm>
            <a:off x="5301465" y="1006867"/>
            <a:ext cx="3760342" cy="694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Sense of belonging issues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Authentic self issues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Capital gained/developed within informal spaces not valued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Lack of representation – ‘cannot be what you cannot see’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Confidence issues – fit, articulation of self</a:t>
            </a:r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3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3F35AB6-55A3-4264-BF12-5EF04C69D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198571"/>
            <a:ext cx="2743200" cy="4608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8CA3B6-249D-C84C-94FA-0667FB4E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03" y="463845"/>
            <a:ext cx="7886700" cy="25681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C46E40E-92FA-483B-A101-26B6B0ED6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" y="384015"/>
            <a:ext cx="9145697" cy="56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E404-AFE6-46B4-B534-7140FF13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1"/>
            <a:ext cx="7911101" cy="119180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Methodology (2) – RQs - Employers’ perspectives </a:t>
            </a:r>
            <a:r>
              <a:rPr lang="en-US" sz="2000" b="1" dirty="0">
                <a:latin typeface="+mn-lt"/>
              </a:rPr>
              <a:t>(Employers’ questionnaire)</a:t>
            </a:r>
            <a:endParaRPr lang="en-GB" sz="2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F4655-AD20-4D1A-9A29-0477A2DE4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94" y="1008150"/>
            <a:ext cx="9013006" cy="481729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Which capitals do employers’ value to inform perceptions of  what ‘success in the workplace’ looks like?</a:t>
            </a:r>
          </a:p>
          <a:p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Which capitals do employers feel students commonly </a:t>
            </a:r>
            <a:r>
              <a:rPr lang="en-GB" i="1" dirty="0"/>
              <a:t>should have </a:t>
            </a:r>
            <a:r>
              <a:rPr lang="en-GB" dirty="0"/>
              <a:t>against what capitals employers </a:t>
            </a:r>
            <a:r>
              <a:rPr lang="en-GB" i="1" dirty="0"/>
              <a:t>perceive students are lacking?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93C5EB46-291D-46B1-B950-C5236B4A4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66416" y="2160140"/>
            <a:ext cx="2011167" cy="20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27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76178E11-F764-4066-A96D-950FA2CBA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1FB07-0148-403D-930E-1B5AF4035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2" name="Picture 2" descr="http://www.ianvisits.co.uk/blog/wp-content/uploads/2009/03/haveigotnewsforyou.jpg">
            <a:extLst>
              <a:ext uri="{FF2B5EF4-FFF2-40B4-BE49-F238E27FC236}">
                <a16:creationId xmlns:a16="http://schemas.microsoft.com/office/drawing/2014/main" id="{DB7F246C-9CC5-44A7-A7CD-B1587E3F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86868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270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cebook">
            <a:extLst>
              <a:ext uri="{FF2B5EF4-FFF2-40B4-BE49-F238E27FC236}">
                <a16:creationId xmlns:a16="http://schemas.microsoft.com/office/drawing/2014/main" id="{BE5566E7-C731-49E1-9BFC-0765C2699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" y="1212351"/>
            <a:ext cx="9006396" cy="5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DACF0B9-F985-4F71-86D7-D67104B71028}"/>
              </a:ext>
            </a:extLst>
          </p:cNvPr>
          <p:cNvSpPr txBox="1">
            <a:spLocks noChangeArrowheads="1"/>
          </p:cNvSpPr>
          <p:nvPr/>
        </p:nvSpPr>
        <p:spPr bwMode="auto">
          <a:xfrm rot="20794652">
            <a:off x="227356" y="1843951"/>
            <a:ext cx="8461685" cy="317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Employers’ report          to be capital to be the most important capital in perceiving graduates to be work ready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28BAA-F802-4A29-B0A7-F6E9799757AC}"/>
              </a:ext>
            </a:extLst>
          </p:cNvPr>
          <p:cNvSpPr/>
          <p:nvPr/>
        </p:nvSpPr>
        <p:spPr>
          <a:xfrm rot="20773272">
            <a:off x="4807819" y="1459014"/>
            <a:ext cx="2857186" cy="7725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53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cebook">
            <a:extLst>
              <a:ext uri="{FF2B5EF4-FFF2-40B4-BE49-F238E27FC236}">
                <a16:creationId xmlns:a16="http://schemas.microsoft.com/office/drawing/2014/main" id="{BE5566E7-C731-49E1-9BFC-0765C2699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" y="1212351"/>
            <a:ext cx="9006396" cy="5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DACF0B9-F985-4F71-86D7-D67104B71028}"/>
              </a:ext>
            </a:extLst>
          </p:cNvPr>
          <p:cNvSpPr txBox="1">
            <a:spLocks noChangeArrowheads="1"/>
          </p:cNvSpPr>
          <p:nvPr/>
        </p:nvSpPr>
        <p:spPr bwMode="auto">
          <a:xfrm rot="20794652">
            <a:off x="227356" y="1459231"/>
            <a:ext cx="8461685" cy="39395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Employers’ report   Employment capital to be the most important capital in perceiving graduates to be work ready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023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18872" y="342188"/>
            <a:ext cx="8193987" cy="80522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b="1" dirty="0"/>
              <a:t>Q9: How important is it that a student embodies the above ‘capitals’, in determining whether or not the student should be hired for a graduate position?</a:t>
            </a: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72" y="981085"/>
            <a:ext cx="8121002" cy="5075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9D73BB-3C21-4D0B-8163-F05AF4CA480E}"/>
              </a:ext>
            </a:extLst>
          </p:cNvPr>
          <p:cNvSpPr txBox="1"/>
          <p:nvPr/>
        </p:nvSpPr>
        <p:spPr>
          <a:xfrm>
            <a:off x="5989835" y="1633591"/>
            <a:ext cx="276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/>
              <a:t>Employment capital</a:t>
            </a:r>
          </a:p>
          <a:p>
            <a:pPr marL="342900" indent="-342900">
              <a:buAutoNum type="arabicParenBoth"/>
            </a:pPr>
            <a:r>
              <a:rPr lang="en-US" b="1" dirty="0"/>
              <a:t>Identity capital</a:t>
            </a:r>
          </a:p>
          <a:p>
            <a:pPr marL="342900" indent="-342900">
              <a:buAutoNum type="arabicParenBoth"/>
            </a:pPr>
            <a:r>
              <a:rPr lang="en-US" b="1" dirty="0"/>
              <a:t>Human capital</a:t>
            </a:r>
          </a:p>
          <a:p>
            <a:pPr marL="342900" indent="-342900">
              <a:buAutoNum type="arabicParenBoth"/>
            </a:pP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270000" y="14000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600" b="1" dirty="0"/>
              <a:t>Q9: How important is it that a student embodies the above ‘capitals’, in determining whether or not the student should be hired for a graduate position?</a:t>
            </a:r>
          </a:p>
          <a:p>
            <a:r>
              <a:rPr lang="en-US" sz="1600" b="1" dirty="0"/>
              <a:t>1 (extremely important) to 6 (not important at all).</a:t>
            </a:r>
          </a:p>
          <a:p>
            <a:endParaRPr lang="en-US" sz="16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450294"/>
              </p:ext>
            </p:extLst>
          </p:nvPr>
        </p:nvGraphicFramePr>
        <p:xfrm>
          <a:off x="354000" y="1099999"/>
          <a:ext cx="8790000" cy="42906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55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8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7825">
                <a:tc>
                  <a:txBody>
                    <a:bodyPr/>
                    <a:lstStyle/>
                    <a:p>
                      <a:r>
                        <a:rPr lang="en-US" sz="16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Variance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825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Human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825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Social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825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Cultural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825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Identity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1120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Employment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825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Economic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F708E439-203E-43F6-B860-18343EE91528}"/>
              </a:ext>
            </a:extLst>
          </p:cNvPr>
          <p:cNvSpPr/>
          <p:nvPr/>
        </p:nvSpPr>
        <p:spPr bwMode="auto">
          <a:xfrm>
            <a:off x="4341288" y="3429000"/>
            <a:ext cx="1368425" cy="576262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3D64D7-B569-4D7A-9AA9-E4A6AF53357A}"/>
              </a:ext>
            </a:extLst>
          </p:cNvPr>
          <p:cNvSpPr/>
          <p:nvPr/>
        </p:nvSpPr>
        <p:spPr bwMode="auto">
          <a:xfrm>
            <a:off x="4341288" y="1561875"/>
            <a:ext cx="1368425" cy="576262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383970-8BB6-4D50-A305-A0EE0A87C55D}"/>
              </a:ext>
            </a:extLst>
          </p:cNvPr>
          <p:cNvSpPr/>
          <p:nvPr/>
        </p:nvSpPr>
        <p:spPr bwMode="auto">
          <a:xfrm>
            <a:off x="4341289" y="4051338"/>
            <a:ext cx="1368425" cy="576262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76178E11-F764-4066-A96D-950FA2CBA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1FB07-0148-403D-930E-1B5AF40355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2" name="Picture 2" descr="http://www.ianvisits.co.uk/blog/wp-content/uploads/2009/03/haveigotnewsforyou.jpg">
            <a:extLst>
              <a:ext uri="{FF2B5EF4-FFF2-40B4-BE49-F238E27FC236}">
                <a16:creationId xmlns:a16="http://schemas.microsoft.com/office/drawing/2014/main" id="{DB7F246C-9CC5-44A7-A7CD-B1587E3F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86868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36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cebook">
            <a:extLst>
              <a:ext uri="{FF2B5EF4-FFF2-40B4-BE49-F238E27FC236}">
                <a16:creationId xmlns:a16="http://schemas.microsoft.com/office/drawing/2014/main" id="{BE5566E7-C731-49E1-9BFC-0765C2699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" y="1212351"/>
            <a:ext cx="9006396" cy="5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DACF0B9-F985-4F71-86D7-D67104B71028}"/>
              </a:ext>
            </a:extLst>
          </p:cNvPr>
          <p:cNvSpPr txBox="1">
            <a:spLocks noChangeArrowheads="1"/>
          </p:cNvSpPr>
          <p:nvPr/>
        </p:nvSpPr>
        <p:spPr bwMode="auto">
          <a:xfrm rot="20794652">
            <a:off x="227356" y="2228673"/>
            <a:ext cx="8461685" cy="24006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Employers’ report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capital to be that which students/graduates lack most 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28BAA-F802-4A29-B0A7-F6E9799757AC}"/>
              </a:ext>
            </a:extLst>
          </p:cNvPr>
          <p:cNvSpPr/>
          <p:nvPr/>
        </p:nvSpPr>
        <p:spPr>
          <a:xfrm rot="20773272">
            <a:off x="5227345" y="1808333"/>
            <a:ext cx="2857186" cy="7725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cebook">
            <a:extLst>
              <a:ext uri="{FF2B5EF4-FFF2-40B4-BE49-F238E27FC236}">
                <a16:creationId xmlns:a16="http://schemas.microsoft.com/office/drawing/2014/main" id="{BE5566E7-C731-49E1-9BFC-0765C2699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" y="1212351"/>
            <a:ext cx="9006396" cy="50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DACF0B9-F985-4F71-86D7-D67104B71028}"/>
              </a:ext>
            </a:extLst>
          </p:cNvPr>
          <p:cNvSpPr txBox="1">
            <a:spLocks noChangeArrowheads="1"/>
          </p:cNvSpPr>
          <p:nvPr/>
        </p:nvSpPr>
        <p:spPr bwMode="auto">
          <a:xfrm rot="20794652">
            <a:off x="227356" y="2228673"/>
            <a:ext cx="8461685" cy="24006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Employers’ report Identity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capital to be that which students/graduates lack most 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94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169177" y="0"/>
            <a:ext cx="8229600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2200" b="1" dirty="0"/>
              <a:t>Q10: Which of the 6 capitals do you think graduates lack the most? Drag and drop the capitals from 1 (lacking the most) to 6 (lacking the least).</a:t>
            </a: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000" y="1056162"/>
            <a:ext cx="8000000" cy="50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E98E8-18E4-4A3A-AF29-661C1CE1581E}"/>
              </a:ext>
            </a:extLst>
          </p:cNvPr>
          <p:cNvSpPr txBox="1"/>
          <p:nvPr/>
        </p:nvSpPr>
        <p:spPr>
          <a:xfrm>
            <a:off x="6102849" y="1292468"/>
            <a:ext cx="278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/>
              <a:t>Identity capital</a:t>
            </a:r>
          </a:p>
          <a:p>
            <a:pPr marL="342900" indent="-342900">
              <a:buAutoNum type="arabicParenBoth"/>
            </a:pPr>
            <a:r>
              <a:rPr lang="en-US" b="1" dirty="0"/>
              <a:t>Employment capital</a:t>
            </a:r>
          </a:p>
          <a:p>
            <a:pPr marL="342900" indent="-342900">
              <a:buAutoNum type="arabicParenBoth"/>
            </a:pPr>
            <a:r>
              <a:rPr lang="en-US" b="1" dirty="0"/>
              <a:t>Economic capital</a:t>
            </a:r>
          </a:p>
          <a:p>
            <a:pPr marL="342900" indent="-342900">
              <a:buAutoNum type="arabicParenBoth"/>
            </a:pP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6C4C-B224-9A45-BB33-BD97A55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1" y="191944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Brief overview</a:t>
            </a:r>
            <a:endParaRPr lang="en-GB" sz="3200" b="1" dirty="0">
              <a:latin typeface="+mn-l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DB29-9036-924D-81E8-9F7E3D7E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1" y="1427869"/>
            <a:ext cx="8847167" cy="46439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b="1" dirty="0">
                <a:cs typeface="Calibri" panose="020F0502020204030204"/>
              </a:rPr>
              <a:t>Context </a:t>
            </a:r>
            <a:r>
              <a:rPr lang="en-GB" sz="2400" dirty="0">
                <a:cs typeface="Calibri" panose="020F0502020204030204"/>
              </a:rPr>
              <a:t>– Accounting and Finance (transferable to other disciplines)</a:t>
            </a:r>
          </a:p>
          <a:p>
            <a:r>
              <a:rPr lang="en-GB" sz="2400" b="1" dirty="0">
                <a:cs typeface="Calibri" panose="020F0502020204030204"/>
              </a:rPr>
              <a:t>Literature review </a:t>
            </a:r>
            <a:r>
              <a:rPr lang="en-GB" sz="2400" dirty="0">
                <a:cs typeface="Calibri" panose="020F0502020204030204"/>
              </a:rPr>
              <a:t>– Work readiness, structuration theory</a:t>
            </a:r>
          </a:p>
          <a:p>
            <a:r>
              <a:rPr lang="en-GB" sz="2400" b="1" dirty="0">
                <a:cs typeface="Calibri" panose="020F0502020204030204"/>
              </a:rPr>
              <a:t>Project results </a:t>
            </a:r>
            <a:r>
              <a:rPr lang="en-GB" sz="2400" dirty="0">
                <a:cs typeface="Calibri" panose="020F0502020204030204"/>
              </a:rPr>
              <a:t>(undergraduate &amp; postgraduate projects) - themes</a:t>
            </a:r>
          </a:p>
          <a:p>
            <a:r>
              <a:rPr lang="en-GB" sz="2400" b="1" dirty="0">
                <a:cs typeface="Calibri" panose="020F0502020204030204"/>
              </a:rPr>
              <a:t>Response</a:t>
            </a:r>
            <a:r>
              <a:rPr lang="en-GB" sz="2400" dirty="0">
                <a:cs typeface="Calibri" panose="020F0502020204030204"/>
              </a:rPr>
              <a:t>: Work-readiness (capital) framework </a:t>
            </a:r>
          </a:p>
          <a:p>
            <a:r>
              <a:rPr lang="en-GB" sz="2400" b="1" dirty="0">
                <a:cs typeface="Calibri" panose="020F0502020204030204"/>
              </a:rPr>
              <a:t>Application and evaluation </a:t>
            </a:r>
            <a:r>
              <a:rPr lang="en-GB" sz="2400" dirty="0">
                <a:cs typeface="Calibri" panose="020F0502020204030204"/>
              </a:rPr>
              <a:t>of model </a:t>
            </a:r>
            <a:r>
              <a:rPr lang="en-GB" sz="2400" b="1" dirty="0">
                <a:cs typeface="Calibri" panose="020F0502020204030204"/>
              </a:rPr>
              <a:t>by employers </a:t>
            </a:r>
            <a:r>
              <a:rPr lang="en-GB" sz="2400" dirty="0">
                <a:cs typeface="Calibri" panose="020F0502020204030204"/>
              </a:rPr>
              <a:t>– questionnaire</a:t>
            </a:r>
          </a:p>
          <a:p>
            <a:r>
              <a:rPr lang="en-GB" sz="2400" b="1" u="sng" dirty="0">
                <a:cs typeface="Calibri" panose="020F0502020204030204"/>
              </a:rPr>
              <a:t>Very initial themes </a:t>
            </a:r>
            <a:r>
              <a:rPr lang="en-GB" sz="2400" dirty="0">
                <a:cs typeface="Calibri" panose="020F0502020204030204"/>
              </a:rPr>
              <a:t>– employer interviews</a:t>
            </a:r>
          </a:p>
          <a:p>
            <a:r>
              <a:rPr lang="en-GB" sz="2400" b="1" dirty="0">
                <a:cs typeface="Calibri" panose="020F0502020204030204"/>
              </a:rPr>
              <a:t>Summary</a:t>
            </a:r>
            <a:r>
              <a:rPr lang="en-GB" sz="2400" dirty="0">
                <a:cs typeface="Calibri" panose="020F0502020204030204"/>
              </a:rPr>
              <a:t> and next steps</a:t>
            </a: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2779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 txBox="1"/>
          <p:nvPr/>
        </p:nvSpPr>
        <p:spPr>
          <a:xfrm>
            <a:off x="354000" y="129725"/>
            <a:ext cx="8216454" cy="712755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600" b="1" dirty="0"/>
              <a:t>Q10 - Q10: Which of the 6 capitals do you think graduates lack the most? </a:t>
            </a:r>
          </a:p>
          <a:p>
            <a:r>
              <a:rPr lang="en-US" sz="1600" b="1" dirty="0"/>
              <a:t>Drag and drop the capitals from 1 (lacking the most) to 6 (lacking the least).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486557"/>
              </p:ext>
            </p:extLst>
          </p:nvPr>
        </p:nvGraphicFramePr>
        <p:xfrm>
          <a:off x="353999" y="1099999"/>
          <a:ext cx="8471504" cy="447887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58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8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8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89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4493">
                <a:tc>
                  <a:txBody>
                    <a:bodyPr/>
                    <a:lstStyle/>
                    <a:p>
                      <a:r>
                        <a:rPr lang="en-US" sz="16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Variance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493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Human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12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Social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493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Cultural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493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Identity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493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Employment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493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Economic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7D54D47F-9FED-4695-92AA-7343F094CCD9}"/>
              </a:ext>
            </a:extLst>
          </p:cNvPr>
          <p:cNvSpPr/>
          <p:nvPr/>
        </p:nvSpPr>
        <p:spPr bwMode="auto">
          <a:xfrm>
            <a:off x="4115259" y="3429000"/>
            <a:ext cx="1368425" cy="576262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9E1EC8-4A91-4F7C-A4A1-0028155B1279}"/>
              </a:ext>
            </a:extLst>
          </p:cNvPr>
          <p:cNvSpPr/>
          <p:nvPr/>
        </p:nvSpPr>
        <p:spPr bwMode="auto">
          <a:xfrm>
            <a:off x="4115259" y="4005262"/>
            <a:ext cx="1368425" cy="576262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ABAD15-696F-4310-BE21-B97BCA072478}"/>
              </a:ext>
            </a:extLst>
          </p:cNvPr>
          <p:cNvSpPr/>
          <p:nvPr/>
        </p:nvSpPr>
        <p:spPr bwMode="auto">
          <a:xfrm>
            <a:off x="4115259" y="4701471"/>
            <a:ext cx="1368425" cy="576262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B8EC5-0A74-4EE4-89F3-4F8DA132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467"/>
            <a:ext cx="8392061" cy="1233096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Summary</a:t>
            </a:r>
            <a:endParaRPr lang="en-GB" sz="3200" b="1" dirty="0">
              <a:latin typeface="+mn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01B1D6-5F0E-4F88-B481-51B8026B2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8238"/>
            <a:ext cx="9144000" cy="5118921"/>
          </a:xfrm>
        </p:spPr>
        <p:txBody>
          <a:bodyPr>
            <a:normAutofit/>
          </a:bodyPr>
          <a:lstStyle/>
          <a:p>
            <a:r>
              <a:rPr lang="en-US" sz="2400" dirty="0"/>
              <a:t>Individual and structural issues</a:t>
            </a:r>
          </a:p>
          <a:p>
            <a:r>
              <a:rPr lang="en-US" sz="2400" dirty="0"/>
              <a:t>Hegemonic structures mean employers determine work-readiness</a:t>
            </a:r>
          </a:p>
          <a:p>
            <a:r>
              <a:rPr lang="en-US" sz="2400" dirty="0"/>
              <a:t>Perpetuate ‘status quo’ through systems, policies, procedures – (even when using AI)</a:t>
            </a:r>
          </a:p>
          <a:p>
            <a:r>
              <a:rPr lang="en-US" sz="2400" dirty="0"/>
              <a:t>Students who do not ‘fit’ in with status quo are othered</a:t>
            </a:r>
          </a:p>
          <a:p>
            <a:r>
              <a:rPr lang="en-US" sz="2400" dirty="0"/>
              <a:t>Employers perceive work readiness based on; Occupational context - Judgements, values, articulation (life design), skills, prior work experience, qualifications</a:t>
            </a:r>
          </a:p>
          <a:p>
            <a:r>
              <a:rPr lang="en-US" sz="2400" dirty="0"/>
              <a:t>Employers perceive graduates lack above (except e.g. qualifications) and economic capital (linked with social mobility – evidenced by regional graduate markets)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94686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AC18-0E60-489C-BDCA-F323B62D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" y="102742"/>
            <a:ext cx="8443430" cy="133109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Closing thoughts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52B61-C63F-4A5A-BDAF-89C742A42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0" y="1078788"/>
            <a:ext cx="9108040" cy="4692720"/>
          </a:xfrm>
        </p:spPr>
        <p:txBody>
          <a:bodyPr>
            <a:normAutofit/>
          </a:bodyPr>
          <a:lstStyle/>
          <a:p>
            <a:endParaRPr lang="en-US" sz="19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CEF5E0-D4D1-4B3E-8A99-C2442840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9603" y="1086492"/>
            <a:ext cx="3274503" cy="3159896"/>
          </a:xfrm>
          <a:prstGeom prst="rect">
            <a:avLst/>
          </a:prstGeom>
        </p:spPr>
      </p:pic>
      <p:pic>
        <p:nvPicPr>
          <p:cNvPr id="9" name="Picture 8" descr="A picture containing outdoor, sky, building, transport&#10;&#10;Description automatically generated">
            <a:extLst>
              <a:ext uri="{FF2B5EF4-FFF2-40B4-BE49-F238E27FC236}">
                <a16:creationId xmlns:a16="http://schemas.microsoft.com/office/drawing/2014/main" id="{5DE08942-861C-475C-96FF-7B1EDD1C4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22412" y="1086492"/>
            <a:ext cx="4731985" cy="2671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5AD675-62B7-4F8C-ACE2-883409393F54}"/>
              </a:ext>
            </a:extLst>
          </p:cNvPr>
          <p:cNvSpPr txBox="1"/>
          <p:nvPr/>
        </p:nvSpPr>
        <p:spPr>
          <a:xfrm>
            <a:off x="29491" y="4150047"/>
            <a:ext cx="9085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how to help students to develop employment capital (work-based learning)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students better navigate structures of opportunity (equity 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Scaffold learning design/surfacing of skills (identity capital)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with companies to dismantle their structures, status quo, policies that marginalize and perpetuate inequality – ‘othering’ students who are different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269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tationary, writing implement, pen&#10;&#10;Description generated with very high confidence">
            <a:extLst>
              <a:ext uri="{FF2B5EF4-FFF2-40B4-BE49-F238E27FC236}">
                <a16:creationId xmlns:a16="http://schemas.microsoft.com/office/drawing/2014/main" id="{1CE42976-996E-4BEF-BEC6-A84FC6C9B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666" r="2" b="2"/>
          <a:stretch/>
        </p:blipFill>
        <p:spPr>
          <a:xfrm>
            <a:off x="-1" y="10"/>
            <a:ext cx="9144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B80F2B-4905-B741-B91B-4C43E693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0" y="3149961"/>
            <a:ext cx="3153103" cy="1007066"/>
          </a:xfrm>
        </p:spPr>
        <p:txBody>
          <a:bodyPr>
            <a:normAutofit/>
          </a:bodyPr>
          <a:lstStyle/>
          <a:p>
            <a:pPr algn="ctr"/>
            <a:r>
              <a:rPr lang="en-US" sz="315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93926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F4A2-88C8-4FAF-88C0-11D352CE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6" y="0"/>
            <a:ext cx="7886700" cy="1325563"/>
          </a:xfrm>
        </p:spPr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FE8CE0-77F4-47FD-B61E-C6C8563C9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130157"/>
            <a:ext cx="8794679" cy="4777483"/>
          </a:xfrm>
        </p:spPr>
        <p:txBody>
          <a:bodyPr>
            <a:noAutofit/>
          </a:bodyPr>
          <a:lstStyle/>
          <a:p>
            <a:r>
              <a:rPr lang="en-GB" sz="1100" dirty="0"/>
              <a:t>Alvesson M., Ashcraft, K. L. and Thomas, R. (2008). “Identity matters: Reflections on the construction of identity scholarship in organization studies” Organization vol.15 (1) pp5-pp28</a:t>
            </a:r>
          </a:p>
          <a:p>
            <a:r>
              <a:rPr lang="en-GB" sz="1100" dirty="0"/>
              <a:t>Alvesson, M. &amp; Willmott, H. (2002). Identity regulation as organizational control: Producing the appropriate individual, Journal of Management Studies, vol. 39(5), pp619-pp644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Barrie, S.C. (2006). Understanding what we mean by the generic attributes of graduates. Higher Education, 51 (2), 215-241.</a:t>
            </a:r>
          </a:p>
          <a:p>
            <a:r>
              <a:rPr lang="en-US" sz="1100" b="0" i="0" dirty="0">
                <a:solidFill>
                  <a:srgbClr val="333333"/>
                </a:solidFill>
                <a:effectLst/>
                <a:latin typeface="Open Sans"/>
              </a:rPr>
              <a:t>Brew, A. (2010). Imperatives and challenges in integrating teaching and research. </a:t>
            </a:r>
            <a:r>
              <a:rPr lang="en-US" sz="1100" b="0" i="1" dirty="0">
                <a:solidFill>
                  <a:srgbClr val="333333"/>
                </a:solidFill>
                <a:effectLst/>
                <a:latin typeface="Open Sans"/>
              </a:rPr>
              <a:t>Higher Education Research &amp; Development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Open Sans"/>
              </a:rPr>
              <a:t>, 29, 139–150. </a:t>
            </a:r>
            <a:endParaRPr lang="en-US" sz="1100" b="0" i="0" dirty="0">
              <a:solidFill>
                <a:srgbClr val="000000"/>
              </a:solidFill>
              <a:effectLst/>
            </a:endParaRPr>
          </a:p>
          <a:p>
            <a:r>
              <a:rPr lang="en-US" sz="1100" dirty="0"/>
              <a:t>Caballero, C and Walker, A (2010) Work readiness in graduate recruitment and selection: A review of current assessment methods. Journal of Teaching and Learning for graduate employability, 1(1), p.13-p.25</a:t>
            </a:r>
            <a:endParaRPr lang="en-GB" sz="1100" dirty="0"/>
          </a:p>
          <a:p>
            <a:r>
              <a:rPr lang="en-GB" sz="1100" dirty="0"/>
              <a:t>Dörry, S. (2018) Creating institutional power in financialised economies: The firm-profession nexus of advanced business services, Financial Geography Working Paper No. 12 March 2018 DOI: 10.13140/RG.2.2.26064.00008</a:t>
            </a:r>
          </a:p>
          <a:p>
            <a:r>
              <a:rPr lang="en-GB" sz="1100" dirty="0"/>
              <a:t>Durkheim, E. (1984). The Division of Labour in Society, New York: The Free Press</a:t>
            </a:r>
          </a:p>
          <a:p>
            <a:r>
              <a:rPr lang="en-GB" sz="1100" dirty="0"/>
              <a:t>Evetts, J. (2006). Short Note: The Sociology of Professional Groups: New Directions, Current Sociology vol.54 (1) pp.133-pp143 </a:t>
            </a:r>
          </a:p>
          <a:p>
            <a:r>
              <a:rPr lang="en-GB" sz="1100" dirty="0"/>
              <a:t>Evetts, J. (2010). Organizational Professionalism: changes, challenges and opportunities, Paper presented at conference, ‘DPU Conference: Organizational Learning and Beyond’ Copenhagen, Denmark 20th October 2010 </a:t>
            </a:r>
          </a:p>
          <a:p>
            <a:r>
              <a:rPr lang="en-GB" sz="1100" dirty="0"/>
              <a:t>Evetts, J. (2011). A new professionalism? Challenges and opportunities, Current Sociology vo.59 (4) Monograph 2 pp.406-pp422</a:t>
            </a:r>
          </a:p>
          <a:p>
            <a:r>
              <a:rPr lang="en-GB" sz="1100" dirty="0"/>
              <a:t>Evetts, J. (2012). Professionalism in Turbulent Times: Changes, Challenges and Opportunities, Paper presented at conference, ‘Propel International Conference’ Stirling, Scotland 9-11 May 2012 </a:t>
            </a:r>
          </a:p>
          <a:p>
            <a:r>
              <a:rPr lang="en-GB" sz="1100" dirty="0"/>
              <a:t>Evetts, J. (2013). Professionalism: Value and Ideology, Current Sociology Review vol.0(0) pp.1-pp19 </a:t>
            </a:r>
          </a:p>
          <a:p>
            <a:r>
              <a:rPr lang="en-US" sz="1100" dirty="0"/>
              <a:t>Fogarty, T. (1992). OrganizationaI socialization in accounting firms: A theoretical framework and agenda for future research, Accounting, Organisations and Society, vol 17(2), pp129-pp149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254617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F4A2-88C8-4FAF-88C0-11D352CE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6" y="0"/>
            <a:ext cx="7886700" cy="1325563"/>
          </a:xfrm>
        </p:spPr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FE8CE0-77F4-47FD-B61E-C6C8563C9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130157"/>
            <a:ext cx="8794679" cy="4777483"/>
          </a:xfrm>
        </p:spPr>
        <p:txBody>
          <a:bodyPr>
            <a:noAutofit/>
          </a:bodyPr>
          <a:lstStyle/>
          <a:p>
            <a:r>
              <a:rPr lang="en-GB" sz="1100" dirty="0">
                <a:effectLst/>
              </a:rPr>
              <a:t>Finch, D.J, Peacock m. Levallet, N. &amp; Foster, W. (2016),"A dynamic capabilities view of employability", Education + Training, Vol. 58 Iss 1 pp. 61 - 81</a:t>
            </a:r>
            <a:r>
              <a:rPr lang="en-GB" sz="1100" dirty="0"/>
              <a:t> </a:t>
            </a:r>
            <a:br>
              <a:rPr lang="en-GB" sz="1100" dirty="0"/>
            </a:br>
            <a:r>
              <a:rPr lang="en-GB" sz="1100" i="1" dirty="0"/>
              <a:t>(4) (PDF) A dynamic capabilities view of employability</a:t>
            </a:r>
            <a:r>
              <a:rPr lang="en-GB" sz="1100" dirty="0"/>
              <a:t>. Available from: </a:t>
            </a:r>
            <a:r>
              <a:rPr lang="en-GB" sz="1100" dirty="0">
                <a:hlinkClick r:id="rId2"/>
              </a:rPr>
              <a:t>https://www.researchgate.net/publication/288855396_A_dynamic_capabilities_view_of_employability</a:t>
            </a:r>
            <a:r>
              <a:rPr lang="en-GB" sz="1100" dirty="0"/>
              <a:t> [accessed Sep 15 2020].</a:t>
            </a:r>
          </a:p>
          <a:p>
            <a:r>
              <a:rPr lang="en-US" sz="1100" dirty="0"/>
              <a:t>Hodkinson, P. (1998). Choosing GNVQ Journal of Education and Work, 11 (2) 151-165</a:t>
            </a:r>
            <a:endParaRPr lang="en-GB" sz="1100" dirty="0"/>
          </a:p>
          <a:p>
            <a:r>
              <a:rPr lang="en-US" sz="1100" b="0" i="0" dirty="0">
                <a:solidFill>
                  <a:srgbClr val="333333"/>
                </a:solidFill>
                <a:effectLst/>
                <a:latin typeface="Open Sans"/>
              </a:rPr>
              <a:t>Roberts, K. (2009) Opportunity structures then and now, Journal of Education and Work, 22:5, 355-368, DOI: </a:t>
            </a:r>
            <a:r>
              <a:rPr lang="en-US" sz="1100" b="0" i="0" u="sng" dirty="0">
                <a:solidFill>
                  <a:srgbClr val="333333"/>
                </a:solidFill>
                <a:effectLst/>
                <a:latin typeface="Open Sans"/>
                <a:hlinkClick r:id="rId3"/>
              </a:rPr>
              <a:t>10.1080/13639080903453987</a:t>
            </a:r>
            <a:endParaRPr lang="en-GB" sz="1100" dirty="0"/>
          </a:p>
          <a:p>
            <a:r>
              <a:rPr lang="en-GB" sz="1100" dirty="0"/>
              <a:t>Weber, M., (1968). Economy and Society, vol. 1. New York: Bedminster Press</a:t>
            </a:r>
          </a:p>
          <a:p>
            <a:r>
              <a:rPr lang="en-US" sz="1100" dirty="0"/>
              <a:t>Wilson, I., Cowin L.S, Johnson, M. and Young, H. (2013), Professional Identity in Medical Students: Pedagogical Challenges to Medical Education, Teaching and Learning in Medicine, p. 370. Available at: http://www.tandfonline.com/doi/pdf/10.1080/10401334.2013.827968 [</a:t>
            </a:r>
            <a:endParaRPr lang="en-GB" sz="1100" dirty="0"/>
          </a:p>
          <a:p>
            <a:r>
              <a:rPr lang="en-GB" sz="1100" dirty="0"/>
              <a:t>Winterton, J. (2006). Social dialogue and vocational training in Europe: Are we witnessing the emergence of a European model? Journal of European Industrial Training, vol. 30(1) pp.65</a:t>
            </a:r>
          </a:p>
        </p:txBody>
      </p:sp>
    </p:spTree>
    <p:extLst>
      <p:ext uri="{BB962C8B-B14F-4D97-AF65-F5344CB8AC3E}">
        <p14:creationId xmlns:p14="http://schemas.microsoft.com/office/powerpoint/2010/main" val="211977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6C4C-B224-9A45-BB33-BD97A55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1" y="18255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  <a:cs typeface="Calibri Light"/>
              </a:rPr>
              <a:t>Conceptualisation of work-readiness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887F8D-6BDF-4883-BD76-017F45403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1" y="1119883"/>
            <a:ext cx="8276359" cy="5057080"/>
          </a:xfrm>
        </p:spPr>
        <p:txBody>
          <a:bodyPr/>
          <a:lstStyle/>
          <a:p>
            <a:endParaRPr lang="en-US" dirty="0"/>
          </a:p>
          <a:p>
            <a:endParaRPr lang="en-GB" dirty="0"/>
          </a:p>
        </p:txBody>
      </p:sp>
      <p:pic>
        <p:nvPicPr>
          <p:cNvPr id="10" name="Picture 9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79F36428-B294-4AC1-967A-13501F9B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8409" y="1209117"/>
            <a:ext cx="3240153" cy="1944092"/>
          </a:xfrm>
          <a:prstGeom prst="rect">
            <a:avLst/>
          </a:prstGeom>
        </p:spPr>
      </p:pic>
      <p:pic>
        <p:nvPicPr>
          <p:cNvPr id="13" name="Picture 12" descr="A group of men smiling&#10;&#10;Description automatically generated with low confidence">
            <a:extLst>
              <a:ext uri="{FF2B5EF4-FFF2-40B4-BE49-F238E27FC236}">
                <a16:creationId xmlns:a16="http://schemas.microsoft.com/office/drawing/2014/main" id="{F85A7AD6-DA58-4EF3-B309-58737A6FC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4868" y="3429000"/>
            <a:ext cx="2954814" cy="1988548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BC0CAEC-3F2D-477F-9EF4-DD3C56D82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05558" y="1223157"/>
            <a:ext cx="4098959" cy="35044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C97EDE-B608-45BC-9F5B-AE1DD08E665E}"/>
              </a:ext>
            </a:extLst>
          </p:cNvPr>
          <p:cNvSpPr txBox="1"/>
          <p:nvPr/>
        </p:nvSpPr>
        <p:spPr>
          <a:xfrm>
            <a:off x="561294" y="7014308"/>
            <a:ext cx="4729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8" tooltip="https://courses.lumenlearning.com/suny-esc-educationalplanning/chapter/design-a-capstone-project/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9" tooltip="https://creativecommons.org/licenses/by-nc/3.0/"/>
              </a:rPr>
              <a:t>CC BY-NC</a:t>
            </a:r>
            <a:endParaRPr lang="en-GB" sz="900" dirty="0"/>
          </a:p>
        </p:txBody>
      </p:sp>
      <p:pic>
        <p:nvPicPr>
          <p:cNvPr id="24" name="Picture 23" descr="A doctor with a stethoscope around her neck&#10;&#10;Description automatically generated with medium confidence">
            <a:extLst>
              <a:ext uri="{FF2B5EF4-FFF2-40B4-BE49-F238E27FC236}">
                <a16:creationId xmlns:a16="http://schemas.microsoft.com/office/drawing/2014/main" id="{D59B25BC-2D60-472A-8FE3-0E6C854114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351903" y="3229215"/>
            <a:ext cx="1672601" cy="25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F0786-5175-491C-84CD-BF53B1C1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36" y="205483"/>
            <a:ext cx="7652320" cy="98631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Work-readiness perception based on?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D26F0-0D13-41E4-A427-A6E4E0D8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4272" y="1072365"/>
            <a:ext cx="9341136" cy="47132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b="1" dirty="0"/>
              <a:t>	</a:t>
            </a:r>
            <a:r>
              <a:rPr lang="en-US" sz="8800" b="1" u="sng" dirty="0">
                <a:solidFill>
                  <a:srgbClr val="C00000"/>
                </a:solidFill>
              </a:rPr>
              <a:t>Intellectual capital </a:t>
            </a:r>
          </a:p>
          <a:p>
            <a:pPr marL="0" indent="0">
              <a:buNone/>
            </a:pPr>
            <a:r>
              <a:rPr lang="en-US" sz="8800" dirty="0"/>
              <a:t>	</a:t>
            </a:r>
            <a:r>
              <a:rPr lang="en-US" sz="8800" b="1" dirty="0"/>
              <a:t>League tables </a:t>
            </a:r>
            <a:r>
              <a:rPr lang="en-US" sz="8800" dirty="0"/>
              <a:t>(designed for males, middle/upper class – </a:t>
            </a:r>
            <a:r>
              <a:rPr lang="en-US" sz="7200" dirty="0"/>
              <a:t>Dr Charlie 	Ball), </a:t>
            </a:r>
            <a:r>
              <a:rPr lang="en-US" sz="8800" b="1" dirty="0"/>
              <a:t>Non contextualized A levels,</a:t>
            </a:r>
            <a:r>
              <a:rPr lang="en-US" sz="8800" dirty="0"/>
              <a:t> </a:t>
            </a:r>
            <a:r>
              <a:rPr lang="en-US" sz="8800" b="1" dirty="0"/>
              <a:t>Degree award ,Russell group 	universities bias </a:t>
            </a:r>
            <a:r>
              <a:rPr lang="en-US" sz="7200" dirty="0"/>
              <a:t>(Prof. Tristram Hooley)</a:t>
            </a:r>
            <a:r>
              <a:rPr lang="en-US" sz="8800" dirty="0"/>
              <a:t>,  Other bias; </a:t>
            </a:r>
            <a:r>
              <a:rPr lang="en-US" sz="8800" b="1" dirty="0"/>
              <a:t>Accent, Gender, 	Ethnicity/Race </a:t>
            </a:r>
          </a:p>
          <a:p>
            <a:pPr marL="0" indent="0">
              <a:buNone/>
            </a:pPr>
            <a:r>
              <a:rPr lang="en-US" sz="8800" dirty="0"/>
              <a:t> 	</a:t>
            </a:r>
            <a:r>
              <a:rPr lang="en-US" sz="8800" b="1" u="sng" dirty="0">
                <a:solidFill>
                  <a:srgbClr val="C00000"/>
                </a:solidFill>
              </a:rPr>
              <a:t>Personality 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8800" b="1" dirty="0"/>
              <a:t>	Identity politics </a:t>
            </a:r>
            <a:r>
              <a:rPr lang="en-US" sz="8800" dirty="0"/>
              <a:t>(personal epistemologies, veneer, confidence, sense 	of belonging &amp; fit), </a:t>
            </a:r>
            <a:r>
              <a:rPr lang="en-US" sz="8800" b="1" dirty="0"/>
              <a:t>Organizational professionalism- </a:t>
            </a:r>
            <a:r>
              <a:rPr lang="en-US" sz="7200" dirty="0"/>
              <a:t>(Evetts, 2008)</a:t>
            </a:r>
          </a:p>
          <a:p>
            <a:pPr marL="0" indent="0">
              <a:buNone/>
            </a:pPr>
            <a:r>
              <a:rPr lang="en-US" sz="8800" b="1" dirty="0"/>
              <a:t>	</a:t>
            </a:r>
            <a:r>
              <a:rPr lang="en-US" sz="8800" b="1" dirty="0">
                <a:solidFill>
                  <a:srgbClr val="C00000"/>
                </a:solidFill>
              </a:rPr>
              <a:t>(</a:t>
            </a:r>
            <a:r>
              <a:rPr lang="en-US" sz="8800" b="1" u="sng" dirty="0">
                <a:solidFill>
                  <a:srgbClr val="C00000"/>
                </a:solidFill>
              </a:rPr>
              <a:t>Lack of job) specific skills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8800" dirty="0"/>
              <a:t>	</a:t>
            </a:r>
            <a:r>
              <a:rPr lang="en-US" sz="8800" b="1" dirty="0"/>
              <a:t>Placements, internships </a:t>
            </a:r>
            <a:r>
              <a:rPr lang="en-US" sz="6000" dirty="0"/>
              <a:t>(Ugiagbe-Green, 2019)</a:t>
            </a:r>
          </a:p>
          <a:p>
            <a:pPr marL="0" indent="0">
              <a:buNone/>
            </a:pPr>
            <a:r>
              <a:rPr lang="en-US" sz="8800" dirty="0"/>
              <a:t>	</a:t>
            </a:r>
            <a:r>
              <a:rPr lang="en-US" sz="8800" b="1" u="sng" dirty="0">
                <a:solidFill>
                  <a:srgbClr val="C00000"/>
                </a:solidFill>
              </a:rPr>
              <a:t>Meta skills </a:t>
            </a:r>
          </a:p>
          <a:p>
            <a:pPr marL="914400" lvl="2" indent="0">
              <a:buNone/>
            </a:pPr>
            <a:r>
              <a:rPr lang="en-US" sz="8800" b="1" dirty="0"/>
              <a:t>Structures of opportunity </a:t>
            </a:r>
            <a:r>
              <a:rPr lang="en-US" sz="8800" dirty="0"/>
              <a:t>(Ken Roberts, 1997) impacts disproportionately on different student groups</a:t>
            </a:r>
          </a:p>
          <a:p>
            <a:pPr marL="914400" lvl="2" indent="0">
              <a:buNone/>
            </a:pPr>
            <a:r>
              <a:rPr lang="en-US" sz="8800" b="1" dirty="0"/>
              <a:t>Transformative space </a:t>
            </a:r>
            <a:r>
              <a:rPr lang="en-US" sz="8800" dirty="0"/>
              <a:t>for self development, self-actualization, reflection, identity transformation </a:t>
            </a:r>
            <a:r>
              <a:rPr lang="en-US" sz="8800" b="1" dirty="0"/>
              <a:t>does not exist equally for all student groups</a:t>
            </a:r>
          </a:p>
          <a:p>
            <a:pPr marL="0" indent="0">
              <a:buNone/>
            </a:pPr>
            <a:endParaRPr lang="en-US" sz="6200" b="1" u="sng" dirty="0"/>
          </a:p>
          <a:p>
            <a:endParaRPr lang="en-US" sz="62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35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FDD0-54C2-41F0-9AFF-F18766E1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74" y="87724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Values, judgements, bias</a:t>
            </a:r>
            <a:endParaRPr lang="en-GB" sz="3200" b="1" dirty="0"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37F618-B697-4D4F-8E47-F12C2DC36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4" y="1210866"/>
            <a:ext cx="7886699" cy="44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6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6C4C-B224-9A45-BB33-BD97A55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1" y="191944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  <a:cs typeface="Calibri Light"/>
              </a:rPr>
              <a:t>Work-readiness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DB29-9036-924D-81E8-9F7E3D7E7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0" y="1109609"/>
            <a:ext cx="9099109" cy="42868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 to which graduate students are </a:t>
            </a:r>
            <a:r>
              <a:rPr lang="en-US" sz="24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perceived</a:t>
            </a:r>
            <a:r>
              <a:rPr lang="en-US" sz="2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possessing attitudes and attributes that enable them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prepared for success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workforce”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Caballero &amp; Walker, 2010)</a:t>
            </a:r>
          </a:p>
          <a:p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  <p:pic>
        <p:nvPicPr>
          <p:cNvPr id="5" name="Picture 4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6E76D5E6-0EA9-4E0A-AD6C-7D3A6E102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08944" y="2464941"/>
            <a:ext cx="4397339" cy="29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6C4C-B224-9A45-BB33-BD97A55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1660" y="-1318357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  <a:cs typeface="Calibri Light"/>
              </a:rPr>
              <a:t>Conceptualisation of work-readiness</a:t>
            </a:r>
          </a:p>
        </p:txBody>
      </p:sp>
      <p:pic>
        <p:nvPicPr>
          <p:cNvPr id="4098" name="Picture 2" descr="Alternative professional accountancy bodies - Accountancy Careers">
            <a:extLst>
              <a:ext uri="{FF2B5EF4-FFF2-40B4-BE49-F238E27FC236}">
                <a16:creationId xmlns:a16="http://schemas.microsoft.com/office/drawing/2014/main" id="{B506EC37-C77C-4EF7-8E66-1766B71F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73" y="1073354"/>
            <a:ext cx="2000196" cy="200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ternative professional accountancy bodies - Accountancy Careers">
            <a:extLst>
              <a:ext uri="{FF2B5EF4-FFF2-40B4-BE49-F238E27FC236}">
                <a16:creationId xmlns:a16="http://schemas.microsoft.com/office/drawing/2014/main" id="{230A55CB-9C12-4217-BD6F-21410327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82" y="1094866"/>
            <a:ext cx="19050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nstitute of Financial Accountants">
            <a:extLst>
              <a:ext uri="{FF2B5EF4-FFF2-40B4-BE49-F238E27FC236}">
                <a16:creationId xmlns:a16="http://schemas.microsoft.com/office/drawing/2014/main" id="{2854E76D-470D-4F30-AD5E-DE8A7D3C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62" y="2633662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FAC appoints first female-majority board | Accounting Today">
            <a:extLst>
              <a:ext uri="{FF2B5EF4-FFF2-40B4-BE49-F238E27FC236}">
                <a16:creationId xmlns:a16="http://schemas.microsoft.com/office/drawing/2014/main" id="{B7DDBBF7-2633-415F-B731-5614EA2D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1" y="109486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nstitute of Chartered Accountants in England and Wales - Wikipedia">
            <a:extLst>
              <a:ext uri="{FF2B5EF4-FFF2-40B4-BE49-F238E27FC236}">
                <a16:creationId xmlns:a16="http://schemas.microsoft.com/office/drawing/2014/main" id="{F0015E7D-8C9B-4925-8A05-68B3CA6AB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6" y="3148012"/>
            <a:ext cx="14287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What is the Office for Students? | For Staff | University of Leeds">
            <a:extLst>
              <a:ext uri="{FF2B5EF4-FFF2-40B4-BE49-F238E27FC236}">
                <a16:creationId xmlns:a16="http://schemas.microsoft.com/office/drawing/2014/main" id="{82F94F9B-2E40-42F8-81CE-056E933C3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51" y="3027290"/>
            <a:ext cx="2752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eloitte">
            <a:extLst>
              <a:ext uri="{FF2B5EF4-FFF2-40B4-BE49-F238E27FC236}">
                <a16:creationId xmlns:a16="http://schemas.microsoft.com/office/drawing/2014/main" id="{A33C47F8-89B7-46F3-98A8-424B6B56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48" y="109486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ESA Training (@HESATraining) | Twitter">
            <a:extLst>
              <a:ext uri="{FF2B5EF4-FFF2-40B4-BE49-F238E27FC236}">
                <a16:creationId xmlns:a16="http://schemas.microsoft.com/office/drawing/2014/main" id="{773DA2E8-005C-4D54-AD83-930B5391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08" y="35763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ricewaterhouseCoopers - Wikipedia">
            <a:extLst>
              <a:ext uri="{FF2B5EF4-FFF2-40B4-BE49-F238E27FC236}">
                <a16:creationId xmlns:a16="http://schemas.microsoft.com/office/drawing/2014/main" id="{7DDEB9E1-1E9C-48F2-A565-2DEDA4001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19" y="4280897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University of Leeds | Global &gt; Global collaborations">
            <a:extLst>
              <a:ext uri="{FF2B5EF4-FFF2-40B4-BE49-F238E27FC236}">
                <a16:creationId xmlns:a16="http://schemas.microsoft.com/office/drawing/2014/main" id="{DB9DB6C8-7388-4704-959F-C46DCC8C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69" y="4647904"/>
            <a:ext cx="3112906" cy="155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1BFF5-875D-4ED4-A133-30F09697FF7B}"/>
              </a:ext>
            </a:extLst>
          </p:cNvPr>
          <p:cNvSpPr txBox="1"/>
          <p:nvPr/>
        </p:nvSpPr>
        <p:spPr>
          <a:xfrm>
            <a:off x="30131" y="28718"/>
            <a:ext cx="6745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Who determines if a student/graduate is work-ready</a:t>
            </a:r>
            <a:r>
              <a:rPr lang="en-US" sz="2200" b="1" dirty="0"/>
              <a:t>?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594550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0F2B842A76CD42984F722548735FF4" ma:contentTypeVersion="13" ma:contentTypeDescription="Create a new document." ma:contentTypeScope="" ma:versionID="52af089bbc635a2875706e2bc93ba0f3">
  <xsd:schema xmlns:xsd="http://www.w3.org/2001/XMLSchema" xmlns:xs="http://www.w3.org/2001/XMLSchema" xmlns:p="http://schemas.microsoft.com/office/2006/metadata/properties" xmlns:ns3="3570298f-d8e1-43c0-8525-7c610127ad29" xmlns:ns4="bd6da314-166b-4a34-ba90-3d9bb5c09617" targetNamespace="http://schemas.microsoft.com/office/2006/metadata/properties" ma:root="true" ma:fieldsID="edb02c16c4dba2dcf4822023c5b3ddb1" ns3:_="" ns4:_="">
    <xsd:import namespace="3570298f-d8e1-43c0-8525-7c610127ad29"/>
    <xsd:import namespace="bd6da314-166b-4a34-ba90-3d9bb5c096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70298f-d8e1-43c0-8525-7c610127ad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da314-166b-4a34-ba90-3d9bb5c096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822D89-905E-4E97-87BA-73B90E9FAF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70298f-d8e1-43c0-8525-7c610127ad29"/>
    <ds:schemaRef ds:uri="bd6da314-166b-4a34-ba90-3d9bb5c096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23E9AC-9FB9-422F-98B0-EEAB98518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C9ECE4-ED81-4FE6-B45B-EBD42A60DE52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bd6da314-166b-4a34-ba90-3d9bb5c09617"/>
    <ds:schemaRef ds:uri="http://purl.org/dc/dcmitype/"/>
    <ds:schemaRef ds:uri="3570298f-d8e1-43c0-8525-7c610127ad29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2841</Words>
  <Application>Microsoft Office PowerPoint</Application>
  <PresentationFormat>On-screen Show (4:3)</PresentationFormat>
  <Paragraphs>482</Paragraphs>
  <Slides>45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Georgia</vt:lpstr>
      <vt:lpstr>Open Sans</vt:lpstr>
      <vt:lpstr>Trebuchet MS</vt:lpstr>
      <vt:lpstr>Office Theme</vt:lpstr>
      <vt:lpstr>1_Office Theme</vt:lpstr>
      <vt:lpstr>Getting students ready for work – what it means for all students </vt:lpstr>
      <vt:lpstr>Societal Inequalities</vt:lpstr>
      <vt:lpstr>PowerPoint Presentation</vt:lpstr>
      <vt:lpstr>Brief overview</vt:lpstr>
      <vt:lpstr>Conceptualisation of work-readiness</vt:lpstr>
      <vt:lpstr>Work-readiness perception based on?</vt:lpstr>
      <vt:lpstr>Values, judgements, bias</vt:lpstr>
      <vt:lpstr>Work-readiness</vt:lpstr>
      <vt:lpstr>Conceptualisation of work-readiness</vt:lpstr>
      <vt:lpstr>Agency, identity, structure – competing logics</vt:lpstr>
      <vt:lpstr>PowerPoint Presentation</vt:lpstr>
      <vt:lpstr>PowerPoint Presentation</vt:lpstr>
      <vt:lpstr>PowerPoint Presentation</vt:lpstr>
      <vt:lpstr>Problematization of “success in the workplace”</vt:lpstr>
      <vt:lpstr>Wonkhe</vt:lpstr>
      <vt:lpstr>(Work-readiness)  - A Student Lifecycle approach</vt:lpstr>
      <vt:lpstr>Racialised degree awarding gaps Focus groups  (work-readiness) Listening rooms (racialized experiences) Ubuntu Kindness circles (sense of belonging, authentic self) PGR (teaching excellence development) pipeline </vt:lpstr>
      <vt:lpstr>PowerPoint Presentation</vt:lpstr>
      <vt:lpstr>Structuration theory</vt:lpstr>
      <vt:lpstr>Accounting and Finance Sample (2018)</vt:lpstr>
      <vt:lpstr>A variety of projects</vt:lpstr>
      <vt:lpstr>Methodology (1)</vt:lpstr>
      <vt:lpstr>Summary of Themes– Whose job is it anyway?</vt:lpstr>
      <vt:lpstr>Critical themes</vt:lpstr>
      <vt:lpstr>Work-readiness framework (agency, structure and identity) - othering</vt:lpstr>
      <vt:lpstr>Work readiness Capitals</vt:lpstr>
      <vt:lpstr>Work readiness Capitals</vt:lpstr>
      <vt:lpstr>Methodology (2) - (Ongoing) studies</vt:lpstr>
      <vt:lpstr>Racialised student perspectives – agency, professional identity</vt:lpstr>
      <vt:lpstr>Methodology (2) – RQs - Employers’ perspectives (Employers’ questionnaire)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Closing thoughts</vt:lpstr>
      <vt:lpstr>Thank you!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Wilson</dc:creator>
  <cp:lastModifiedBy>Iwi Ugiagbe-Green</cp:lastModifiedBy>
  <cp:revision>180</cp:revision>
  <cp:lastPrinted>2018-10-12T10:34:18Z</cp:lastPrinted>
  <dcterms:created xsi:type="dcterms:W3CDTF">2017-11-14T11:10:02Z</dcterms:created>
  <dcterms:modified xsi:type="dcterms:W3CDTF">2021-03-17T22:16:32Z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0x010100CC0F2B842A76CD42984F722548735FF4</vt:lpwstr>
  </property>
</Properties>
</file>