
<file path=[Content_Types].xml><?xml version="1.0" encoding="utf-8"?>
<Types xmlns="http://schemas.openxmlformats.org/package/2006/content-types">
  <Default Extension="jpeg" ContentType="image/jpeg"/>
  <Default Extension="m4a" ContentType="audio/mp4"/>
  <Default Extension="mov" ContentType="video/quicktime"/>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1"/>
  </p:notesMasterIdLst>
  <p:sldIdLst>
    <p:sldId id="256" r:id="rId5"/>
    <p:sldId id="257" r:id="rId6"/>
    <p:sldId id="267" r:id="rId7"/>
    <p:sldId id="258" r:id="rId8"/>
    <p:sldId id="268" r:id="rId9"/>
    <p:sldId id="269" r:id="rId10"/>
    <p:sldId id="272" r:id="rId11"/>
    <p:sldId id="259" r:id="rId12"/>
    <p:sldId id="261" r:id="rId13"/>
    <p:sldId id="262" r:id="rId14"/>
    <p:sldId id="263" r:id="rId15"/>
    <p:sldId id="264" r:id="rId16"/>
    <p:sldId id="271" r:id="rId17"/>
    <p:sldId id="273" r:id="rId18"/>
    <p:sldId id="260" r:id="rId19"/>
    <p:sldId id="265" r:id="rId20"/>
  </p:sldIdLst>
  <p:sldSz cx="12192000" cy="6858000"/>
  <p:notesSz cx="6858000" cy="2657475"/>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33"/>
    <a:srgbClr val="007CCC"/>
    <a:srgbClr val="00C4CC"/>
    <a:srgbClr val="7C2AE8"/>
    <a:srgbClr val="3A2C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35050" autoAdjust="0"/>
  </p:normalViewPr>
  <p:slideViewPr>
    <p:cSldViewPr snapToGrid="0">
      <p:cViewPr varScale="1">
        <p:scale>
          <a:sx n="30" d="100"/>
          <a:sy n="30" d="100"/>
        </p:scale>
        <p:origin x="2674" y="1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6E519F-A563-3544-B743-6C7A2214A822}" type="doc">
      <dgm:prSet loTypeId="urn:microsoft.com/office/officeart/2005/8/layout/hProcess9" loCatId="" qsTypeId="urn:microsoft.com/office/officeart/2005/8/quickstyle/simple1" qsCatId="simple" csTypeId="urn:microsoft.com/office/officeart/2005/8/colors/accent1_2" csCatId="accent1" phldr="1"/>
      <dgm:spPr/>
    </dgm:pt>
    <dgm:pt modelId="{15BC5225-14A3-7B4C-8653-52185E161779}">
      <dgm:prSet phldrT="[Text]" custT="1"/>
      <dgm:spPr>
        <a:solidFill>
          <a:schemeClr val="bg1"/>
        </a:solidFill>
        <a:ln>
          <a:solidFill>
            <a:srgbClr val="00C4CC"/>
          </a:solidFill>
        </a:ln>
      </dgm:spPr>
      <dgm:t>
        <a:bodyPr/>
        <a:lstStyle/>
        <a:p>
          <a:r>
            <a:rPr lang="en-GB" sz="2000" b="1" dirty="0">
              <a:solidFill>
                <a:srgbClr val="333333"/>
              </a:solidFill>
              <a:latin typeface="+mj-lt"/>
            </a:rPr>
            <a:t>Established our intentions/aims</a:t>
          </a:r>
        </a:p>
      </dgm:t>
      <dgm:extLst>
        <a:ext uri="{E40237B7-FDA0-4F09-8148-C483321AD2D9}">
          <dgm14:cNvPr xmlns:dgm14="http://schemas.microsoft.com/office/drawing/2010/diagram" id="0" name="" descr="Established our intentions/aims&#10; &#10;"/>
        </a:ext>
      </dgm:extLst>
    </dgm:pt>
    <dgm:pt modelId="{B33561DA-F9AC-CF43-84C0-0154BC579D42}" type="parTrans" cxnId="{A05F9F3B-A27B-004E-B713-BD2F50D3B917}">
      <dgm:prSet/>
      <dgm:spPr/>
      <dgm:t>
        <a:bodyPr/>
        <a:lstStyle/>
        <a:p>
          <a:endParaRPr lang="en-GB"/>
        </a:p>
      </dgm:t>
    </dgm:pt>
    <dgm:pt modelId="{FAA89FA8-9C02-9842-921D-4F7AA2400192}" type="sibTrans" cxnId="{A05F9F3B-A27B-004E-B713-BD2F50D3B917}">
      <dgm:prSet/>
      <dgm:spPr/>
      <dgm:t>
        <a:bodyPr/>
        <a:lstStyle/>
        <a:p>
          <a:endParaRPr lang="en-GB"/>
        </a:p>
      </dgm:t>
    </dgm:pt>
    <dgm:pt modelId="{FE061F30-C3CD-3043-B571-6944E487B254}">
      <dgm:prSet phldrT="[Text]" custT="1"/>
      <dgm:spPr>
        <a:solidFill>
          <a:schemeClr val="bg1"/>
        </a:solidFill>
        <a:ln>
          <a:solidFill>
            <a:srgbClr val="00C4CC"/>
          </a:solidFill>
        </a:ln>
      </dgm:spPr>
      <dgm:t>
        <a:bodyPr/>
        <a:lstStyle/>
        <a:p>
          <a:r>
            <a:rPr lang="en-GB" sz="2000" b="1" dirty="0">
              <a:solidFill>
                <a:srgbClr val="333333"/>
              </a:solidFill>
              <a:latin typeface="+mj-lt"/>
            </a:rPr>
            <a:t>Made the documents accessible </a:t>
          </a:r>
        </a:p>
      </dgm:t>
      <dgm:extLst>
        <a:ext uri="{E40237B7-FDA0-4F09-8148-C483321AD2D9}">
          <dgm14:cNvPr xmlns:dgm14="http://schemas.microsoft.com/office/drawing/2010/diagram" id="0" name="" descr="Made the documents accessible &#10;"/>
        </a:ext>
      </dgm:extLst>
    </dgm:pt>
    <dgm:pt modelId="{E7E3CC12-D34D-5A4B-AACE-BD065A1E9D65}" type="parTrans" cxnId="{F9330752-BCCC-6C44-9562-5AB86B694A39}">
      <dgm:prSet/>
      <dgm:spPr/>
      <dgm:t>
        <a:bodyPr/>
        <a:lstStyle/>
        <a:p>
          <a:endParaRPr lang="en-GB"/>
        </a:p>
      </dgm:t>
    </dgm:pt>
    <dgm:pt modelId="{3BD0AF22-EBE8-1443-9D32-21D448E3BA51}" type="sibTrans" cxnId="{F9330752-BCCC-6C44-9562-5AB86B694A39}">
      <dgm:prSet/>
      <dgm:spPr/>
      <dgm:t>
        <a:bodyPr/>
        <a:lstStyle/>
        <a:p>
          <a:endParaRPr lang="en-GB"/>
        </a:p>
      </dgm:t>
    </dgm:pt>
    <dgm:pt modelId="{23C1C80F-DE78-8045-9243-66C112B6F40E}">
      <dgm:prSet phldrT="[Text]" custT="1"/>
      <dgm:spPr>
        <a:solidFill>
          <a:schemeClr val="bg1"/>
        </a:solidFill>
        <a:ln>
          <a:solidFill>
            <a:srgbClr val="00C4CC"/>
          </a:solidFill>
        </a:ln>
      </dgm:spPr>
      <dgm:t>
        <a:bodyPr/>
        <a:lstStyle/>
        <a:p>
          <a:r>
            <a:rPr lang="en-GB" sz="2000" b="1" dirty="0">
              <a:solidFill>
                <a:srgbClr val="333333"/>
              </a:solidFill>
              <a:latin typeface="+mj-lt"/>
            </a:rPr>
            <a:t>Established an identity </a:t>
          </a:r>
        </a:p>
      </dgm:t>
      <dgm:extLst>
        <a:ext uri="{E40237B7-FDA0-4F09-8148-C483321AD2D9}">
          <dgm14:cNvPr xmlns:dgm14="http://schemas.microsoft.com/office/drawing/2010/diagram" id="0" name="" descr="Established an identity &#10;&#10;"/>
        </a:ext>
      </dgm:extLst>
    </dgm:pt>
    <dgm:pt modelId="{39751882-D10C-F947-B2ED-0F289CEDBD9D}" type="parTrans" cxnId="{C407B112-7DB7-0342-A433-76804CB98159}">
      <dgm:prSet/>
      <dgm:spPr/>
      <dgm:t>
        <a:bodyPr/>
        <a:lstStyle/>
        <a:p>
          <a:endParaRPr lang="en-GB"/>
        </a:p>
      </dgm:t>
    </dgm:pt>
    <dgm:pt modelId="{A20E1A77-AC15-1446-8332-C5A5500E0612}" type="sibTrans" cxnId="{C407B112-7DB7-0342-A433-76804CB98159}">
      <dgm:prSet/>
      <dgm:spPr/>
      <dgm:t>
        <a:bodyPr/>
        <a:lstStyle/>
        <a:p>
          <a:endParaRPr lang="en-GB"/>
        </a:p>
      </dgm:t>
    </dgm:pt>
    <dgm:pt modelId="{F3892367-CE9D-354E-A8E0-C7AEA4FE7D5C}">
      <dgm:prSet custT="1"/>
      <dgm:spPr>
        <a:solidFill>
          <a:schemeClr val="bg1"/>
        </a:solidFill>
        <a:ln>
          <a:solidFill>
            <a:srgbClr val="00C4CC"/>
          </a:solidFill>
        </a:ln>
      </dgm:spPr>
      <dgm:t>
        <a:bodyPr/>
        <a:lstStyle/>
        <a:p>
          <a:r>
            <a:rPr lang="en-GB" sz="2000" b="1" dirty="0">
              <a:solidFill>
                <a:srgbClr val="333333"/>
              </a:solidFill>
              <a:latin typeface="+mj-lt"/>
            </a:rPr>
            <a:t>Gathered data and feedback from students</a:t>
          </a:r>
        </a:p>
      </dgm:t>
      <dgm:extLst>
        <a:ext uri="{E40237B7-FDA0-4F09-8148-C483321AD2D9}">
          <dgm14:cNvPr xmlns:dgm14="http://schemas.microsoft.com/office/drawing/2010/diagram" id="0" name="" descr="Gathered data and feedback from students&#10;&#10;"/>
        </a:ext>
      </dgm:extLst>
    </dgm:pt>
    <dgm:pt modelId="{37D197B1-198C-7C4A-9075-A6EBB85E9CA9}" type="parTrans" cxnId="{921D0314-E350-184D-9740-BF52E7971514}">
      <dgm:prSet/>
      <dgm:spPr/>
      <dgm:t>
        <a:bodyPr/>
        <a:lstStyle/>
        <a:p>
          <a:endParaRPr lang="en-GB"/>
        </a:p>
      </dgm:t>
    </dgm:pt>
    <dgm:pt modelId="{5E2AA0CE-55BD-4347-B9CF-598156C74522}" type="sibTrans" cxnId="{921D0314-E350-184D-9740-BF52E7971514}">
      <dgm:prSet/>
      <dgm:spPr/>
      <dgm:t>
        <a:bodyPr/>
        <a:lstStyle/>
        <a:p>
          <a:endParaRPr lang="en-GB"/>
        </a:p>
      </dgm:t>
    </dgm:pt>
    <dgm:pt modelId="{5D7229ED-7826-9745-9C7E-F0A1EEE74957}">
      <dgm:prSet custT="1"/>
      <dgm:spPr>
        <a:solidFill>
          <a:schemeClr val="bg1"/>
        </a:solidFill>
        <a:ln>
          <a:solidFill>
            <a:srgbClr val="00C4CC"/>
          </a:solidFill>
        </a:ln>
      </dgm:spPr>
      <dgm:t>
        <a:bodyPr/>
        <a:lstStyle/>
        <a:p>
          <a:r>
            <a:rPr lang="en-GB" sz="2000" b="1" dirty="0">
              <a:solidFill>
                <a:srgbClr val="333333"/>
              </a:solidFill>
              <a:latin typeface="+mj-lt"/>
            </a:rPr>
            <a:t>Used feedback to integrate digital platforms (videos, Padlet etc.)</a:t>
          </a:r>
        </a:p>
      </dgm:t>
      <dgm:extLst>
        <a:ext uri="{E40237B7-FDA0-4F09-8148-C483321AD2D9}">
          <dgm14:cNvPr xmlns:dgm14="http://schemas.microsoft.com/office/drawing/2010/diagram" id="0" name="" descr="Used feedback to integrate digital platforms (videos, Padlet etc.)&#10;&#10;"/>
        </a:ext>
      </dgm:extLst>
    </dgm:pt>
    <dgm:pt modelId="{62AF9C83-0028-8F4A-905B-A75D9F19D696}" type="parTrans" cxnId="{4B3D0224-A0AF-314E-9C89-3B7022170E71}">
      <dgm:prSet/>
      <dgm:spPr/>
      <dgm:t>
        <a:bodyPr/>
        <a:lstStyle/>
        <a:p>
          <a:endParaRPr lang="en-GB"/>
        </a:p>
      </dgm:t>
    </dgm:pt>
    <dgm:pt modelId="{6BFC7678-FF4D-4B4D-9813-FA07ACC12EE4}" type="sibTrans" cxnId="{4B3D0224-A0AF-314E-9C89-3B7022170E71}">
      <dgm:prSet/>
      <dgm:spPr/>
      <dgm:t>
        <a:bodyPr/>
        <a:lstStyle/>
        <a:p>
          <a:endParaRPr lang="en-GB"/>
        </a:p>
      </dgm:t>
    </dgm:pt>
    <dgm:pt modelId="{A7E7F961-2F0E-9041-A651-D602A8EE1A5D}" type="pres">
      <dgm:prSet presAssocID="{7D6E519F-A563-3544-B743-6C7A2214A822}" presName="CompostProcess" presStyleCnt="0">
        <dgm:presLayoutVars>
          <dgm:dir/>
          <dgm:resizeHandles val="exact"/>
        </dgm:presLayoutVars>
      </dgm:prSet>
      <dgm:spPr/>
    </dgm:pt>
    <dgm:pt modelId="{1F25EF83-FD46-F540-BA46-6249A1DF67FF}" type="pres">
      <dgm:prSet presAssocID="{7D6E519F-A563-3544-B743-6C7A2214A822}" presName="arrow" presStyleLbl="bgShp" presStyleIdx="0" presStyleCnt="1"/>
      <dgm:spPr>
        <a:solidFill>
          <a:srgbClr val="00C4CC"/>
        </a:solidFill>
      </dgm:spPr>
      <dgm:extLst>
        <a:ext uri="{E40237B7-FDA0-4F09-8148-C483321AD2D9}">
          <dgm14:cNvPr xmlns:dgm14="http://schemas.microsoft.com/office/drawing/2010/diagram" id="0" name="" descr="arrow"/>
        </a:ext>
      </dgm:extLst>
    </dgm:pt>
    <dgm:pt modelId="{8CA1BEF8-9357-0B43-91DF-35188FF34737}" type="pres">
      <dgm:prSet presAssocID="{7D6E519F-A563-3544-B743-6C7A2214A822}" presName="linearProcess" presStyleCnt="0"/>
      <dgm:spPr/>
    </dgm:pt>
    <dgm:pt modelId="{51DDC532-1030-914E-B92A-05EBE4A9176B}" type="pres">
      <dgm:prSet presAssocID="{15BC5225-14A3-7B4C-8653-52185E161779}" presName="textNode" presStyleLbl="node1" presStyleIdx="0" presStyleCnt="5">
        <dgm:presLayoutVars>
          <dgm:bulletEnabled val="1"/>
        </dgm:presLayoutVars>
      </dgm:prSet>
      <dgm:spPr/>
    </dgm:pt>
    <dgm:pt modelId="{91435A90-D794-5A43-AF48-5C516116F8D6}" type="pres">
      <dgm:prSet presAssocID="{FAA89FA8-9C02-9842-921D-4F7AA2400192}" presName="sibTrans" presStyleCnt="0"/>
      <dgm:spPr/>
    </dgm:pt>
    <dgm:pt modelId="{CFD16FB8-A007-CD4C-984F-9EC086C5CAF3}" type="pres">
      <dgm:prSet presAssocID="{23C1C80F-DE78-8045-9243-66C112B6F40E}" presName="textNode" presStyleLbl="node1" presStyleIdx="1" presStyleCnt="5">
        <dgm:presLayoutVars>
          <dgm:bulletEnabled val="1"/>
        </dgm:presLayoutVars>
      </dgm:prSet>
      <dgm:spPr/>
    </dgm:pt>
    <dgm:pt modelId="{A011A5FA-05A9-7445-B02A-77CA3467A890}" type="pres">
      <dgm:prSet presAssocID="{A20E1A77-AC15-1446-8332-C5A5500E0612}" presName="sibTrans" presStyleCnt="0"/>
      <dgm:spPr/>
    </dgm:pt>
    <dgm:pt modelId="{8A22A5B5-0572-B44C-8A1D-08342AEAD41B}" type="pres">
      <dgm:prSet presAssocID="{F3892367-CE9D-354E-A8E0-C7AEA4FE7D5C}" presName="textNode" presStyleLbl="node1" presStyleIdx="2" presStyleCnt="5">
        <dgm:presLayoutVars>
          <dgm:bulletEnabled val="1"/>
        </dgm:presLayoutVars>
      </dgm:prSet>
      <dgm:spPr/>
    </dgm:pt>
    <dgm:pt modelId="{676B0D7C-F863-9E4B-8508-E4FBA4D08B06}" type="pres">
      <dgm:prSet presAssocID="{5E2AA0CE-55BD-4347-B9CF-598156C74522}" presName="sibTrans" presStyleCnt="0"/>
      <dgm:spPr/>
    </dgm:pt>
    <dgm:pt modelId="{B316CC2C-819A-8345-A058-9166E192C71B}" type="pres">
      <dgm:prSet presAssocID="{5D7229ED-7826-9745-9C7E-F0A1EEE74957}" presName="textNode" presStyleLbl="node1" presStyleIdx="3" presStyleCnt="5">
        <dgm:presLayoutVars>
          <dgm:bulletEnabled val="1"/>
        </dgm:presLayoutVars>
      </dgm:prSet>
      <dgm:spPr/>
    </dgm:pt>
    <dgm:pt modelId="{D8F066DB-09D8-2243-A336-13C1A956C42D}" type="pres">
      <dgm:prSet presAssocID="{6BFC7678-FF4D-4B4D-9813-FA07ACC12EE4}" presName="sibTrans" presStyleCnt="0"/>
      <dgm:spPr/>
    </dgm:pt>
    <dgm:pt modelId="{7EB5175F-73F6-804F-A000-4532384BA9BB}" type="pres">
      <dgm:prSet presAssocID="{FE061F30-C3CD-3043-B571-6944E487B254}" presName="textNode" presStyleLbl="node1" presStyleIdx="4" presStyleCnt="5">
        <dgm:presLayoutVars>
          <dgm:bulletEnabled val="1"/>
        </dgm:presLayoutVars>
      </dgm:prSet>
      <dgm:spPr/>
    </dgm:pt>
  </dgm:ptLst>
  <dgm:cxnLst>
    <dgm:cxn modelId="{C407B112-7DB7-0342-A433-76804CB98159}" srcId="{7D6E519F-A563-3544-B743-6C7A2214A822}" destId="{23C1C80F-DE78-8045-9243-66C112B6F40E}" srcOrd="1" destOrd="0" parTransId="{39751882-D10C-F947-B2ED-0F289CEDBD9D}" sibTransId="{A20E1A77-AC15-1446-8332-C5A5500E0612}"/>
    <dgm:cxn modelId="{921D0314-E350-184D-9740-BF52E7971514}" srcId="{7D6E519F-A563-3544-B743-6C7A2214A822}" destId="{F3892367-CE9D-354E-A8E0-C7AEA4FE7D5C}" srcOrd="2" destOrd="0" parTransId="{37D197B1-198C-7C4A-9075-A6EBB85E9CA9}" sibTransId="{5E2AA0CE-55BD-4347-B9CF-598156C74522}"/>
    <dgm:cxn modelId="{4B3D0224-A0AF-314E-9C89-3B7022170E71}" srcId="{7D6E519F-A563-3544-B743-6C7A2214A822}" destId="{5D7229ED-7826-9745-9C7E-F0A1EEE74957}" srcOrd="3" destOrd="0" parTransId="{62AF9C83-0028-8F4A-905B-A75D9F19D696}" sibTransId="{6BFC7678-FF4D-4B4D-9813-FA07ACC12EE4}"/>
    <dgm:cxn modelId="{A05F9F3B-A27B-004E-B713-BD2F50D3B917}" srcId="{7D6E519F-A563-3544-B743-6C7A2214A822}" destId="{15BC5225-14A3-7B4C-8653-52185E161779}" srcOrd="0" destOrd="0" parTransId="{B33561DA-F9AC-CF43-84C0-0154BC579D42}" sibTransId="{FAA89FA8-9C02-9842-921D-4F7AA2400192}"/>
    <dgm:cxn modelId="{F9330752-BCCC-6C44-9562-5AB86B694A39}" srcId="{7D6E519F-A563-3544-B743-6C7A2214A822}" destId="{FE061F30-C3CD-3043-B571-6944E487B254}" srcOrd="4" destOrd="0" parTransId="{E7E3CC12-D34D-5A4B-AACE-BD065A1E9D65}" sibTransId="{3BD0AF22-EBE8-1443-9D32-21D448E3BA51}"/>
    <dgm:cxn modelId="{97CDBF81-756F-264F-AE24-80515AAB8BB4}" type="presOf" srcId="{7D6E519F-A563-3544-B743-6C7A2214A822}" destId="{A7E7F961-2F0E-9041-A651-D602A8EE1A5D}" srcOrd="0" destOrd="0" presId="urn:microsoft.com/office/officeart/2005/8/layout/hProcess9"/>
    <dgm:cxn modelId="{60C9B8C4-DE71-5040-B1F1-A985355026CC}" type="presOf" srcId="{5D7229ED-7826-9745-9C7E-F0A1EEE74957}" destId="{B316CC2C-819A-8345-A058-9166E192C71B}" srcOrd="0" destOrd="0" presId="urn:microsoft.com/office/officeart/2005/8/layout/hProcess9"/>
    <dgm:cxn modelId="{2EAE27C7-F88B-8846-A64C-5BAB38DB7067}" type="presOf" srcId="{15BC5225-14A3-7B4C-8653-52185E161779}" destId="{51DDC532-1030-914E-B92A-05EBE4A9176B}" srcOrd="0" destOrd="0" presId="urn:microsoft.com/office/officeart/2005/8/layout/hProcess9"/>
    <dgm:cxn modelId="{7A7606D2-F716-C34D-B0A8-292840034668}" type="presOf" srcId="{FE061F30-C3CD-3043-B571-6944E487B254}" destId="{7EB5175F-73F6-804F-A000-4532384BA9BB}" srcOrd="0" destOrd="0" presId="urn:microsoft.com/office/officeart/2005/8/layout/hProcess9"/>
    <dgm:cxn modelId="{750902D7-583E-5D41-91EB-9142C532C245}" type="presOf" srcId="{23C1C80F-DE78-8045-9243-66C112B6F40E}" destId="{CFD16FB8-A007-CD4C-984F-9EC086C5CAF3}" srcOrd="0" destOrd="0" presId="urn:microsoft.com/office/officeart/2005/8/layout/hProcess9"/>
    <dgm:cxn modelId="{0B9F04F2-11C5-994D-B011-95812C8A0281}" type="presOf" srcId="{F3892367-CE9D-354E-A8E0-C7AEA4FE7D5C}" destId="{8A22A5B5-0572-B44C-8A1D-08342AEAD41B}" srcOrd="0" destOrd="0" presId="urn:microsoft.com/office/officeart/2005/8/layout/hProcess9"/>
    <dgm:cxn modelId="{50B4F589-1A00-9B4E-BE04-33678BCD808F}" type="presParOf" srcId="{A7E7F961-2F0E-9041-A651-D602A8EE1A5D}" destId="{1F25EF83-FD46-F540-BA46-6249A1DF67FF}" srcOrd="0" destOrd="0" presId="urn:microsoft.com/office/officeart/2005/8/layout/hProcess9"/>
    <dgm:cxn modelId="{042C8F2A-FD01-4A4A-9EF3-43CE548E6AC3}" type="presParOf" srcId="{A7E7F961-2F0E-9041-A651-D602A8EE1A5D}" destId="{8CA1BEF8-9357-0B43-91DF-35188FF34737}" srcOrd="1" destOrd="0" presId="urn:microsoft.com/office/officeart/2005/8/layout/hProcess9"/>
    <dgm:cxn modelId="{2551BF0B-03C9-4A47-9500-57DE937D089B}" type="presParOf" srcId="{8CA1BEF8-9357-0B43-91DF-35188FF34737}" destId="{51DDC532-1030-914E-B92A-05EBE4A9176B}" srcOrd="0" destOrd="0" presId="urn:microsoft.com/office/officeart/2005/8/layout/hProcess9"/>
    <dgm:cxn modelId="{4DCF00E9-46A3-374F-9AA2-ED4068A55B97}" type="presParOf" srcId="{8CA1BEF8-9357-0B43-91DF-35188FF34737}" destId="{91435A90-D794-5A43-AF48-5C516116F8D6}" srcOrd="1" destOrd="0" presId="urn:microsoft.com/office/officeart/2005/8/layout/hProcess9"/>
    <dgm:cxn modelId="{73A66079-7B62-EF4E-8B46-24514E23878C}" type="presParOf" srcId="{8CA1BEF8-9357-0B43-91DF-35188FF34737}" destId="{CFD16FB8-A007-CD4C-984F-9EC086C5CAF3}" srcOrd="2" destOrd="0" presId="urn:microsoft.com/office/officeart/2005/8/layout/hProcess9"/>
    <dgm:cxn modelId="{42520C0C-1711-2D44-AB97-515837773CC2}" type="presParOf" srcId="{8CA1BEF8-9357-0B43-91DF-35188FF34737}" destId="{A011A5FA-05A9-7445-B02A-77CA3467A890}" srcOrd="3" destOrd="0" presId="urn:microsoft.com/office/officeart/2005/8/layout/hProcess9"/>
    <dgm:cxn modelId="{5E32A8D3-89C3-484A-81FB-2991984F2519}" type="presParOf" srcId="{8CA1BEF8-9357-0B43-91DF-35188FF34737}" destId="{8A22A5B5-0572-B44C-8A1D-08342AEAD41B}" srcOrd="4" destOrd="0" presId="urn:microsoft.com/office/officeart/2005/8/layout/hProcess9"/>
    <dgm:cxn modelId="{7F537D36-8AFF-4843-B85B-8D5E1130BFC3}" type="presParOf" srcId="{8CA1BEF8-9357-0B43-91DF-35188FF34737}" destId="{676B0D7C-F863-9E4B-8508-E4FBA4D08B06}" srcOrd="5" destOrd="0" presId="urn:microsoft.com/office/officeart/2005/8/layout/hProcess9"/>
    <dgm:cxn modelId="{3F6B263A-4B59-7F40-9D36-272D22D7C653}" type="presParOf" srcId="{8CA1BEF8-9357-0B43-91DF-35188FF34737}" destId="{B316CC2C-819A-8345-A058-9166E192C71B}" srcOrd="6" destOrd="0" presId="urn:microsoft.com/office/officeart/2005/8/layout/hProcess9"/>
    <dgm:cxn modelId="{97FD0F00-41AE-6B4A-A4F0-D0AB6150F35E}" type="presParOf" srcId="{8CA1BEF8-9357-0B43-91DF-35188FF34737}" destId="{D8F066DB-09D8-2243-A336-13C1A956C42D}" srcOrd="7" destOrd="0" presId="urn:microsoft.com/office/officeart/2005/8/layout/hProcess9"/>
    <dgm:cxn modelId="{93E0EEDA-A721-644B-A56E-C251324DCE73}" type="presParOf" srcId="{8CA1BEF8-9357-0B43-91DF-35188FF34737}" destId="{7EB5175F-73F6-804F-A000-4532384BA9BB}" srcOrd="8"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25EF83-FD46-F540-BA46-6249A1DF67FF}">
      <dsp:nvSpPr>
        <dsp:cNvPr id="0" name=""/>
        <dsp:cNvSpPr/>
      </dsp:nvSpPr>
      <dsp:spPr>
        <a:xfrm>
          <a:off x="635042" y="0"/>
          <a:ext cx="7197149" cy="4824588"/>
        </a:xfrm>
        <a:prstGeom prst="rightArrow">
          <a:avLst/>
        </a:prstGeom>
        <a:solidFill>
          <a:srgbClr val="00C4CC"/>
        </a:solidFill>
        <a:ln>
          <a:noFill/>
        </a:ln>
        <a:effectLst/>
      </dsp:spPr>
      <dsp:style>
        <a:lnRef idx="0">
          <a:scrgbClr r="0" g="0" b="0"/>
        </a:lnRef>
        <a:fillRef idx="1">
          <a:scrgbClr r="0" g="0" b="0"/>
        </a:fillRef>
        <a:effectRef idx="0">
          <a:scrgbClr r="0" g="0" b="0"/>
        </a:effectRef>
        <a:fontRef idx="minor"/>
      </dsp:style>
    </dsp:sp>
    <dsp:sp modelId="{51DDC532-1030-914E-B92A-05EBE4A9176B}">
      <dsp:nvSpPr>
        <dsp:cNvPr id="0" name=""/>
        <dsp:cNvSpPr/>
      </dsp:nvSpPr>
      <dsp:spPr>
        <a:xfrm>
          <a:off x="2480" y="1447376"/>
          <a:ext cx="1493342" cy="1929835"/>
        </a:xfrm>
        <a:prstGeom prst="roundRect">
          <a:avLst/>
        </a:prstGeom>
        <a:solidFill>
          <a:schemeClr val="bg1"/>
        </a:solidFill>
        <a:ln w="12700" cap="flat" cmpd="sng" algn="ctr">
          <a:solidFill>
            <a:srgbClr val="00C4CC"/>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rgbClr val="333333"/>
              </a:solidFill>
              <a:latin typeface="+mj-lt"/>
            </a:rPr>
            <a:t>Established our intentions/aims</a:t>
          </a:r>
        </a:p>
      </dsp:txBody>
      <dsp:txXfrm>
        <a:off x="75379" y="1520275"/>
        <a:ext cx="1347544" cy="1784037"/>
      </dsp:txXfrm>
    </dsp:sp>
    <dsp:sp modelId="{CFD16FB8-A007-CD4C-984F-9EC086C5CAF3}">
      <dsp:nvSpPr>
        <dsp:cNvPr id="0" name=""/>
        <dsp:cNvSpPr/>
      </dsp:nvSpPr>
      <dsp:spPr>
        <a:xfrm>
          <a:off x="1744713" y="1447376"/>
          <a:ext cx="1493342" cy="1929835"/>
        </a:xfrm>
        <a:prstGeom prst="roundRect">
          <a:avLst/>
        </a:prstGeom>
        <a:solidFill>
          <a:schemeClr val="bg1"/>
        </a:solidFill>
        <a:ln w="12700" cap="flat" cmpd="sng" algn="ctr">
          <a:solidFill>
            <a:srgbClr val="00C4CC"/>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rgbClr val="333333"/>
              </a:solidFill>
              <a:latin typeface="+mj-lt"/>
            </a:rPr>
            <a:t>Established an identity </a:t>
          </a:r>
        </a:p>
      </dsp:txBody>
      <dsp:txXfrm>
        <a:off x="1817612" y="1520275"/>
        <a:ext cx="1347544" cy="1784037"/>
      </dsp:txXfrm>
    </dsp:sp>
    <dsp:sp modelId="{8A22A5B5-0572-B44C-8A1D-08342AEAD41B}">
      <dsp:nvSpPr>
        <dsp:cNvPr id="0" name=""/>
        <dsp:cNvSpPr/>
      </dsp:nvSpPr>
      <dsp:spPr>
        <a:xfrm>
          <a:off x="3486946" y="1447376"/>
          <a:ext cx="1493342" cy="1929835"/>
        </a:xfrm>
        <a:prstGeom prst="roundRect">
          <a:avLst/>
        </a:prstGeom>
        <a:solidFill>
          <a:schemeClr val="bg1"/>
        </a:solidFill>
        <a:ln w="12700" cap="flat" cmpd="sng" algn="ctr">
          <a:solidFill>
            <a:srgbClr val="00C4CC"/>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rgbClr val="333333"/>
              </a:solidFill>
              <a:latin typeface="+mj-lt"/>
            </a:rPr>
            <a:t>Gathered data and feedback from students</a:t>
          </a:r>
        </a:p>
      </dsp:txBody>
      <dsp:txXfrm>
        <a:off x="3559845" y="1520275"/>
        <a:ext cx="1347544" cy="1784037"/>
      </dsp:txXfrm>
    </dsp:sp>
    <dsp:sp modelId="{B316CC2C-819A-8345-A058-9166E192C71B}">
      <dsp:nvSpPr>
        <dsp:cNvPr id="0" name=""/>
        <dsp:cNvSpPr/>
      </dsp:nvSpPr>
      <dsp:spPr>
        <a:xfrm>
          <a:off x="5229179" y="1447376"/>
          <a:ext cx="1493342" cy="1929835"/>
        </a:xfrm>
        <a:prstGeom prst="roundRect">
          <a:avLst/>
        </a:prstGeom>
        <a:solidFill>
          <a:schemeClr val="bg1"/>
        </a:solidFill>
        <a:ln w="12700" cap="flat" cmpd="sng" algn="ctr">
          <a:solidFill>
            <a:srgbClr val="00C4CC"/>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rgbClr val="333333"/>
              </a:solidFill>
              <a:latin typeface="+mj-lt"/>
            </a:rPr>
            <a:t>Used feedback to integrate digital platforms (videos, Padlet etc.)</a:t>
          </a:r>
        </a:p>
      </dsp:txBody>
      <dsp:txXfrm>
        <a:off x="5302078" y="1520275"/>
        <a:ext cx="1347544" cy="1784037"/>
      </dsp:txXfrm>
    </dsp:sp>
    <dsp:sp modelId="{7EB5175F-73F6-804F-A000-4532384BA9BB}">
      <dsp:nvSpPr>
        <dsp:cNvPr id="0" name=""/>
        <dsp:cNvSpPr/>
      </dsp:nvSpPr>
      <dsp:spPr>
        <a:xfrm>
          <a:off x="6971411" y="1447376"/>
          <a:ext cx="1493342" cy="1929835"/>
        </a:xfrm>
        <a:prstGeom prst="roundRect">
          <a:avLst/>
        </a:prstGeom>
        <a:solidFill>
          <a:schemeClr val="bg1"/>
        </a:solidFill>
        <a:ln w="12700" cap="flat" cmpd="sng" algn="ctr">
          <a:solidFill>
            <a:srgbClr val="00C4CC"/>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rgbClr val="333333"/>
              </a:solidFill>
              <a:latin typeface="+mj-lt"/>
            </a:rPr>
            <a:t>Made the documents accessible </a:t>
          </a:r>
        </a:p>
      </dsp:txBody>
      <dsp:txXfrm>
        <a:off x="7044310" y="1520275"/>
        <a:ext cx="1347544" cy="178403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848D12-4630-4B89-83C5-8CAFBE028EE3}" type="datetimeFigureOut">
              <a:rPr lang="en-GB" smtClean="0"/>
              <a:t>25/02/2021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45F0AE-6267-4BF4-A963-1AE96B2662DF}" type="slidenum">
              <a:rPr lang="en-GB" smtClean="0"/>
              <a:t>‹#›</a:t>
            </a:fld>
            <a:endParaRPr lang="en-GB" dirty="0"/>
          </a:p>
        </p:txBody>
      </p:sp>
    </p:spTree>
    <p:extLst>
      <p:ext uri="{BB962C8B-B14F-4D97-AF65-F5344CB8AC3E}">
        <p14:creationId xmlns:p14="http://schemas.microsoft.com/office/powerpoint/2010/main" val="270939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legislation.gov.uk/uksi/2018/952/contents/mad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presentation is an overview of a case study which is  a collaboration between Learning Services and  the Postgraduate Professional Learning Department in the Faculty of Education</a:t>
            </a:r>
          </a:p>
          <a:p>
            <a:r>
              <a:rPr lang="en-US" dirty="0">
                <a:cs typeface="Calibri"/>
              </a:rPr>
              <a:t> </a:t>
            </a:r>
          </a:p>
          <a:p>
            <a:r>
              <a:rPr lang="en-US" dirty="0">
                <a:cs typeface="Calibri"/>
              </a:rPr>
              <a:t>It demonstrates the development of an inclusive and accessible VLE that utilises innovative learning technologies to support learning and teaching.  </a:t>
            </a:r>
            <a:endParaRPr lang="en-US" dirty="0"/>
          </a:p>
          <a:p>
            <a:endParaRPr lang="en-US" dirty="0">
              <a:cs typeface="Calibri"/>
            </a:endParaRPr>
          </a:p>
          <a:p>
            <a:r>
              <a:rPr lang="en-US" dirty="0">
                <a:cs typeface="Calibri"/>
              </a:rPr>
              <a:t>We wanted to provide a model of good practice of inclusion and accessibility as that is what we recommend to students , in other words we wanted to practice what we preach.</a:t>
            </a:r>
          </a:p>
        </p:txBody>
      </p:sp>
      <p:sp>
        <p:nvSpPr>
          <p:cNvPr id="4" name="Slide Number Placeholder 3"/>
          <p:cNvSpPr>
            <a:spLocks noGrp="1"/>
          </p:cNvSpPr>
          <p:nvPr>
            <p:ph type="sldNum" sz="quarter" idx="5"/>
          </p:nvPr>
        </p:nvSpPr>
        <p:spPr/>
        <p:txBody>
          <a:bodyPr/>
          <a:lstStyle/>
          <a:p>
            <a:fld id="{3245F0AE-6267-4BF4-A963-1AE96B2662DF}" type="slidenum">
              <a:rPr lang="en-GB" smtClean="0"/>
              <a:t>1</a:t>
            </a:fld>
            <a:endParaRPr lang="en-GB" dirty="0"/>
          </a:p>
        </p:txBody>
      </p:sp>
    </p:spTree>
    <p:extLst>
      <p:ext uri="{BB962C8B-B14F-4D97-AF65-F5344CB8AC3E}">
        <p14:creationId xmlns:p14="http://schemas.microsoft.com/office/powerpoint/2010/main" val="3020160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 colour scheme, banner , font style etc. helped to establish an identity which could be used across all programmes in the department</a:t>
            </a:r>
          </a:p>
        </p:txBody>
      </p:sp>
      <p:sp>
        <p:nvSpPr>
          <p:cNvPr id="4" name="Slide Number Placeholder 3"/>
          <p:cNvSpPr>
            <a:spLocks noGrp="1"/>
          </p:cNvSpPr>
          <p:nvPr>
            <p:ph type="sldNum" sz="quarter" idx="5"/>
          </p:nvPr>
        </p:nvSpPr>
        <p:spPr/>
        <p:txBody>
          <a:bodyPr/>
          <a:lstStyle/>
          <a:p>
            <a:fld id="{3245F0AE-6267-4BF4-A963-1AE96B2662DF}" type="slidenum">
              <a:rPr lang="en-GB" smtClean="0"/>
              <a:t>10</a:t>
            </a:fld>
            <a:endParaRPr lang="en-GB" dirty="0"/>
          </a:p>
        </p:txBody>
      </p:sp>
    </p:spTree>
    <p:extLst>
      <p:ext uri="{BB962C8B-B14F-4D97-AF65-F5344CB8AC3E}">
        <p14:creationId xmlns:p14="http://schemas.microsoft.com/office/powerpoint/2010/main" val="28213491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navigation  guidance which students requested was implemented using buttons to signpost to activities. These are used consistently across all modules.</a:t>
            </a:r>
          </a:p>
        </p:txBody>
      </p:sp>
      <p:sp>
        <p:nvSpPr>
          <p:cNvPr id="4" name="Slide Number Placeholder 3"/>
          <p:cNvSpPr>
            <a:spLocks noGrp="1"/>
          </p:cNvSpPr>
          <p:nvPr>
            <p:ph type="sldNum" sz="quarter" idx="5"/>
          </p:nvPr>
        </p:nvSpPr>
        <p:spPr/>
        <p:txBody>
          <a:bodyPr/>
          <a:lstStyle/>
          <a:p>
            <a:fld id="{3245F0AE-6267-4BF4-A963-1AE96B2662DF}" type="slidenum">
              <a:rPr lang="en-GB" smtClean="0"/>
              <a:t>11</a:t>
            </a:fld>
            <a:endParaRPr lang="en-GB" dirty="0"/>
          </a:p>
        </p:txBody>
      </p:sp>
    </p:spTree>
    <p:extLst>
      <p:ext uri="{BB962C8B-B14F-4D97-AF65-F5344CB8AC3E}">
        <p14:creationId xmlns:p14="http://schemas.microsoft.com/office/powerpoint/2010/main" val="880382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87.5% of survey respondents requested more videos, we were keen to add these to improve engagement and variety.  Recordings have been added from YouTube to provide evidence to theory and material for discussion. Student recordings of study skills provide wonderful case studies to relate to. Staff recordings make great descriptive videos for module overviews to clearly outline expectations. And also, before everything begins, - a Welcome video, guiding participants in, describing the course, highlighting the benefits and answering many unasked questions.</a:t>
            </a:r>
          </a:p>
        </p:txBody>
      </p:sp>
      <p:sp>
        <p:nvSpPr>
          <p:cNvPr id="4" name="Slide Number Placeholder 3"/>
          <p:cNvSpPr>
            <a:spLocks noGrp="1"/>
          </p:cNvSpPr>
          <p:nvPr>
            <p:ph type="sldNum" sz="quarter" idx="5"/>
          </p:nvPr>
        </p:nvSpPr>
        <p:spPr/>
        <p:txBody>
          <a:bodyPr/>
          <a:lstStyle/>
          <a:p>
            <a:fld id="{3245F0AE-6267-4BF4-A963-1AE96B2662DF}" type="slidenum">
              <a:rPr lang="en-GB" smtClean="0"/>
              <a:t>12</a:t>
            </a:fld>
            <a:endParaRPr lang="en-GB" dirty="0"/>
          </a:p>
        </p:txBody>
      </p:sp>
    </p:spTree>
    <p:extLst>
      <p:ext uri="{BB962C8B-B14F-4D97-AF65-F5344CB8AC3E}">
        <p14:creationId xmlns:p14="http://schemas.microsoft.com/office/powerpoint/2010/main" val="2087055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To ensure the </a:t>
            </a:r>
            <a:r>
              <a:rPr lang="en-US" sz="1200" b="0" i="0" kern="1200" dirty="0">
                <a:solidFill>
                  <a:schemeClr val="tx1"/>
                </a:solidFill>
                <a:effectLst/>
                <a:latin typeface="+mn-lt"/>
                <a:ea typeface="+mn-ea"/>
                <a:cs typeface="+mn-cs"/>
              </a:rPr>
              <a:t>teaching and learning environment gives all students equal opportunity to learn, we have incorporated ‘Universal Design’.  This means that the design and composition of the learning environment can be accessed, understood and used to the greatest extent possible by all people regardless of their age, size, ability or disability. To help with this we utilize Blackboard Ally to help create 100% accessible and usable documents, all which have the option to be downloaded in alternative versions to provide students new ways to engage with content that suits their preferred learning style.</a:t>
            </a:r>
          </a:p>
          <a:p>
            <a:endParaRPr lang="en-US" sz="1200" b="0" i="0" kern="1200" dirty="0">
              <a:solidFill>
                <a:schemeClr val="tx1"/>
              </a:solidFill>
              <a:effectLst/>
              <a:latin typeface="+mn-lt"/>
              <a:ea typeface="+mn-ea"/>
              <a:cs typeface="+mn-cs"/>
            </a:endParaRPr>
          </a:p>
          <a:p>
            <a:r>
              <a:rPr lang="en-US" sz="1200" b="0" i="0" u="sng" kern="1200" dirty="0">
                <a:solidFill>
                  <a:schemeClr val="tx1"/>
                </a:solidFill>
                <a:effectLst/>
                <a:latin typeface="+mn-lt"/>
                <a:ea typeface="+mn-ea"/>
                <a:cs typeface="+mn-cs"/>
                <a:hlinkClick r:id="rId3"/>
              </a:rPr>
              <a:t>New regulations</a:t>
            </a:r>
            <a:r>
              <a:rPr lang="en-US" sz="1200" b="0" i="0" kern="1200" dirty="0">
                <a:solidFill>
                  <a:schemeClr val="tx1"/>
                </a:solidFill>
                <a:effectLst/>
                <a:latin typeface="+mn-lt"/>
                <a:ea typeface="+mn-ea"/>
                <a:cs typeface="+mn-cs"/>
              </a:rPr>
              <a:t> mean public sector organizations have a legal duty to make sure websites and apps meet accessibility requirements. The rules will apply to new online content from Sept 2019 and will be applied to existing content by Sept 2020.</a:t>
            </a:r>
          </a:p>
          <a:p>
            <a:endParaRPr lang="en-US" dirty="0">
              <a:cs typeface="Calibri"/>
            </a:endParaRPr>
          </a:p>
        </p:txBody>
      </p:sp>
      <p:sp>
        <p:nvSpPr>
          <p:cNvPr id="4" name="Slide Number Placeholder 3"/>
          <p:cNvSpPr>
            <a:spLocks noGrp="1"/>
          </p:cNvSpPr>
          <p:nvPr>
            <p:ph type="sldNum" sz="quarter" idx="5"/>
          </p:nvPr>
        </p:nvSpPr>
        <p:spPr/>
        <p:txBody>
          <a:bodyPr/>
          <a:lstStyle/>
          <a:p>
            <a:fld id="{3245F0AE-6267-4BF4-A963-1AE96B2662DF}" type="slidenum">
              <a:rPr lang="en-GB" smtClean="0"/>
              <a:t>13</a:t>
            </a:fld>
            <a:endParaRPr lang="en-GB" dirty="0"/>
          </a:p>
        </p:txBody>
      </p:sp>
    </p:spTree>
    <p:extLst>
      <p:ext uri="{BB962C8B-B14F-4D97-AF65-F5344CB8AC3E}">
        <p14:creationId xmlns:p14="http://schemas.microsoft.com/office/powerpoint/2010/main" val="24547211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20000"/>
              </a:lnSpc>
              <a:buNone/>
            </a:pPr>
            <a:r>
              <a:rPr lang="en-US" sz="1200" kern="1200" dirty="0">
                <a:solidFill>
                  <a:schemeClr val="tx1"/>
                </a:solidFill>
                <a:latin typeface="+mn-lt"/>
                <a:ea typeface="+mn-ea"/>
                <a:cs typeface="+mn-cs"/>
              </a:rPr>
              <a:t>Integrating Reading Lists Online into the VLE, as a teaching and learning tool, rather than just a list, can help manage academic reading effectively and enhance student experience. </a:t>
            </a:r>
          </a:p>
          <a:p>
            <a:pPr marL="0" indent="0">
              <a:lnSpc>
                <a:spcPct val="120000"/>
              </a:lnSpc>
              <a:buNone/>
            </a:pPr>
            <a:r>
              <a:rPr lang="en-US" sz="1200" kern="1200" dirty="0">
                <a:solidFill>
                  <a:schemeClr val="tx1"/>
                </a:solidFill>
                <a:latin typeface="+mn-lt"/>
                <a:ea typeface="+mn-ea"/>
                <a:cs typeface="+mn-cs"/>
              </a:rPr>
              <a:t>We can ensure that students are able to locate and have access to a variety of accessible materials (24/7). All of these materials from eBooks, articles, chapters, video recordings and training videos can be organized into themes such as publication type, essential reading or weekly reading. Annotations from tutors can placed in real time and take into account: highlights, feedback, popularity (as shown by the usage stats) and availability. Such consideration being placed into a simple intuitive interface can really help raise student and academic overall satisfaction.</a:t>
            </a:r>
            <a:endParaRPr lang="en-US" sz="1200" kern="1200" dirty="0">
              <a:solidFill>
                <a:srgbClr val="333333"/>
              </a:solidFill>
              <a:latin typeface="+mn-lt"/>
              <a:ea typeface="+mn-ea"/>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3245F0AE-6267-4BF4-A963-1AE96B2662DF}" type="slidenum">
              <a:rPr lang="en-GB" smtClean="0"/>
              <a:t>14</a:t>
            </a:fld>
            <a:endParaRPr lang="en-GB" dirty="0"/>
          </a:p>
        </p:txBody>
      </p:sp>
    </p:spTree>
    <p:extLst>
      <p:ext uri="{BB962C8B-B14F-4D97-AF65-F5344CB8AC3E}">
        <p14:creationId xmlns:p14="http://schemas.microsoft.com/office/powerpoint/2010/main" val="4447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base">
              <a:buFont typeface="Arial" panose="020B0604020202020204" pitchFamily="34" charset="0"/>
              <a:buNone/>
            </a:pPr>
            <a:r>
              <a:rPr lang="en-GB" sz="1200" kern="1200" dirty="0">
                <a:solidFill>
                  <a:srgbClr val="333333"/>
                </a:solidFill>
                <a:latin typeface="+mn-lt"/>
                <a:ea typeface="+mn-ea"/>
                <a:cs typeface="+mn-cs"/>
              </a:rPr>
              <a:t>Next steps:</a:t>
            </a:r>
          </a:p>
          <a:p>
            <a:pPr marL="0" indent="0" fontAlgn="base">
              <a:buFont typeface="Arial" panose="020B0604020202020204" pitchFamily="34" charset="0"/>
              <a:buNone/>
            </a:pPr>
            <a:endParaRPr lang="en-GB" sz="1200" kern="1200" dirty="0">
              <a:solidFill>
                <a:srgbClr val="333333"/>
              </a:solidFill>
              <a:latin typeface="+mn-lt"/>
              <a:ea typeface="+mn-ea"/>
              <a:cs typeface="+mn-cs"/>
            </a:endParaRPr>
          </a:p>
          <a:p>
            <a:pPr marL="0" indent="0" fontAlgn="base">
              <a:buFont typeface="Arial" panose="020B0604020202020204" pitchFamily="34" charset="0"/>
              <a:buNone/>
            </a:pPr>
            <a:r>
              <a:rPr lang="en-GB" sz="1200" kern="1200" dirty="0">
                <a:solidFill>
                  <a:srgbClr val="333333"/>
                </a:solidFill>
                <a:latin typeface="+mn-lt"/>
                <a:ea typeface="+mn-ea"/>
                <a:cs typeface="+mn-cs"/>
              </a:rPr>
              <a:t>We would of course like to ensure that the material added into the course remains </a:t>
            </a:r>
            <a:r>
              <a:rPr lang="en-GB" sz="1200" b="1" kern="1200" dirty="0">
                <a:solidFill>
                  <a:srgbClr val="333333"/>
                </a:solidFill>
                <a:latin typeface="+mn-lt"/>
                <a:ea typeface="+mn-ea"/>
                <a:cs typeface="+mn-cs"/>
              </a:rPr>
              <a:t>100%</a:t>
            </a:r>
            <a:r>
              <a:rPr lang="en-GB" sz="1200" kern="1200" dirty="0">
                <a:solidFill>
                  <a:srgbClr val="333333"/>
                </a:solidFill>
                <a:latin typeface="+mn-lt"/>
                <a:ea typeface="+mn-ea"/>
                <a:cs typeface="+mn-cs"/>
              </a:rPr>
              <a:t> accessible and continues to integrate new (and old) technologies.</a:t>
            </a:r>
          </a:p>
          <a:p>
            <a:pPr marL="0" indent="0" fontAlgn="base">
              <a:buFont typeface="Arial" panose="020B0604020202020204" pitchFamily="34" charset="0"/>
              <a:buNone/>
            </a:pPr>
            <a:r>
              <a:rPr lang="en-GB" sz="1200" kern="1200" dirty="0">
                <a:solidFill>
                  <a:srgbClr val="333333"/>
                </a:solidFill>
                <a:latin typeface="+mn-lt"/>
                <a:ea typeface="+mn-ea"/>
                <a:cs typeface="+mn-cs"/>
              </a:rPr>
              <a:t>A second student survey result will identify if the work really has made an impact? If so how and if not where?</a:t>
            </a:r>
          </a:p>
          <a:p>
            <a:pPr marL="0" indent="0" fontAlgn="base">
              <a:buFont typeface="Arial" panose="020B0604020202020204" pitchFamily="34" charset="0"/>
              <a:buNone/>
            </a:pPr>
            <a:r>
              <a:rPr lang="en-GB" sz="1200" kern="1200" dirty="0">
                <a:solidFill>
                  <a:srgbClr val="333333"/>
                </a:solidFill>
                <a:latin typeface="+mn-lt"/>
                <a:ea typeface="+mn-ea"/>
                <a:cs typeface="+mn-cs"/>
              </a:rPr>
              <a:t>Once modelled successfully we would like to share. An identity guide and guidance will be distributed across the Professional Learning Team and perhaps they, may also let others take a peak.</a:t>
            </a:r>
          </a:p>
          <a:p>
            <a:endParaRPr lang="en-GB" dirty="0"/>
          </a:p>
        </p:txBody>
      </p:sp>
      <p:sp>
        <p:nvSpPr>
          <p:cNvPr id="4" name="Slide Number Placeholder 3"/>
          <p:cNvSpPr>
            <a:spLocks noGrp="1"/>
          </p:cNvSpPr>
          <p:nvPr>
            <p:ph type="sldNum" sz="quarter" idx="5"/>
          </p:nvPr>
        </p:nvSpPr>
        <p:spPr/>
        <p:txBody>
          <a:bodyPr/>
          <a:lstStyle/>
          <a:p>
            <a:fld id="{3245F0AE-6267-4BF4-A963-1AE96B2662DF}" type="slidenum">
              <a:rPr lang="en-GB" smtClean="0"/>
              <a:t>15</a:t>
            </a:fld>
            <a:endParaRPr lang="en-GB" dirty="0"/>
          </a:p>
        </p:txBody>
      </p:sp>
    </p:spTree>
    <p:extLst>
      <p:ext uri="{BB962C8B-B14F-4D97-AF65-F5344CB8AC3E}">
        <p14:creationId xmlns:p14="http://schemas.microsoft.com/office/powerpoint/2010/main" val="151509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collaboration for the case study  was with Anne McLoughlin, Senior Lecturer in Professional Learning. Laura Riella, Digital Capabilities Coordinator and Sonia Edwards Academic Engagement Manager</a:t>
            </a:r>
            <a:endParaRPr lang="en-US" dirty="0"/>
          </a:p>
        </p:txBody>
      </p:sp>
      <p:sp>
        <p:nvSpPr>
          <p:cNvPr id="4" name="Slide Number Placeholder 3"/>
          <p:cNvSpPr>
            <a:spLocks noGrp="1"/>
          </p:cNvSpPr>
          <p:nvPr>
            <p:ph type="sldNum" sz="quarter" idx="5"/>
          </p:nvPr>
        </p:nvSpPr>
        <p:spPr/>
        <p:txBody>
          <a:bodyPr/>
          <a:lstStyle/>
          <a:p>
            <a:fld id="{3245F0AE-6267-4BF4-A963-1AE96B2662DF}" type="slidenum">
              <a:rPr lang="en-GB" smtClean="0"/>
              <a:t>2</a:t>
            </a:fld>
            <a:endParaRPr lang="en-GB" dirty="0"/>
          </a:p>
        </p:txBody>
      </p:sp>
    </p:spTree>
    <p:extLst>
      <p:ext uri="{BB962C8B-B14F-4D97-AF65-F5344CB8AC3E}">
        <p14:creationId xmlns:p14="http://schemas.microsoft.com/office/powerpoint/2010/main" val="3939487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For this online presentation we aim to </a:t>
            </a:r>
          </a:p>
          <a:p>
            <a:endParaRPr lang="en-US" dirty="0"/>
          </a:p>
          <a:p>
            <a:pPr marL="342900" indent="-342900">
              <a:buFont typeface="Arial,Sans-Serif"/>
              <a:buChar char="•"/>
            </a:pPr>
            <a:r>
              <a:rPr lang="en-GB" dirty="0"/>
              <a:t>Discuss the importance of creating an accessible and engaging VLE for students</a:t>
            </a:r>
            <a:endParaRPr lang="en-US" dirty="0"/>
          </a:p>
          <a:p>
            <a:pPr marL="342900" indent="-342900">
              <a:buFont typeface="Arial,Sans-Serif"/>
              <a:buChar char="•"/>
            </a:pPr>
            <a:r>
              <a:rPr lang="en-GB" dirty="0"/>
              <a:t>Explore the significance of the VLE for distance learners</a:t>
            </a:r>
            <a:endParaRPr lang="en-US" dirty="0"/>
          </a:p>
          <a:p>
            <a:pPr marL="342900" indent="-342900">
              <a:buFont typeface="Arial,Sans-Serif"/>
              <a:buChar char="•"/>
            </a:pPr>
            <a:r>
              <a:rPr lang="en-GB" dirty="0"/>
              <a:t>Demonstrate our aims in creating an </a:t>
            </a:r>
            <a:r>
              <a:rPr lang="en-US" dirty="0"/>
              <a:t>inclusive and accessible VLE that utilises innovative learning technologies to support learning and teaching</a:t>
            </a:r>
            <a:endParaRPr lang="en-GB" dirty="0"/>
          </a:p>
          <a:p>
            <a:pPr marL="342900" indent="-342900">
              <a:buFont typeface="Arial,Sans-Serif"/>
              <a:buChar char="•"/>
            </a:pPr>
            <a:r>
              <a:rPr lang="en-GB" dirty="0"/>
              <a:t>Evaluate and review student feedback relating to the VLE</a:t>
            </a:r>
            <a:endParaRPr lang="en-US" dirty="0"/>
          </a:p>
          <a:p>
            <a:pPr marL="342900" indent="-342900">
              <a:buFont typeface="Arial,Sans-Serif"/>
              <a:buChar char="•"/>
            </a:pPr>
            <a:r>
              <a:rPr lang="en-GB" dirty="0"/>
              <a:t>Apply accessibility and digital technologies to online learning and teaching</a:t>
            </a:r>
            <a:endParaRPr lang="en-US" dirty="0">
              <a:cs typeface="Calibri"/>
            </a:endParaRPr>
          </a:p>
        </p:txBody>
      </p:sp>
      <p:sp>
        <p:nvSpPr>
          <p:cNvPr id="4" name="Slide Number Placeholder 3"/>
          <p:cNvSpPr>
            <a:spLocks noGrp="1"/>
          </p:cNvSpPr>
          <p:nvPr>
            <p:ph type="sldNum" sz="quarter" idx="5"/>
          </p:nvPr>
        </p:nvSpPr>
        <p:spPr/>
        <p:txBody>
          <a:bodyPr/>
          <a:lstStyle/>
          <a:p>
            <a:fld id="{3245F0AE-6267-4BF4-A963-1AE96B2662DF}" type="slidenum">
              <a:rPr lang="en-GB" smtClean="0"/>
              <a:t>3</a:t>
            </a:fld>
            <a:endParaRPr lang="en-GB" dirty="0"/>
          </a:p>
        </p:txBody>
      </p:sp>
    </p:spTree>
    <p:extLst>
      <p:ext uri="{BB962C8B-B14F-4D97-AF65-F5344CB8AC3E}">
        <p14:creationId xmlns:p14="http://schemas.microsoft.com/office/powerpoint/2010/main" val="3682115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first step in this case study  was to review our current situation and set some intentions and aims. </a:t>
            </a:r>
          </a:p>
          <a:p>
            <a:endParaRPr lang="en-US" dirty="0">
              <a:cs typeface="Calibri"/>
            </a:endParaRPr>
          </a:p>
          <a:p>
            <a:r>
              <a:rPr lang="en-US" dirty="0">
                <a:cs typeface="Calibri"/>
              </a:rPr>
              <a:t>The Professional Learning Department includes programmes on inclusion, dyslexia and other </a:t>
            </a:r>
            <a:r>
              <a:rPr lang="en-US" dirty="0" err="1">
                <a:cs typeface="Calibri"/>
              </a:rPr>
              <a:t>SpLD’s</a:t>
            </a:r>
            <a:r>
              <a:rPr lang="en-US" dirty="0">
                <a:cs typeface="Calibri"/>
              </a:rPr>
              <a:t> so we had a responsibility  to be an example of best practice for our students . </a:t>
            </a:r>
            <a:r>
              <a:rPr lang="en-US" dirty="0"/>
              <a:t>.</a:t>
            </a:r>
            <a:endParaRPr lang="en-US" dirty="0">
              <a:cs typeface="Calibri"/>
            </a:endParaRPr>
          </a:p>
          <a:p>
            <a:endParaRPr lang="en-US"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 The Professional Learning Department was also fairly new so we wanted to have a shared  identity  across all modules so that students would find it easy to navigate within a module and  when they moved to a new module and programme.  </a:t>
            </a:r>
          </a:p>
          <a:p>
            <a:endParaRPr lang="en-US" dirty="0">
              <a:cs typeface="Calibri"/>
            </a:endParaRPr>
          </a:p>
          <a:p>
            <a:r>
              <a:rPr lang="en-US" dirty="0">
                <a:cs typeface="Calibri"/>
              </a:rPr>
              <a:t>The next step was to gather  feedback from  students and use that data to introduce new technologies</a:t>
            </a:r>
          </a:p>
          <a:p>
            <a:endParaRPr lang="en-US" dirty="0">
              <a:cs typeface="Calibri"/>
            </a:endParaRPr>
          </a:p>
          <a:p>
            <a:r>
              <a:rPr lang="en-US" dirty="0">
                <a:cs typeface="Calibri"/>
              </a:rPr>
              <a:t>Making documents accessible within  the VLE  would also help us to comply with new legislation coming into force in September 2020 where website owners will  be  required to make  the site accessible for people with disabilities</a:t>
            </a:r>
          </a:p>
          <a:p>
            <a:endParaRPr lang="en-US" dirty="0">
              <a:cs typeface="Calibri"/>
            </a:endParaRPr>
          </a:p>
          <a:p>
            <a:r>
              <a:rPr lang="en-US" dirty="0">
                <a:cs typeface="Calibri"/>
              </a:rPr>
              <a:t> </a:t>
            </a:r>
            <a:endParaRPr lang="en-US" dirty="0"/>
          </a:p>
        </p:txBody>
      </p:sp>
      <p:sp>
        <p:nvSpPr>
          <p:cNvPr id="4" name="Slide Number Placeholder 3"/>
          <p:cNvSpPr>
            <a:spLocks noGrp="1"/>
          </p:cNvSpPr>
          <p:nvPr>
            <p:ph type="sldNum" sz="quarter" idx="5"/>
          </p:nvPr>
        </p:nvSpPr>
        <p:spPr/>
        <p:txBody>
          <a:bodyPr/>
          <a:lstStyle/>
          <a:p>
            <a:fld id="{3245F0AE-6267-4BF4-A963-1AE96B2662DF}" type="slidenum">
              <a:rPr lang="en-GB" smtClean="0"/>
              <a:t>4</a:t>
            </a:fld>
            <a:endParaRPr lang="en-GB" dirty="0"/>
          </a:p>
        </p:txBody>
      </p:sp>
    </p:spTree>
    <p:extLst>
      <p:ext uri="{BB962C8B-B14F-4D97-AF65-F5344CB8AC3E}">
        <p14:creationId xmlns:p14="http://schemas.microsoft.com/office/powerpoint/2010/main" val="1500748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a:solidFill>
                  <a:schemeClr val="tx1"/>
                </a:solidFill>
                <a:effectLst/>
                <a:latin typeface="+mn-lt"/>
                <a:ea typeface="+mn-ea"/>
                <a:cs typeface="+mn-cs"/>
              </a:rPr>
              <a:t>Audio - Why is it important to create an accessible and engaging VLE for students?</a:t>
            </a:r>
            <a:endParaRPr lang="en-GB" sz="1200"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the modern age of education, technology is constantly changing and evolving. In the changing digital landscape, it is vital that students are using accessible and engaging platforms, that not only support their learning but enhances their engagement with the materials.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Switching from campus-based teaching to online delivery, the VLE has become more important than ever and it is vital that online engagement can be fostered. </a:t>
            </a: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For example, for distance learners, the VLE is the main platform that they will use to engage with the course materials, to discuss and collaborate with other students and participate in the course itself. Students therefore need an online learning environment that is flexible in terms of time and place, inclusive and with lots of opportunities for collaboration and active participation.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Redmond et al.’s study (2018) of online engagement in higher education, they assert that online engagement can be categorised under five headings: emotional, social, collaborative, cognitive and behavioural engagement. For example, to ensure that students feel a part of a community, social engagement is key. Within the VLE social engagement can be fostered by setting up discussion forums and inviting students to respond to questions, facilitating an online classroom.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As we began our project, we therefore wanted to ensure that students felt engaged with the VLE and that is was both inclusive and accessible. </a:t>
            </a:r>
          </a:p>
        </p:txBody>
      </p:sp>
      <p:sp>
        <p:nvSpPr>
          <p:cNvPr id="4" name="Slide Number Placeholder 3"/>
          <p:cNvSpPr>
            <a:spLocks noGrp="1"/>
          </p:cNvSpPr>
          <p:nvPr>
            <p:ph type="sldNum" sz="quarter" idx="5"/>
          </p:nvPr>
        </p:nvSpPr>
        <p:spPr/>
        <p:txBody>
          <a:bodyPr/>
          <a:lstStyle/>
          <a:p>
            <a:fld id="{3245F0AE-6267-4BF4-A963-1AE96B2662DF}" type="slidenum">
              <a:rPr lang="en-GB" smtClean="0"/>
              <a:t>5</a:t>
            </a:fld>
            <a:endParaRPr lang="en-GB" dirty="0"/>
          </a:p>
        </p:txBody>
      </p:sp>
    </p:spTree>
    <p:extLst>
      <p:ext uri="{BB962C8B-B14F-4D97-AF65-F5344CB8AC3E}">
        <p14:creationId xmlns:p14="http://schemas.microsoft.com/office/powerpoint/2010/main" val="2568838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a:solidFill>
                  <a:schemeClr val="tx1"/>
                </a:solidFill>
                <a:effectLst/>
                <a:latin typeface="+mn-lt"/>
                <a:ea typeface="+mn-ea"/>
                <a:cs typeface="+mn-cs"/>
              </a:rPr>
              <a:t>Audio - The significance of the VLE for distance learners</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mentioned previously the VLE plays a significant role for distance students as it is the main platform that they will use. MacDonald (2008) believes that the majority of students accessing distance learning in their study, are mature learners who study off campus, work independently and have access to the university network.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order to therefore support distance learners a collaborative project has arisen between Professional Learning and Learning Services. This project aims to ensure that distance learners feel a part of the course, can engage in discussion, participate in activities, and adapt to online learning successfully. </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3245F0AE-6267-4BF4-A963-1AE96B2662DF}" type="slidenum">
              <a:rPr lang="en-GB" smtClean="0"/>
              <a:t>6</a:t>
            </a:fld>
            <a:endParaRPr lang="en-GB" dirty="0"/>
          </a:p>
        </p:txBody>
      </p:sp>
    </p:spTree>
    <p:extLst>
      <p:ext uri="{BB962C8B-B14F-4D97-AF65-F5344CB8AC3E}">
        <p14:creationId xmlns:p14="http://schemas.microsoft.com/office/powerpoint/2010/main" val="2547477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a:solidFill>
                  <a:schemeClr val="tx1"/>
                </a:solidFill>
                <a:effectLst/>
                <a:latin typeface="+mn-lt"/>
                <a:ea typeface="+mn-ea"/>
                <a:cs typeface="+mn-cs"/>
              </a:rPr>
              <a:t>Audio - Aims</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Collaboratively we established aims for this project, aiming to ultimately create an inclusive and accessible VLE that utilises innovative learning technologies to support teaching and learning.</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aims included: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To engage distance learners in the course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VLE is of particular importance for distance learners, as it is the main platform that they will use to engage with the course materials, to discuss and collaborate with other students and participate in the course itself. We therefore aimed to ensure that the VLE is engaging, visually stimulating and clear to navigate, in order to ensure that distance learners can successfully engage with the course. </a:t>
            </a:r>
          </a:p>
          <a:p>
            <a:r>
              <a:rPr lang="en-GB" sz="1200" kern="1200" dirty="0">
                <a:solidFill>
                  <a:schemeClr val="tx1"/>
                </a:solidFill>
                <a:effectLst/>
                <a:latin typeface="+mn-lt"/>
                <a:ea typeface="+mn-ea"/>
                <a:cs typeface="+mn-cs"/>
              </a:rPr>
              <a:t> </a:t>
            </a:r>
          </a:p>
          <a:p>
            <a:pPr lvl="0"/>
            <a:r>
              <a:rPr lang="en-GB" sz="1200" b="1" kern="1200" dirty="0">
                <a:solidFill>
                  <a:schemeClr val="tx1"/>
                </a:solidFill>
                <a:effectLst/>
                <a:latin typeface="+mn-lt"/>
                <a:ea typeface="+mn-ea"/>
                <a:cs typeface="+mn-cs"/>
              </a:rPr>
              <a:t>To review the current course and gain student feedback</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Gathering feedback and statistics from students is key in understanding how they access Blackboard, what do they use it for, what materials do they value and what pieces of digital technology would they like to see included. ​</a:t>
            </a:r>
          </a:p>
          <a:p>
            <a:r>
              <a:rPr lang="en-GB" sz="1200" kern="1200" dirty="0">
                <a:solidFill>
                  <a:schemeClr val="tx1"/>
                </a:solidFill>
                <a:effectLst/>
                <a:latin typeface="+mn-lt"/>
                <a:ea typeface="+mn-ea"/>
                <a:cs typeface="+mn-cs"/>
              </a:rPr>
              <a:t> </a:t>
            </a:r>
          </a:p>
          <a:p>
            <a:pPr lvl="0"/>
            <a:r>
              <a:rPr lang="en-GB" sz="1200" b="1" kern="1200" dirty="0">
                <a:solidFill>
                  <a:schemeClr val="tx1"/>
                </a:solidFill>
                <a:effectLst/>
                <a:latin typeface="+mn-lt"/>
                <a:ea typeface="+mn-ea"/>
                <a:cs typeface="+mn-cs"/>
              </a:rPr>
              <a:t>To increase engagement levels and participation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It is key that distance students feel a part of an online learning community and feel confident engaging with activities and participating in discussions. In order to increase levels of engagement and participation we re-evaluated the use of discussion boards in the VLE aiming to use more engaging platforms that could facilitate discussion and engage students in collaborative working. </a:t>
            </a:r>
          </a:p>
          <a:p>
            <a:r>
              <a:rPr lang="en-GB" sz="1200" kern="1200" dirty="0">
                <a:solidFill>
                  <a:schemeClr val="tx1"/>
                </a:solidFill>
                <a:effectLst/>
                <a:latin typeface="+mn-lt"/>
                <a:ea typeface="+mn-ea"/>
                <a:cs typeface="+mn-cs"/>
              </a:rPr>
              <a:t> </a:t>
            </a:r>
          </a:p>
          <a:p>
            <a:pPr lvl="0"/>
            <a:r>
              <a:rPr lang="en-GB" sz="1200" b="1" kern="1200" dirty="0">
                <a:solidFill>
                  <a:schemeClr val="tx1"/>
                </a:solidFill>
                <a:effectLst/>
                <a:latin typeface="+mn-lt"/>
                <a:ea typeface="+mn-ea"/>
                <a:cs typeface="+mn-cs"/>
              </a:rPr>
              <a:t>To ensure that the course was 100% accessible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Developing a model course that would be promoted to the rest of the Professional Learning Team, it was key that the course was 100% accessible, promoting best practice and the drive to ensure accessibility and inclusivity for all students. </a:t>
            </a:r>
          </a:p>
          <a:p>
            <a:r>
              <a:rPr lang="en-GB" sz="1200" kern="1200" dirty="0">
                <a:solidFill>
                  <a:schemeClr val="tx1"/>
                </a:solidFill>
                <a:effectLst/>
                <a:latin typeface="+mn-lt"/>
                <a:ea typeface="+mn-ea"/>
                <a:cs typeface="+mn-cs"/>
              </a:rPr>
              <a:t> </a:t>
            </a:r>
          </a:p>
          <a:p>
            <a:pPr lvl="0"/>
            <a:r>
              <a:rPr lang="en-GB" sz="1200" b="1" kern="1200" dirty="0">
                <a:solidFill>
                  <a:schemeClr val="tx1"/>
                </a:solidFill>
                <a:effectLst/>
                <a:latin typeface="+mn-lt"/>
                <a:ea typeface="+mn-ea"/>
                <a:cs typeface="+mn-cs"/>
              </a:rPr>
              <a:t>To embedded innovative technologies in the course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 the Digital Capabilities Coordinator, a main deliverable was that innovative technologies could also be used in the course in order to increase engagement, facilitate effective teaching and learning and show a commitment to being on the forefront of digital advancements</a:t>
            </a:r>
          </a:p>
          <a:p>
            <a:endParaRPr lang="en-GB" dirty="0"/>
          </a:p>
        </p:txBody>
      </p:sp>
      <p:sp>
        <p:nvSpPr>
          <p:cNvPr id="4" name="Slide Number Placeholder 3"/>
          <p:cNvSpPr>
            <a:spLocks noGrp="1"/>
          </p:cNvSpPr>
          <p:nvPr>
            <p:ph type="sldNum" sz="quarter" idx="5"/>
          </p:nvPr>
        </p:nvSpPr>
        <p:spPr/>
        <p:txBody>
          <a:bodyPr/>
          <a:lstStyle/>
          <a:p>
            <a:fld id="{3245F0AE-6267-4BF4-A963-1AE96B2662DF}" type="slidenum">
              <a:rPr lang="en-GB" smtClean="0"/>
              <a:t>7</a:t>
            </a:fld>
            <a:endParaRPr lang="en-GB" dirty="0"/>
          </a:p>
        </p:txBody>
      </p:sp>
    </p:spTree>
    <p:extLst>
      <p:ext uri="{BB962C8B-B14F-4D97-AF65-F5344CB8AC3E}">
        <p14:creationId xmlns:p14="http://schemas.microsoft.com/office/powerpoint/2010/main" val="33465034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next step was to set up a survey to gather student responses to the current VLE</a:t>
            </a:r>
          </a:p>
          <a:p>
            <a:endParaRPr lang="en-US" dirty="0">
              <a:cs typeface="Calibri"/>
            </a:endParaRPr>
          </a:p>
          <a:p>
            <a:pPr algn="just"/>
            <a:r>
              <a:rPr lang="en-GB" dirty="0"/>
              <a:t>Questions focused on how  they accessed Blackboard, what did they use it for, what materials did they value , how easy it was  to navigate, what pieces of digital technology they used and would like to be included</a:t>
            </a:r>
            <a:endParaRPr lang="en-US" dirty="0"/>
          </a:p>
          <a:p>
            <a:pPr algn="just"/>
            <a:endParaRPr lang="en-GB" dirty="0"/>
          </a:p>
          <a:p>
            <a:pPr algn="just"/>
            <a:r>
              <a:rPr lang="en-GB" dirty="0"/>
              <a:t>There was also an opportunity for free text comments</a:t>
            </a:r>
            <a:endParaRPr lang="en-US" dirty="0"/>
          </a:p>
        </p:txBody>
      </p:sp>
      <p:sp>
        <p:nvSpPr>
          <p:cNvPr id="4" name="Slide Number Placeholder 3"/>
          <p:cNvSpPr>
            <a:spLocks noGrp="1"/>
          </p:cNvSpPr>
          <p:nvPr>
            <p:ph type="sldNum" sz="quarter" idx="5"/>
          </p:nvPr>
        </p:nvSpPr>
        <p:spPr/>
        <p:txBody>
          <a:bodyPr/>
          <a:lstStyle/>
          <a:p>
            <a:fld id="{3245F0AE-6267-4BF4-A963-1AE96B2662DF}" type="slidenum">
              <a:rPr lang="en-GB" smtClean="0"/>
              <a:t>8</a:t>
            </a:fld>
            <a:endParaRPr lang="en-GB" dirty="0"/>
          </a:p>
        </p:txBody>
      </p:sp>
    </p:spTree>
    <p:extLst>
      <p:ext uri="{BB962C8B-B14F-4D97-AF65-F5344CB8AC3E}">
        <p14:creationId xmlns:p14="http://schemas.microsoft.com/office/powerpoint/2010/main" val="2370239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results provided us with specific areas to address</a:t>
            </a:r>
          </a:p>
          <a:p>
            <a:endParaRPr lang="en-US" dirty="0">
              <a:cs typeface="Calibri"/>
            </a:endParaRPr>
          </a:p>
          <a:p>
            <a:r>
              <a:rPr lang="en-US" dirty="0">
                <a:cs typeface="Calibri"/>
              </a:rPr>
              <a:t>As only 45.5% of respondents found the course visually engaging , one area to address was how to make the VLE more engaging by the use of images, videos , colour scheme etc.</a:t>
            </a:r>
          </a:p>
          <a:p>
            <a:endParaRPr lang="en-US" dirty="0">
              <a:cs typeface="Calibri"/>
            </a:endParaRPr>
          </a:p>
          <a:p>
            <a:r>
              <a:rPr lang="en-US" dirty="0">
                <a:cs typeface="Calibri"/>
              </a:rPr>
              <a:t>As 54.4% of respondents indicated they would like more guidance on how to navigate the course , this was another area to be addressed</a:t>
            </a:r>
          </a:p>
          <a:p>
            <a:endParaRPr lang="en-US" dirty="0">
              <a:cs typeface="Calibri"/>
            </a:endParaRPr>
          </a:p>
          <a:p>
            <a:r>
              <a:rPr lang="en-US" dirty="0">
                <a:cs typeface="Calibri"/>
              </a:rPr>
              <a:t>85.7% of respondents indicated that they would like to see videos in the course so this was a very clear area to address</a:t>
            </a:r>
          </a:p>
        </p:txBody>
      </p:sp>
      <p:sp>
        <p:nvSpPr>
          <p:cNvPr id="4" name="Slide Number Placeholder 3"/>
          <p:cNvSpPr>
            <a:spLocks noGrp="1"/>
          </p:cNvSpPr>
          <p:nvPr>
            <p:ph type="sldNum" sz="quarter" idx="5"/>
          </p:nvPr>
        </p:nvSpPr>
        <p:spPr/>
        <p:txBody>
          <a:bodyPr/>
          <a:lstStyle/>
          <a:p>
            <a:fld id="{3245F0AE-6267-4BF4-A963-1AE96B2662DF}" type="slidenum">
              <a:rPr lang="en-GB" smtClean="0"/>
              <a:t>9</a:t>
            </a:fld>
            <a:endParaRPr lang="en-GB" dirty="0"/>
          </a:p>
        </p:txBody>
      </p:sp>
    </p:spTree>
    <p:extLst>
      <p:ext uri="{BB962C8B-B14F-4D97-AF65-F5344CB8AC3E}">
        <p14:creationId xmlns:p14="http://schemas.microsoft.com/office/powerpoint/2010/main" val="2107432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2/25/2021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2/25/2021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2/25/2021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2/25/2021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2/25/2021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2/25/2021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2/25/2021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dirty="0"/>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1.m4a"/><Relationship Id="rId7" Type="http://schemas.openxmlformats.org/officeDocument/2006/relationships/image" Target="../media/image2.jpeg"/><Relationship Id="rId2" Type="http://schemas.microsoft.com/office/2007/relationships/media" Target="../media/media1.m4a"/><Relationship Id="rId1" Type="http://schemas.openxmlformats.org/officeDocument/2006/relationships/tags" Target="../tags/tag2.xml"/><Relationship Id="rId6" Type="http://schemas.openxmlformats.org/officeDocument/2006/relationships/image" Target="../media/image1.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png"/><Relationship Id="rId3" Type="http://schemas.microsoft.com/office/2007/relationships/media" Target="../media/media10.mov"/><Relationship Id="rId7" Type="http://schemas.openxmlformats.org/officeDocument/2006/relationships/notesSlide" Target="../notesSlides/notesSlide10.xml"/><Relationship Id="rId2" Type="http://schemas.openxmlformats.org/officeDocument/2006/relationships/video" Target="NULL" TargetMode="External"/><Relationship Id="rId1" Type="http://schemas.openxmlformats.org/officeDocument/2006/relationships/tags" Target="../tags/tag11.xml"/><Relationship Id="rId6" Type="http://schemas.openxmlformats.org/officeDocument/2006/relationships/slideLayout" Target="../slideLayouts/slideLayout2.xml"/><Relationship Id="rId11" Type="http://schemas.openxmlformats.org/officeDocument/2006/relationships/image" Target="../media/image3.png"/><Relationship Id="rId5" Type="http://schemas.openxmlformats.org/officeDocument/2006/relationships/audio" Target="../media/media11.m4a"/><Relationship Id="rId10" Type="http://schemas.openxmlformats.org/officeDocument/2006/relationships/image" Target="../media/image7.png"/><Relationship Id="rId4" Type="http://schemas.microsoft.com/office/2007/relationships/media" Target="../media/media11.m4a"/><Relationship Id="rId9" Type="http://schemas.openxmlformats.org/officeDocument/2006/relationships/image" Target="../media/image6.jpeg"/></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audio" Target="../media/media12.m4a"/><Relationship Id="rId7" Type="http://schemas.openxmlformats.org/officeDocument/2006/relationships/image" Target="../media/image6.jpeg"/><Relationship Id="rId2" Type="http://schemas.microsoft.com/office/2007/relationships/media" Target="../media/media12.m4a"/><Relationship Id="rId1" Type="http://schemas.openxmlformats.org/officeDocument/2006/relationships/tags" Target="../tags/tag12.xml"/><Relationship Id="rId6" Type="http://schemas.openxmlformats.org/officeDocument/2006/relationships/image" Target="../media/image1.png"/><Relationship Id="rId5" Type="http://schemas.openxmlformats.org/officeDocument/2006/relationships/notesSlide" Target="../notesSlides/notesSlide11.xml"/><Relationship Id="rId4" Type="http://schemas.openxmlformats.org/officeDocument/2006/relationships/slideLayout" Target="../slideLayouts/slideLayout2.xml"/><Relationship Id="rId9"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video" Target="../media/media13.mp4"/><Relationship Id="rId7" Type="http://schemas.openxmlformats.org/officeDocument/2006/relationships/notesSlide" Target="../notesSlides/notesSlide12.xml"/><Relationship Id="rId2" Type="http://schemas.microsoft.com/office/2007/relationships/media" Target="../media/media13.mp4"/><Relationship Id="rId1" Type="http://schemas.openxmlformats.org/officeDocument/2006/relationships/tags" Target="../tags/tag13.xml"/><Relationship Id="rId6" Type="http://schemas.openxmlformats.org/officeDocument/2006/relationships/slideLayout" Target="../slideLayouts/slideLayout2.xml"/><Relationship Id="rId11" Type="http://schemas.openxmlformats.org/officeDocument/2006/relationships/image" Target="../media/image3.png"/><Relationship Id="rId5" Type="http://schemas.openxmlformats.org/officeDocument/2006/relationships/audio" Target="../media/media14.m4a"/><Relationship Id="rId10" Type="http://schemas.openxmlformats.org/officeDocument/2006/relationships/image" Target="../media/image5.jpeg"/><Relationship Id="rId4" Type="http://schemas.microsoft.com/office/2007/relationships/media" Target="../media/media14.m4a"/><Relationship Id="rId9"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15.m4a"/><Relationship Id="rId7" Type="http://schemas.openxmlformats.org/officeDocument/2006/relationships/image" Target="../media/image5.jpeg"/><Relationship Id="rId2" Type="http://schemas.microsoft.com/office/2007/relationships/media" Target="../media/media15.m4a"/><Relationship Id="rId1" Type="http://schemas.openxmlformats.org/officeDocument/2006/relationships/tags" Target="../tags/tag14.xml"/><Relationship Id="rId6" Type="http://schemas.openxmlformats.org/officeDocument/2006/relationships/image" Target="../media/image1.png"/><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16.m4a"/><Relationship Id="rId7" Type="http://schemas.openxmlformats.org/officeDocument/2006/relationships/image" Target="../media/image5.jpeg"/><Relationship Id="rId2" Type="http://schemas.microsoft.com/office/2007/relationships/media" Target="../media/media16.m4a"/><Relationship Id="rId1" Type="http://schemas.openxmlformats.org/officeDocument/2006/relationships/tags" Target="../tags/tag15.xml"/><Relationship Id="rId6" Type="http://schemas.openxmlformats.org/officeDocument/2006/relationships/image" Target="../media/image1.png"/><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audio" Target="../media/media17.m4a"/><Relationship Id="rId7" Type="http://schemas.openxmlformats.org/officeDocument/2006/relationships/image" Target="../media/image10.png"/><Relationship Id="rId2" Type="http://schemas.microsoft.com/office/2007/relationships/media" Target="../media/media17.m4a"/><Relationship Id="rId1" Type="http://schemas.openxmlformats.org/officeDocument/2006/relationships/tags" Target="../tags/tag16.xml"/><Relationship Id="rId6" Type="http://schemas.openxmlformats.org/officeDocument/2006/relationships/image" Target="../media/image1.png"/><Relationship Id="rId5" Type="http://schemas.openxmlformats.org/officeDocument/2006/relationships/notesSlide" Target="../notesSlides/notesSlide15.xml"/><Relationship Id="rId4" Type="http://schemas.openxmlformats.org/officeDocument/2006/relationships/slideLayout" Target="../slideLayouts/slideLayout2.xml"/><Relationship Id="rId9"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audio" Target="../media/media2.m4a"/><Relationship Id="rId7" Type="http://schemas.openxmlformats.org/officeDocument/2006/relationships/image" Target="../media/image4.jpeg"/><Relationship Id="rId2" Type="http://schemas.microsoft.com/office/2007/relationships/media" Target="../media/media2.m4a"/><Relationship Id="rId1" Type="http://schemas.openxmlformats.org/officeDocument/2006/relationships/tags" Target="../tags/tag3.xml"/><Relationship Id="rId6" Type="http://schemas.openxmlformats.org/officeDocument/2006/relationships/image" Target="../media/image1.png"/><Relationship Id="rId5" Type="http://schemas.openxmlformats.org/officeDocument/2006/relationships/notesSlide" Target="../notesSlides/notesSlide2.xml"/><Relationship Id="rId10" Type="http://schemas.openxmlformats.org/officeDocument/2006/relationships/image" Target="../media/image3.png"/><Relationship Id="rId4" Type="http://schemas.openxmlformats.org/officeDocument/2006/relationships/slideLayout" Target="../slideLayouts/slideLayout2.xml"/><Relationship Id="rId9" Type="http://schemas.openxmlformats.org/officeDocument/2006/relationships/image" Target="../media/image6.jpe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3.m4a"/><Relationship Id="rId7" Type="http://schemas.openxmlformats.org/officeDocument/2006/relationships/image" Target="../media/image6.jpeg"/><Relationship Id="rId2" Type="http://schemas.microsoft.com/office/2007/relationships/media" Target="../media/media3.m4a"/><Relationship Id="rId1" Type="http://schemas.openxmlformats.org/officeDocument/2006/relationships/tags" Target="../tags/tag4.xml"/><Relationship Id="rId6" Type="http://schemas.openxmlformats.org/officeDocument/2006/relationships/image" Target="../media/image1.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1.xml"/><Relationship Id="rId13" Type="http://schemas.openxmlformats.org/officeDocument/2006/relationships/image" Target="../media/image3.png"/><Relationship Id="rId3" Type="http://schemas.openxmlformats.org/officeDocument/2006/relationships/audio" Target="../media/media4.m4a"/><Relationship Id="rId7" Type="http://schemas.openxmlformats.org/officeDocument/2006/relationships/image" Target="../media/image6.jpeg"/><Relationship Id="rId12" Type="http://schemas.microsoft.com/office/2007/relationships/diagramDrawing" Target="../diagrams/drawing1.xml"/><Relationship Id="rId2" Type="http://schemas.microsoft.com/office/2007/relationships/media" Target="../media/media4.m4a"/><Relationship Id="rId1" Type="http://schemas.openxmlformats.org/officeDocument/2006/relationships/tags" Target="../tags/tag5.xml"/><Relationship Id="rId6" Type="http://schemas.openxmlformats.org/officeDocument/2006/relationships/image" Target="../media/image1.png"/><Relationship Id="rId11" Type="http://schemas.openxmlformats.org/officeDocument/2006/relationships/diagramColors" Target="../diagrams/colors1.xml"/><Relationship Id="rId5" Type="http://schemas.openxmlformats.org/officeDocument/2006/relationships/notesSlide" Target="../notesSlides/notesSlide4.xml"/><Relationship Id="rId10" Type="http://schemas.openxmlformats.org/officeDocument/2006/relationships/diagramQuickStyle" Target="../diagrams/quickStyle1.xml"/><Relationship Id="rId4" Type="http://schemas.openxmlformats.org/officeDocument/2006/relationships/slideLayout" Target="../slideLayouts/slideLayout2.xml"/><Relationship Id="rId9"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5.m4a"/><Relationship Id="rId7" Type="http://schemas.openxmlformats.org/officeDocument/2006/relationships/image" Target="../media/image4.jpeg"/><Relationship Id="rId2" Type="http://schemas.openxmlformats.org/officeDocument/2006/relationships/audio" Target="NULL" TargetMode="External"/><Relationship Id="rId1" Type="http://schemas.openxmlformats.org/officeDocument/2006/relationships/tags" Target="../tags/tag6.xml"/><Relationship Id="rId6" Type="http://schemas.openxmlformats.org/officeDocument/2006/relationships/image" Target="../media/image1.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6.m4a"/><Relationship Id="rId7" Type="http://schemas.openxmlformats.org/officeDocument/2006/relationships/image" Target="../media/image4.jpeg"/><Relationship Id="rId2" Type="http://schemas.microsoft.com/office/2007/relationships/media" Target="../media/media6.m4a"/><Relationship Id="rId1" Type="http://schemas.openxmlformats.org/officeDocument/2006/relationships/tags" Target="../tags/tag7.xml"/><Relationship Id="rId6" Type="http://schemas.openxmlformats.org/officeDocument/2006/relationships/image" Target="../media/image1.pn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7.m4a"/><Relationship Id="rId7" Type="http://schemas.openxmlformats.org/officeDocument/2006/relationships/image" Target="../media/image4.jpeg"/><Relationship Id="rId2" Type="http://schemas.openxmlformats.org/officeDocument/2006/relationships/audio" Target="NULL" TargetMode="External"/><Relationship Id="rId1" Type="http://schemas.openxmlformats.org/officeDocument/2006/relationships/tags" Target="../tags/tag8.xml"/><Relationship Id="rId6" Type="http://schemas.openxmlformats.org/officeDocument/2006/relationships/image" Target="../media/image1.pn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8.m4a"/><Relationship Id="rId7" Type="http://schemas.openxmlformats.org/officeDocument/2006/relationships/image" Target="../media/image6.jpeg"/><Relationship Id="rId2" Type="http://schemas.microsoft.com/office/2007/relationships/media" Target="../media/media8.m4a"/><Relationship Id="rId1" Type="http://schemas.openxmlformats.org/officeDocument/2006/relationships/tags" Target="../tags/tag9.xml"/><Relationship Id="rId6" Type="http://schemas.openxmlformats.org/officeDocument/2006/relationships/image" Target="../media/image1.pn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9.m4a"/><Relationship Id="rId7" Type="http://schemas.openxmlformats.org/officeDocument/2006/relationships/image" Target="../media/image6.jpeg"/><Relationship Id="rId2" Type="http://schemas.microsoft.com/office/2007/relationships/media" Target="../media/media9.m4a"/><Relationship Id="rId1" Type="http://schemas.openxmlformats.org/officeDocument/2006/relationships/tags" Target="../tags/tag10.xml"/><Relationship Id="rId6" Type="http://schemas.openxmlformats.org/officeDocument/2006/relationships/image" Target="../media/image1.png"/><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7244" y="3276596"/>
            <a:ext cx="10817507" cy="2669093"/>
          </a:xfrm>
        </p:spPr>
        <p:txBody>
          <a:bodyPr vert="horz" lIns="91440" tIns="45720" rIns="91440" bIns="45720" rtlCol="0" anchor="t">
            <a:normAutofit lnSpcReduction="10000"/>
          </a:bodyPr>
          <a:lstStyle/>
          <a:p>
            <a:r>
              <a:rPr lang="en-US" sz="4000" dirty="0">
                <a:solidFill>
                  <a:srgbClr val="3A2C92"/>
                </a:solidFill>
                <a:latin typeface="+mj-lt"/>
                <a:cs typeface="Arial"/>
              </a:rPr>
              <a:t>A case study between Learning Services and Professional Learning, demonstrating the development of an inclusive and accessible VLE that utilises innovative learning technologies to support learning and teaching. </a:t>
            </a:r>
            <a:endParaRPr lang="en-US" sz="4000" dirty="0">
              <a:solidFill>
                <a:srgbClr val="3A2C92"/>
              </a:solidFill>
              <a:latin typeface="+mj-lt"/>
              <a:cs typeface="Arial" panose="020B0604020202020204" pitchFamily="34" charset="0"/>
            </a:endParaRPr>
          </a:p>
        </p:txBody>
      </p:sp>
      <p:pic>
        <p:nvPicPr>
          <p:cNvPr id="7" name="Content Placeholder 5">
            <a:extLst>
              <a:ext uri="{FF2B5EF4-FFF2-40B4-BE49-F238E27FC236}">
                <a16:creationId xmlns:a16="http://schemas.microsoft.com/office/drawing/2014/main" id="{5B2F1A04-AFB7-7543-B84D-C685DC4F2A4C}"/>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5369378" y="-5004757"/>
            <a:ext cx="1453243" cy="12192000"/>
          </a:xfrm>
          <a:prstGeom prst="rect">
            <a:avLst/>
          </a:prstGeom>
        </p:spPr>
      </p:pic>
      <p:sp>
        <p:nvSpPr>
          <p:cNvPr id="6" name="Rectangle 5" descr="Photograph of the faculty of education">
            <a:extLst>
              <a:ext uri="{FF2B5EF4-FFF2-40B4-BE49-F238E27FC236}">
                <a16:creationId xmlns:a16="http://schemas.microsoft.com/office/drawing/2014/main" id="{3F96D61C-91AA-364C-8753-F70E9DB40A8D}"/>
              </a:ext>
            </a:extLst>
          </p:cNvPr>
          <p:cNvSpPr/>
          <p:nvPr/>
        </p:nvSpPr>
        <p:spPr>
          <a:xfrm rot="5400000">
            <a:off x="5283757" y="-5283752"/>
            <a:ext cx="1624490" cy="12192000"/>
          </a:xfrm>
          <a:prstGeom prst="rect">
            <a:avLst/>
          </a:prstGeom>
          <a:blipFill dpi="0" rotWithShape="0">
            <a:blip r:embed="rId7"/>
            <a:srcRect/>
            <a:stretch>
              <a:fillRect t="-90000" b="-127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p:nvPr>
        </p:nvSpPr>
        <p:spPr>
          <a:xfrm>
            <a:off x="1212481" y="1315179"/>
            <a:ext cx="9767035" cy="1734607"/>
          </a:xfrm>
        </p:spPr>
        <p:txBody>
          <a:bodyPr>
            <a:noAutofit/>
          </a:bodyPr>
          <a:lstStyle/>
          <a:p>
            <a:r>
              <a:rPr lang="en-US" b="1" dirty="0">
                <a:solidFill>
                  <a:srgbClr val="333333"/>
                </a:solidFill>
              </a:rPr>
              <a:t>‘Practice what you preach’: </a:t>
            </a:r>
          </a:p>
        </p:txBody>
      </p:sp>
      <p:pic>
        <p:nvPicPr>
          <p:cNvPr id="4" name="Content Placeholder 5">
            <a:extLst>
              <a:ext uri="{FF2B5EF4-FFF2-40B4-BE49-F238E27FC236}">
                <a16:creationId xmlns:a16="http://schemas.microsoft.com/office/drawing/2014/main" id="{45391F12-8AF8-4427-B335-AE58950CB15C}"/>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5646638" y="331687"/>
            <a:ext cx="898724" cy="12192000"/>
          </a:xfrm>
          <a:prstGeom prst="rect">
            <a:avLst/>
          </a:prstGeom>
        </p:spPr>
      </p:pic>
      <p:pic>
        <p:nvPicPr>
          <p:cNvPr id="5" name="Recorded Sound" descr="audio icon, click here to listen to the presentaion">
            <a:hlinkClick r:id="" action="ppaction://media"/>
            <a:extLst>
              <a:ext uri="{FF2B5EF4-FFF2-40B4-BE49-F238E27FC236}">
                <a16:creationId xmlns:a16="http://schemas.microsoft.com/office/drawing/2014/main" id="{64D880A5-163F-418C-BEE1-7E4F72C8935F}"/>
              </a:ext>
            </a:extLst>
          </p:cNvPr>
          <p:cNvPicPr>
            <a:picLocks noChangeAspect="1"/>
          </p:cNvPicPr>
          <p:nvPr>
            <a:audioFile r:link="rId3"/>
            <p:extLst>
              <p:ext uri="{DAA4B4D4-6D71-4841-9C94-3DE7FCFB9230}">
                <p14:media xmlns:p14="http://schemas.microsoft.com/office/powerpoint/2010/main" r:embed="rId2"/>
              </p:ext>
            </p:extLst>
          </p:nvPr>
        </p:nvPicPr>
        <p:blipFill>
          <a:blip r:embed="rId8">
            <a:lum bright="70000" contrast="-70000"/>
          </a:blip>
          <a:stretch>
            <a:fillRect/>
          </a:stretch>
        </p:blipFill>
        <p:spPr>
          <a:xfrm>
            <a:off x="306280" y="6155371"/>
            <a:ext cx="665270" cy="566126"/>
          </a:xfrm>
          <a:prstGeom prst="rect">
            <a:avLst/>
          </a:prstGeom>
        </p:spPr>
      </p:pic>
    </p:spTree>
    <p:custDataLst>
      <p:tags r:id="rId1"/>
    </p:custDataLst>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1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5">
            <a:extLst>
              <a:ext uri="{FF2B5EF4-FFF2-40B4-BE49-F238E27FC236}">
                <a16:creationId xmlns:a16="http://schemas.microsoft.com/office/drawing/2014/main" id="{C3199627-C17D-4CD7-B194-AAEE3B2B2CD7}"/>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11202"/>
            <a:ext cx="2990850" cy="6880403"/>
          </a:xfrm>
          <a:prstGeom prst="rect">
            <a:avLst/>
          </a:prstGeom>
        </p:spPr>
      </p:pic>
      <p:pic>
        <p:nvPicPr>
          <p:cNvPr id="11" name="Picture 10" descr="Anne McLoughlin - Photograph ">
            <a:extLst>
              <a:ext uri="{FF2B5EF4-FFF2-40B4-BE49-F238E27FC236}">
                <a16:creationId xmlns:a16="http://schemas.microsoft.com/office/drawing/2014/main" id="{14179101-266C-4211-B30E-1001F2D9203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2503" y="3428999"/>
            <a:ext cx="2141518" cy="2157074"/>
          </a:xfrm>
          <a:prstGeom prst="ellipse">
            <a:avLst/>
          </a:prstGeom>
          <a:ln w="63500" cap="rnd">
            <a:noFill/>
          </a:ln>
          <a:effectLst/>
        </p:spPr>
      </p:pic>
      <p:sp>
        <p:nvSpPr>
          <p:cNvPr id="12" name="TextBox 11">
            <a:extLst>
              <a:ext uri="{FF2B5EF4-FFF2-40B4-BE49-F238E27FC236}">
                <a16:creationId xmlns:a16="http://schemas.microsoft.com/office/drawing/2014/main" id="{897D1130-D91F-4EB5-B65D-B63074EC73AF}"/>
              </a:ext>
            </a:extLst>
          </p:cNvPr>
          <p:cNvSpPr txBox="1"/>
          <p:nvPr/>
        </p:nvSpPr>
        <p:spPr>
          <a:xfrm>
            <a:off x="66674" y="5797695"/>
            <a:ext cx="2924176" cy="954107"/>
          </a:xfrm>
          <a:prstGeom prst="rect">
            <a:avLst/>
          </a:prstGeom>
          <a:noFill/>
        </p:spPr>
        <p:txBody>
          <a:bodyPr wrap="square" rtlCol="0">
            <a:spAutoFit/>
          </a:bodyPr>
          <a:lstStyle/>
          <a:p>
            <a:pPr algn="ctr"/>
            <a:r>
              <a:rPr lang="en-US" sz="2800" dirty="0">
                <a:solidFill>
                  <a:schemeClr val="bg1"/>
                </a:solidFill>
                <a:latin typeface="+mj-lt"/>
                <a:cs typeface="Arial" panose="020B0604020202020204" pitchFamily="34" charset="0"/>
              </a:rPr>
              <a:t>Click to </a:t>
            </a:r>
          </a:p>
          <a:p>
            <a:pPr algn="ctr"/>
            <a:r>
              <a:rPr lang="en-US" sz="2800" dirty="0">
                <a:solidFill>
                  <a:schemeClr val="bg1"/>
                </a:solidFill>
                <a:latin typeface="+mj-lt"/>
                <a:cs typeface="Arial" panose="020B0604020202020204" pitchFamily="34" charset="0"/>
              </a:rPr>
              <a:t>hear more.</a:t>
            </a:r>
          </a:p>
        </p:txBody>
      </p:sp>
      <p:sp>
        <p:nvSpPr>
          <p:cNvPr id="2" name="Title 1">
            <a:extLst>
              <a:ext uri="{FF2B5EF4-FFF2-40B4-BE49-F238E27FC236}">
                <a16:creationId xmlns:a16="http://schemas.microsoft.com/office/drawing/2014/main" id="{6625161B-FCBC-104A-84BF-8A6CA19C51BB}"/>
              </a:ext>
            </a:extLst>
          </p:cNvPr>
          <p:cNvSpPr>
            <a:spLocks noGrp="1"/>
          </p:cNvSpPr>
          <p:nvPr>
            <p:ph type="title"/>
          </p:nvPr>
        </p:nvSpPr>
        <p:spPr>
          <a:xfrm>
            <a:off x="3341914" y="379502"/>
            <a:ext cx="8615734" cy="1325563"/>
          </a:xfrm>
        </p:spPr>
        <p:txBody>
          <a:bodyPr/>
          <a:lstStyle/>
          <a:p>
            <a:r>
              <a:rPr lang="en-GB" dirty="0">
                <a:solidFill>
                  <a:srgbClr val="007CCC"/>
                </a:solidFill>
              </a:rPr>
              <a:t>1. Establish a visual identity </a:t>
            </a:r>
          </a:p>
        </p:txBody>
      </p:sp>
      <p:pic>
        <p:nvPicPr>
          <p:cNvPr id="3" name="Screen Recording 2020-05-04 at 12.05.53" descr="Screen Recording 2020-05-04 at 12.05.53">
            <a:hlinkClick r:id="" action="ppaction://media"/>
            <a:extLst>
              <a:ext uri="{FF2B5EF4-FFF2-40B4-BE49-F238E27FC236}">
                <a16:creationId xmlns:a16="http://schemas.microsoft.com/office/drawing/2014/main" id="{74ECCF53-3973-E845-8E77-276AE0F7493C}"/>
              </a:ext>
            </a:extLst>
          </p:cNvPr>
          <p:cNvPicPr>
            <a:picLocks noChangeAspect="1"/>
          </p:cNvPicPr>
          <p:nvPr>
            <a:videoFile r:link="rId2"/>
            <p:extLst>
              <p:ext uri="{DAA4B4D4-6D71-4841-9C94-3DE7FCFB9230}">
                <p14:media xmlns:p14="http://schemas.microsoft.com/office/powerpoint/2010/main" r:embed="rId3">
                  <p14:trim end="24373.6985"/>
                </p14:media>
              </p:ext>
            </p:extLst>
          </p:nvPr>
        </p:nvPicPr>
        <p:blipFill>
          <a:blip r:embed="rId10"/>
          <a:stretch>
            <a:fillRect/>
          </a:stretch>
        </p:blipFill>
        <p:spPr>
          <a:xfrm>
            <a:off x="3383353" y="1650635"/>
            <a:ext cx="6865978" cy="3522390"/>
          </a:xfrm>
          <a:prstGeom prst="rect">
            <a:avLst/>
          </a:prstGeom>
        </p:spPr>
      </p:pic>
      <p:sp>
        <p:nvSpPr>
          <p:cNvPr id="16" name="Rectangle 15">
            <a:extLst>
              <a:ext uri="{FF2B5EF4-FFF2-40B4-BE49-F238E27FC236}">
                <a16:creationId xmlns:a16="http://schemas.microsoft.com/office/drawing/2014/main" id="{FBB42B98-31A0-F64D-A406-54DF29A64D17}"/>
              </a:ext>
            </a:extLst>
          </p:cNvPr>
          <p:cNvSpPr/>
          <p:nvPr/>
        </p:nvSpPr>
        <p:spPr>
          <a:xfrm>
            <a:off x="3284751" y="5486157"/>
            <a:ext cx="8066715" cy="1200329"/>
          </a:xfrm>
          <a:prstGeom prst="rect">
            <a:avLst/>
          </a:prstGeom>
        </p:spPr>
        <p:txBody>
          <a:bodyPr wrap="square">
            <a:spAutoFit/>
          </a:bodyPr>
          <a:lstStyle/>
          <a:p>
            <a:pPr algn="just" fontAlgn="base"/>
            <a:r>
              <a:rPr lang="en-GB" sz="2400" dirty="0">
                <a:solidFill>
                  <a:srgbClr val="333333"/>
                </a:solidFill>
                <a:latin typeface="+mj-lt"/>
              </a:rPr>
              <a:t>Established a visual identity that is reflective of the Professional Learning degree, including a colour scheme, banner, font style, images etc. </a:t>
            </a:r>
          </a:p>
        </p:txBody>
      </p:sp>
      <p:pic>
        <p:nvPicPr>
          <p:cNvPr id="5" name="Recorded Sound" descr="audio icon, click here to listen to the presentaion">
            <a:hlinkClick r:id="" action="ppaction://media"/>
            <a:extLst>
              <a:ext uri="{FF2B5EF4-FFF2-40B4-BE49-F238E27FC236}">
                <a16:creationId xmlns:a16="http://schemas.microsoft.com/office/drawing/2014/main" id="{395FD214-0C1C-4FC4-91A7-20BEDFC49AA3}"/>
              </a:ext>
            </a:extLst>
          </p:cNvPr>
          <p:cNvPicPr>
            <a:picLocks noChangeAspect="1"/>
          </p:cNvPicPr>
          <p:nvPr>
            <a:audioFile r:link="rId5"/>
            <p:extLst>
              <p:ext uri="{DAA4B4D4-6D71-4841-9C94-3DE7FCFB9230}">
                <p14:media xmlns:p14="http://schemas.microsoft.com/office/powerpoint/2010/main" r:embed="rId4"/>
              </p:ext>
            </p:extLst>
          </p:nvPr>
        </p:nvPicPr>
        <p:blipFill>
          <a:blip r:embed="rId11">
            <a:biLevel thresh="25000"/>
          </a:blip>
          <a:stretch>
            <a:fillRect/>
          </a:stretch>
        </p:blipFill>
        <p:spPr>
          <a:xfrm>
            <a:off x="2272702" y="5281273"/>
            <a:ext cx="486000" cy="486000"/>
          </a:xfrm>
          <a:prstGeom prst="rect">
            <a:avLst/>
          </a:prstGeom>
        </p:spPr>
      </p:pic>
    </p:spTree>
    <p:custDataLst>
      <p:tags r:id="rId1"/>
    </p:custDataLst>
    <p:extLst>
      <p:ext uri="{BB962C8B-B14F-4D97-AF65-F5344CB8AC3E}">
        <p14:creationId xmlns:p14="http://schemas.microsoft.com/office/powerpoint/2010/main" val="3892246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342"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113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repeatCount="indefinite"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audio>
              <p:cMediaNode vol="80000">
                <p:cTn id="1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5">
            <a:extLst>
              <a:ext uri="{FF2B5EF4-FFF2-40B4-BE49-F238E27FC236}">
                <a16:creationId xmlns:a16="http://schemas.microsoft.com/office/drawing/2014/main" id="{FB7346B2-88DA-4217-8183-F765F772AED9}"/>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1202"/>
            <a:ext cx="2990850" cy="6880403"/>
          </a:xfrm>
          <a:prstGeom prst="rect">
            <a:avLst/>
          </a:prstGeom>
        </p:spPr>
      </p:pic>
      <p:pic>
        <p:nvPicPr>
          <p:cNvPr id="10" name="Picture 9" descr="Anne McLoughlin - Photograph ">
            <a:extLst>
              <a:ext uri="{FF2B5EF4-FFF2-40B4-BE49-F238E27FC236}">
                <a16:creationId xmlns:a16="http://schemas.microsoft.com/office/drawing/2014/main" id="{E142866A-CA78-454E-929E-D0C661AD062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2503" y="3428999"/>
            <a:ext cx="2141518" cy="2157074"/>
          </a:xfrm>
          <a:prstGeom prst="ellipse">
            <a:avLst/>
          </a:prstGeom>
          <a:ln w="63500" cap="rnd">
            <a:noFill/>
          </a:ln>
          <a:effectLst/>
        </p:spPr>
      </p:pic>
      <p:sp>
        <p:nvSpPr>
          <p:cNvPr id="11" name="TextBox 10">
            <a:extLst>
              <a:ext uri="{FF2B5EF4-FFF2-40B4-BE49-F238E27FC236}">
                <a16:creationId xmlns:a16="http://schemas.microsoft.com/office/drawing/2014/main" id="{2388112A-FDBA-4317-8A27-1F9A239B70D4}"/>
              </a:ext>
            </a:extLst>
          </p:cNvPr>
          <p:cNvSpPr txBox="1"/>
          <p:nvPr/>
        </p:nvSpPr>
        <p:spPr>
          <a:xfrm>
            <a:off x="66674" y="5797695"/>
            <a:ext cx="2924176" cy="954107"/>
          </a:xfrm>
          <a:prstGeom prst="rect">
            <a:avLst/>
          </a:prstGeom>
          <a:noFill/>
        </p:spPr>
        <p:txBody>
          <a:bodyPr wrap="square" rtlCol="0">
            <a:spAutoFit/>
          </a:bodyPr>
          <a:lstStyle/>
          <a:p>
            <a:pPr algn="ctr"/>
            <a:r>
              <a:rPr lang="en-US" sz="2800" dirty="0">
                <a:solidFill>
                  <a:schemeClr val="bg1"/>
                </a:solidFill>
                <a:latin typeface="+mj-lt"/>
                <a:cs typeface="Arial" panose="020B0604020202020204" pitchFamily="34" charset="0"/>
              </a:rPr>
              <a:t>Click to </a:t>
            </a:r>
          </a:p>
          <a:p>
            <a:pPr algn="ctr"/>
            <a:r>
              <a:rPr lang="en-US" sz="2800" dirty="0">
                <a:solidFill>
                  <a:schemeClr val="bg1"/>
                </a:solidFill>
                <a:latin typeface="+mj-lt"/>
                <a:cs typeface="Arial" panose="020B0604020202020204" pitchFamily="34" charset="0"/>
              </a:rPr>
              <a:t>hear more.</a:t>
            </a:r>
          </a:p>
        </p:txBody>
      </p:sp>
      <p:sp>
        <p:nvSpPr>
          <p:cNvPr id="2" name="Title 1">
            <a:extLst>
              <a:ext uri="{FF2B5EF4-FFF2-40B4-BE49-F238E27FC236}">
                <a16:creationId xmlns:a16="http://schemas.microsoft.com/office/drawing/2014/main" id="{6625161B-FCBC-104A-84BF-8A6CA19C51BB}"/>
              </a:ext>
            </a:extLst>
          </p:cNvPr>
          <p:cNvSpPr>
            <a:spLocks noGrp="1"/>
          </p:cNvSpPr>
          <p:nvPr>
            <p:ph type="title"/>
          </p:nvPr>
        </p:nvSpPr>
        <p:spPr>
          <a:xfrm>
            <a:off x="3488966" y="391210"/>
            <a:ext cx="9508671" cy="1325563"/>
          </a:xfrm>
        </p:spPr>
        <p:txBody>
          <a:bodyPr/>
          <a:lstStyle/>
          <a:p>
            <a:r>
              <a:rPr lang="en-GB" dirty="0">
                <a:solidFill>
                  <a:srgbClr val="007CCC"/>
                </a:solidFill>
              </a:rPr>
              <a:t>2. Navigation guidance</a:t>
            </a:r>
          </a:p>
        </p:txBody>
      </p:sp>
      <p:pic>
        <p:nvPicPr>
          <p:cNvPr id="4" name="Picture 3" descr="A screenshot of a the 'how to navigate this course' text box. &#10;&#10;While browsing through this course you will notice that the course materials and information have been organised into folders. Just as you can organise files on your computer in folders or put documents in folders within a file cabinet, the course has organised its content using folders in certain areas. &#10;&#10;You can navigate between the modules by using the left-hand side panel. Here you will see other content such as 'Handbook and Timetable', 'Reading List' and 'Recorded Content'. &#10;&#10;To access any information contained within folder, such as the discussion boards, you will just need to click on the title. &#10;&#10; &#10;&#10;Throughout this course there are a range of different buttons:  &#10;&#10;Button Summary - Read, To do, watch and folder icon. &#10;&#10;These buttons reflect the type of activity that may need to be completed. For example, when you see the 'Watch' button, we would recommend you watch the video to support your learning. &#10;&#10;If you have any questions about navigating this course or accessing folders, please do not hesitate to get in touch.   ">
            <a:extLst>
              <a:ext uri="{FF2B5EF4-FFF2-40B4-BE49-F238E27FC236}">
                <a16:creationId xmlns:a16="http://schemas.microsoft.com/office/drawing/2014/main" id="{0ED18C34-E9BC-374E-8B91-2869E5ADB4A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88966" y="2165940"/>
            <a:ext cx="7819800" cy="3298690"/>
          </a:xfrm>
          <a:prstGeom prst="rect">
            <a:avLst/>
          </a:prstGeom>
        </p:spPr>
      </p:pic>
      <p:pic>
        <p:nvPicPr>
          <p:cNvPr id="5" name="Recorded Sound" descr="audio icon, click here to listen to the presentation">
            <a:hlinkClick r:id="" action="ppaction://media"/>
            <a:extLst>
              <a:ext uri="{FF2B5EF4-FFF2-40B4-BE49-F238E27FC236}">
                <a16:creationId xmlns:a16="http://schemas.microsoft.com/office/drawing/2014/main" id="{7BA6F6D8-4B3A-43F1-96E9-10618FFF8B45}"/>
              </a:ext>
            </a:extLst>
          </p:cNvPr>
          <p:cNvPicPr>
            <a:picLocks noChangeAspect="1"/>
          </p:cNvPicPr>
          <p:nvPr>
            <a:audioFile r:link="rId3"/>
            <p:extLst>
              <p:ext uri="{DAA4B4D4-6D71-4841-9C94-3DE7FCFB9230}">
                <p14:media xmlns:p14="http://schemas.microsoft.com/office/powerpoint/2010/main" r:embed="rId2"/>
              </p:ext>
            </p:extLst>
          </p:nvPr>
        </p:nvPicPr>
        <p:blipFill>
          <a:blip r:embed="rId9">
            <a:biLevel thresh="25000"/>
          </a:blip>
          <a:stretch>
            <a:fillRect/>
          </a:stretch>
        </p:blipFill>
        <p:spPr>
          <a:xfrm>
            <a:off x="2316924" y="5188095"/>
            <a:ext cx="486000" cy="486000"/>
          </a:xfrm>
          <a:prstGeom prst="rect">
            <a:avLst/>
          </a:prstGeom>
        </p:spPr>
      </p:pic>
    </p:spTree>
    <p:custDataLst>
      <p:tags r:id="rId1"/>
    </p:custDataLst>
    <p:extLst>
      <p:ext uri="{BB962C8B-B14F-4D97-AF65-F5344CB8AC3E}">
        <p14:creationId xmlns:p14="http://schemas.microsoft.com/office/powerpoint/2010/main" val="2031508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0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5161B-FCBC-104A-84BF-8A6CA19C51BB}"/>
              </a:ext>
            </a:extLst>
          </p:cNvPr>
          <p:cNvSpPr>
            <a:spLocks noGrp="1"/>
          </p:cNvSpPr>
          <p:nvPr>
            <p:ph type="title"/>
          </p:nvPr>
        </p:nvSpPr>
        <p:spPr>
          <a:xfrm>
            <a:off x="2879036" y="365125"/>
            <a:ext cx="8474763" cy="1325563"/>
          </a:xfrm>
        </p:spPr>
        <p:txBody>
          <a:bodyPr/>
          <a:lstStyle/>
          <a:p>
            <a:r>
              <a:rPr lang="en-GB" dirty="0">
                <a:solidFill>
                  <a:srgbClr val="007CCC"/>
                </a:solidFill>
              </a:rPr>
              <a:t>3. More videos</a:t>
            </a:r>
          </a:p>
        </p:txBody>
      </p:sp>
      <p:pic>
        <p:nvPicPr>
          <p:cNvPr id="6" name="Content Placeholder 5">
            <a:extLst>
              <a:ext uri="{FF2B5EF4-FFF2-40B4-BE49-F238E27FC236}">
                <a16:creationId xmlns:a16="http://schemas.microsoft.com/office/drawing/2014/main" id="{1E3F736A-B1D8-2C49-9DC2-B1E1DE708846}"/>
              </a:ext>
              <a:ext uri="{C183D7F6-B498-43B3-948B-1728B52AA6E4}">
                <adec:decorative xmlns:adec="http://schemas.microsoft.com/office/drawing/2017/decorative" val="1"/>
              </a:ext>
            </a:extLst>
          </p:cNvPr>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0" y="-11202"/>
            <a:ext cx="2647950" cy="6880403"/>
          </a:xfrm>
        </p:spPr>
      </p:pic>
      <p:sp>
        <p:nvSpPr>
          <p:cNvPr id="3" name="AutoShape 2" descr="Video Thumbnail">
            <a:extLst>
              <a:ext uri="{FF2B5EF4-FFF2-40B4-BE49-F238E27FC236}">
                <a16:creationId xmlns:a16="http://schemas.microsoft.com/office/drawing/2014/main" id="{45678971-7B0B-7E42-A0EA-149E8272489A}"/>
              </a:ext>
            </a:extLst>
          </p:cNvPr>
          <p:cNvSpPr>
            <a:spLocks noChangeAspect="1" noChangeArrowheads="1"/>
          </p:cNvSpPr>
          <p:nvPr/>
        </p:nvSpPr>
        <p:spPr bwMode="auto">
          <a:xfrm>
            <a:off x="5943599" y="3276599"/>
            <a:ext cx="3369365" cy="336936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8" name="1587475412.mp4">
            <a:hlinkClick r:id="" action="ppaction://media"/>
            <a:extLst>
              <a:ext uri="{FF2B5EF4-FFF2-40B4-BE49-F238E27FC236}">
                <a16:creationId xmlns:a16="http://schemas.microsoft.com/office/drawing/2014/main" id="{31BA52C1-16BE-C44C-AF0E-223AC26955D3}"/>
              </a:ext>
              <a:ext uri="{C183D7F6-B498-43B3-948B-1728B52AA6E4}">
                <adec:decorative xmlns:adec="http://schemas.microsoft.com/office/drawing/2017/decorative" val="1"/>
              </a:ext>
            </a:extLst>
          </p:cNvPr>
          <p:cNvPicPr>
            <a:picLocks noChangeAspect="1"/>
          </p:cNvPicPr>
          <p:nvPr>
            <a:videoFile r:link="rId3"/>
            <p:extLst>
              <p:ext uri="{DAA4B4D4-6D71-4841-9C94-3DE7FCFB9230}">
                <p14:media xmlns:p14="http://schemas.microsoft.com/office/powerpoint/2010/main" r:embed="rId2"/>
              </p:ext>
            </p:extLst>
          </p:nvPr>
        </p:nvPicPr>
        <p:blipFill>
          <a:blip r:embed="rId9"/>
          <a:stretch>
            <a:fillRect/>
          </a:stretch>
        </p:blipFill>
        <p:spPr>
          <a:xfrm>
            <a:off x="3448837" y="1690688"/>
            <a:ext cx="8136048" cy="4576527"/>
          </a:xfrm>
          <a:prstGeom prst="rect">
            <a:avLst/>
          </a:prstGeom>
        </p:spPr>
      </p:pic>
      <p:sp>
        <p:nvSpPr>
          <p:cNvPr id="9" name="TextBox 8">
            <a:extLst>
              <a:ext uri="{FF2B5EF4-FFF2-40B4-BE49-F238E27FC236}">
                <a16:creationId xmlns:a16="http://schemas.microsoft.com/office/drawing/2014/main" id="{EF3FF8B4-1E16-47AD-B2A9-690CCC67C591}"/>
              </a:ext>
            </a:extLst>
          </p:cNvPr>
          <p:cNvSpPr txBox="1"/>
          <p:nvPr/>
        </p:nvSpPr>
        <p:spPr>
          <a:xfrm>
            <a:off x="-141240" y="5674383"/>
            <a:ext cx="2924176" cy="954107"/>
          </a:xfrm>
          <a:prstGeom prst="rect">
            <a:avLst/>
          </a:prstGeom>
          <a:noFill/>
        </p:spPr>
        <p:txBody>
          <a:bodyPr wrap="square" rtlCol="0">
            <a:spAutoFit/>
          </a:bodyPr>
          <a:lstStyle/>
          <a:p>
            <a:pPr algn="ctr"/>
            <a:r>
              <a:rPr lang="en-US" sz="2800" dirty="0">
                <a:solidFill>
                  <a:schemeClr val="bg1"/>
                </a:solidFill>
                <a:latin typeface="+mj-lt"/>
                <a:cs typeface="Arial" panose="020B0604020202020204" pitchFamily="34" charset="0"/>
              </a:rPr>
              <a:t>Click to </a:t>
            </a:r>
          </a:p>
          <a:p>
            <a:pPr algn="ctr"/>
            <a:r>
              <a:rPr lang="en-US" sz="2800" dirty="0">
                <a:solidFill>
                  <a:schemeClr val="bg1"/>
                </a:solidFill>
                <a:latin typeface="+mj-lt"/>
                <a:cs typeface="Arial" panose="020B0604020202020204" pitchFamily="34" charset="0"/>
              </a:rPr>
              <a:t>hear more.</a:t>
            </a:r>
          </a:p>
        </p:txBody>
      </p:sp>
      <p:pic>
        <p:nvPicPr>
          <p:cNvPr id="7" name="Picture 6" descr="Sonia Edwards - Photograph ">
            <a:extLst>
              <a:ext uri="{FF2B5EF4-FFF2-40B4-BE49-F238E27FC236}">
                <a16:creationId xmlns:a16="http://schemas.microsoft.com/office/drawing/2014/main" id="{9D53A39B-C9C0-40F2-A3F3-F3FC9617B8E2}"/>
              </a:ext>
            </a:extLst>
          </p:cNvPr>
          <p:cNvPicPr>
            <a:picLocks noChangeAspect="1"/>
          </p:cNvPicPr>
          <p:nvPr/>
        </p:nvPicPr>
        <p:blipFill rotWithShape="1">
          <a:blip r:embed="rId10">
            <a:extLst>
              <a:ext uri="{28A0092B-C50C-407E-A947-70E740481C1C}">
                <a14:useLocalDpi xmlns:a14="http://schemas.microsoft.com/office/drawing/2010/main" val="0"/>
              </a:ext>
            </a:extLst>
          </a:blip>
          <a:srcRect l="5663" t="5189" r="3874" b="4261"/>
          <a:stretch/>
        </p:blipFill>
        <p:spPr>
          <a:xfrm>
            <a:off x="331958" y="3276598"/>
            <a:ext cx="1869498" cy="2157074"/>
          </a:xfrm>
          <a:prstGeom prst="ellipse">
            <a:avLst/>
          </a:prstGeom>
          <a:ln w="63500" cap="rnd">
            <a:noFill/>
          </a:ln>
          <a:effectLst/>
        </p:spPr>
      </p:pic>
      <p:pic>
        <p:nvPicPr>
          <p:cNvPr id="14" name="Recorded Sound" descr="As 87.5% of survey respondents requested more videos, we were keen to add these to improve engagement and variety.  Recordings have been added from YouTube to provide evidence to theory and material for discussion. Student recordings of study skills provide wonderful case studies to relate to. Staff recordings make great descriptive videos for module overviews to clearly outline expectations. And also, before everything begins, - a Welcome video, guiding participants in, describing the course, highlighting the benefits and answering many unasked questions.&#10;">
            <a:hlinkClick r:id="" action="ppaction://media"/>
            <a:extLst>
              <a:ext uri="{FF2B5EF4-FFF2-40B4-BE49-F238E27FC236}">
                <a16:creationId xmlns:a16="http://schemas.microsoft.com/office/drawing/2014/main" id="{9E350A75-1304-46CF-916F-307194D2FB47}"/>
              </a:ext>
            </a:extLst>
          </p:cNvPr>
          <p:cNvPicPr>
            <a:picLocks noChangeAspect="1"/>
          </p:cNvPicPr>
          <p:nvPr>
            <a:audioFile r:link="rId5"/>
            <p:extLst>
              <p:ext uri="{DAA4B4D4-6D71-4841-9C94-3DE7FCFB9230}">
                <p14:media xmlns:p14="http://schemas.microsoft.com/office/powerpoint/2010/main" r:embed="rId4"/>
              </p:ext>
            </p:extLst>
          </p:nvPr>
        </p:nvPicPr>
        <p:blipFill>
          <a:blip r:embed="rId11"/>
          <a:stretch>
            <a:fillRect/>
          </a:stretch>
        </p:blipFill>
        <p:spPr>
          <a:xfrm>
            <a:off x="1855333" y="5402557"/>
            <a:ext cx="487363" cy="487363"/>
          </a:xfrm>
          <a:prstGeom prst="rect">
            <a:avLst/>
          </a:prstGeom>
        </p:spPr>
      </p:pic>
    </p:spTree>
    <p:custDataLst>
      <p:tags r:id="rId1"/>
    </p:custDataLst>
    <p:extLst>
      <p:ext uri="{BB962C8B-B14F-4D97-AF65-F5344CB8AC3E}">
        <p14:creationId xmlns:p14="http://schemas.microsoft.com/office/powerpoint/2010/main" val="3341962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173"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0134"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8"/>
                </p:tgtEl>
              </p:cMediaNode>
            </p:video>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8"/>
                                        </p:tgtEl>
                                      </p:cBhvr>
                                    </p:cmd>
                                  </p:childTnLst>
                                </p:cTn>
                              </p:par>
                            </p:childTnLst>
                          </p:cTn>
                        </p:par>
                      </p:childTnLst>
                    </p:cTn>
                  </p:par>
                </p:childTnLst>
              </p:cTn>
              <p:nextCondLst>
                <p:cond evt="onClick" delay="0">
                  <p:tgtEl>
                    <p:spTgt spid="8"/>
                  </p:tgtEl>
                </p:cond>
              </p:nextCondLst>
            </p:seq>
            <p:audio>
              <p:cMediaNode vol="80000">
                <p:cTn id="17" fill="hold" display="0">
                  <p:stCondLst>
                    <p:cond delay="indefinite"/>
                  </p:stCondLst>
                  <p:endCondLst>
                    <p:cond evt="onStopAudio" delay="0">
                      <p:tgtEl>
                        <p:sldTgt/>
                      </p:tgtEl>
                    </p:cond>
                  </p:endCondLst>
                </p:cTn>
                <p:tgtEl>
                  <p:spTgt spid="1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5161B-FCBC-104A-84BF-8A6CA19C51BB}"/>
              </a:ext>
            </a:extLst>
          </p:cNvPr>
          <p:cNvSpPr>
            <a:spLocks noGrp="1"/>
          </p:cNvSpPr>
          <p:nvPr>
            <p:ph type="title"/>
          </p:nvPr>
        </p:nvSpPr>
        <p:spPr>
          <a:xfrm>
            <a:off x="3397369" y="365125"/>
            <a:ext cx="9753600" cy="1339940"/>
          </a:xfrm>
        </p:spPr>
        <p:txBody>
          <a:bodyPr>
            <a:normAutofit/>
          </a:bodyPr>
          <a:lstStyle/>
          <a:p>
            <a:r>
              <a:rPr lang="en-GB" dirty="0">
                <a:solidFill>
                  <a:srgbClr val="007CCC"/>
                </a:solidFill>
              </a:rPr>
              <a:t>Accessible and digitally innovative</a:t>
            </a:r>
          </a:p>
        </p:txBody>
      </p:sp>
      <p:sp>
        <p:nvSpPr>
          <p:cNvPr id="10" name="Content Placeholder 9">
            <a:extLst>
              <a:ext uri="{FF2B5EF4-FFF2-40B4-BE49-F238E27FC236}">
                <a16:creationId xmlns:a16="http://schemas.microsoft.com/office/drawing/2014/main" id="{63155B5B-EC88-4912-9EE0-E52C4F4E86A0}"/>
              </a:ext>
            </a:extLst>
          </p:cNvPr>
          <p:cNvSpPr>
            <a:spLocks noGrp="1"/>
          </p:cNvSpPr>
          <p:nvPr>
            <p:ph idx="1"/>
          </p:nvPr>
        </p:nvSpPr>
        <p:spPr>
          <a:xfrm>
            <a:off x="3397368" y="2141537"/>
            <a:ext cx="8348317" cy="4351338"/>
          </a:xfrm>
        </p:spPr>
        <p:txBody>
          <a:bodyPr vert="horz" lIns="91440" tIns="45720" rIns="91440" bIns="45720" rtlCol="0" anchor="t">
            <a:normAutofit/>
          </a:bodyPr>
          <a:lstStyle/>
          <a:p>
            <a:r>
              <a:rPr lang="en-US" sz="3200" dirty="0">
                <a:solidFill>
                  <a:srgbClr val="333333"/>
                </a:solidFill>
                <a:latin typeface="+mj-lt"/>
                <a:cs typeface="Calibri"/>
              </a:rPr>
              <a:t>All documents on the VLE were checked for accessibility.</a:t>
            </a:r>
          </a:p>
          <a:p>
            <a:endParaRPr lang="en-US" sz="3200" dirty="0">
              <a:solidFill>
                <a:srgbClr val="333333"/>
              </a:solidFill>
              <a:latin typeface="+mj-lt"/>
              <a:cs typeface="Calibri"/>
            </a:endParaRPr>
          </a:p>
          <a:p>
            <a:r>
              <a:rPr lang="en-US" sz="3200" dirty="0">
                <a:solidFill>
                  <a:srgbClr val="333333"/>
                </a:solidFill>
                <a:latin typeface="+mj-lt"/>
                <a:cs typeface="Calibri"/>
              </a:rPr>
              <a:t>Course content is 100% accessible</a:t>
            </a:r>
          </a:p>
          <a:p>
            <a:endParaRPr lang="en-US" sz="3200" dirty="0">
              <a:solidFill>
                <a:srgbClr val="333333"/>
              </a:solidFill>
              <a:latin typeface="+mj-lt"/>
              <a:cs typeface="Calibri"/>
            </a:endParaRPr>
          </a:p>
          <a:p>
            <a:r>
              <a:rPr lang="en-US" sz="3200" dirty="0">
                <a:solidFill>
                  <a:srgbClr val="333333"/>
                </a:solidFill>
                <a:latin typeface="+mj-lt"/>
                <a:cs typeface="Calibri"/>
              </a:rPr>
              <a:t>Blackboard Ally provides accessibility checks and alternate download versions</a:t>
            </a:r>
          </a:p>
          <a:p>
            <a:endParaRPr lang="en-US" sz="3200" dirty="0">
              <a:solidFill>
                <a:srgbClr val="333333"/>
              </a:solidFill>
              <a:latin typeface="+mj-lt"/>
              <a:cs typeface="Calibri"/>
            </a:endParaRPr>
          </a:p>
        </p:txBody>
      </p:sp>
      <p:pic>
        <p:nvPicPr>
          <p:cNvPr id="5" name="Content Placeholder 5" descr="A close up of a logo&#10;&#10;Description generated with high confidence">
            <a:extLst>
              <a:ext uri="{FF2B5EF4-FFF2-40B4-BE49-F238E27FC236}">
                <a16:creationId xmlns:a16="http://schemas.microsoft.com/office/drawing/2014/main" id="{7D94489A-E7A3-422D-9013-1B6B7C955611}"/>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1202"/>
            <a:ext cx="2877987" cy="6866026"/>
          </a:xfrm>
          <a:prstGeom prst="rect">
            <a:avLst/>
          </a:prstGeom>
        </p:spPr>
      </p:pic>
      <p:sp>
        <p:nvSpPr>
          <p:cNvPr id="6" name="TextBox 5">
            <a:extLst>
              <a:ext uri="{FF2B5EF4-FFF2-40B4-BE49-F238E27FC236}">
                <a16:creationId xmlns:a16="http://schemas.microsoft.com/office/drawing/2014/main" id="{BB43666A-11CF-4471-A2C0-180439D58ABD}"/>
              </a:ext>
            </a:extLst>
          </p:cNvPr>
          <p:cNvSpPr txBox="1"/>
          <p:nvPr/>
        </p:nvSpPr>
        <p:spPr>
          <a:xfrm>
            <a:off x="66674" y="5797695"/>
            <a:ext cx="2924176" cy="954107"/>
          </a:xfrm>
          <a:prstGeom prst="rect">
            <a:avLst/>
          </a:prstGeom>
          <a:noFill/>
        </p:spPr>
        <p:txBody>
          <a:bodyPr wrap="square" rtlCol="0">
            <a:spAutoFit/>
          </a:bodyPr>
          <a:lstStyle/>
          <a:p>
            <a:pPr algn="ctr"/>
            <a:r>
              <a:rPr lang="en-US" sz="2800" dirty="0">
                <a:solidFill>
                  <a:schemeClr val="bg1"/>
                </a:solidFill>
                <a:latin typeface="+mj-lt"/>
                <a:cs typeface="Arial" panose="020B0604020202020204" pitchFamily="34" charset="0"/>
              </a:rPr>
              <a:t>Click to </a:t>
            </a:r>
          </a:p>
          <a:p>
            <a:pPr algn="ctr"/>
            <a:r>
              <a:rPr lang="en-US" sz="2800" dirty="0">
                <a:solidFill>
                  <a:schemeClr val="bg1"/>
                </a:solidFill>
                <a:latin typeface="+mj-lt"/>
                <a:cs typeface="Arial" panose="020B0604020202020204" pitchFamily="34" charset="0"/>
              </a:rPr>
              <a:t>hear more.</a:t>
            </a:r>
          </a:p>
        </p:txBody>
      </p:sp>
      <p:pic>
        <p:nvPicPr>
          <p:cNvPr id="8" name="Picture 7" descr="Sonia Edwards - Photograph ">
            <a:extLst>
              <a:ext uri="{FF2B5EF4-FFF2-40B4-BE49-F238E27FC236}">
                <a16:creationId xmlns:a16="http://schemas.microsoft.com/office/drawing/2014/main" id="{B7CD9508-0387-4CE9-9A76-251BE5EB98C2}"/>
              </a:ext>
            </a:extLst>
          </p:cNvPr>
          <p:cNvPicPr>
            <a:picLocks noChangeAspect="1"/>
          </p:cNvPicPr>
          <p:nvPr/>
        </p:nvPicPr>
        <p:blipFill rotWithShape="1">
          <a:blip r:embed="rId7">
            <a:extLst>
              <a:ext uri="{28A0092B-C50C-407E-A947-70E740481C1C}">
                <a14:useLocalDpi xmlns:a14="http://schemas.microsoft.com/office/drawing/2010/main" val="0"/>
              </a:ext>
            </a:extLst>
          </a:blip>
          <a:srcRect l="5663" t="5189" r="3874" b="4261"/>
          <a:stretch/>
        </p:blipFill>
        <p:spPr>
          <a:xfrm>
            <a:off x="504244" y="3429000"/>
            <a:ext cx="1869498" cy="2157074"/>
          </a:xfrm>
          <a:prstGeom prst="ellipse">
            <a:avLst/>
          </a:prstGeom>
          <a:ln w="63500" cap="rnd">
            <a:noFill/>
          </a:ln>
          <a:effectLst/>
        </p:spPr>
      </p:pic>
      <p:pic>
        <p:nvPicPr>
          <p:cNvPr id="11" name="Recorded Sound" descr="To ensure the teaching and learning environment gives all students equal opportunity to learn, we have incorporated ‘Universal Design’.  This means that the design and composition of the learning environment can be accessed, understood and used to the greatest extent possible by all people regardless of their age, size, ability or disability. To help with this we utilize Blackboard Ally to help create 100% accessible and usable documents, all which have the option to be downloaded in alternative versions to provide students new ways to engage with content that suits their preferred learning style.&#10;&#10;New regulations mean public sector organizations have a legal duty to make sure websites and apps meet accessibility requirements. The rules will apply to new online content from Sept 2019 and will be applied to existing content by Sept 2020.&#10;">
            <a:hlinkClick r:id="" action="ppaction://media"/>
            <a:extLst>
              <a:ext uri="{FF2B5EF4-FFF2-40B4-BE49-F238E27FC236}">
                <a16:creationId xmlns:a16="http://schemas.microsoft.com/office/drawing/2014/main" id="{82CE1038-1BBE-4740-995B-9C2F37CB127C}"/>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2146069" y="5448203"/>
            <a:ext cx="487363" cy="487363"/>
          </a:xfrm>
          <a:prstGeom prst="rect">
            <a:avLst/>
          </a:prstGeom>
        </p:spPr>
      </p:pic>
    </p:spTree>
    <p:custDataLst>
      <p:tags r:id="rId1"/>
    </p:custDataLst>
    <p:extLst>
      <p:ext uri="{BB962C8B-B14F-4D97-AF65-F5344CB8AC3E}">
        <p14:creationId xmlns:p14="http://schemas.microsoft.com/office/powerpoint/2010/main" val="4213608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88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5161B-FCBC-104A-84BF-8A6CA19C51BB}"/>
              </a:ext>
            </a:extLst>
          </p:cNvPr>
          <p:cNvSpPr>
            <a:spLocks noGrp="1"/>
          </p:cNvSpPr>
          <p:nvPr>
            <p:ph type="title"/>
          </p:nvPr>
        </p:nvSpPr>
        <p:spPr>
          <a:xfrm>
            <a:off x="3397369" y="365125"/>
            <a:ext cx="9753600" cy="1339940"/>
          </a:xfrm>
        </p:spPr>
        <p:txBody>
          <a:bodyPr>
            <a:normAutofit/>
          </a:bodyPr>
          <a:lstStyle/>
          <a:p>
            <a:r>
              <a:rPr lang="en-GB" dirty="0">
                <a:solidFill>
                  <a:srgbClr val="007CCC"/>
                </a:solidFill>
              </a:rPr>
              <a:t>Accessible and digitally innovative</a:t>
            </a:r>
          </a:p>
        </p:txBody>
      </p:sp>
      <p:sp>
        <p:nvSpPr>
          <p:cNvPr id="10" name="Content Placeholder 9">
            <a:extLst>
              <a:ext uri="{FF2B5EF4-FFF2-40B4-BE49-F238E27FC236}">
                <a16:creationId xmlns:a16="http://schemas.microsoft.com/office/drawing/2014/main" id="{63155B5B-EC88-4912-9EE0-E52C4F4E86A0}"/>
              </a:ext>
            </a:extLst>
          </p:cNvPr>
          <p:cNvSpPr>
            <a:spLocks noGrp="1"/>
          </p:cNvSpPr>
          <p:nvPr>
            <p:ph idx="1"/>
          </p:nvPr>
        </p:nvSpPr>
        <p:spPr>
          <a:xfrm>
            <a:off x="3397368" y="1524000"/>
            <a:ext cx="8596511" cy="5227802"/>
          </a:xfrm>
        </p:spPr>
        <p:txBody>
          <a:bodyPr vert="horz" lIns="91440" tIns="45720" rIns="91440" bIns="45720" rtlCol="0" anchor="t">
            <a:normAutofit fontScale="85000" lnSpcReduction="20000"/>
          </a:bodyPr>
          <a:lstStyle/>
          <a:p>
            <a:pPr marL="0" indent="0">
              <a:lnSpc>
                <a:spcPct val="120000"/>
              </a:lnSpc>
              <a:buNone/>
            </a:pPr>
            <a:r>
              <a:rPr lang="en-US" sz="3400" dirty="0">
                <a:solidFill>
                  <a:srgbClr val="333333"/>
                </a:solidFill>
                <a:latin typeface="+mj-lt"/>
              </a:rPr>
              <a:t>Integrating Reading Lists Online into the VLE as a teaching and learning tool ensures:</a:t>
            </a:r>
          </a:p>
          <a:p>
            <a:pPr marL="0" indent="0">
              <a:lnSpc>
                <a:spcPct val="120000"/>
              </a:lnSpc>
              <a:buNone/>
            </a:pPr>
            <a:endParaRPr lang="en-US" sz="3400" dirty="0">
              <a:solidFill>
                <a:srgbClr val="333333"/>
              </a:solidFill>
              <a:latin typeface="+mj-lt"/>
              <a:cs typeface="Calibri"/>
            </a:endParaRPr>
          </a:p>
          <a:p>
            <a:pPr lvl="1">
              <a:lnSpc>
                <a:spcPct val="120000"/>
              </a:lnSpc>
            </a:pPr>
            <a:r>
              <a:rPr lang="en-US" sz="3000" dirty="0">
                <a:solidFill>
                  <a:srgbClr val="333333"/>
                </a:solidFill>
                <a:latin typeface="+mj-lt"/>
                <a:cs typeface="Calibri"/>
              </a:rPr>
              <a:t>Ease in locating learning materials</a:t>
            </a:r>
          </a:p>
          <a:p>
            <a:pPr lvl="1">
              <a:lnSpc>
                <a:spcPct val="120000"/>
              </a:lnSpc>
            </a:pPr>
            <a:r>
              <a:rPr lang="en-US" sz="3000" dirty="0">
                <a:solidFill>
                  <a:srgbClr val="333333"/>
                </a:solidFill>
                <a:latin typeface="+mj-lt"/>
                <a:cs typeface="Calibri"/>
              </a:rPr>
              <a:t>24/7 availability</a:t>
            </a:r>
          </a:p>
          <a:p>
            <a:pPr lvl="1">
              <a:lnSpc>
                <a:spcPct val="120000"/>
              </a:lnSpc>
            </a:pPr>
            <a:r>
              <a:rPr lang="en-US" sz="3000" dirty="0">
                <a:solidFill>
                  <a:srgbClr val="333333"/>
                </a:solidFill>
                <a:latin typeface="+mj-lt"/>
              </a:rPr>
              <a:t>Full web accessibility statement</a:t>
            </a:r>
          </a:p>
          <a:p>
            <a:pPr lvl="1">
              <a:lnSpc>
                <a:spcPct val="120000"/>
              </a:lnSpc>
            </a:pPr>
            <a:r>
              <a:rPr lang="en-US" sz="3000" dirty="0">
                <a:solidFill>
                  <a:srgbClr val="333333"/>
                </a:solidFill>
                <a:latin typeface="+mj-lt"/>
                <a:cs typeface="Calibri"/>
              </a:rPr>
              <a:t>Variation of material format</a:t>
            </a:r>
          </a:p>
          <a:p>
            <a:pPr lvl="1">
              <a:lnSpc>
                <a:spcPct val="120000"/>
              </a:lnSpc>
            </a:pPr>
            <a:r>
              <a:rPr lang="en-US" sz="3000" dirty="0">
                <a:solidFill>
                  <a:srgbClr val="333333"/>
                </a:solidFill>
                <a:latin typeface="+mj-lt"/>
                <a:cs typeface="Calibri"/>
              </a:rPr>
              <a:t>Materials organised into themes</a:t>
            </a:r>
          </a:p>
          <a:p>
            <a:pPr lvl="1">
              <a:lnSpc>
                <a:spcPct val="120000"/>
              </a:lnSpc>
            </a:pPr>
            <a:r>
              <a:rPr lang="en-US" sz="3000" dirty="0">
                <a:solidFill>
                  <a:srgbClr val="333333"/>
                </a:solidFill>
                <a:latin typeface="+mj-lt"/>
                <a:cs typeface="Calibri"/>
              </a:rPr>
              <a:t>Free hand tutor annotations</a:t>
            </a:r>
          </a:p>
          <a:p>
            <a:pPr lvl="1">
              <a:lnSpc>
                <a:spcPct val="120000"/>
              </a:lnSpc>
            </a:pPr>
            <a:r>
              <a:rPr lang="en-US" sz="3000" dirty="0">
                <a:solidFill>
                  <a:srgbClr val="333333"/>
                </a:solidFill>
                <a:latin typeface="+mj-lt"/>
                <a:cs typeface="Calibri"/>
              </a:rPr>
              <a:t>Real time updates</a:t>
            </a:r>
          </a:p>
          <a:p>
            <a:pPr lvl="1">
              <a:lnSpc>
                <a:spcPct val="120000"/>
              </a:lnSpc>
            </a:pPr>
            <a:r>
              <a:rPr lang="en-US" sz="3000" dirty="0">
                <a:solidFill>
                  <a:srgbClr val="333333"/>
                </a:solidFill>
                <a:latin typeface="+mj-lt"/>
                <a:cs typeface="Calibri"/>
              </a:rPr>
              <a:t>Comparable usage statistics </a:t>
            </a:r>
          </a:p>
          <a:p>
            <a:pPr marL="0" indent="0">
              <a:buNone/>
            </a:pPr>
            <a:endParaRPr lang="en-US" sz="3200" dirty="0">
              <a:solidFill>
                <a:srgbClr val="333333"/>
              </a:solidFill>
              <a:latin typeface="+mj-lt"/>
              <a:cs typeface="Calibri"/>
            </a:endParaRPr>
          </a:p>
          <a:p>
            <a:pPr marL="0" indent="0">
              <a:buNone/>
            </a:pPr>
            <a:endParaRPr lang="en-US" sz="3200" dirty="0">
              <a:solidFill>
                <a:srgbClr val="333333"/>
              </a:solidFill>
              <a:latin typeface="+mj-lt"/>
              <a:cs typeface="Calibri"/>
            </a:endParaRPr>
          </a:p>
          <a:p>
            <a:pPr marL="0" indent="0">
              <a:buNone/>
            </a:pPr>
            <a:endParaRPr lang="en-US" sz="3200" dirty="0">
              <a:solidFill>
                <a:srgbClr val="333333"/>
              </a:solidFill>
              <a:latin typeface="+mj-lt"/>
              <a:cs typeface="Calibri"/>
            </a:endParaRPr>
          </a:p>
        </p:txBody>
      </p:sp>
      <p:pic>
        <p:nvPicPr>
          <p:cNvPr id="5" name="Content Placeholder 5" descr="A close up of a logo&#10;&#10;Description generated with high confidence">
            <a:extLst>
              <a:ext uri="{FF2B5EF4-FFF2-40B4-BE49-F238E27FC236}">
                <a16:creationId xmlns:a16="http://schemas.microsoft.com/office/drawing/2014/main" id="{7D94489A-E7A3-422D-9013-1B6B7C955611}"/>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1202"/>
            <a:ext cx="2877987" cy="6866026"/>
          </a:xfrm>
          <a:prstGeom prst="rect">
            <a:avLst/>
          </a:prstGeom>
        </p:spPr>
      </p:pic>
      <p:sp>
        <p:nvSpPr>
          <p:cNvPr id="6" name="TextBox 5">
            <a:extLst>
              <a:ext uri="{FF2B5EF4-FFF2-40B4-BE49-F238E27FC236}">
                <a16:creationId xmlns:a16="http://schemas.microsoft.com/office/drawing/2014/main" id="{BB43666A-11CF-4471-A2C0-180439D58ABD}"/>
              </a:ext>
            </a:extLst>
          </p:cNvPr>
          <p:cNvSpPr txBox="1"/>
          <p:nvPr/>
        </p:nvSpPr>
        <p:spPr>
          <a:xfrm>
            <a:off x="66674" y="5797695"/>
            <a:ext cx="2924176" cy="954107"/>
          </a:xfrm>
          <a:prstGeom prst="rect">
            <a:avLst/>
          </a:prstGeom>
          <a:noFill/>
        </p:spPr>
        <p:txBody>
          <a:bodyPr wrap="square" rtlCol="0">
            <a:spAutoFit/>
          </a:bodyPr>
          <a:lstStyle/>
          <a:p>
            <a:pPr algn="ctr"/>
            <a:r>
              <a:rPr lang="en-US" sz="2800" dirty="0">
                <a:solidFill>
                  <a:schemeClr val="bg1"/>
                </a:solidFill>
                <a:latin typeface="+mj-lt"/>
                <a:cs typeface="Arial" panose="020B0604020202020204" pitchFamily="34" charset="0"/>
              </a:rPr>
              <a:t>Click to </a:t>
            </a:r>
          </a:p>
          <a:p>
            <a:pPr algn="ctr"/>
            <a:r>
              <a:rPr lang="en-US" sz="2800" dirty="0">
                <a:solidFill>
                  <a:schemeClr val="bg1"/>
                </a:solidFill>
                <a:latin typeface="+mj-lt"/>
                <a:cs typeface="Arial" panose="020B0604020202020204" pitchFamily="34" charset="0"/>
              </a:rPr>
              <a:t>hear more.</a:t>
            </a:r>
          </a:p>
        </p:txBody>
      </p:sp>
      <p:pic>
        <p:nvPicPr>
          <p:cNvPr id="8" name="Picture 7" descr="Sonia Edwards - Photograph ">
            <a:extLst>
              <a:ext uri="{FF2B5EF4-FFF2-40B4-BE49-F238E27FC236}">
                <a16:creationId xmlns:a16="http://schemas.microsoft.com/office/drawing/2014/main" id="{B7CD9508-0387-4CE9-9A76-251BE5EB98C2}"/>
              </a:ext>
            </a:extLst>
          </p:cNvPr>
          <p:cNvPicPr>
            <a:picLocks noChangeAspect="1"/>
          </p:cNvPicPr>
          <p:nvPr/>
        </p:nvPicPr>
        <p:blipFill rotWithShape="1">
          <a:blip r:embed="rId7">
            <a:extLst>
              <a:ext uri="{28A0092B-C50C-407E-A947-70E740481C1C}">
                <a14:useLocalDpi xmlns:a14="http://schemas.microsoft.com/office/drawing/2010/main" val="0"/>
              </a:ext>
            </a:extLst>
          </a:blip>
          <a:srcRect l="5663" t="5189" r="3874" b="4261"/>
          <a:stretch/>
        </p:blipFill>
        <p:spPr>
          <a:xfrm>
            <a:off x="504244" y="3429000"/>
            <a:ext cx="1869498" cy="2157074"/>
          </a:xfrm>
          <a:prstGeom prst="ellipse">
            <a:avLst/>
          </a:prstGeom>
          <a:ln w="63500" cap="rnd">
            <a:noFill/>
          </a:ln>
          <a:effectLst/>
        </p:spPr>
      </p:pic>
      <p:pic>
        <p:nvPicPr>
          <p:cNvPr id="13" name="Recorded Sound" descr="Integrating Reading Lists Online into the VLE, as a teaching and learning tool, rather than just a list, can help manage academic reading effectively and enhance student experience. &#10;We can ensure that students are able to locate and have access to a variety of accessible materials (24/7). All of these materials from eBooks, articles, chapters, video recordings and training videos can be organized into themes such as publication type, essential reading or weekly reading. Annotations from tutors can placed in real time and take into account: highlights, feedback, popularity (as shown by the usage stats) and availability. Such consideration being placed into a simple intuitive interface can really help raise student and academic overall satisfaction.&#10;">
            <a:hlinkClick r:id="" action="ppaction://media"/>
            <a:extLst>
              <a:ext uri="{FF2B5EF4-FFF2-40B4-BE49-F238E27FC236}">
                <a16:creationId xmlns:a16="http://schemas.microsoft.com/office/drawing/2014/main" id="{61207818-BAC9-40A8-9445-6A282162E113}"/>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2196734" y="5448203"/>
            <a:ext cx="487363" cy="487363"/>
          </a:xfrm>
          <a:prstGeom prst="rect">
            <a:avLst/>
          </a:prstGeom>
        </p:spPr>
      </p:pic>
    </p:spTree>
    <p:custDataLst>
      <p:tags r:id="rId1"/>
    </p:custDataLst>
    <p:extLst>
      <p:ext uri="{BB962C8B-B14F-4D97-AF65-F5344CB8AC3E}">
        <p14:creationId xmlns:p14="http://schemas.microsoft.com/office/powerpoint/2010/main" val="4213806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273"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5">
            <a:extLst>
              <a:ext uri="{FF2B5EF4-FFF2-40B4-BE49-F238E27FC236}">
                <a16:creationId xmlns:a16="http://schemas.microsoft.com/office/drawing/2014/main" id="{AFD783ED-A233-C549-9513-4CA615F50632}"/>
              </a:ext>
              <a:ext uri="{C183D7F6-B498-43B3-948B-1728B52AA6E4}">
                <adec:decorative xmlns:adec="http://schemas.microsoft.com/office/drawing/2017/decorative" val="1"/>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0" y="3175"/>
            <a:ext cx="2502789" cy="6851649"/>
          </a:xfrm>
        </p:spPr>
      </p:pic>
      <p:sp>
        <p:nvSpPr>
          <p:cNvPr id="8" name="Title 1">
            <a:extLst>
              <a:ext uri="{FF2B5EF4-FFF2-40B4-BE49-F238E27FC236}">
                <a16:creationId xmlns:a16="http://schemas.microsoft.com/office/drawing/2014/main" id="{5D3A3C69-F327-B34D-AEDF-FF4A6DC9BC44}"/>
              </a:ext>
            </a:extLst>
          </p:cNvPr>
          <p:cNvSpPr>
            <a:spLocks noGrp="1"/>
          </p:cNvSpPr>
          <p:nvPr>
            <p:ph type="title"/>
          </p:nvPr>
        </p:nvSpPr>
        <p:spPr>
          <a:xfrm>
            <a:off x="2906793" y="401273"/>
            <a:ext cx="9508671" cy="1325563"/>
          </a:xfrm>
        </p:spPr>
        <p:txBody>
          <a:bodyPr/>
          <a:lstStyle/>
          <a:p>
            <a:r>
              <a:rPr lang="en-GB" dirty="0">
                <a:solidFill>
                  <a:srgbClr val="007CCC"/>
                </a:solidFill>
              </a:rPr>
              <a:t>Next steps</a:t>
            </a:r>
          </a:p>
        </p:txBody>
      </p:sp>
      <p:pic>
        <p:nvPicPr>
          <p:cNvPr id="10" name="Picture 9" descr="A screenshot of a blackboard ally showing 100% accessibility ">
            <a:extLst>
              <a:ext uri="{FF2B5EF4-FFF2-40B4-BE49-F238E27FC236}">
                <a16:creationId xmlns:a16="http://schemas.microsoft.com/office/drawing/2014/main" id="{6AA95378-4BD0-7D46-B591-BA757B114F5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51905" y="2915247"/>
            <a:ext cx="4899385" cy="2318206"/>
          </a:xfrm>
          <a:prstGeom prst="rect">
            <a:avLst/>
          </a:prstGeom>
        </p:spPr>
      </p:pic>
      <p:sp>
        <p:nvSpPr>
          <p:cNvPr id="5" name="Rectangle 4">
            <a:extLst>
              <a:ext uri="{FF2B5EF4-FFF2-40B4-BE49-F238E27FC236}">
                <a16:creationId xmlns:a16="http://schemas.microsoft.com/office/drawing/2014/main" id="{A70C4004-8635-9246-898F-D45AE2CDCFEC}"/>
              </a:ext>
            </a:extLst>
          </p:cNvPr>
          <p:cNvSpPr/>
          <p:nvPr/>
        </p:nvSpPr>
        <p:spPr>
          <a:xfrm>
            <a:off x="2815230" y="1707014"/>
            <a:ext cx="3935342" cy="4990488"/>
          </a:xfrm>
          <a:prstGeom prst="rect">
            <a:avLst/>
          </a:prstGeom>
        </p:spPr>
        <p:txBody>
          <a:bodyPr wrap="square" anchor="t">
            <a:spAutoFit/>
          </a:bodyPr>
          <a:lstStyle/>
          <a:p>
            <a:pPr marL="342900" indent="-342900" fontAlgn="base">
              <a:buFont typeface="Arial" panose="020B0604020202020204" pitchFamily="34" charset="0"/>
              <a:buChar char="•"/>
            </a:pPr>
            <a:r>
              <a:rPr lang="en-GB" sz="2400" dirty="0">
                <a:solidFill>
                  <a:srgbClr val="333333"/>
                </a:solidFill>
                <a:latin typeface="+mj-lt"/>
              </a:rPr>
              <a:t>Course remains </a:t>
            </a:r>
            <a:r>
              <a:rPr lang="en-GB" sz="2400" b="1" dirty="0">
                <a:solidFill>
                  <a:srgbClr val="333333"/>
                </a:solidFill>
                <a:latin typeface="+mj-lt"/>
              </a:rPr>
              <a:t>100%</a:t>
            </a:r>
            <a:r>
              <a:rPr lang="en-GB" sz="2400" dirty="0">
                <a:solidFill>
                  <a:srgbClr val="333333"/>
                </a:solidFill>
                <a:latin typeface="+mj-lt"/>
              </a:rPr>
              <a:t> accessible</a:t>
            </a:r>
          </a:p>
          <a:p>
            <a:pPr marL="342900" indent="-342900" algn="just" fontAlgn="base">
              <a:buFont typeface="Arial" panose="020B0604020202020204" pitchFamily="34" charset="0"/>
              <a:buChar char="•"/>
            </a:pPr>
            <a:endParaRPr lang="en-GB" sz="2400" dirty="0">
              <a:solidFill>
                <a:srgbClr val="333333"/>
              </a:solidFill>
              <a:latin typeface="+mj-lt"/>
            </a:endParaRPr>
          </a:p>
          <a:p>
            <a:pPr marL="342900" indent="-342900" fontAlgn="base">
              <a:buFont typeface="Arial" panose="020B0604020202020204" pitchFamily="34" charset="0"/>
              <a:buChar char="•"/>
            </a:pPr>
            <a:r>
              <a:rPr lang="en-GB" sz="2400" dirty="0">
                <a:solidFill>
                  <a:srgbClr val="333333"/>
                </a:solidFill>
                <a:latin typeface="+mj-lt"/>
              </a:rPr>
              <a:t>Continue to integrate technologies </a:t>
            </a:r>
          </a:p>
          <a:p>
            <a:pPr marL="342900" indent="-342900" fontAlgn="base">
              <a:buFont typeface="Arial" panose="020B0604020202020204" pitchFamily="34" charset="0"/>
              <a:buChar char="•"/>
            </a:pPr>
            <a:endParaRPr lang="en-GB" sz="2400" dirty="0">
              <a:solidFill>
                <a:srgbClr val="333333"/>
              </a:solidFill>
              <a:latin typeface="+mj-lt"/>
            </a:endParaRPr>
          </a:p>
          <a:p>
            <a:pPr marL="342900" indent="-342900" fontAlgn="base">
              <a:buFont typeface="Arial" panose="020B0604020202020204" pitchFamily="34" charset="0"/>
              <a:buChar char="•"/>
            </a:pPr>
            <a:r>
              <a:rPr lang="en-GB" sz="2400" dirty="0">
                <a:solidFill>
                  <a:srgbClr val="333333"/>
                </a:solidFill>
                <a:latin typeface="+mj-lt"/>
              </a:rPr>
              <a:t>Second survey for students – has it made an impact?</a:t>
            </a:r>
          </a:p>
          <a:p>
            <a:pPr marL="342900" indent="-342900" fontAlgn="base">
              <a:buFont typeface="Arial" panose="020B0604020202020204" pitchFamily="34" charset="0"/>
              <a:buChar char="•"/>
            </a:pPr>
            <a:endParaRPr lang="en-GB" sz="2400" dirty="0">
              <a:solidFill>
                <a:srgbClr val="333333"/>
              </a:solidFill>
              <a:latin typeface="+mj-lt"/>
            </a:endParaRPr>
          </a:p>
          <a:p>
            <a:pPr marL="342900" indent="-342900" fontAlgn="base">
              <a:buFont typeface="Arial" panose="020B0604020202020204" pitchFamily="34" charset="0"/>
              <a:buChar char="•"/>
            </a:pPr>
            <a:r>
              <a:rPr lang="en-GB" sz="2400" dirty="0">
                <a:solidFill>
                  <a:srgbClr val="333333"/>
                </a:solidFill>
                <a:latin typeface="+mj-lt"/>
              </a:rPr>
              <a:t>Distribute identity guide and guidance to staff across Professional Learning courses</a:t>
            </a:r>
          </a:p>
        </p:txBody>
      </p:sp>
      <p:sp>
        <p:nvSpPr>
          <p:cNvPr id="9" name="TextBox 8">
            <a:extLst>
              <a:ext uri="{FF2B5EF4-FFF2-40B4-BE49-F238E27FC236}">
                <a16:creationId xmlns:a16="http://schemas.microsoft.com/office/drawing/2014/main" id="{9B8FC945-011E-405A-96C5-C43358DF7CE8}"/>
              </a:ext>
            </a:extLst>
          </p:cNvPr>
          <p:cNvSpPr txBox="1"/>
          <p:nvPr/>
        </p:nvSpPr>
        <p:spPr>
          <a:xfrm>
            <a:off x="-210694" y="5743395"/>
            <a:ext cx="2924176" cy="954107"/>
          </a:xfrm>
          <a:prstGeom prst="rect">
            <a:avLst/>
          </a:prstGeom>
          <a:noFill/>
        </p:spPr>
        <p:txBody>
          <a:bodyPr wrap="square" rtlCol="0">
            <a:spAutoFit/>
          </a:bodyPr>
          <a:lstStyle/>
          <a:p>
            <a:pPr algn="ctr"/>
            <a:r>
              <a:rPr lang="en-US" sz="2800" dirty="0">
                <a:solidFill>
                  <a:schemeClr val="bg1"/>
                </a:solidFill>
                <a:latin typeface="+mj-lt"/>
                <a:cs typeface="Arial" panose="020B0604020202020204" pitchFamily="34" charset="0"/>
              </a:rPr>
              <a:t>Click to </a:t>
            </a:r>
          </a:p>
          <a:p>
            <a:pPr algn="ctr"/>
            <a:r>
              <a:rPr lang="en-US" sz="2800" dirty="0">
                <a:solidFill>
                  <a:schemeClr val="bg1"/>
                </a:solidFill>
                <a:latin typeface="+mj-lt"/>
                <a:cs typeface="Arial" panose="020B0604020202020204" pitchFamily="34" charset="0"/>
              </a:rPr>
              <a:t>hear more.</a:t>
            </a:r>
          </a:p>
        </p:txBody>
      </p:sp>
      <p:pic>
        <p:nvPicPr>
          <p:cNvPr id="11" name="Picture 10" descr="Sonia Edwards - Photograph ">
            <a:extLst>
              <a:ext uri="{FF2B5EF4-FFF2-40B4-BE49-F238E27FC236}">
                <a16:creationId xmlns:a16="http://schemas.microsoft.com/office/drawing/2014/main" id="{59F36B8F-960A-421E-BD2C-97F7CF4B2B0A}"/>
              </a:ext>
            </a:extLst>
          </p:cNvPr>
          <p:cNvPicPr>
            <a:picLocks noChangeAspect="1"/>
          </p:cNvPicPr>
          <p:nvPr/>
        </p:nvPicPr>
        <p:blipFill rotWithShape="1">
          <a:blip r:embed="rId8">
            <a:extLst>
              <a:ext uri="{28A0092B-C50C-407E-A947-70E740481C1C}">
                <a14:useLocalDpi xmlns:a14="http://schemas.microsoft.com/office/drawing/2010/main" val="0"/>
              </a:ext>
            </a:extLst>
          </a:blip>
          <a:srcRect l="5663" t="5189" r="3874" b="4261"/>
          <a:stretch/>
        </p:blipFill>
        <p:spPr>
          <a:xfrm>
            <a:off x="331958" y="3276598"/>
            <a:ext cx="1869498" cy="2157074"/>
          </a:xfrm>
          <a:prstGeom prst="ellipse">
            <a:avLst/>
          </a:prstGeom>
          <a:ln w="63500" cap="rnd">
            <a:noFill/>
          </a:ln>
          <a:effectLst/>
        </p:spPr>
      </p:pic>
      <p:pic>
        <p:nvPicPr>
          <p:cNvPr id="3" name="Recorded Sound" descr="Next steps:&#10;&#10;We would of course like to ensure that the material added into the course remains 100% accessible and continues to integrate new (and old) technologies.&#10;A second student survey result will identify if the work really has made an impact? If so how and if not where?&#10;Once modelled successfully we would like to share. An identity guide and guidance will be distributed across the Professional Learning Team and perhaps they, may also let others take a peak.&#10;">
            <a:hlinkClick r:id="" action="ppaction://media"/>
            <a:extLst>
              <a:ext uri="{FF2B5EF4-FFF2-40B4-BE49-F238E27FC236}">
                <a16:creationId xmlns:a16="http://schemas.microsoft.com/office/drawing/2014/main" id="{3410D6F5-911F-4161-BF7F-BFA991343830}"/>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714093" y="5499713"/>
            <a:ext cx="487363" cy="487363"/>
          </a:xfrm>
          <a:prstGeom prst="rect">
            <a:avLst/>
          </a:prstGeom>
        </p:spPr>
      </p:pic>
    </p:spTree>
    <p:custDataLst>
      <p:tags r:id="rId1"/>
    </p:custDataLst>
    <p:extLst>
      <p:ext uri="{BB962C8B-B14F-4D97-AF65-F5344CB8AC3E}">
        <p14:creationId xmlns:p14="http://schemas.microsoft.com/office/powerpoint/2010/main" val="781942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6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5">
            <a:extLst>
              <a:ext uri="{FF2B5EF4-FFF2-40B4-BE49-F238E27FC236}">
                <a16:creationId xmlns:a16="http://schemas.microsoft.com/office/drawing/2014/main" id="{AFD783ED-A233-C549-9513-4CA615F50632}"/>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1202"/>
            <a:ext cx="1827054" cy="6866026"/>
          </a:xfrm>
        </p:spPr>
      </p:pic>
      <p:sp>
        <p:nvSpPr>
          <p:cNvPr id="8" name="Title 1">
            <a:extLst>
              <a:ext uri="{FF2B5EF4-FFF2-40B4-BE49-F238E27FC236}">
                <a16:creationId xmlns:a16="http://schemas.microsoft.com/office/drawing/2014/main" id="{5D3A3C69-F327-B34D-AEDF-FF4A6DC9BC44}"/>
              </a:ext>
            </a:extLst>
          </p:cNvPr>
          <p:cNvSpPr>
            <a:spLocks noGrp="1"/>
          </p:cNvSpPr>
          <p:nvPr>
            <p:ph type="title"/>
          </p:nvPr>
        </p:nvSpPr>
        <p:spPr>
          <a:xfrm>
            <a:off x="2155371" y="321582"/>
            <a:ext cx="9508671" cy="1325563"/>
          </a:xfrm>
        </p:spPr>
        <p:txBody>
          <a:bodyPr/>
          <a:lstStyle/>
          <a:p>
            <a:r>
              <a:rPr lang="en-GB" dirty="0">
                <a:solidFill>
                  <a:srgbClr val="007CCC"/>
                </a:solidFill>
              </a:rPr>
              <a:t>References</a:t>
            </a:r>
          </a:p>
        </p:txBody>
      </p:sp>
      <p:sp>
        <p:nvSpPr>
          <p:cNvPr id="5" name="Rectangle 4">
            <a:extLst>
              <a:ext uri="{FF2B5EF4-FFF2-40B4-BE49-F238E27FC236}">
                <a16:creationId xmlns:a16="http://schemas.microsoft.com/office/drawing/2014/main" id="{A70C4004-8635-9246-898F-D45AE2CDCFEC}"/>
              </a:ext>
            </a:extLst>
          </p:cNvPr>
          <p:cNvSpPr/>
          <p:nvPr/>
        </p:nvSpPr>
        <p:spPr>
          <a:xfrm>
            <a:off x="2155371" y="1875353"/>
            <a:ext cx="9198428" cy="3785652"/>
          </a:xfrm>
          <a:prstGeom prst="rect">
            <a:avLst/>
          </a:prstGeom>
        </p:spPr>
        <p:txBody>
          <a:bodyPr wrap="square" anchor="t">
            <a:spAutoFit/>
          </a:bodyPr>
          <a:lstStyle/>
          <a:p>
            <a:pPr algn="just" fontAlgn="base"/>
            <a:r>
              <a:rPr lang="en-GB" sz="2400" dirty="0">
                <a:solidFill>
                  <a:srgbClr val="333333"/>
                </a:solidFill>
                <a:latin typeface="+mj-lt"/>
              </a:rPr>
              <a:t>CHAMBERS, D., VAROGLU, Z. and KASINSKAITE-BUDDEBERG, I., 2016. Learning for All: Guidelines on the Inclusion of Learners with Disabilities in Open and Distance Learning. Paris, France: UNESCO Publishing.</a:t>
            </a:r>
          </a:p>
          <a:p>
            <a:pPr algn="just" fontAlgn="base"/>
            <a:endParaRPr lang="en-GB" sz="2400" dirty="0">
              <a:solidFill>
                <a:srgbClr val="333333"/>
              </a:solidFill>
              <a:latin typeface="+mj-lt"/>
            </a:endParaRPr>
          </a:p>
          <a:p>
            <a:pPr algn="just" fontAlgn="base"/>
            <a:r>
              <a:rPr lang="en-GB" sz="2400" dirty="0">
                <a:solidFill>
                  <a:srgbClr val="333333"/>
                </a:solidFill>
                <a:latin typeface="+mj-lt"/>
              </a:rPr>
              <a:t>MACDONALD, J., 2008. </a:t>
            </a:r>
            <a:r>
              <a:rPr lang="en-GB" sz="2400" i="1" dirty="0">
                <a:solidFill>
                  <a:srgbClr val="333333"/>
                </a:solidFill>
                <a:latin typeface="+mj-lt"/>
              </a:rPr>
              <a:t>Blended Learning and Online Tutoring. Planning Learner Support and Activity Design (2nd ed).</a:t>
            </a:r>
            <a:r>
              <a:rPr lang="en-GB" sz="2400" dirty="0">
                <a:solidFill>
                  <a:srgbClr val="333333"/>
                </a:solidFill>
                <a:latin typeface="+mj-lt"/>
              </a:rPr>
              <a:t> Aldershot, UK: Gower.</a:t>
            </a:r>
          </a:p>
          <a:p>
            <a:pPr algn="just" fontAlgn="base"/>
            <a:endParaRPr lang="en-GB" sz="2400" dirty="0">
              <a:solidFill>
                <a:srgbClr val="333333"/>
              </a:solidFill>
              <a:latin typeface="+mj-lt"/>
            </a:endParaRPr>
          </a:p>
          <a:p>
            <a:pPr algn="just" fontAlgn="base"/>
            <a:r>
              <a:rPr lang="en-US" sz="2400" dirty="0">
                <a:solidFill>
                  <a:srgbClr val="333333"/>
                </a:solidFill>
                <a:latin typeface="+mj-lt"/>
              </a:rPr>
              <a:t>REDMOND, P., HEFFERNAN, A., ABAWI, L., BROWN, A., &amp; HENDERSON, R. 2018. An Online Engagement Framework for Higher Education. Online Learning, 22(1), 183–204. </a:t>
            </a:r>
            <a:endParaRPr lang="en-GB" sz="2400" dirty="0">
              <a:solidFill>
                <a:srgbClr val="333333"/>
              </a:solidFill>
              <a:latin typeface="+mj-lt"/>
            </a:endParaRPr>
          </a:p>
        </p:txBody>
      </p:sp>
    </p:spTree>
    <p:custDataLst>
      <p:tags r:id="rId1"/>
    </p:custDataLst>
    <p:extLst>
      <p:ext uri="{BB962C8B-B14F-4D97-AF65-F5344CB8AC3E}">
        <p14:creationId xmlns:p14="http://schemas.microsoft.com/office/powerpoint/2010/main" val="1290772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5161B-FCBC-104A-84BF-8A6CA19C51BB}"/>
              </a:ext>
            </a:extLst>
          </p:cNvPr>
          <p:cNvSpPr>
            <a:spLocks noGrp="1"/>
          </p:cNvSpPr>
          <p:nvPr>
            <p:ph type="title"/>
          </p:nvPr>
        </p:nvSpPr>
        <p:spPr>
          <a:xfrm>
            <a:off x="1097074" y="384175"/>
            <a:ext cx="9508671" cy="1325563"/>
          </a:xfrm>
        </p:spPr>
        <p:txBody>
          <a:bodyPr/>
          <a:lstStyle/>
          <a:p>
            <a:r>
              <a:rPr lang="en-GB" dirty="0">
                <a:solidFill>
                  <a:srgbClr val="007CCC"/>
                </a:solidFill>
              </a:rPr>
              <a:t>Delivered by:</a:t>
            </a:r>
          </a:p>
        </p:txBody>
      </p:sp>
      <p:pic>
        <p:nvPicPr>
          <p:cNvPr id="6" name="Content Placeholder 5">
            <a:extLst>
              <a:ext uri="{FF2B5EF4-FFF2-40B4-BE49-F238E27FC236}">
                <a16:creationId xmlns:a16="http://schemas.microsoft.com/office/drawing/2014/main" id="{1E3F736A-B1D8-2C49-9DC2-B1E1DE708846}"/>
              </a:ext>
              <a:ext uri="{C183D7F6-B498-43B3-948B-1728B52AA6E4}">
                <adec:decorative xmlns:adec="http://schemas.microsoft.com/office/drawing/2017/decorative" val="1"/>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rot="16200000">
            <a:off x="5686425" y="371475"/>
            <a:ext cx="819149" cy="12192000"/>
          </a:xfrm>
        </p:spPr>
      </p:pic>
      <p:sp>
        <p:nvSpPr>
          <p:cNvPr id="8" name="TextBox 7">
            <a:extLst>
              <a:ext uri="{FF2B5EF4-FFF2-40B4-BE49-F238E27FC236}">
                <a16:creationId xmlns:a16="http://schemas.microsoft.com/office/drawing/2014/main" id="{7507D796-A992-394B-BB8F-766371B58BD8}"/>
              </a:ext>
            </a:extLst>
          </p:cNvPr>
          <p:cNvSpPr txBox="1"/>
          <p:nvPr/>
        </p:nvSpPr>
        <p:spPr>
          <a:xfrm>
            <a:off x="1097074" y="4484666"/>
            <a:ext cx="2990168" cy="1261884"/>
          </a:xfrm>
          <a:prstGeom prst="rect">
            <a:avLst/>
          </a:prstGeom>
          <a:noFill/>
        </p:spPr>
        <p:txBody>
          <a:bodyPr wrap="square" rtlCol="0" anchor="t">
            <a:spAutoFit/>
          </a:bodyPr>
          <a:lstStyle/>
          <a:p>
            <a:pPr algn="ctr"/>
            <a:r>
              <a:rPr lang="en-GB" sz="2800" dirty="0">
                <a:solidFill>
                  <a:srgbClr val="333333"/>
                </a:solidFill>
                <a:latin typeface="+mj-lt"/>
                <a:cs typeface="Arial" panose="020B0604020202020204" pitchFamily="34" charset="0"/>
              </a:rPr>
              <a:t>Anne McLoughlin</a:t>
            </a:r>
          </a:p>
          <a:p>
            <a:pPr algn="ctr"/>
            <a:r>
              <a:rPr lang="en-GB" sz="2400" dirty="0">
                <a:solidFill>
                  <a:srgbClr val="333333"/>
                </a:solidFill>
                <a:latin typeface="+mj-lt"/>
                <a:cs typeface="Arial"/>
              </a:rPr>
              <a:t>Senior Lecturer in Professional Learning </a:t>
            </a:r>
            <a:endParaRPr lang="en-GB" sz="2400" dirty="0">
              <a:solidFill>
                <a:srgbClr val="333333"/>
              </a:solidFill>
              <a:latin typeface="+mj-lt"/>
              <a:cs typeface="Arial" panose="020B0604020202020204" pitchFamily="34" charset="0"/>
            </a:endParaRPr>
          </a:p>
        </p:txBody>
      </p:sp>
      <p:pic>
        <p:nvPicPr>
          <p:cNvPr id="1026" name="Picture 2" descr="Laura Riella - Photograph ">
            <a:extLst>
              <a:ext uri="{FF2B5EF4-FFF2-40B4-BE49-F238E27FC236}">
                <a16:creationId xmlns:a16="http://schemas.microsoft.com/office/drawing/2014/main" id="{EE09E802-29EB-457E-86CA-B6F3EDD61C3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34301" y="1709738"/>
            <a:ext cx="2157074" cy="2157074"/>
          </a:xfrm>
          <a:prstGeom prst="ellipse">
            <a:avLst/>
          </a:prstGeom>
          <a:ln w="63500" cap="rnd">
            <a:noFill/>
          </a:ln>
          <a:effectLst/>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1D63FFD5-5016-47D9-A414-6A9BC5486383}"/>
              </a:ext>
            </a:extLst>
          </p:cNvPr>
          <p:cNvSpPr txBox="1"/>
          <p:nvPr/>
        </p:nvSpPr>
        <p:spPr>
          <a:xfrm>
            <a:off x="8140134" y="4484666"/>
            <a:ext cx="3231360" cy="1261884"/>
          </a:xfrm>
          <a:prstGeom prst="rect">
            <a:avLst/>
          </a:prstGeom>
          <a:noFill/>
        </p:spPr>
        <p:txBody>
          <a:bodyPr wrap="square" rtlCol="0">
            <a:spAutoFit/>
          </a:bodyPr>
          <a:lstStyle/>
          <a:p>
            <a:pPr algn="ctr"/>
            <a:r>
              <a:rPr lang="en-GB" sz="2800" dirty="0">
                <a:solidFill>
                  <a:srgbClr val="333333"/>
                </a:solidFill>
                <a:latin typeface="+mj-lt"/>
                <a:cs typeface="Arial" panose="020B0604020202020204" pitchFamily="34" charset="0"/>
              </a:rPr>
              <a:t>Sonia Edwards</a:t>
            </a:r>
          </a:p>
          <a:p>
            <a:pPr algn="ctr"/>
            <a:r>
              <a:rPr lang="en-GB" sz="2400" dirty="0">
                <a:solidFill>
                  <a:srgbClr val="333333"/>
                </a:solidFill>
                <a:latin typeface="+mj-lt"/>
                <a:cs typeface="Arial" panose="020B0604020202020204" pitchFamily="34" charset="0"/>
              </a:rPr>
              <a:t>Academic Engagement Manager</a:t>
            </a:r>
          </a:p>
        </p:txBody>
      </p:sp>
      <p:sp>
        <p:nvSpPr>
          <p:cNvPr id="14" name="TextBox 13">
            <a:extLst>
              <a:ext uri="{FF2B5EF4-FFF2-40B4-BE49-F238E27FC236}">
                <a16:creationId xmlns:a16="http://schemas.microsoft.com/office/drawing/2014/main" id="{8866F2AD-55E5-4A1A-AB04-D63C188CEBA8}"/>
              </a:ext>
            </a:extLst>
          </p:cNvPr>
          <p:cNvSpPr txBox="1"/>
          <p:nvPr/>
        </p:nvSpPr>
        <p:spPr>
          <a:xfrm>
            <a:off x="4498008" y="4484666"/>
            <a:ext cx="3231360" cy="1261884"/>
          </a:xfrm>
          <a:prstGeom prst="rect">
            <a:avLst/>
          </a:prstGeom>
          <a:noFill/>
        </p:spPr>
        <p:txBody>
          <a:bodyPr wrap="square" rtlCol="0">
            <a:spAutoFit/>
          </a:bodyPr>
          <a:lstStyle/>
          <a:p>
            <a:pPr algn="ctr"/>
            <a:r>
              <a:rPr lang="en-GB" sz="2800" dirty="0">
                <a:solidFill>
                  <a:srgbClr val="333333"/>
                </a:solidFill>
                <a:latin typeface="+mj-lt"/>
                <a:cs typeface="Arial" panose="020B0604020202020204" pitchFamily="34" charset="0"/>
              </a:rPr>
              <a:t>Laura Riella</a:t>
            </a:r>
          </a:p>
          <a:p>
            <a:pPr algn="ctr"/>
            <a:r>
              <a:rPr lang="en-GB" sz="2400" dirty="0">
                <a:solidFill>
                  <a:srgbClr val="333333"/>
                </a:solidFill>
                <a:latin typeface="+mj-lt"/>
                <a:cs typeface="Arial" panose="020B0604020202020204" pitchFamily="34" charset="0"/>
              </a:rPr>
              <a:t>Digital Capabilities Coordinator</a:t>
            </a:r>
          </a:p>
        </p:txBody>
      </p:sp>
      <p:pic>
        <p:nvPicPr>
          <p:cNvPr id="4" name="Picture 3" descr="Sonia Edwards - Photograph ">
            <a:extLst>
              <a:ext uri="{FF2B5EF4-FFF2-40B4-BE49-F238E27FC236}">
                <a16:creationId xmlns:a16="http://schemas.microsoft.com/office/drawing/2014/main" id="{599957EA-DB62-4E1F-B1D1-7B29A23CE5D0}"/>
              </a:ext>
            </a:extLst>
          </p:cNvPr>
          <p:cNvPicPr>
            <a:picLocks noChangeAspect="1"/>
          </p:cNvPicPr>
          <p:nvPr/>
        </p:nvPicPr>
        <p:blipFill rotWithShape="1">
          <a:blip r:embed="rId8">
            <a:extLst>
              <a:ext uri="{28A0092B-C50C-407E-A947-70E740481C1C}">
                <a14:useLocalDpi xmlns:a14="http://schemas.microsoft.com/office/drawing/2010/main" val="0"/>
              </a:ext>
            </a:extLst>
          </a:blip>
          <a:srcRect l="5663" t="5189" r="3874" b="4261"/>
          <a:stretch/>
        </p:blipFill>
        <p:spPr>
          <a:xfrm>
            <a:off x="8739485" y="1709738"/>
            <a:ext cx="1920690" cy="2157074"/>
          </a:xfrm>
          <a:prstGeom prst="ellipse">
            <a:avLst/>
          </a:prstGeom>
          <a:ln w="63500" cap="rnd">
            <a:noFill/>
          </a:ln>
          <a:effectLst/>
        </p:spPr>
      </p:pic>
      <p:pic>
        <p:nvPicPr>
          <p:cNvPr id="7" name="Picture 6" descr="Anne McLoughlin - Photograph ">
            <a:extLst>
              <a:ext uri="{FF2B5EF4-FFF2-40B4-BE49-F238E27FC236}">
                <a16:creationId xmlns:a16="http://schemas.microsoft.com/office/drawing/2014/main" id="{61D7B12E-8BD5-4F7D-AB67-DC9AEC61720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99103" y="1709738"/>
            <a:ext cx="2141518" cy="2157074"/>
          </a:xfrm>
          <a:prstGeom prst="ellipse">
            <a:avLst/>
          </a:prstGeom>
          <a:ln w="63500" cap="rnd">
            <a:noFill/>
          </a:ln>
          <a:effectLst/>
        </p:spPr>
      </p:pic>
      <p:pic>
        <p:nvPicPr>
          <p:cNvPr id="3" name="Recorded Sound" descr="audio icon, listen here to listen to the presentation">
            <a:hlinkClick r:id="" action="ppaction://media"/>
            <a:extLst>
              <a:ext uri="{FF2B5EF4-FFF2-40B4-BE49-F238E27FC236}">
                <a16:creationId xmlns:a16="http://schemas.microsoft.com/office/drawing/2014/main" id="{E8DF6A1D-5A6E-4CB7-9121-A72294E07E68}"/>
              </a:ext>
            </a:extLst>
          </p:cNvPr>
          <p:cNvPicPr>
            <a:picLocks noChangeAspect="1"/>
          </p:cNvPicPr>
          <p:nvPr>
            <a:audioFile r:link="rId3"/>
            <p:extLst>
              <p:ext uri="{DAA4B4D4-6D71-4841-9C94-3DE7FCFB9230}">
                <p14:media xmlns:p14="http://schemas.microsoft.com/office/powerpoint/2010/main" r:embed="rId2"/>
              </p:ext>
            </p:extLst>
          </p:nvPr>
        </p:nvPicPr>
        <p:blipFill>
          <a:blip r:embed="rId10">
            <a:biLevel thresh="25000"/>
          </a:blip>
          <a:stretch>
            <a:fillRect/>
          </a:stretch>
        </p:blipFill>
        <p:spPr>
          <a:xfrm>
            <a:off x="359229" y="6154854"/>
            <a:ext cx="737845" cy="677870"/>
          </a:xfrm>
          <a:prstGeom prst="rect">
            <a:avLst/>
          </a:prstGeom>
        </p:spPr>
      </p:pic>
    </p:spTree>
    <p:custDataLst>
      <p:tags r:id="rId1"/>
    </p:custDataLst>
    <p:extLst>
      <p:ext uri="{BB962C8B-B14F-4D97-AF65-F5344CB8AC3E}">
        <p14:creationId xmlns:p14="http://schemas.microsoft.com/office/powerpoint/2010/main" val="192114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8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5">
            <a:extLst>
              <a:ext uri="{FF2B5EF4-FFF2-40B4-BE49-F238E27FC236}">
                <a16:creationId xmlns:a16="http://schemas.microsoft.com/office/drawing/2014/main" id="{A02CEA7A-D32E-4D90-9909-0B9E33F6CDD9}"/>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1202"/>
            <a:ext cx="2990850" cy="6880403"/>
          </a:xfrm>
          <a:prstGeom prst="rect">
            <a:avLst/>
          </a:prstGeom>
        </p:spPr>
      </p:pic>
      <p:pic>
        <p:nvPicPr>
          <p:cNvPr id="3" name="Picture 2" descr="Anne McLoughlin - Photograph ">
            <a:extLst>
              <a:ext uri="{FF2B5EF4-FFF2-40B4-BE49-F238E27FC236}">
                <a16:creationId xmlns:a16="http://schemas.microsoft.com/office/drawing/2014/main" id="{8BDE109F-6F06-4A2D-AB60-B261800356B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2503" y="3428999"/>
            <a:ext cx="2141518" cy="2157074"/>
          </a:xfrm>
          <a:prstGeom prst="ellipse">
            <a:avLst/>
          </a:prstGeom>
          <a:ln w="63500" cap="rnd">
            <a:noFill/>
          </a:ln>
          <a:effectLst/>
        </p:spPr>
      </p:pic>
      <p:sp>
        <p:nvSpPr>
          <p:cNvPr id="11" name="TextBox 10">
            <a:extLst>
              <a:ext uri="{FF2B5EF4-FFF2-40B4-BE49-F238E27FC236}">
                <a16:creationId xmlns:a16="http://schemas.microsoft.com/office/drawing/2014/main" id="{10BECA64-6537-4B0F-B799-813E2955C916}"/>
              </a:ext>
            </a:extLst>
          </p:cNvPr>
          <p:cNvSpPr txBox="1"/>
          <p:nvPr/>
        </p:nvSpPr>
        <p:spPr>
          <a:xfrm>
            <a:off x="66674" y="5797695"/>
            <a:ext cx="2924176" cy="954107"/>
          </a:xfrm>
          <a:prstGeom prst="rect">
            <a:avLst/>
          </a:prstGeom>
          <a:noFill/>
        </p:spPr>
        <p:txBody>
          <a:bodyPr wrap="square" rtlCol="0">
            <a:spAutoFit/>
          </a:bodyPr>
          <a:lstStyle/>
          <a:p>
            <a:pPr algn="ctr"/>
            <a:r>
              <a:rPr lang="en-US" sz="2800" dirty="0">
                <a:solidFill>
                  <a:schemeClr val="bg1"/>
                </a:solidFill>
                <a:latin typeface="+mj-lt"/>
                <a:cs typeface="Arial" panose="020B0604020202020204" pitchFamily="34" charset="0"/>
              </a:rPr>
              <a:t>Click to </a:t>
            </a:r>
          </a:p>
          <a:p>
            <a:pPr algn="ctr"/>
            <a:r>
              <a:rPr lang="en-US" sz="2800" dirty="0">
                <a:solidFill>
                  <a:schemeClr val="bg1"/>
                </a:solidFill>
                <a:latin typeface="+mj-lt"/>
                <a:cs typeface="Arial" panose="020B0604020202020204" pitchFamily="34" charset="0"/>
              </a:rPr>
              <a:t>hear more.</a:t>
            </a:r>
          </a:p>
        </p:txBody>
      </p:sp>
      <p:sp>
        <p:nvSpPr>
          <p:cNvPr id="2" name="Title 1">
            <a:extLst>
              <a:ext uri="{FF2B5EF4-FFF2-40B4-BE49-F238E27FC236}">
                <a16:creationId xmlns:a16="http://schemas.microsoft.com/office/drawing/2014/main" id="{6625161B-FCBC-104A-84BF-8A6CA19C51BB}"/>
              </a:ext>
            </a:extLst>
          </p:cNvPr>
          <p:cNvSpPr>
            <a:spLocks noGrp="1"/>
          </p:cNvSpPr>
          <p:nvPr>
            <p:ph type="title"/>
          </p:nvPr>
        </p:nvSpPr>
        <p:spPr>
          <a:xfrm>
            <a:off x="3265713" y="206974"/>
            <a:ext cx="8792576" cy="1325563"/>
          </a:xfrm>
        </p:spPr>
        <p:txBody>
          <a:bodyPr/>
          <a:lstStyle/>
          <a:p>
            <a:r>
              <a:rPr lang="en-GB" dirty="0">
                <a:solidFill>
                  <a:srgbClr val="007CCC"/>
                </a:solidFill>
              </a:rPr>
              <a:t>Objectives</a:t>
            </a:r>
          </a:p>
        </p:txBody>
      </p:sp>
      <p:sp>
        <p:nvSpPr>
          <p:cNvPr id="8" name="TextBox 7">
            <a:extLst>
              <a:ext uri="{FF2B5EF4-FFF2-40B4-BE49-F238E27FC236}">
                <a16:creationId xmlns:a16="http://schemas.microsoft.com/office/drawing/2014/main" id="{7507D796-A992-394B-BB8F-766371B58BD8}"/>
              </a:ext>
            </a:extLst>
          </p:cNvPr>
          <p:cNvSpPr txBox="1"/>
          <p:nvPr/>
        </p:nvSpPr>
        <p:spPr>
          <a:xfrm>
            <a:off x="3265713" y="1369247"/>
            <a:ext cx="8533783" cy="5262979"/>
          </a:xfrm>
          <a:prstGeom prst="rect">
            <a:avLst/>
          </a:prstGeom>
          <a:noFill/>
        </p:spPr>
        <p:txBody>
          <a:bodyPr wrap="square" rtlCol="0" anchor="t">
            <a:spAutoFit/>
          </a:bodyPr>
          <a:lstStyle/>
          <a:p>
            <a:r>
              <a:rPr lang="en-GB" sz="2800" dirty="0">
                <a:solidFill>
                  <a:srgbClr val="333333"/>
                </a:solidFill>
                <a:latin typeface="+mj-lt"/>
                <a:cs typeface="Arial"/>
              </a:rPr>
              <a:t>In this online presentation we will:</a:t>
            </a:r>
          </a:p>
          <a:p>
            <a:endParaRPr lang="en-GB" sz="2800" dirty="0">
              <a:solidFill>
                <a:srgbClr val="333333"/>
              </a:solidFill>
              <a:latin typeface="+mj-lt"/>
              <a:cs typeface="Arial" panose="020B0604020202020204" pitchFamily="34" charset="0"/>
            </a:endParaRPr>
          </a:p>
          <a:p>
            <a:pPr marL="342900" indent="-342900">
              <a:buFont typeface="Arial" panose="020B0604020202020204" pitchFamily="34" charset="0"/>
              <a:buChar char="•"/>
            </a:pPr>
            <a:r>
              <a:rPr lang="en-GB" sz="2800" dirty="0">
                <a:solidFill>
                  <a:srgbClr val="333333"/>
                </a:solidFill>
                <a:latin typeface="+mj-lt"/>
                <a:cs typeface="Arial"/>
              </a:rPr>
              <a:t>Discuss the importance of creating an accessible and engaging VLE for students</a:t>
            </a:r>
          </a:p>
          <a:p>
            <a:pPr marL="342900" indent="-342900">
              <a:buFont typeface="Arial" panose="020B0604020202020204" pitchFamily="34" charset="0"/>
              <a:buChar char="•"/>
            </a:pPr>
            <a:r>
              <a:rPr lang="en-GB" sz="2800" dirty="0">
                <a:solidFill>
                  <a:srgbClr val="333333"/>
                </a:solidFill>
                <a:latin typeface="+mj-lt"/>
                <a:cs typeface="Arial"/>
              </a:rPr>
              <a:t>Explore the significance of the VLE for distance learners</a:t>
            </a:r>
          </a:p>
          <a:p>
            <a:pPr marL="342900" indent="-342900">
              <a:buFont typeface="Arial" panose="020B0604020202020204" pitchFamily="34" charset="0"/>
              <a:buChar char="•"/>
            </a:pPr>
            <a:r>
              <a:rPr lang="en-GB" sz="2800" dirty="0">
                <a:solidFill>
                  <a:srgbClr val="333333"/>
                </a:solidFill>
                <a:latin typeface="+mj-lt"/>
                <a:cs typeface="Arial"/>
              </a:rPr>
              <a:t>Demonstrate our aims in creating an </a:t>
            </a:r>
            <a:r>
              <a:rPr lang="en-US" sz="2800" dirty="0">
                <a:solidFill>
                  <a:srgbClr val="333333"/>
                </a:solidFill>
                <a:latin typeface="+mj-lt"/>
                <a:cs typeface="Arial"/>
              </a:rPr>
              <a:t>inclusive and accessible VLE that utilises innovative learning technologies to support learning and teaching</a:t>
            </a:r>
            <a:endParaRPr lang="en-US" sz="2800" dirty="0">
              <a:solidFill>
                <a:srgbClr val="333333"/>
              </a:solidFill>
              <a:latin typeface="+mj-lt"/>
              <a:cs typeface="Arial" panose="020B0604020202020204" pitchFamily="34" charset="0"/>
            </a:endParaRPr>
          </a:p>
          <a:p>
            <a:pPr marL="342900" indent="-342900">
              <a:buFont typeface="Arial" panose="020B0604020202020204" pitchFamily="34" charset="0"/>
              <a:buChar char="•"/>
            </a:pPr>
            <a:r>
              <a:rPr lang="en-GB" sz="2800" dirty="0">
                <a:solidFill>
                  <a:srgbClr val="333333"/>
                </a:solidFill>
                <a:latin typeface="+mj-lt"/>
                <a:cs typeface="Arial"/>
              </a:rPr>
              <a:t>Evaluate and review student feedback relating to the VLE</a:t>
            </a:r>
          </a:p>
          <a:p>
            <a:pPr marL="342900" indent="-342900">
              <a:buFont typeface="Arial" panose="020B0604020202020204" pitchFamily="34" charset="0"/>
              <a:buChar char="•"/>
            </a:pPr>
            <a:r>
              <a:rPr lang="en-GB" sz="2800" dirty="0">
                <a:solidFill>
                  <a:srgbClr val="333333"/>
                </a:solidFill>
                <a:latin typeface="+mj-lt"/>
                <a:cs typeface="Arial"/>
              </a:rPr>
              <a:t>Apply accessibility and digital technologies to online learning and teaching</a:t>
            </a:r>
            <a:endParaRPr lang="en-GB" sz="2800" dirty="0">
              <a:solidFill>
                <a:srgbClr val="333333"/>
              </a:solidFill>
              <a:latin typeface="+mj-lt"/>
              <a:cs typeface="Arial" panose="020B0604020202020204" pitchFamily="34" charset="0"/>
            </a:endParaRPr>
          </a:p>
        </p:txBody>
      </p:sp>
      <p:pic>
        <p:nvPicPr>
          <p:cNvPr id="4" name="Recorded Sound" descr="audio icon , listen to hear the presentaion">
            <a:hlinkClick r:id="" action="ppaction://media"/>
            <a:extLst>
              <a:ext uri="{FF2B5EF4-FFF2-40B4-BE49-F238E27FC236}">
                <a16:creationId xmlns:a16="http://schemas.microsoft.com/office/drawing/2014/main" id="{12FB4D27-9422-434C-A3FB-47CA6E0D6A48}"/>
              </a:ext>
            </a:extLst>
          </p:cNvPr>
          <p:cNvPicPr>
            <a:picLocks noChangeAspect="1"/>
          </p:cNvPicPr>
          <p:nvPr>
            <a:audioFile r:link="rId3"/>
            <p:extLst>
              <p:ext uri="{DAA4B4D4-6D71-4841-9C94-3DE7FCFB9230}">
                <p14:media xmlns:p14="http://schemas.microsoft.com/office/powerpoint/2010/main" r:embed="rId2"/>
              </p:ext>
            </p:extLst>
          </p:nvPr>
        </p:nvPicPr>
        <p:blipFill>
          <a:blip r:embed="rId8">
            <a:biLevel thresh="25000"/>
          </a:blip>
          <a:stretch>
            <a:fillRect/>
          </a:stretch>
        </p:blipFill>
        <p:spPr>
          <a:xfrm>
            <a:off x="2162267" y="5292349"/>
            <a:ext cx="496525" cy="486000"/>
          </a:xfrm>
          <a:prstGeom prst="rect">
            <a:avLst/>
          </a:prstGeom>
        </p:spPr>
      </p:pic>
    </p:spTree>
    <p:custDataLst>
      <p:tags r:id="rId1"/>
    </p:custDataLst>
    <p:extLst>
      <p:ext uri="{BB962C8B-B14F-4D97-AF65-F5344CB8AC3E}">
        <p14:creationId xmlns:p14="http://schemas.microsoft.com/office/powerpoint/2010/main" val="300359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39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5">
            <a:extLst>
              <a:ext uri="{FF2B5EF4-FFF2-40B4-BE49-F238E27FC236}">
                <a16:creationId xmlns:a16="http://schemas.microsoft.com/office/drawing/2014/main" id="{724ED25A-DB51-4382-8CB1-47BE421CCABD}"/>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1202"/>
            <a:ext cx="2990850" cy="6880403"/>
          </a:xfrm>
          <a:prstGeom prst="rect">
            <a:avLst/>
          </a:prstGeom>
        </p:spPr>
      </p:pic>
      <p:pic>
        <p:nvPicPr>
          <p:cNvPr id="10" name="Picture 9" descr="Anne McLoughlin - Photograph ">
            <a:extLst>
              <a:ext uri="{FF2B5EF4-FFF2-40B4-BE49-F238E27FC236}">
                <a16:creationId xmlns:a16="http://schemas.microsoft.com/office/drawing/2014/main" id="{05AD6619-B2CF-4842-B082-5B8588F7C3B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2503" y="3428999"/>
            <a:ext cx="2141518" cy="2157074"/>
          </a:xfrm>
          <a:prstGeom prst="ellipse">
            <a:avLst/>
          </a:prstGeom>
          <a:ln w="63500" cap="rnd">
            <a:noFill/>
          </a:ln>
          <a:effectLst/>
        </p:spPr>
      </p:pic>
      <p:sp>
        <p:nvSpPr>
          <p:cNvPr id="11" name="TextBox 10">
            <a:extLst>
              <a:ext uri="{FF2B5EF4-FFF2-40B4-BE49-F238E27FC236}">
                <a16:creationId xmlns:a16="http://schemas.microsoft.com/office/drawing/2014/main" id="{794408AF-1784-4B27-9849-1E59900BED6A}"/>
              </a:ext>
            </a:extLst>
          </p:cNvPr>
          <p:cNvSpPr txBox="1"/>
          <p:nvPr/>
        </p:nvSpPr>
        <p:spPr>
          <a:xfrm>
            <a:off x="66674" y="5797695"/>
            <a:ext cx="2924176" cy="954107"/>
          </a:xfrm>
          <a:prstGeom prst="rect">
            <a:avLst/>
          </a:prstGeom>
          <a:noFill/>
        </p:spPr>
        <p:txBody>
          <a:bodyPr wrap="square" rtlCol="0">
            <a:spAutoFit/>
          </a:bodyPr>
          <a:lstStyle/>
          <a:p>
            <a:pPr algn="ctr"/>
            <a:r>
              <a:rPr lang="en-US" sz="2800" dirty="0">
                <a:solidFill>
                  <a:schemeClr val="bg1"/>
                </a:solidFill>
                <a:latin typeface="+mj-lt"/>
                <a:cs typeface="Arial" panose="020B0604020202020204" pitchFamily="34" charset="0"/>
              </a:rPr>
              <a:t>Click to </a:t>
            </a:r>
          </a:p>
          <a:p>
            <a:pPr algn="ctr"/>
            <a:r>
              <a:rPr lang="en-US" sz="2800" dirty="0">
                <a:solidFill>
                  <a:schemeClr val="bg1"/>
                </a:solidFill>
                <a:latin typeface="+mj-lt"/>
                <a:cs typeface="Arial" panose="020B0604020202020204" pitchFamily="34" charset="0"/>
              </a:rPr>
              <a:t>hear more.</a:t>
            </a:r>
          </a:p>
        </p:txBody>
      </p:sp>
      <p:sp>
        <p:nvSpPr>
          <p:cNvPr id="2" name="Title 1">
            <a:extLst>
              <a:ext uri="{FF2B5EF4-FFF2-40B4-BE49-F238E27FC236}">
                <a16:creationId xmlns:a16="http://schemas.microsoft.com/office/drawing/2014/main" id="{6625161B-FCBC-104A-84BF-8A6CA19C51BB}"/>
              </a:ext>
            </a:extLst>
          </p:cNvPr>
          <p:cNvSpPr>
            <a:spLocks noGrp="1"/>
          </p:cNvSpPr>
          <p:nvPr>
            <p:ph type="title"/>
          </p:nvPr>
        </p:nvSpPr>
        <p:spPr>
          <a:xfrm>
            <a:off x="3332261" y="365125"/>
            <a:ext cx="8869801" cy="1325563"/>
          </a:xfrm>
        </p:spPr>
        <p:txBody>
          <a:bodyPr/>
          <a:lstStyle/>
          <a:p>
            <a:r>
              <a:rPr lang="en-GB" dirty="0">
                <a:solidFill>
                  <a:srgbClr val="007CCC"/>
                </a:solidFill>
              </a:rPr>
              <a:t>Key Steps</a:t>
            </a:r>
          </a:p>
        </p:txBody>
      </p:sp>
      <p:graphicFrame>
        <p:nvGraphicFramePr>
          <p:cNvPr id="5" name="Diagram 4" descr="Established our intentions/aims&#10;Established an identity &#10;Gathered data and feedback from students&#10;Used feedback to integrate digital platforms (videos, Padlet etc.)&#10;Made the documents accessible &#10;">
            <a:extLst>
              <a:ext uri="{FF2B5EF4-FFF2-40B4-BE49-F238E27FC236}">
                <a16:creationId xmlns:a16="http://schemas.microsoft.com/office/drawing/2014/main" id="{95B5A5E9-3797-0245-BDA1-9E498EBEE355}"/>
              </a:ext>
            </a:extLst>
          </p:cNvPr>
          <p:cNvGraphicFramePr/>
          <p:nvPr>
            <p:extLst>
              <p:ext uri="{D42A27DB-BD31-4B8C-83A1-F6EECF244321}">
                <p14:modId xmlns:p14="http://schemas.microsoft.com/office/powerpoint/2010/main" val="1037538536"/>
              </p:ext>
            </p:extLst>
          </p:nvPr>
        </p:nvGraphicFramePr>
        <p:xfrm>
          <a:off x="3332262" y="1450160"/>
          <a:ext cx="8467235" cy="482458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3" name="Recorded Sound" descr="The first step in this case study  was to review our current situation and set some intentions and aims. &#10;&#10;The Professional Learning Department includes programmes on inclusion, dyslexia and other SpLD’s so we had a responsibility  to be an example of best practice for our students . .&#10;&#10; The Professional Learning Department was also fairly new so we wanted to have a shared  identity  across all modules so that students would find it easy to navigate within a module and  when they moved to a new module and programme.  &#10;&#10;The next step was to gather  feedback from  students and use that data to introduce new technologies&#10;&#10;Making documents accessible within  the VLE  would also help us to comply with new legislation coming into force in September 2020 where website owners will  be  required to make  the site accessible for people with disabilities&#10;&#10; ">
            <a:hlinkClick r:id="" action="ppaction://media"/>
            <a:extLst>
              <a:ext uri="{FF2B5EF4-FFF2-40B4-BE49-F238E27FC236}">
                <a16:creationId xmlns:a16="http://schemas.microsoft.com/office/drawing/2014/main" id="{2286B1D6-7D71-4CBC-BB47-245BF978FE5F}"/>
              </a:ext>
            </a:extLst>
          </p:cNvPr>
          <p:cNvPicPr>
            <a:picLocks noChangeAspect="1"/>
          </p:cNvPicPr>
          <p:nvPr>
            <a:audioFile r:link="rId3"/>
            <p:extLst>
              <p:ext uri="{DAA4B4D4-6D71-4841-9C94-3DE7FCFB9230}">
                <p14:media xmlns:p14="http://schemas.microsoft.com/office/powerpoint/2010/main" r:embed="rId2"/>
              </p:ext>
            </p:extLst>
          </p:nvPr>
        </p:nvPicPr>
        <p:blipFill>
          <a:blip r:embed="rId13">
            <a:biLevel thresh="25000"/>
          </a:blip>
          <a:stretch>
            <a:fillRect/>
          </a:stretch>
        </p:blipFill>
        <p:spPr>
          <a:xfrm>
            <a:off x="2220400" y="5344060"/>
            <a:ext cx="627437" cy="484025"/>
          </a:xfrm>
          <a:prstGeom prst="rect">
            <a:avLst/>
          </a:prstGeom>
        </p:spPr>
      </p:pic>
    </p:spTree>
    <p:custDataLst>
      <p:tags r:id="rId1"/>
    </p:custDataLst>
    <p:extLst>
      <p:ext uri="{BB962C8B-B14F-4D97-AF65-F5344CB8AC3E}">
        <p14:creationId xmlns:p14="http://schemas.microsoft.com/office/powerpoint/2010/main" val="3060395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9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5161B-FCBC-104A-84BF-8A6CA19C51BB}"/>
              </a:ext>
            </a:extLst>
          </p:cNvPr>
          <p:cNvSpPr>
            <a:spLocks noGrp="1"/>
          </p:cNvSpPr>
          <p:nvPr>
            <p:ph type="title"/>
          </p:nvPr>
        </p:nvSpPr>
        <p:spPr>
          <a:xfrm>
            <a:off x="3219450" y="603250"/>
            <a:ext cx="8134349" cy="1325563"/>
          </a:xfrm>
        </p:spPr>
        <p:txBody>
          <a:bodyPr>
            <a:normAutofit fontScale="90000"/>
          </a:bodyPr>
          <a:lstStyle/>
          <a:p>
            <a:r>
              <a:rPr lang="en-US" dirty="0">
                <a:solidFill>
                  <a:srgbClr val="007CCC"/>
                </a:solidFill>
              </a:rPr>
              <a:t>Why is it important to create an accessible and engaging VLE for students?</a:t>
            </a:r>
          </a:p>
        </p:txBody>
      </p:sp>
      <p:pic>
        <p:nvPicPr>
          <p:cNvPr id="6" name="Content Placeholder 5">
            <a:extLst>
              <a:ext uri="{FF2B5EF4-FFF2-40B4-BE49-F238E27FC236}">
                <a16:creationId xmlns:a16="http://schemas.microsoft.com/office/drawing/2014/main" id="{1E3F736A-B1D8-2C49-9DC2-B1E1DE708846}"/>
              </a:ext>
              <a:ext uri="{C183D7F6-B498-43B3-948B-1728B52AA6E4}">
                <adec:decorative xmlns:adec="http://schemas.microsoft.com/office/drawing/2017/decorative" val="1"/>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0" y="-11202"/>
            <a:ext cx="2990850" cy="6880403"/>
          </a:xfrm>
        </p:spPr>
      </p:pic>
      <p:sp>
        <p:nvSpPr>
          <p:cNvPr id="8" name="TextBox 7">
            <a:extLst>
              <a:ext uri="{FF2B5EF4-FFF2-40B4-BE49-F238E27FC236}">
                <a16:creationId xmlns:a16="http://schemas.microsoft.com/office/drawing/2014/main" id="{7507D796-A992-394B-BB8F-766371B58BD8}"/>
              </a:ext>
            </a:extLst>
          </p:cNvPr>
          <p:cNvSpPr txBox="1"/>
          <p:nvPr/>
        </p:nvSpPr>
        <p:spPr>
          <a:xfrm>
            <a:off x="3219450" y="2319995"/>
            <a:ext cx="8541626" cy="4401205"/>
          </a:xfrm>
          <a:prstGeom prst="rect">
            <a:avLst/>
          </a:prstGeom>
          <a:noFill/>
        </p:spPr>
        <p:txBody>
          <a:bodyPr wrap="square" rtlCol="0">
            <a:spAutoFit/>
          </a:bodyPr>
          <a:lstStyle/>
          <a:p>
            <a:r>
              <a:rPr lang="en-US" sz="2800" dirty="0">
                <a:solidFill>
                  <a:srgbClr val="333333"/>
                </a:solidFill>
                <a:latin typeface="+mj-lt"/>
                <a:cs typeface="Arial" panose="020B0604020202020204" pitchFamily="34" charset="0"/>
              </a:rPr>
              <a:t>In the modern age of education, technology is constantly changing and evolving. In the changing digital landscape, it is vital that students are using accessible and engaging platforms, that not only support their learning but enhances their engagement with the materials. </a:t>
            </a:r>
          </a:p>
          <a:p>
            <a:endParaRPr lang="en-US" sz="2800" dirty="0">
              <a:solidFill>
                <a:srgbClr val="333333"/>
              </a:solidFill>
              <a:latin typeface="+mj-lt"/>
              <a:cs typeface="Arial" panose="020B0604020202020204" pitchFamily="34" charset="0"/>
            </a:endParaRPr>
          </a:p>
          <a:p>
            <a:r>
              <a:rPr lang="en-US" sz="2800" dirty="0">
                <a:solidFill>
                  <a:srgbClr val="333333"/>
                </a:solidFill>
                <a:latin typeface="+mj-lt"/>
                <a:cs typeface="Arial" panose="020B0604020202020204" pitchFamily="34" charset="0"/>
              </a:rPr>
              <a:t>For distance learners, the VLE is the main platform that they will use to engage with the course materials, to discuss and collaborate with other students and participate in the course itself. </a:t>
            </a:r>
            <a:endParaRPr lang="en-GB" sz="2800" dirty="0">
              <a:solidFill>
                <a:srgbClr val="333333"/>
              </a:solidFill>
              <a:latin typeface="+mj-lt"/>
              <a:cs typeface="Arial" panose="020B0604020202020204" pitchFamily="34" charset="0"/>
            </a:endParaRPr>
          </a:p>
        </p:txBody>
      </p:sp>
      <p:pic>
        <p:nvPicPr>
          <p:cNvPr id="5" name="Picture 2" descr="Laura Riella - Photograph ">
            <a:extLst>
              <a:ext uri="{FF2B5EF4-FFF2-40B4-BE49-F238E27FC236}">
                <a16:creationId xmlns:a16="http://schemas.microsoft.com/office/drawing/2014/main" id="{5B7A385A-FFB5-47E2-A661-1ACF210D299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7838" y="3458993"/>
            <a:ext cx="2157074" cy="2157074"/>
          </a:xfrm>
          <a:prstGeom prst="ellipse">
            <a:avLst/>
          </a:prstGeom>
          <a:ln w="63500" cap="rnd">
            <a:noFill/>
          </a:ln>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DA9CCE6-C41D-4C16-8A8C-6609DB706AE8}"/>
              </a:ext>
            </a:extLst>
          </p:cNvPr>
          <p:cNvSpPr txBox="1"/>
          <p:nvPr/>
        </p:nvSpPr>
        <p:spPr>
          <a:xfrm>
            <a:off x="66674" y="5797695"/>
            <a:ext cx="2924176" cy="954107"/>
          </a:xfrm>
          <a:prstGeom prst="rect">
            <a:avLst/>
          </a:prstGeom>
          <a:noFill/>
        </p:spPr>
        <p:txBody>
          <a:bodyPr wrap="square" rtlCol="0">
            <a:spAutoFit/>
          </a:bodyPr>
          <a:lstStyle/>
          <a:p>
            <a:pPr algn="ctr"/>
            <a:r>
              <a:rPr lang="en-US" sz="2800" dirty="0">
                <a:solidFill>
                  <a:schemeClr val="bg1"/>
                </a:solidFill>
                <a:latin typeface="+mj-lt"/>
                <a:cs typeface="Arial" panose="020B0604020202020204" pitchFamily="34" charset="0"/>
              </a:rPr>
              <a:t>Click to </a:t>
            </a:r>
          </a:p>
          <a:p>
            <a:pPr algn="ctr"/>
            <a:r>
              <a:rPr lang="en-US" sz="2800" dirty="0">
                <a:solidFill>
                  <a:schemeClr val="bg1"/>
                </a:solidFill>
                <a:latin typeface="+mj-lt"/>
                <a:cs typeface="Arial" panose="020B0604020202020204" pitchFamily="34" charset="0"/>
              </a:rPr>
              <a:t>hear more.</a:t>
            </a:r>
          </a:p>
        </p:txBody>
      </p:sp>
      <p:pic>
        <p:nvPicPr>
          <p:cNvPr id="3" name="Recorded Sound" descr=" &#10;In the modern age of education, technology is constantly changing and evolving. In the changing digital landscape, it is vital that students are using accessible and engaging platforms, that not only support their learning but enhances their engagement with the materials. &#10; &#10;Switching from campus-based teaching to online delivery, the VLE has become more important than ever and it is vital that online engagement can be fostered. &#10; &#10;For example, for distance learners, the VLE is the main platform that they will use to engage with the course materials, to discuss and collaborate with other students and participate in the course itself. Students therefore need an online learning environment that is flexible in terms of time and place, inclusive and with lots of opportunities for collaboration and active participation. &#10; &#10;In Redmond et al.’s study (2018) of online engagement in higher education, they assert that online engagement can be categorised under five headings: emotional, social, collaborative, cognitive and behavioural engagement. For example, to ensure that students feel a part of a community, social engagement is key. Within the VLE social engagement can be fostered by setting up discussion forums and inviting students to respond to questions, facilitating an online classroom. &#10; &#10;As we began our project, we therefore wanted to ensure that students felt engaged with the VLE and that is was both inclusive and accessible. ">
            <a:hlinkClick r:id="" action="ppaction://media"/>
            <a:extLst>
              <a:ext uri="{FF2B5EF4-FFF2-40B4-BE49-F238E27FC236}">
                <a16:creationId xmlns:a16="http://schemas.microsoft.com/office/drawing/2014/main" id="{3FBAFCF7-83F1-401C-B50A-6CC4CEF2CE88}"/>
              </a:ext>
            </a:extLst>
          </p:cNvPr>
          <p:cNvPicPr>
            <a:picLocks noChangeAspect="1"/>
          </p:cNvPicPr>
          <p:nvPr>
            <a:audioFile r:link="rId2"/>
            <p:extLst>
              <p:ext uri="{DAA4B4D4-6D71-4841-9C94-3DE7FCFB9230}">
                <p14:media xmlns:p14="http://schemas.microsoft.com/office/powerpoint/2010/main" r:embed="rId3">
                  <p14:trim st="2300"/>
                </p14:media>
              </p:ext>
            </p:extLst>
          </p:nvPr>
        </p:nvPicPr>
        <p:blipFill>
          <a:blip r:embed="rId8">
            <a:biLevel thresh="25000"/>
          </a:blip>
          <a:stretch>
            <a:fillRect/>
          </a:stretch>
        </p:blipFill>
        <p:spPr>
          <a:xfrm>
            <a:off x="2243597" y="5463200"/>
            <a:ext cx="487363" cy="487363"/>
          </a:xfrm>
          <a:prstGeom prst="rect">
            <a:avLst/>
          </a:prstGeom>
        </p:spPr>
      </p:pic>
    </p:spTree>
    <p:custDataLst>
      <p:tags r:id="rId1"/>
    </p:custDataLst>
    <p:extLst>
      <p:ext uri="{BB962C8B-B14F-4D97-AF65-F5344CB8AC3E}">
        <p14:creationId xmlns:p14="http://schemas.microsoft.com/office/powerpoint/2010/main" val="986917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42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5161B-FCBC-104A-84BF-8A6CA19C51BB}"/>
              </a:ext>
            </a:extLst>
          </p:cNvPr>
          <p:cNvSpPr>
            <a:spLocks noGrp="1"/>
          </p:cNvSpPr>
          <p:nvPr>
            <p:ph type="title"/>
          </p:nvPr>
        </p:nvSpPr>
        <p:spPr>
          <a:xfrm>
            <a:off x="340179" y="508000"/>
            <a:ext cx="8213272" cy="1325563"/>
          </a:xfrm>
        </p:spPr>
        <p:txBody>
          <a:bodyPr>
            <a:normAutofit/>
          </a:bodyPr>
          <a:lstStyle/>
          <a:p>
            <a:r>
              <a:rPr lang="en-US" dirty="0">
                <a:solidFill>
                  <a:srgbClr val="007CCC"/>
                </a:solidFill>
              </a:rPr>
              <a:t>The significance of the VLE for distance learners</a:t>
            </a:r>
          </a:p>
        </p:txBody>
      </p:sp>
      <p:pic>
        <p:nvPicPr>
          <p:cNvPr id="6" name="Content Placeholder 5">
            <a:extLst>
              <a:ext uri="{FF2B5EF4-FFF2-40B4-BE49-F238E27FC236}">
                <a16:creationId xmlns:a16="http://schemas.microsoft.com/office/drawing/2014/main" id="{1E3F736A-B1D8-2C49-9DC2-B1E1DE708846}"/>
              </a:ext>
              <a:ext uri="{C183D7F6-B498-43B3-948B-1728B52AA6E4}">
                <adec:decorative xmlns:adec="http://schemas.microsoft.com/office/drawing/2017/decorative" val="1"/>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rot="10800000">
            <a:off x="8801101" y="-1"/>
            <a:ext cx="3390900" cy="6858000"/>
          </a:xfrm>
        </p:spPr>
      </p:pic>
      <p:sp>
        <p:nvSpPr>
          <p:cNvPr id="8" name="TextBox 7">
            <a:extLst>
              <a:ext uri="{FF2B5EF4-FFF2-40B4-BE49-F238E27FC236}">
                <a16:creationId xmlns:a16="http://schemas.microsoft.com/office/drawing/2014/main" id="{7507D796-A992-394B-BB8F-766371B58BD8}"/>
              </a:ext>
            </a:extLst>
          </p:cNvPr>
          <p:cNvSpPr txBox="1"/>
          <p:nvPr/>
        </p:nvSpPr>
        <p:spPr>
          <a:xfrm>
            <a:off x="340179" y="2346782"/>
            <a:ext cx="8213272" cy="3970318"/>
          </a:xfrm>
          <a:prstGeom prst="rect">
            <a:avLst/>
          </a:prstGeom>
          <a:noFill/>
        </p:spPr>
        <p:txBody>
          <a:bodyPr wrap="square" rtlCol="0">
            <a:spAutoFit/>
          </a:bodyPr>
          <a:lstStyle/>
          <a:p>
            <a:r>
              <a:rPr lang="en-US" sz="2800" dirty="0">
                <a:solidFill>
                  <a:srgbClr val="333333"/>
                </a:solidFill>
                <a:latin typeface="+mj-lt"/>
                <a:cs typeface="Arial" panose="020B0604020202020204" pitchFamily="34" charset="0"/>
              </a:rPr>
              <a:t>MacDonald (2008) believes that the majority of students accessing distance learning in their study, are mature learners who study off campus, work independently and have access to the university network. </a:t>
            </a:r>
          </a:p>
          <a:p>
            <a:endParaRPr lang="en-US" sz="2800" dirty="0">
              <a:solidFill>
                <a:srgbClr val="333333"/>
              </a:solidFill>
              <a:latin typeface="+mj-lt"/>
              <a:cs typeface="Arial" panose="020B0604020202020204" pitchFamily="34" charset="0"/>
            </a:endParaRPr>
          </a:p>
          <a:p>
            <a:r>
              <a:rPr lang="en-US" sz="2800" dirty="0">
                <a:solidFill>
                  <a:srgbClr val="333333"/>
                </a:solidFill>
                <a:latin typeface="+mj-lt"/>
                <a:cs typeface="Arial" panose="020B0604020202020204" pitchFamily="34" charset="0"/>
              </a:rPr>
              <a:t>In order to support distance learners a collaborative project has arisen between Professional Learning and Learning Services. </a:t>
            </a:r>
          </a:p>
        </p:txBody>
      </p:sp>
      <p:pic>
        <p:nvPicPr>
          <p:cNvPr id="5" name="Picture 2" descr="Laura Riella - Photograph ">
            <a:extLst>
              <a:ext uri="{FF2B5EF4-FFF2-40B4-BE49-F238E27FC236}">
                <a16:creationId xmlns:a16="http://schemas.microsoft.com/office/drawing/2014/main" id="{08BCA592-37D2-41EE-A8FD-20991FF9A5A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18014" y="517338"/>
            <a:ext cx="2157074" cy="2157074"/>
          </a:xfrm>
          <a:prstGeom prst="ellipse">
            <a:avLst/>
          </a:prstGeom>
          <a:ln w="63500" cap="rnd">
            <a:noFill/>
          </a:ln>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4543BD99-D4E4-41B1-AC05-688C6D52F058}"/>
              </a:ext>
            </a:extLst>
          </p:cNvPr>
          <p:cNvSpPr txBox="1"/>
          <p:nvPr/>
        </p:nvSpPr>
        <p:spPr>
          <a:xfrm>
            <a:off x="9086850" y="2856040"/>
            <a:ext cx="2924176" cy="954107"/>
          </a:xfrm>
          <a:prstGeom prst="rect">
            <a:avLst/>
          </a:prstGeom>
          <a:noFill/>
        </p:spPr>
        <p:txBody>
          <a:bodyPr wrap="square" rtlCol="0">
            <a:spAutoFit/>
          </a:bodyPr>
          <a:lstStyle/>
          <a:p>
            <a:pPr algn="ctr"/>
            <a:r>
              <a:rPr lang="en-US" sz="2800" dirty="0">
                <a:solidFill>
                  <a:schemeClr val="bg1"/>
                </a:solidFill>
                <a:latin typeface="+mj-lt"/>
                <a:cs typeface="Arial" panose="020B0604020202020204" pitchFamily="34" charset="0"/>
              </a:rPr>
              <a:t>Click to </a:t>
            </a:r>
          </a:p>
          <a:p>
            <a:pPr algn="ctr"/>
            <a:r>
              <a:rPr lang="en-US" sz="2800" dirty="0">
                <a:solidFill>
                  <a:schemeClr val="bg1"/>
                </a:solidFill>
                <a:latin typeface="+mj-lt"/>
                <a:cs typeface="Arial" panose="020B0604020202020204" pitchFamily="34" charset="0"/>
              </a:rPr>
              <a:t>hear more.</a:t>
            </a:r>
          </a:p>
        </p:txBody>
      </p:sp>
      <p:pic>
        <p:nvPicPr>
          <p:cNvPr id="3" name="Recorded Sound" descr="As mentioned previously the VLE plays a significant role for distance students as it is the main platform that they will use. MacDonald (2008) believes that the majority of students accessing distance learning in their study, are mature learners who study off campus, work independently and have access to the university network. &#10; &#10;In order to therefore support distance learners a collaborative project has arisen between Professional Learning and Learning Services. This project aims to ensure that distance learners feel a part of the course, can engage in discussion, participate in activities, and adapt to online learning successfully. &#10;">
            <a:hlinkClick r:id="" action="ppaction://media"/>
            <a:extLst>
              <a:ext uri="{FF2B5EF4-FFF2-40B4-BE49-F238E27FC236}">
                <a16:creationId xmlns:a16="http://schemas.microsoft.com/office/drawing/2014/main" id="{72120E78-57CE-483A-B54A-5B10A92903D0}"/>
              </a:ext>
            </a:extLst>
          </p:cNvPr>
          <p:cNvPicPr>
            <a:picLocks noChangeAspect="1"/>
          </p:cNvPicPr>
          <p:nvPr>
            <a:audioFile r:link="rId3"/>
            <p:extLst>
              <p:ext uri="{DAA4B4D4-6D71-4841-9C94-3DE7FCFB9230}">
                <p14:media xmlns:p14="http://schemas.microsoft.com/office/powerpoint/2010/main" r:embed="rId2"/>
              </p:ext>
            </p:extLst>
          </p:nvPr>
        </p:nvPicPr>
        <p:blipFill>
          <a:blip r:embed="rId8">
            <a:biLevel thresh="25000"/>
          </a:blip>
          <a:stretch>
            <a:fillRect/>
          </a:stretch>
        </p:blipFill>
        <p:spPr>
          <a:xfrm>
            <a:off x="11331406" y="2521545"/>
            <a:ext cx="487363" cy="487363"/>
          </a:xfrm>
          <a:prstGeom prst="rect">
            <a:avLst/>
          </a:prstGeom>
        </p:spPr>
      </p:pic>
    </p:spTree>
    <p:custDataLst>
      <p:tags r:id="rId1"/>
    </p:custDataLst>
    <p:extLst>
      <p:ext uri="{BB962C8B-B14F-4D97-AF65-F5344CB8AC3E}">
        <p14:creationId xmlns:p14="http://schemas.microsoft.com/office/powerpoint/2010/main" val="2196008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41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5161B-FCBC-104A-84BF-8A6CA19C51BB}"/>
              </a:ext>
            </a:extLst>
          </p:cNvPr>
          <p:cNvSpPr>
            <a:spLocks noGrp="1"/>
          </p:cNvSpPr>
          <p:nvPr>
            <p:ph type="title"/>
          </p:nvPr>
        </p:nvSpPr>
        <p:spPr>
          <a:xfrm>
            <a:off x="340179" y="273300"/>
            <a:ext cx="8213272" cy="1325563"/>
          </a:xfrm>
        </p:spPr>
        <p:txBody>
          <a:bodyPr>
            <a:normAutofit/>
          </a:bodyPr>
          <a:lstStyle/>
          <a:p>
            <a:r>
              <a:rPr lang="en-US" dirty="0">
                <a:solidFill>
                  <a:srgbClr val="007CCC"/>
                </a:solidFill>
              </a:rPr>
              <a:t>Aims</a:t>
            </a:r>
          </a:p>
        </p:txBody>
      </p:sp>
      <p:pic>
        <p:nvPicPr>
          <p:cNvPr id="6" name="Content Placeholder 5">
            <a:extLst>
              <a:ext uri="{FF2B5EF4-FFF2-40B4-BE49-F238E27FC236}">
                <a16:creationId xmlns:a16="http://schemas.microsoft.com/office/drawing/2014/main" id="{1E3F736A-B1D8-2C49-9DC2-B1E1DE708846}"/>
              </a:ext>
              <a:ext uri="{C183D7F6-B498-43B3-948B-1728B52AA6E4}">
                <adec:decorative xmlns:adec="http://schemas.microsoft.com/office/drawing/2017/decorative" val="1"/>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rot="10800000">
            <a:off x="8801101" y="-1"/>
            <a:ext cx="3390900" cy="6858000"/>
          </a:xfrm>
        </p:spPr>
      </p:pic>
      <p:sp>
        <p:nvSpPr>
          <p:cNvPr id="8" name="TextBox 7">
            <a:extLst>
              <a:ext uri="{FF2B5EF4-FFF2-40B4-BE49-F238E27FC236}">
                <a16:creationId xmlns:a16="http://schemas.microsoft.com/office/drawing/2014/main" id="{7507D796-A992-394B-BB8F-766371B58BD8}"/>
              </a:ext>
            </a:extLst>
          </p:cNvPr>
          <p:cNvSpPr txBox="1"/>
          <p:nvPr/>
        </p:nvSpPr>
        <p:spPr>
          <a:xfrm>
            <a:off x="340179" y="1583195"/>
            <a:ext cx="8213272" cy="4893647"/>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rgbClr val="333333"/>
                </a:solidFill>
                <a:latin typeface="+mj-lt"/>
                <a:cs typeface="Arial" panose="020B0604020202020204" pitchFamily="34" charset="0"/>
              </a:rPr>
              <a:t>The main aim of this project was to focus on distance learners in the SEND course and develop a model course. It was key that the course was developed with accessible content and technology in mind, ensuring that content is designed for all students and barriers are removed (Chambers et al., 2016). </a:t>
            </a:r>
          </a:p>
          <a:p>
            <a:pPr marL="342900" indent="-342900">
              <a:buFont typeface="Arial" panose="020B0604020202020204" pitchFamily="34" charset="0"/>
              <a:buChar char="•"/>
            </a:pPr>
            <a:endParaRPr lang="en-US" sz="2400" dirty="0">
              <a:solidFill>
                <a:srgbClr val="333333"/>
              </a:solidFill>
              <a:latin typeface="+mj-lt"/>
              <a:cs typeface="Arial" panose="020B0604020202020204" pitchFamily="34" charset="0"/>
            </a:endParaRPr>
          </a:p>
          <a:p>
            <a:pPr marL="342900" indent="-342900">
              <a:buFont typeface="Arial" panose="020B0604020202020204" pitchFamily="34" charset="0"/>
              <a:buChar char="•"/>
            </a:pPr>
            <a:r>
              <a:rPr lang="en-US" sz="2400" dirty="0">
                <a:solidFill>
                  <a:srgbClr val="333333"/>
                </a:solidFill>
                <a:latin typeface="+mj-lt"/>
                <a:cs typeface="Arial" panose="020B0604020202020204" pitchFamily="34" charset="0"/>
              </a:rPr>
              <a:t>Gathered data and feedback from students to gain a greater awareness of students learning needs and expectations. </a:t>
            </a:r>
          </a:p>
          <a:p>
            <a:pPr marL="342900" indent="-342900">
              <a:buFont typeface="Arial" panose="020B0604020202020204" pitchFamily="34" charset="0"/>
              <a:buChar char="•"/>
            </a:pPr>
            <a:endParaRPr lang="en-US" sz="2400" dirty="0">
              <a:solidFill>
                <a:srgbClr val="333333"/>
              </a:solidFill>
              <a:latin typeface="+mj-lt"/>
              <a:cs typeface="Arial" panose="020B0604020202020204" pitchFamily="34" charset="0"/>
            </a:endParaRPr>
          </a:p>
          <a:p>
            <a:pPr marL="342900" indent="-342900">
              <a:buFont typeface="Arial" panose="020B0604020202020204" pitchFamily="34" charset="0"/>
              <a:buChar char="•"/>
            </a:pPr>
            <a:r>
              <a:rPr lang="en-US" sz="2400" dirty="0">
                <a:solidFill>
                  <a:srgbClr val="333333"/>
                </a:solidFill>
                <a:latin typeface="+mj-lt"/>
                <a:cs typeface="Arial" panose="020B0604020202020204" pitchFamily="34" charset="0"/>
              </a:rPr>
              <a:t>This VLE course aims to model best practice to colleagues across the University as it is both accessible and digitally innovative - make a positive impact to the students who are using it.</a:t>
            </a:r>
          </a:p>
        </p:txBody>
      </p:sp>
      <p:pic>
        <p:nvPicPr>
          <p:cNvPr id="5" name="Picture 2" descr="Laura Riella - Photograph ">
            <a:extLst>
              <a:ext uri="{FF2B5EF4-FFF2-40B4-BE49-F238E27FC236}">
                <a16:creationId xmlns:a16="http://schemas.microsoft.com/office/drawing/2014/main" id="{08BCA592-37D2-41EE-A8FD-20991FF9A5A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18014" y="517338"/>
            <a:ext cx="2157074" cy="2157074"/>
          </a:xfrm>
          <a:prstGeom prst="ellipse">
            <a:avLst/>
          </a:prstGeom>
          <a:ln w="63500" cap="rnd">
            <a:noFill/>
          </a:ln>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4543BD99-D4E4-41B1-AC05-688C6D52F058}"/>
              </a:ext>
            </a:extLst>
          </p:cNvPr>
          <p:cNvSpPr txBox="1"/>
          <p:nvPr/>
        </p:nvSpPr>
        <p:spPr>
          <a:xfrm>
            <a:off x="9086850" y="2856040"/>
            <a:ext cx="2924176" cy="954107"/>
          </a:xfrm>
          <a:prstGeom prst="rect">
            <a:avLst/>
          </a:prstGeom>
          <a:noFill/>
        </p:spPr>
        <p:txBody>
          <a:bodyPr wrap="square" rtlCol="0">
            <a:spAutoFit/>
          </a:bodyPr>
          <a:lstStyle/>
          <a:p>
            <a:pPr algn="ctr"/>
            <a:r>
              <a:rPr lang="en-US" sz="2800" dirty="0">
                <a:solidFill>
                  <a:schemeClr val="bg1"/>
                </a:solidFill>
                <a:latin typeface="+mj-lt"/>
                <a:cs typeface="Arial" panose="020B0604020202020204" pitchFamily="34" charset="0"/>
              </a:rPr>
              <a:t>Click to </a:t>
            </a:r>
          </a:p>
          <a:p>
            <a:pPr algn="ctr"/>
            <a:r>
              <a:rPr lang="en-US" sz="2800" dirty="0">
                <a:solidFill>
                  <a:schemeClr val="bg1"/>
                </a:solidFill>
                <a:latin typeface="+mj-lt"/>
                <a:cs typeface="Arial" panose="020B0604020202020204" pitchFamily="34" charset="0"/>
              </a:rPr>
              <a:t>hear more.</a:t>
            </a:r>
          </a:p>
        </p:txBody>
      </p:sp>
      <p:pic>
        <p:nvPicPr>
          <p:cNvPr id="3" name="Recorded Sound" descr="Audio - Aims&#10; &#10;Collaboratively we established aims for this project, aiming to ultimately create an inclusive and accessible VLE that utilises innovative learning technologies to support teaching and learning.&#10; &#10;The aims included:  &#10; &#10;To engage distance learners in the course  &#10;The VLE is of particular importance for distance learners, as it is the main platform that they will use to engage with the course materials, to discuss and collaborate with other students and participate in the course itself. We therefore aimed to ensure that the VLE is engaging, visually stimulating and clear to navigate, in order to ensure that distance learners can successfully engage with the course. &#10; &#10;To review the current course and gain student feedback&#10;Gathering feedback and statistics from students is key in understanding how they access Blackboard, what do they use it for, what materials do they value and what pieces of digital technology would they like to see included. ​&#10; &#10;To increase engagement levels and participation &#10;It is key that distance students feel a part of an online learning community and feel confident engaging with activities and participating in discussions. In order to increase levels of engagement and participation we re-evaluated the use of discussion boards in the VLE aiming to use more engaging platforms that could facilitate discussion and engage students in collaborative working. &#10; &#10;To ensure that the course was 100% accessible&#10;Developing a model course that would be promoted to the rest of the Professional Learning Team, it was key that the course was 100% accessible, promoting best practice and the drive to ensure accessibility and inclusivity for all students. &#10; &#10;To embedded innovative technologies in the course &#10;As the Digital Capabilities Coordinator, a main deliverable was that innovative technologies could also be used in the course in order to increase engagement, facilitate effective teaching and learning and show a commitment to being on the forefront of digital advancements&#10;">
            <a:hlinkClick r:id="" action="ppaction://media"/>
            <a:extLst>
              <a:ext uri="{FF2B5EF4-FFF2-40B4-BE49-F238E27FC236}">
                <a16:creationId xmlns:a16="http://schemas.microsoft.com/office/drawing/2014/main" id="{D9056221-22AF-4C73-924E-C9671637EE79}"/>
              </a:ext>
            </a:extLst>
          </p:cNvPr>
          <p:cNvPicPr>
            <a:picLocks noChangeAspect="1"/>
          </p:cNvPicPr>
          <p:nvPr>
            <a:audioFile r:link="rId2"/>
            <p:extLst>
              <p:ext uri="{DAA4B4D4-6D71-4841-9C94-3DE7FCFB9230}">
                <p14:media xmlns:p14="http://schemas.microsoft.com/office/powerpoint/2010/main" r:embed="rId3">
                  <p14:trim end="14475.2312"/>
                </p14:media>
              </p:ext>
            </p:extLst>
          </p:nvPr>
        </p:nvPicPr>
        <p:blipFill>
          <a:blip r:embed="rId8">
            <a:biLevel thresh="25000"/>
          </a:blip>
          <a:stretch>
            <a:fillRect/>
          </a:stretch>
        </p:blipFill>
        <p:spPr>
          <a:xfrm>
            <a:off x="11396181" y="2277863"/>
            <a:ext cx="487363" cy="487363"/>
          </a:xfrm>
          <a:prstGeom prst="rect">
            <a:avLst/>
          </a:prstGeom>
        </p:spPr>
      </p:pic>
    </p:spTree>
    <p:custDataLst>
      <p:tags r:id="rId1"/>
    </p:custDataLst>
    <p:extLst>
      <p:ext uri="{BB962C8B-B14F-4D97-AF65-F5344CB8AC3E}">
        <p14:creationId xmlns:p14="http://schemas.microsoft.com/office/powerpoint/2010/main" val="850542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219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5161B-FCBC-104A-84BF-8A6CA19C51BB}"/>
              </a:ext>
            </a:extLst>
          </p:cNvPr>
          <p:cNvSpPr>
            <a:spLocks noGrp="1"/>
          </p:cNvSpPr>
          <p:nvPr>
            <p:ph type="title"/>
          </p:nvPr>
        </p:nvSpPr>
        <p:spPr>
          <a:xfrm>
            <a:off x="3387227" y="181450"/>
            <a:ext cx="9508671" cy="1325563"/>
          </a:xfrm>
        </p:spPr>
        <p:txBody>
          <a:bodyPr/>
          <a:lstStyle/>
          <a:p>
            <a:r>
              <a:rPr lang="en-GB" dirty="0">
                <a:solidFill>
                  <a:srgbClr val="007CCC"/>
                </a:solidFill>
              </a:rPr>
              <a:t>What did students say?</a:t>
            </a:r>
          </a:p>
        </p:txBody>
      </p:sp>
      <p:pic>
        <p:nvPicPr>
          <p:cNvPr id="11" name="Content Placeholder 5">
            <a:extLst>
              <a:ext uri="{FF2B5EF4-FFF2-40B4-BE49-F238E27FC236}">
                <a16:creationId xmlns:a16="http://schemas.microsoft.com/office/drawing/2014/main" id="{CE6E96B5-7AFB-4E8D-A848-39BA46080067}"/>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1202"/>
            <a:ext cx="2990850" cy="6880403"/>
          </a:xfrm>
          <a:prstGeom prst="rect">
            <a:avLst/>
          </a:prstGeom>
        </p:spPr>
      </p:pic>
      <p:pic>
        <p:nvPicPr>
          <p:cNvPr id="12" name="Picture 11" descr="Anne McLoughlin - Photograph ">
            <a:extLst>
              <a:ext uri="{FF2B5EF4-FFF2-40B4-BE49-F238E27FC236}">
                <a16:creationId xmlns:a16="http://schemas.microsoft.com/office/drawing/2014/main" id="{4FC2AF0D-6712-4B10-A305-08A8A29F04A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2503" y="3428999"/>
            <a:ext cx="2141518" cy="2157074"/>
          </a:xfrm>
          <a:prstGeom prst="ellipse">
            <a:avLst/>
          </a:prstGeom>
          <a:ln w="63500" cap="rnd">
            <a:noFill/>
          </a:ln>
          <a:effectLst/>
        </p:spPr>
      </p:pic>
      <p:sp>
        <p:nvSpPr>
          <p:cNvPr id="13" name="TextBox 12">
            <a:extLst>
              <a:ext uri="{FF2B5EF4-FFF2-40B4-BE49-F238E27FC236}">
                <a16:creationId xmlns:a16="http://schemas.microsoft.com/office/drawing/2014/main" id="{96166E9D-0184-42DE-9BBD-77278200DCD2}"/>
              </a:ext>
            </a:extLst>
          </p:cNvPr>
          <p:cNvSpPr txBox="1"/>
          <p:nvPr/>
        </p:nvSpPr>
        <p:spPr>
          <a:xfrm>
            <a:off x="66674" y="5797695"/>
            <a:ext cx="2924176" cy="954107"/>
          </a:xfrm>
          <a:prstGeom prst="rect">
            <a:avLst/>
          </a:prstGeom>
          <a:noFill/>
        </p:spPr>
        <p:txBody>
          <a:bodyPr wrap="square" rtlCol="0">
            <a:spAutoFit/>
          </a:bodyPr>
          <a:lstStyle/>
          <a:p>
            <a:pPr algn="ctr"/>
            <a:r>
              <a:rPr lang="en-US" sz="2800" dirty="0">
                <a:solidFill>
                  <a:schemeClr val="bg1"/>
                </a:solidFill>
                <a:latin typeface="+mj-lt"/>
                <a:cs typeface="Arial" panose="020B0604020202020204" pitchFamily="34" charset="0"/>
              </a:rPr>
              <a:t>Click to </a:t>
            </a:r>
          </a:p>
          <a:p>
            <a:pPr algn="ctr"/>
            <a:r>
              <a:rPr lang="en-US" sz="2800" dirty="0">
                <a:solidFill>
                  <a:schemeClr val="bg1"/>
                </a:solidFill>
                <a:latin typeface="+mj-lt"/>
                <a:cs typeface="Arial" panose="020B0604020202020204" pitchFamily="34" charset="0"/>
              </a:rPr>
              <a:t>hear more.</a:t>
            </a:r>
          </a:p>
        </p:txBody>
      </p:sp>
      <p:sp>
        <p:nvSpPr>
          <p:cNvPr id="3" name="Rectangle 2">
            <a:extLst>
              <a:ext uri="{FF2B5EF4-FFF2-40B4-BE49-F238E27FC236}">
                <a16:creationId xmlns:a16="http://schemas.microsoft.com/office/drawing/2014/main" id="{D935C88E-0AC9-724A-A8CD-7663E8E283FA}"/>
              </a:ext>
            </a:extLst>
          </p:cNvPr>
          <p:cNvSpPr/>
          <p:nvPr/>
        </p:nvSpPr>
        <p:spPr>
          <a:xfrm>
            <a:off x="3472543" y="1722467"/>
            <a:ext cx="5170713" cy="4893647"/>
          </a:xfrm>
          <a:prstGeom prst="rect">
            <a:avLst/>
          </a:prstGeom>
        </p:spPr>
        <p:txBody>
          <a:bodyPr wrap="square">
            <a:spAutoFit/>
          </a:bodyPr>
          <a:lstStyle/>
          <a:p>
            <a:pPr algn="just" fontAlgn="base"/>
            <a:r>
              <a:rPr lang="en-GB" sz="2400" dirty="0">
                <a:solidFill>
                  <a:srgbClr val="333333"/>
                </a:solidFill>
                <a:latin typeface="+mj-lt"/>
              </a:rPr>
              <a:t>This survey aimed to gain student feedback about the current VLE - how are you using it and what you would like to see.</a:t>
            </a:r>
          </a:p>
          <a:p>
            <a:pPr algn="just" fontAlgn="base"/>
            <a:endParaRPr lang="en-GB" sz="2400" dirty="0">
              <a:solidFill>
                <a:srgbClr val="333333"/>
              </a:solidFill>
              <a:latin typeface="+mj-lt"/>
            </a:endParaRPr>
          </a:p>
          <a:p>
            <a:pPr algn="just" fontAlgn="base"/>
            <a:r>
              <a:rPr lang="en-GB" sz="2400" dirty="0">
                <a:solidFill>
                  <a:srgbClr val="333333"/>
                </a:solidFill>
                <a:latin typeface="+mj-lt"/>
              </a:rPr>
              <a:t>Questions focused on how do they access Blackboard, what do you use it for, what materials do you value, do you find it easy to navigate, what pieces of digital technology do you use/would like to be included. </a:t>
            </a:r>
          </a:p>
          <a:p>
            <a:pPr algn="just" fontAlgn="base"/>
            <a:endParaRPr lang="en-GB" sz="2400" dirty="0">
              <a:solidFill>
                <a:srgbClr val="333333"/>
              </a:solidFill>
              <a:latin typeface="+mj-lt"/>
            </a:endParaRPr>
          </a:p>
          <a:p>
            <a:pPr algn="just" fontAlgn="base"/>
            <a:r>
              <a:rPr lang="en-GB" sz="2400" dirty="0">
                <a:solidFill>
                  <a:srgbClr val="333333"/>
                </a:solidFill>
                <a:latin typeface="+mj-lt"/>
              </a:rPr>
              <a:t>Opportunity for free text comments.</a:t>
            </a:r>
          </a:p>
        </p:txBody>
      </p:sp>
      <p:sp>
        <p:nvSpPr>
          <p:cNvPr id="4" name="Rounded Rectangular Callout 3" descr="speech bubble containing - survey responses ">
            <a:extLst>
              <a:ext uri="{FF2B5EF4-FFF2-40B4-BE49-F238E27FC236}">
                <a16:creationId xmlns:a16="http://schemas.microsoft.com/office/drawing/2014/main" id="{ADCF4FBA-912D-0040-82E8-6F34E73D1831}"/>
              </a:ext>
            </a:extLst>
          </p:cNvPr>
          <p:cNvSpPr/>
          <p:nvPr/>
        </p:nvSpPr>
        <p:spPr>
          <a:xfrm>
            <a:off x="8804774" y="1494067"/>
            <a:ext cx="2957688" cy="1941795"/>
          </a:xfrm>
          <a:prstGeom prst="wedgeRoundRectCallout">
            <a:avLst>
              <a:gd name="adj1" fmla="val -21215"/>
              <a:gd name="adj2" fmla="val 75158"/>
              <a:gd name="adj3" fmla="val 16667"/>
            </a:avLst>
          </a:prstGeom>
          <a:solidFill>
            <a:srgbClr val="7C2A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latin typeface="+mj-lt"/>
                <a:cs typeface="Arial" panose="020B0604020202020204" pitchFamily="34" charset="0"/>
              </a:rPr>
              <a:t>Survey responses</a:t>
            </a:r>
          </a:p>
        </p:txBody>
      </p:sp>
      <p:sp>
        <p:nvSpPr>
          <p:cNvPr id="9" name="Rounded Rectangular Callout 8" descr="speech bubble containing - 21/01/2020 - 21/02/2020">
            <a:extLst>
              <a:ext uri="{FF2B5EF4-FFF2-40B4-BE49-F238E27FC236}">
                <a16:creationId xmlns:a16="http://schemas.microsoft.com/office/drawing/2014/main" id="{940831FC-4F18-6241-B54A-AB548F6379A1}"/>
              </a:ext>
            </a:extLst>
          </p:cNvPr>
          <p:cNvSpPr/>
          <p:nvPr/>
        </p:nvSpPr>
        <p:spPr>
          <a:xfrm flipH="1">
            <a:off x="9547979" y="4433619"/>
            <a:ext cx="2404533" cy="1428044"/>
          </a:xfrm>
          <a:prstGeom prst="wedgeRoundRectCallout">
            <a:avLst>
              <a:gd name="adj1" fmla="val -21215"/>
              <a:gd name="adj2" fmla="val 75158"/>
              <a:gd name="adj3" fmla="val 16667"/>
            </a:avLst>
          </a:prstGeom>
          <a:solidFill>
            <a:srgbClr val="007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latin typeface="+mj-lt"/>
              </a:rPr>
              <a:t>21/01/2020 – 21/02/2020</a:t>
            </a:r>
          </a:p>
        </p:txBody>
      </p:sp>
      <p:pic>
        <p:nvPicPr>
          <p:cNvPr id="7" name="Recorded Sound" descr="audio icon click here to listen to th epresentaion">
            <a:hlinkClick r:id="" action="ppaction://media"/>
            <a:extLst>
              <a:ext uri="{FF2B5EF4-FFF2-40B4-BE49-F238E27FC236}">
                <a16:creationId xmlns:a16="http://schemas.microsoft.com/office/drawing/2014/main" id="{07D13743-BDED-43FA-ADC6-348E8C6004A0}"/>
              </a:ext>
            </a:extLst>
          </p:cNvPr>
          <p:cNvPicPr>
            <a:picLocks noChangeAspect="1"/>
          </p:cNvPicPr>
          <p:nvPr>
            <a:audioFile r:link="rId3"/>
            <p:extLst>
              <p:ext uri="{DAA4B4D4-6D71-4841-9C94-3DE7FCFB9230}">
                <p14:media xmlns:p14="http://schemas.microsoft.com/office/powerpoint/2010/main" r:embed="rId2"/>
              </p:ext>
            </p:extLst>
          </p:nvPr>
        </p:nvPicPr>
        <p:blipFill>
          <a:blip r:embed="rId8">
            <a:biLevel thresh="25000"/>
          </a:blip>
          <a:stretch>
            <a:fillRect/>
          </a:stretch>
        </p:blipFill>
        <p:spPr>
          <a:xfrm>
            <a:off x="2274639" y="5301007"/>
            <a:ext cx="486000" cy="486000"/>
          </a:xfrm>
          <a:prstGeom prst="rect">
            <a:avLst/>
          </a:prstGeom>
        </p:spPr>
      </p:pic>
    </p:spTree>
    <p:custDataLst>
      <p:tags r:id="rId1"/>
    </p:custDataLst>
    <p:extLst>
      <p:ext uri="{BB962C8B-B14F-4D97-AF65-F5344CB8AC3E}">
        <p14:creationId xmlns:p14="http://schemas.microsoft.com/office/powerpoint/2010/main" val="2881767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51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5161B-FCBC-104A-84BF-8A6CA19C51BB}"/>
              </a:ext>
            </a:extLst>
          </p:cNvPr>
          <p:cNvSpPr>
            <a:spLocks noGrp="1"/>
          </p:cNvSpPr>
          <p:nvPr>
            <p:ph type="title"/>
          </p:nvPr>
        </p:nvSpPr>
        <p:spPr>
          <a:xfrm>
            <a:off x="3331029" y="220378"/>
            <a:ext cx="9508671" cy="1325563"/>
          </a:xfrm>
        </p:spPr>
        <p:txBody>
          <a:bodyPr/>
          <a:lstStyle/>
          <a:p>
            <a:r>
              <a:rPr lang="en-GB" dirty="0">
                <a:solidFill>
                  <a:srgbClr val="007CCC"/>
                </a:solidFill>
              </a:rPr>
              <a:t>Specific areas to address</a:t>
            </a:r>
          </a:p>
        </p:txBody>
      </p:sp>
      <p:sp>
        <p:nvSpPr>
          <p:cNvPr id="8" name="Rectangle 7">
            <a:extLst>
              <a:ext uri="{FF2B5EF4-FFF2-40B4-BE49-F238E27FC236}">
                <a16:creationId xmlns:a16="http://schemas.microsoft.com/office/drawing/2014/main" id="{4D17466F-836D-2B47-BEF8-BC0631238604}"/>
              </a:ext>
            </a:extLst>
          </p:cNvPr>
          <p:cNvSpPr/>
          <p:nvPr/>
        </p:nvSpPr>
        <p:spPr>
          <a:xfrm>
            <a:off x="3298371" y="1513432"/>
            <a:ext cx="4840193" cy="1569660"/>
          </a:xfrm>
          <a:prstGeom prst="rect">
            <a:avLst/>
          </a:prstGeom>
        </p:spPr>
        <p:txBody>
          <a:bodyPr wrap="square">
            <a:spAutoFit/>
          </a:bodyPr>
          <a:lstStyle/>
          <a:p>
            <a:pPr fontAlgn="base"/>
            <a:r>
              <a:rPr lang="en-GB" sz="2400" dirty="0">
                <a:solidFill>
                  <a:srgbClr val="007CCC"/>
                </a:solidFill>
                <a:latin typeface="+mj-lt"/>
              </a:rPr>
              <a:t>Do you find the online course and content to be visually engaging?</a:t>
            </a:r>
            <a:endParaRPr lang="en-GB" sz="2400" dirty="0">
              <a:solidFill>
                <a:srgbClr val="333333"/>
              </a:solidFill>
              <a:latin typeface="+mj-lt"/>
            </a:endParaRPr>
          </a:p>
          <a:p>
            <a:pPr fontAlgn="base"/>
            <a:r>
              <a:rPr lang="en-GB" sz="2400" dirty="0">
                <a:solidFill>
                  <a:srgbClr val="333333"/>
                </a:solidFill>
                <a:latin typeface="+mj-lt"/>
              </a:rPr>
              <a:t>Yes (45.5%), No (13.6%), Sometimes (36.4%)</a:t>
            </a:r>
          </a:p>
        </p:txBody>
      </p:sp>
      <p:sp>
        <p:nvSpPr>
          <p:cNvPr id="9" name="Rectangle 8">
            <a:extLst>
              <a:ext uri="{FF2B5EF4-FFF2-40B4-BE49-F238E27FC236}">
                <a16:creationId xmlns:a16="http://schemas.microsoft.com/office/drawing/2014/main" id="{D68ACACF-04CD-9249-AD52-46A002DFA822}"/>
              </a:ext>
            </a:extLst>
          </p:cNvPr>
          <p:cNvSpPr/>
          <p:nvPr/>
        </p:nvSpPr>
        <p:spPr>
          <a:xfrm>
            <a:off x="3289748" y="3153501"/>
            <a:ext cx="4785756" cy="1938992"/>
          </a:xfrm>
          <a:prstGeom prst="rect">
            <a:avLst/>
          </a:prstGeom>
        </p:spPr>
        <p:txBody>
          <a:bodyPr wrap="square">
            <a:spAutoFit/>
          </a:bodyPr>
          <a:lstStyle/>
          <a:p>
            <a:pPr fontAlgn="base"/>
            <a:r>
              <a:rPr lang="en-GB" sz="2400" dirty="0">
                <a:solidFill>
                  <a:srgbClr val="007CCC"/>
                </a:solidFill>
                <a:latin typeface="+mj-lt"/>
              </a:rPr>
              <a:t>Would you have benefited from more guidance about navigating the course?</a:t>
            </a:r>
            <a:endParaRPr lang="en-GB" sz="2400" dirty="0">
              <a:solidFill>
                <a:srgbClr val="333333"/>
              </a:solidFill>
              <a:latin typeface="+mj-lt"/>
            </a:endParaRPr>
          </a:p>
          <a:p>
            <a:pPr fontAlgn="base"/>
            <a:r>
              <a:rPr lang="en-GB" sz="2400" dirty="0">
                <a:solidFill>
                  <a:srgbClr val="333333"/>
                </a:solidFill>
                <a:latin typeface="+mj-lt"/>
              </a:rPr>
              <a:t>Yes (54.5%), No (27.3%), Neutral (18.2%)</a:t>
            </a:r>
          </a:p>
        </p:txBody>
      </p:sp>
      <p:pic>
        <p:nvPicPr>
          <p:cNvPr id="17" name="Content Placeholder 5">
            <a:extLst>
              <a:ext uri="{FF2B5EF4-FFF2-40B4-BE49-F238E27FC236}">
                <a16:creationId xmlns:a16="http://schemas.microsoft.com/office/drawing/2014/main" id="{B8CE9909-6AF7-452C-9CE3-86DA52949298}"/>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1202"/>
            <a:ext cx="2990850" cy="6880403"/>
          </a:xfrm>
          <a:prstGeom prst="rect">
            <a:avLst/>
          </a:prstGeom>
        </p:spPr>
      </p:pic>
      <p:pic>
        <p:nvPicPr>
          <p:cNvPr id="18" name="Picture 17" descr="Anne McLoughlin - Photograph ">
            <a:extLst>
              <a:ext uri="{FF2B5EF4-FFF2-40B4-BE49-F238E27FC236}">
                <a16:creationId xmlns:a16="http://schemas.microsoft.com/office/drawing/2014/main" id="{D4FD428F-E5B6-43E1-99A0-24ED50554E5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2503" y="3428999"/>
            <a:ext cx="2141518" cy="2157074"/>
          </a:xfrm>
          <a:prstGeom prst="ellipse">
            <a:avLst/>
          </a:prstGeom>
          <a:ln w="63500" cap="rnd">
            <a:noFill/>
          </a:ln>
          <a:effectLst/>
        </p:spPr>
      </p:pic>
      <p:sp>
        <p:nvSpPr>
          <p:cNvPr id="19" name="TextBox 18">
            <a:extLst>
              <a:ext uri="{FF2B5EF4-FFF2-40B4-BE49-F238E27FC236}">
                <a16:creationId xmlns:a16="http://schemas.microsoft.com/office/drawing/2014/main" id="{AABE140A-4415-465F-91EB-31A5C649A991}"/>
              </a:ext>
            </a:extLst>
          </p:cNvPr>
          <p:cNvSpPr txBox="1"/>
          <p:nvPr/>
        </p:nvSpPr>
        <p:spPr>
          <a:xfrm>
            <a:off x="66674" y="5797695"/>
            <a:ext cx="2924176" cy="954107"/>
          </a:xfrm>
          <a:prstGeom prst="rect">
            <a:avLst/>
          </a:prstGeom>
          <a:noFill/>
        </p:spPr>
        <p:txBody>
          <a:bodyPr wrap="square" rtlCol="0">
            <a:spAutoFit/>
          </a:bodyPr>
          <a:lstStyle/>
          <a:p>
            <a:pPr algn="ctr"/>
            <a:r>
              <a:rPr lang="en-US" sz="2800" dirty="0">
                <a:solidFill>
                  <a:schemeClr val="bg1"/>
                </a:solidFill>
                <a:latin typeface="+mj-lt"/>
                <a:cs typeface="Arial" panose="020B0604020202020204" pitchFamily="34" charset="0"/>
              </a:rPr>
              <a:t>Click to </a:t>
            </a:r>
          </a:p>
          <a:p>
            <a:pPr algn="ctr"/>
            <a:r>
              <a:rPr lang="en-US" sz="2800" dirty="0">
                <a:solidFill>
                  <a:schemeClr val="bg1"/>
                </a:solidFill>
                <a:latin typeface="+mj-lt"/>
                <a:cs typeface="Arial" panose="020B0604020202020204" pitchFamily="34" charset="0"/>
              </a:rPr>
              <a:t>hear more.</a:t>
            </a:r>
          </a:p>
        </p:txBody>
      </p:sp>
      <p:sp>
        <p:nvSpPr>
          <p:cNvPr id="4" name="Right Arrow 3" descr="arrow">
            <a:extLst>
              <a:ext uri="{FF2B5EF4-FFF2-40B4-BE49-F238E27FC236}">
                <a16:creationId xmlns:a16="http://schemas.microsoft.com/office/drawing/2014/main" id="{0421BC8A-9ACB-6641-B7EA-0F8C318E1C40}"/>
              </a:ext>
            </a:extLst>
          </p:cNvPr>
          <p:cNvSpPr/>
          <p:nvPr/>
        </p:nvSpPr>
        <p:spPr>
          <a:xfrm>
            <a:off x="7750375" y="1763099"/>
            <a:ext cx="1360968" cy="636915"/>
          </a:xfrm>
          <a:prstGeom prst="rightArrow">
            <a:avLst/>
          </a:prstGeom>
          <a:solidFill>
            <a:srgbClr val="00C4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ight Arrow 9" descr="arrow">
            <a:extLst>
              <a:ext uri="{FF2B5EF4-FFF2-40B4-BE49-F238E27FC236}">
                <a16:creationId xmlns:a16="http://schemas.microsoft.com/office/drawing/2014/main" id="{F47A0594-6397-5245-8FDB-F5ECC7E3C325}"/>
              </a:ext>
            </a:extLst>
          </p:cNvPr>
          <p:cNvSpPr/>
          <p:nvPr/>
        </p:nvSpPr>
        <p:spPr>
          <a:xfrm>
            <a:off x="7750375" y="3528780"/>
            <a:ext cx="1360968" cy="636915"/>
          </a:xfrm>
          <a:prstGeom prst="rightArrow">
            <a:avLst/>
          </a:prstGeom>
          <a:solidFill>
            <a:srgbClr val="00C4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F378828A-4A07-344E-9B47-3B78D8806969}"/>
              </a:ext>
            </a:extLst>
          </p:cNvPr>
          <p:cNvSpPr/>
          <p:nvPr/>
        </p:nvSpPr>
        <p:spPr>
          <a:xfrm>
            <a:off x="3298371" y="5146546"/>
            <a:ext cx="4789593" cy="1569660"/>
          </a:xfrm>
          <a:prstGeom prst="rect">
            <a:avLst/>
          </a:prstGeom>
        </p:spPr>
        <p:txBody>
          <a:bodyPr wrap="square">
            <a:spAutoFit/>
          </a:bodyPr>
          <a:lstStyle/>
          <a:p>
            <a:pPr fontAlgn="base"/>
            <a:r>
              <a:rPr lang="en-GB" sz="2400" dirty="0">
                <a:solidFill>
                  <a:srgbClr val="007CCC"/>
                </a:solidFill>
                <a:latin typeface="+mj-lt"/>
              </a:rPr>
              <a:t>What other pieces of digital technology would you like to see used? </a:t>
            </a:r>
          </a:p>
          <a:p>
            <a:pPr fontAlgn="base"/>
            <a:r>
              <a:rPr lang="en-GB" sz="2400" dirty="0">
                <a:solidFill>
                  <a:srgbClr val="333333"/>
                </a:solidFill>
                <a:latin typeface="+mj-lt"/>
              </a:rPr>
              <a:t>Videos</a:t>
            </a:r>
            <a:r>
              <a:rPr lang="en-GB" sz="2400" dirty="0">
                <a:latin typeface="+mj-lt"/>
              </a:rPr>
              <a:t> (85.7</a:t>
            </a:r>
            <a:r>
              <a:rPr lang="en-GB" sz="2400" dirty="0">
                <a:solidFill>
                  <a:srgbClr val="333333"/>
                </a:solidFill>
                <a:latin typeface="+mj-lt"/>
              </a:rPr>
              <a:t>%), Guides (14. 3%)</a:t>
            </a:r>
          </a:p>
        </p:txBody>
      </p:sp>
      <p:sp>
        <p:nvSpPr>
          <p:cNvPr id="12" name="Right Arrow 11" descr="arrow">
            <a:extLst>
              <a:ext uri="{FF2B5EF4-FFF2-40B4-BE49-F238E27FC236}">
                <a16:creationId xmlns:a16="http://schemas.microsoft.com/office/drawing/2014/main" id="{72A4BDAB-3EB3-8249-8872-251DD6B13ED2}"/>
              </a:ext>
            </a:extLst>
          </p:cNvPr>
          <p:cNvSpPr/>
          <p:nvPr/>
        </p:nvSpPr>
        <p:spPr>
          <a:xfrm>
            <a:off x="7750375" y="5294461"/>
            <a:ext cx="1360968" cy="636915"/>
          </a:xfrm>
          <a:prstGeom prst="rightArrow">
            <a:avLst/>
          </a:prstGeom>
          <a:solidFill>
            <a:srgbClr val="00C4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12">
            <a:extLst>
              <a:ext uri="{FF2B5EF4-FFF2-40B4-BE49-F238E27FC236}">
                <a16:creationId xmlns:a16="http://schemas.microsoft.com/office/drawing/2014/main" id="{96E465E5-57AD-9441-A8F3-D8CDA4D0F3FF}"/>
              </a:ext>
            </a:extLst>
          </p:cNvPr>
          <p:cNvSpPr/>
          <p:nvPr/>
        </p:nvSpPr>
        <p:spPr>
          <a:xfrm>
            <a:off x="9111343" y="1520068"/>
            <a:ext cx="2964267" cy="1569660"/>
          </a:xfrm>
          <a:prstGeom prst="rect">
            <a:avLst/>
          </a:prstGeom>
        </p:spPr>
        <p:txBody>
          <a:bodyPr wrap="square">
            <a:spAutoFit/>
          </a:bodyPr>
          <a:lstStyle/>
          <a:p>
            <a:pPr algn="ctr" fontAlgn="base"/>
            <a:r>
              <a:rPr lang="en-GB" sz="2400" dirty="0">
                <a:solidFill>
                  <a:srgbClr val="333333"/>
                </a:solidFill>
                <a:latin typeface="+mj-lt"/>
              </a:rPr>
              <a:t>Make it more engaging – images, videos, colour scheme etc. </a:t>
            </a:r>
          </a:p>
        </p:txBody>
      </p:sp>
      <p:sp>
        <p:nvSpPr>
          <p:cNvPr id="14" name="Rectangle 13">
            <a:extLst>
              <a:ext uri="{FF2B5EF4-FFF2-40B4-BE49-F238E27FC236}">
                <a16:creationId xmlns:a16="http://schemas.microsoft.com/office/drawing/2014/main" id="{9AD0A48E-6C63-3D45-83A8-69405B2BEA56}"/>
              </a:ext>
            </a:extLst>
          </p:cNvPr>
          <p:cNvSpPr/>
          <p:nvPr/>
        </p:nvSpPr>
        <p:spPr>
          <a:xfrm>
            <a:off x="9127833" y="3247072"/>
            <a:ext cx="2964267" cy="1200329"/>
          </a:xfrm>
          <a:prstGeom prst="rect">
            <a:avLst/>
          </a:prstGeom>
        </p:spPr>
        <p:txBody>
          <a:bodyPr wrap="square">
            <a:spAutoFit/>
          </a:bodyPr>
          <a:lstStyle/>
          <a:p>
            <a:pPr algn="ctr" fontAlgn="base"/>
            <a:r>
              <a:rPr lang="en-GB" sz="2400" dirty="0">
                <a:solidFill>
                  <a:srgbClr val="333333"/>
                </a:solidFill>
                <a:latin typeface="+mj-lt"/>
              </a:rPr>
              <a:t>Guidance on how to navigate - clear icons and guidance</a:t>
            </a:r>
          </a:p>
        </p:txBody>
      </p:sp>
      <p:sp>
        <p:nvSpPr>
          <p:cNvPr id="15" name="Rectangle 14">
            <a:extLst>
              <a:ext uri="{FF2B5EF4-FFF2-40B4-BE49-F238E27FC236}">
                <a16:creationId xmlns:a16="http://schemas.microsoft.com/office/drawing/2014/main" id="{02FC8B09-AC62-C240-9EAF-93A2CCA03E53}"/>
              </a:ext>
            </a:extLst>
          </p:cNvPr>
          <p:cNvSpPr/>
          <p:nvPr/>
        </p:nvSpPr>
        <p:spPr>
          <a:xfrm>
            <a:off x="9127833" y="5197419"/>
            <a:ext cx="2964267" cy="830997"/>
          </a:xfrm>
          <a:prstGeom prst="rect">
            <a:avLst/>
          </a:prstGeom>
        </p:spPr>
        <p:txBody>
          <a:bodyPr wrap="square">
            <a:spAutoFit/>
          </a:bodyPr>
          <a:lstStyle/>
          <a:p>
            <a:pPr algn="ctr" fontAlgn="base"/>
            <a:r>
              <a:rPr lang="en-GB" sz="2400" dirty="0">
                <a:solidFill>
                  <a:srgbClr val="333333"/>
                </a:solidFill>
                <a:latin typeface="+mj-lt"/>
              </a:rPr>
              <a:t>Integrate more videos into the course</a:t>
            </a:r>
          </a:p>
        </p:txBody>
      </p:sp>
      <p:pic>
        <p:nvPicPr>
          <p:cNvPr id="5" name="Recorded Sound" descr="The results provided us with specific areas to address&#10;&#10;As only 45.5% of respondents found the course visually engaging , one area to address was how to make the VLE more engaging by the use of images, videos , colour scheme etc.&#10;&#10;As 54.4% of respondents indicated they would like more guidance on how to navigate the course , this was another area to be addressed&#10;&#10;85.7% of respondents indicated that they would like to see videos in the course so this was a very clear area to address&#10;">
            <a:hlinkClick r:id="" action="ppaction://media"/>
            <a:extLst>
              <a:ext uri="{FF2B5EF4-FFF2-40B4-BE49-F238E27FC236}">
                <a16:creationId xmlns:a16="http://schemas.microsoft.com/office/drawing/2014/main" id="{DFE1CBB9-839E-4DC7-B1E4-1E622AB5E44C}"/>
              </a:ext>
            </a:extLst>
          </p:cNvPr>
          <p:cNvPicPr>
            <a:picLocks noChangeAspect="1"/>
          </p:cNvPicPr>
          <p:nvPr>
            <a:audioFile r:link="rId3"/>
            <p:extLst>
              <p:ext uri="{DAA4B4D4-6D71-4841-9C94-3DE7FCFB9230}">
                <p14:media xmlns:p14="http://schemas.microsoft.com/office/powerpoint/2010/main" r:embed="rId2"/>
              </p:ext>
            </p:extLst>
          </p:nvPr>
        </p:nvPicPr>
        <p:blipFill>
          <a:blip r:embed="rId8">
            <a:biLevel thresh="25000"/>
          </a:blip>
          <a:stretch>
            <a:fillRect/>
          </a:stretch>
        </p:blipFill>
        <p:spPr>
          <a:xfrm>
            <a:off x="2229221" y="5188095"/>
            <a:ext cx="486000" cy="486000"/>
          </a:xfrm>
          <a:prstGeom prst="rect">
            <a:avLst/>
          </a:prstGeom>
        </p:spPr>
      </p:pic>
    </p:spTree>
    <p:custDataLst>
      <p:tags r:id="rId1"/>
    </p:custDataLst>
    <p:extLst>
      <p:ext uri="{BB962C8B-B14F-4D97-AF65-F5344CB8AC3E}">
        <p14:creationId xmlns:p14="http://schemas.microsoft.com/office/powerpoint/2010/main" val="359840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03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086D3E6A0CF5478473C0CF072ABEA4" ma:contentTypeVersion="12" ma:contentTypeDescription="Create a new document." ma:contentTypeScope="" ma:versionID="41993e89d82556ee365efd7f192c6b24">
  <xsd:schema xmlns:xsd="http://www.w3.org/2001/XMLSchema" xmlns:xs="http://www.w3.org/2001/XMLSchema" xmlns:p="http://schemas.microsoft.com/office/2006/metadata/properties" xmlns:ns3="82e4268c-6675-42cc-a809-8ed9f7bb1c43" xmlns:ns4="285f7a27-9d55-49a1-9556-6d62b6fb738e" targetNamespace="http://schemas.microsoft.com/office/2006/metadata/properties" ma:root="true" ma:fieldsID="3cf1070a8454cd4e59375d1e76823fe3" ns3:_="" ns4:_="">
    <xsd:import namespace="82e4268c-6675-42cc-a809-8ed9f7bb1c43"/>
    <xsd:import namespace="285f7a27-9d55-49a1-9556-6d62b6fb738e"/>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DateTaken"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e4268c-6675-42cc-a809-8ed9f7bb1c4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85f7a27-9d55-49a1-9556-6d62b6fb738e"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description="" ma:internalName="MediaServiceAutoTags" ma:readOnly="true">
      <xsd:simpleType>
        <xsd:restriction base="dms:Text"/>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5406071-2D1C-44BD-8803-3C17B20A7F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e4268c-6675-42cc-a809-8ed9f7bb1c43"/>
    <ds:schemaRef ds:uri="285f7a27-9d55-49a1-9556-6d62b6fb73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2B376D7-C263-49EF-95BA-A48C90C8347B}">
  <ds:schemaRefs>
    <ds:schemaRef ds:uri="http://schemas.microsoft.com/sharepoint/v3/contenttype/forms"/>
  </ds:schemaRefs>
</ds:datastoreItem>
</file>

<file path=customXml/itemProps3.xml><?xml version="1.0" encoding="utf-8"?>
<ds:datastoreItem xmlns:ds="http://schemas.openxmlformats.org/officeDocument/2006/customXml" ds:itemID="{7EBB2788-FD36-4877-AD0E-58E427A42C68}">
  <ds:schemaRefs>
    <ds:schemaRef ds:uri="http://schemas.microsoft.com/office/2006/documentManagement/types"/>
    <ds:schemaRef ds:uri="http://purl.org/dc/dcmitype/"/>
    <ds:schemaRef ds:uri="285f7a27-9d55-49a1-9556-6d62b6fb738e"/>
    <ds:schemaRef ds:uri="http://schemas.microsoft.com/office/2006/metadata/properties"/>
    <ds:schemaRef ds:uri="http://purl.org/dc/terms/"/>
    <ds:schemaRef ds:uri="http://www.w3.org/XML/1998/namespace"/>
    <ds:schemaRef ds:uri="http://schemas.microsoft.com/office/infopath/2007/PartnerControls"/>
    <ds:schemaRef ds:uri="http://schemas.openxmlformats.org/package/2006/metadata/core-properties"/>
    <ds:schemaRef ds:uri="82e4268c-6675-42cc-a809-8ed9f7bb1c43"/>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theme</Template>
  <TotalTime>583</TotalTime>
  <Words>1336</Words>
  <Application>Microsoft Office PowerPoint</Application>
  <PresentationFormat>Widescreen</PresentationFormat>
  <Paragraphs>217</Paragraphs>
  <Slides>16</Slides>
  <Notes>15</Notes>
  <HiddenSlides>0</HiddenSlides>
  <MMClips>17</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Arial,Sans-Serif</vt:lpstr>
      <vt:lpstr>Calibri</vt:lpstr>
      <vt:lpstr>Calibri Light</vt:lpstr>
      <vt:lpstr>office theme</vt:lpstr>
      <vt:lpstr>‘Practice what you preach’: </vt:lpstr>
      <vt:lpstr>Delivered by:</vt:lpstr>
      <vt:lpstr>Objectives</vt:lpstr>
      <vt:lpstr>Key Steps</vt:lpstr>
      <vt:lpstr>Why is it important to create an accessible and engaging VLE for students?</vt:lpstr>
      <vt:lpstr>The significance of the VLE for distance learners</vt:lpstr>
      <vt:lpstr>Aims</vt:lpstr>
      <vt:lpstr>What did students say?</vt:lpstr>
      <vt:lpstr>Specific areas to address</vt:lpstr>
      <vt:lpstr>1. Establish a visual identity </vt:lpstr>
      <vt:lpstr>2. Navigation guidance</vt:lpstr>
      <vt:lpstr>3. More videos</vt:lpstr>
      <vt:lpstr>Accessible and digitally innovative</vt:lpstr>
      <vt:lpstr>Accessible and digitally innovative</vt:lpstr>
      <vt:lpstr>Next steps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Riella</dc:creator>
  <cp:lastModifiedBy>Anne McLoughlin</cp:lastModifiedBy>
  <cp:revision>38</cp:revision>
  <dcterms:created xsi:type="dcterms:W3CDTF">2020-05-04T08:31:20Z</dcterms:created>
  <dcterms:modified xsi:type="dcterms:W3CDTF">2021-02-25T12:37:53Z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4F9D5679-4162-4EF8-B42A-C17545A78653</vt:lpwstr>
  </property>
  <property fmtid="{D5CDD505-2E9C-101B-9397-08002B2CF9AE}" pid="3" name="ArticulatePath">
    <vt:lpwstr>T and L Presentation</vt:lpwstr>
  </property>
  <property fmtid="{D5CDD505-2E9C-101B-9397-08002B2CF9AE}" pid="4" name="ContentTypeId">
    <vt:lpwstr>0x01010070086D3E6A0CF5478473C0CF072ABEA4</vt:lpwstr>
  </property>
</Properties>
</file>