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5" r:id="rId5"/>
    <p:sldId id="268" r:id="rId6"/>
    <p:sldId id="258" r:id="rId7"/>
    <p:sldId id="296" r:id="rId8"/>
    <p:sldId id="257" r:id="rId9"/>
    <p:sldId id="271" r:id="rId10"/>
    <p:sldId id="260" r:id="rId11"/>
    <p:sldId id="269" r:id="rId12"/>
    <p:sldId id="261" r:id="rId13"/>
    <p:sldId id="262" r:id="rId14"/>
    <p:sldId id="263" r:id="rId15"/>
    <p:sldId id="264" r:id="rId16"/>
    <p:sldId id="272" r:id="rId17"/>
    <p:sldId id="273" r:id="rId18"/>
    <p:sldId id="277" r:id="rId19"/>
    <p:sldId id="278" r:id="rId20"/>
    <p:sldId id="279" r:id="rId21"/>
    <p:sldId id="280" r:id="rId22"/>
    <p:sldId id="287" r:id="rId23"/>
    <p:sldId id="288" r:id="rId24"/>
    <p:sldId id="289" r:id="rId25"/>
    <p:sldId id="282" r:id="rId26"/>
    <p:sldId id="290" r:id="rId27"/>
    <p:sldId id="285" r:id="rId28"/>
    <p:sldId id="293" r:id="rId29"/>
    <p:sldId id="294" r:id="rId30"/>
    <p:sldId id="29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solid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Whole cohort</c:v>
                </c:pt>
              </c:strCache>
            </c:strRef>
          </c:tx>
          <c:spPr>
            <a:solidFill>
              <a:schemeClr val="accent1"/>
            </a:solidFill>
            <a:ln>
              <a:noFill/>
            </a:ln>
            <a:effectLst/>
            <a:sp3d/>
          </c:spPr>
          <c:invertIfNegative val="0"/>
          <c:dLbls>
            <c:dLbl>
              <c:idx val="0"/>
              <c:layout>
                <c:manualLayout>
                  <c:x val="-3.4542837334152659E-3"/>
                  <c:y val="9.47649866842797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475-40EA-9020-0732AECD8A94}"/>
                </c:ext>
              </c:extLst>
            </c:dLbl>
            <c:dLbl>
              <c:idx val="1"/>
              <c:layout>
                <c:manualLayout>
                  <c:x val="-8.4437071392563073E-17"/>
                  <c:y val="9.47649866842797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475-40EA-9020-0732AECD8A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young people</c:v>
                </c:pt>
                <c:pt idx="1">
                  <c:v>Those with 8+ GCSEs (A* to C)</c:v>
                </c:pt>
              </c:strCache>
            </c:strRef>
          </c:cat>
          <c:val>
            <c:numRef>
              <c:f>Sheet1!$B$2:$B$3</c:f>
              <c:numCache>
                <c:formatCode>0.0%</c:formatCode>
                <c:ptCount val="2"/>
                <c:pt idx="0">
                  <c:v>0.43099999999999999</c:v>
                </c:pt>
                <c:pt idx="1">
                  <c:v>0.76200000000000001</c:v>
                </c:pt>
              </c:numCache>
            </c:numRef>
          </c:val>
          <c:extLst>
            <c:ext xmlns:c16="http://schemas.microsoft.com/office/drawing/2014/chart" uri="{C3380CC4-5D6E-409C-BE32-E72D297353CC}">
              <c16:uniqueId val="{00000000-1475-40EA-9020-0732AECD8A94}"/>
            </c:ext>
          </c:extLst>
        </c:ser>
        <c:ser>
          <c:idx val="1"/>
          <c:order val="1"/>
          <c:tx>
            <c:strRef>
              <c:f>Sheet1!$C$1</c:f>
              <c:strCache>
                <c:ptCount val="1"/>
                <c:pt idx="0">
                  <c:v>Free school meals</c:v>
                </c:pt>
              </c:strCache>
            </c:strRef>
          </c:tx>
          <c:spPr>
            <a:solidFill>
              <a:schemeClr val="accent2"/>
            </a:solidFill>
            <a:ln>
              <a:noFill/>
            </a:ln>
            <a:effectLst/>
            <a:sp3d/>
          </c:spPr>
          <c:invertIfNegative val="0"/>
          <c:dLbls>
            <c:dLbl>
              <c:idx val="0"/>
              <c:layout>
                <c:manualLayout>
                  <c:x val="-4.2218535696281537E-17"/>
                  <c:y val="9.78219217386113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475-40EA-9020-0732AECD8A94}"/>
                </c:ext>
              </c:extLst>
            </c:dLbl>
            <c:dLbl>
              <c:idx val="1"/>
              <c:layout>
                <c:manualLayout>
                  <c:x val="1.1514279111384149E-3"/>
                  <c:y val="9.78219217386113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475-40EA-9020-0732AECD8A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young people</c:v>
                </c:pt>
                <c:pt idx="1">
                  <c:v>Those with 8+ GCSEs (A* to C)</c:v>
                </c:pt>
              </c:strCache>
            </c:strRef>
          </c:cat>
          <c:val>
            <c:numRef>
              <c:f>Sheet1!$C$2:$C$3</c:f>
              <c:numCache>
                <c:formatCode>0.0%</c:formatCode>
                <c:ptCount val="2"/>
                <c:pt idx="0">
                  <c:v>0.26100000000000001</c:v>
                </c:pt>
                <c:pt idx="1">
                  <c:v>0.72299999999999998</c:v>
                </c:pt>
              </c:numCache>
            </c:numRef>
          </c:val>
          <c:extLst>
            <c:ext xmlns:c16="http://schemas.microsoft.com/office/drawing/2014/chart" uri="{C3380CC4-5D6E-409C-BE32-E72D297353CC}">
              <c16:uniqueId val="{00000001-1475-40EA-9020-0732AECD8A94}"/>
            </c:ext>
          </c:extLst>
        </c:ser>
        <c:ser>
          <c:idx val="2"/>
          <c:order val="2"/>
          <c:tx>
            <c:strRef>
              <c:f>Sheet1!$D$1</c:f>
              <c:strCache>
                <c:ptCount val="1"/>
                <c:pt idx="0">
                  <c:v>Care leavers</c:v>
                </c:pt>
              </c:strCache>
            </c:strRef>
          </c:tx>
          <c:spPr>
            <a:solidFill>
              <a:schemeClr val="accent3"/>
            </a:solidFill>
            <a:ln>
              <a:noFill/>
            </a:ln>
            <a:effectLst/>
            <a:sp3d/>
          </c:spPr>
          <c:invertIfNegative val="0"/>
          <c:dLbls>
            <c:dLbl>
              <c:idx val="0"/>
              <c:layout>
                <c:manualLayout>
                  <c:x val="-2.3028558222768299E-3"/>
                  <c:y val="9.78219217386112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475-40EA-9020-0732AECD8A94}"/>
                </c:ext>
              </c:extLst>
            </c:dLbl>
            <c:dLbl>
              <c:idx val="1"/>
              <c:layout>
                <c:manualLayout>
                  <c:x val="8.4437071392563073E-17"/>
                  <c:y val="9.78219217386113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475-40EA-9020-0732AECD8A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young people</c:v>
                </c:pt>
                <c:pt idx="1">
                  <c:v>Those with 8+ GCSEs (A* to C)</c:v>
                </c:pt>
              </c:strCache>
            </c:strRef>
          </c:cat>
          <c:val>
            <c:numRef>
              <c:f>Sheet1!$D$2:$D$3</c:f>
              <c:numCache>
                <c:formatCode>0.0%</c:formatCode>
                <c:ptCount val="2"/>
                <c:pt idx="0">
                  <c:v>0.11799999999999999</c:v>
                </c:pt>
                <c:pt idx="1">
                  <c:v>0.71299999999999997</c:v>
                </c:pt>
              </c:numCache>
            </c:numRef>
          </c:val>
          <c:extLst>
            <c:ext xmlns:c16="http://schemas.microsoft.com/office/drawing/2014/chart" uri="{C3380CC4-5D6E-409C-BE32-E72D297353CC}">
              <c16:uniqueId val="{00000002-1475-40EA-9020-0732AECD8A94}"/>
            </c:ext>
          </c:extLst>
        </c:ser>
        <c:dLbls>
          <c:showLegendKey val="0"/>
          <c:showVal val="1"/>
          <c:showCatName val="0"/>
          <c:showSerName val="0"/>
          <c:showPercent val="0"/>
          <c:showBubbleSize val="0"/>
        </c:dLbls>
        <c:gapWidth val="150"/>
        <c:shape val="box"/>
        <c:axId val="2110973551"/>
        <c:axId val="2110968559"/>
        <c:axId val="0"/>
      </c:bar3DChart>
      <c:catAx>
        <c:axId val="21109735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110968559"/>
        <c:crosses val="autoZero"/>
        <c:auto val="1"/>
        <c:lblAlgn val="ctr"/>
        <c:lblOffset val="100"/>
        <c:noMultiLvlLbl val="0"/>
      </c:catAx>
      <c:valAx>
        <c:axId val="2110968559"/>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10973551"/>
        <c:crosses val="autoZero"/>
        <c:crossBetween val="between"/>
      </c:valAx>
      <c:spPr>
        <a:noFill/>
        <a:ln>
          <a:noFill/>
        </a:ln>
        <a:effectLst/>
      </c:spPr>
    </c:plotArea>
    <c:legend>
      <c:legendPos val="r"/>
      <c:layout>
        <c:manualLayout>
          <c:xMode val="edge"/>
          <c:yMode val="edge"/>
          <c:x val="0.80394899881529858"/>
          <c:y val="0.2371055109558626"/>
          <c:w val="0.17993101042876364"/>
          <c:h val="0.2445507123862194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solidFill>
        <a:ln>
          <a:solidFill>
            <a:schemeClr val="tx1"/>
          </a:solidFill>
        </a:ln>
        <a:effectLst/>
        <a:sp3d>
          <a:contourClr>
            <a:schemeClr val="tx1"/>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10554689075685"/>
          <c:y val="7.1301778128185514E-2"/>
          <c:w val="0.66907455046508135"/>
          <c:h val="0.70927801452308925"/>
        </c:manualLayout>
      </c:layout>
      <c:bar3DChart>
        <c:barDir val="col"/>
        <c:grouping val="clustered"/>
        <c:varyColors val="0"/>
        <c:ser>
          <c:idx val="0"/>
          <c:order val="0"/>
          <c:tx>
            <c:strRef>
              <c:f>Sheet1!$C$1</c:f>
              <c:strCache>
                <c:ptCount val="1"/>
                <c:pt idx="0">
                  <c:v>Russell Group</c:v>
                </c:pt>
              </c:strCache>
            </c:strRef>
          </c:tx>
          <c:spPr>
            <a:solidFill>
              <a:schemeClr val="accent1"/>
            </a:solidFill>
            <a:ln>
              <a:noFill/>
            </a:ln>
            <a:effectLst/>
            <a:sp3d/>
          </c:spPr>
          <c:invertIfNegative val="0"/>
          <c:cat>
            <c:multiLvlStrRef>
              <c:f>Sheet1!$A$2:$B$5</c:f>
              <c:multiLvlStrCache>
                <c:ptCount val="4"/>
                <c:lvl>
                  <c:pt idx="0">
                    <c:v>Full-time</c:v>
                  </c:pt>
                  <c:pt idx="1">
                    <c:v>Part-time</c:v>
                  </c:pt>
                  <c:pt idx="2">
                    <c:v>Full-time</c:v>
                  </c:pt>
                  <c:pt idx="3">
                    <c:v>Part-time</c:v>
                  </c:pt>
                </c:lvl>
                <c:lvl>
                  <c:pt idx="0">
                    <c:v>Care-experienced</c:v>
                  </c:pt>
                  <c:pt idx="2">
                    <c:v>Not care-experienced</c:v>
                  </c:pt>
                </c:lvl>
              </c:multiLvlStrCache>
            </c:multiLvlStrRef>
          </c:cat>
          <c:val>
            <c:numRef>
              <c:f>Sheet1!$C$2:$C$5</c:f>
              <c:numCache>
                <c:formatCode>0%</c:formatCode>
                <c:ptCount val="4"/>
                <c:pt idx="0">
                  <c:v>0.107</c:v>
                </c:pt>
                <c:pt idx="1">
                  <c:v>0.01</c:v>
                </c:pt>
                <c:pt idx="2">
                  <c:v>0.25700000000000001</c:v>
                </c:pt>
                <c:pt idx="3">
                  <c:v>2.7E-2</c:v>
                </c:pt>
              </c:numCache>
            </c:numRef>
          </c:val>
          <c:extLst>
            <c:ext xmlns:c16="http://schemas.microsoft.com/office/drawing/2014/chart" uri="{C3380CC4-5D6E-409C-BE32-E72D297353CC}">
              <c16:uniqueId val="{00000000-F27B-4EAD-B7DD-2E3EB774A475}"/>
            </c:ext>
          </c:extLst>
        </c:ser>
        <c:ser>
          <c:idx val="1"/>
          <c:order val="1"/>
          <c:tx>
            <c:strRef>
              <c:f>Sheet1!$D$1</c:f>
              <c:strCache>
                <c:ptCount val="1"/>
                <c:pt idx="0">
                  <c:v>Other pre-1992</c:v>
                </c:pt>
              </c:strCache>
            </c:strRef>
          </c:tx>
          <c:spPr>
            <a:solidFill>
              <a:schemeClr val="accent2"/>
            </a:solidFill>
            <a:ln>
              <a:noFill/>
            </a:ln>
            <a:effectLst/>
            <a:sp3d/>
          </c:spPr>
          <c:invertIfNegative val="0"/>
          <c:cat>
            <c:multiLvlStrRef>
              <c:f>Sheet1!$A$2:$B$5</c:f>
              <c:multiLvlStrCache>
                <c:ptCount val="4"/>
                <c:lvl>
                  <c:pt idx="0">
                    <c:v>Full-time</c:v>
                  </c:pt>
                  <c:pt idx="1">
                    <c:v>Part-time</c:v>
                  </c:pt>
                  <c:pt idx="2">
                    <c:v>Full-time</c:v>
                  </c:pt>
                  <c:pt idx="3">
                    <c:v>Part-time</c:v>
                  </c:pt>
                </c:lvl>
                <c:lvl>
                  <c:pt idx="0">
                    <c:v>Care-experienced</c:v>
                  </c:pt>
                  <c:pt idx="2">
                    <c:v>Not care-experienced</c:v>
                  </c:pt>
                </c:lvl>
              </c:multiLvlStrCache>
            </c:multiLvlStrRef>
          </c:cat>
          <c:val>
            <c:numRef>
              <c:f>Sheet1!$D$2:$D$5</c:f>
              <c:numCache>
                <c:formatCode>0%</c:formatCode>
                <c:ptCount val="4"/>
                <c:pt idx="0">
                  <c:v>0.13</c:v>
                </c:pt>
                <c:pt idx="1">
                  <c:v>0.58699999999999997</c:v>
                </c:pt>
                <c:pt idx="2">
                  <c:v>0.16800000000000001</c:v>
                </c:pt>
                <c:pt idx="3">
                  <c:v>0.432</c:v>
                </c:pt>
              </c:numCache>
            </c:numRef>
          </c:val>
          <c:extLst>
            <c:ext xmlns:c16="http://schemas.microsoft.com/office/drawing/2014/chart" uri="{C3380CC4-5D6E-409C-BE32-E72D297353CC}">
              <c16:uniqueId val="{00000001-F27B-4EAD-B7DD-2E3EB774A475}"/>
            </c:ext>
          </c:extLst>
        </c:ser>
        <c:ser>
          <c:idx val="2"/>
          <c:order val="2"/>
          <c:tx>
            <c:strRef>
              <c:f>Sheet1!$E$1</c:f>
              <c:strCache>
                <c:ptCount val="1"/>
                <c:pt idx="0">
                  <c:v>Post-1992</c:v>
                </c:pt>
              </c:strCache>
            </c:strRef>
          </c:tx>
          <c:spPr>
            <a:solidFill>
              <a:schemeClr val="accent3">
                <a:lumMod val="60000"/>
                <a:lumOff val="40000"/>
              </a:schemeClr>
            </a:solidFill>
            <a:ln>
              <a:noFill/>
            </a:ln>
            <a:effectLst/>
            <a:sp3d/>
          </c:spPr>
          <c:invertIfNegative val="0"/>
          <c:cat>
            <c:multiLvlStrRef>
              <c:f>Sheet1!$A$2:$B$5</c:f>
              <c:multiLvlStrCache>
                <c:ptCount val="4"/>
                <c:lvl>
                  <c:pt idx="0">
                    <c:v>Full-time</c:v>
                  </c:pt>
                  <c:pt idx="1">
                    <c:v>Part-time</c:v>
                  </c:pt>
                  <c:pt idx="2">
                    <c:v>Full-time</c:v>
                  </c:pt>
                  <c:pt idx="3">
                    <c:v>Part-time</c:v>
                  </c:pt>
                </c:lvl>
                <c:lvl>
                  <c:pt idx="0">
                    <c:v>Care-experienced</c:v>
                  </c:pt>
                  <c:pt idx="2">
                    <c:v>Not care-experienced</c:v>
                  </c:pt>
                </c:lvl>
              </c:multiLvlStrCache>
            </c:multiLvlStrRef>
          </c:cat>
          <c:val>
            <c:numRef>
              <c:f>Sheet1!$E$2:$E$5</c:f>
              <c:numCache>
                <c:formatCode>0%</c:formatCode>
                <c:ptCount val="4"/>
                <c:pt idx="0">
                  <c:v>0.76300000000000001</c:v>
                </c:pt>
                <c:pt idx="1">
                  <c:v>0.40300000000000002</c:v>
                </c:pt>
                <c:pt idx="2">
                  <c:v>0.57499999999999996</c:v>
                </c:pt>
                <c:pt idx="3">
                  <c:v>0.54100000000000004</c:v>
                </c:pt>
              </c:numCache>
            </c:numRef>
          </c:val>
          <c:extLst>
            <c:ext xmlns:c16="http://schemas.microsoft.com/office/drawing/2014/chart" uri="{C3380CC4-5D6E-409C-BE32-E72D297353CC}">
              <c16:uniqueId val="{00000002-F27B-4EAD-B7DD-2E3EB774A475}"/>
            </c:ext>
          </c:extLst>
        </c:ser>
        <c:dLbls>
          <c:showLegendKey val="0"/>
          <c:showVal val="0"/>
          <c:showCatName val="0"/>
          <c:showSerName val="0"/>
          <c:showPercent val="0"/>
          <c:showBubbleSize val="0"/>
        </c:dLbls>
        <c:gapWidth val="150"/>
        <c:shape val="box"/>
        <c:axId val="84433376"/>
        <c:axId val="84437952"/>
        <c:axId val="0"/>
      </c:bar3DChart>
      <c:catAx>
        <c:axId val="84433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437952"/>
        <c:crosses val="autoZero"/>
        <c:auto val="1"/>
        <c:lblAlgn val="ctr"/>
        <c:lblOffset val="100"/>
        <c:noMultiLvlLbl val="0"/>
      </c:catAx>
      <c:valAx>
        <c:axId val="84437952"/>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4433376"/>
        <c:crosses val="autoZero"/>
        <c:crossBetween val="between"/>
      </c:valAx>
      <c:spPr>
        <a:noFill/>
        <a:ln>
          <a:noFill/>
        </a:ln>
        <a:effectLst/>
      </c:spPr>
    </c:plotArea>
    <c:legend>
      <c:legendPos val="r"/>
      <c:layout>
        <c:manualLayout>
          <c:xMode val="edge"/>
          <c:yMode val="edge"/>
          <c:x val="0.8080787931529072"/>
          <c:y val="0.23532871650116616"/>
          <c:w val="0.16879422964582536"/>
          <c:h val="0.553636452915497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3B4C6-ECA6-4793-ACC8-5F319E643D58}" type="doc">
      <dgm:prSet loTypeId="urn:microsoft.com/office/officeart/2005/8/layout/hProcess9" loCatId="process" qsTypeId="urn:microsoft.com/office/officeart/2005/8/quickstyle/simple1" qsCatId="simple" csTypeId="urn:microsoft.com/office/officeart/2005/8/colors/accent1_2" csCatId="accent1" phldr="1"/>
      <dgm:spPr/>
    </dgm:pt>
    <dgm:pt modelId="{31731F52-6F93-4ABD-82D2-29D8428643B6}">
      <dgm:prSet phldrT="[Text]"/>
      <dgm:spPr/>
      <dgm:t>
        <a:bodyPr/>
        <a:lstStyle/>
        <a:p>
          <a:r>
            <a:rPr lang="en-US" b="1" dirty="0" smtClean="0"/>
            <a:t>Before</a:t>
          </a:r>
          <a:r>
            <a:rPr lang="en-US" dirty="0" smtClean="0"/>
            <a:t>: access to higher education</a:t>
          </a:r>
          <a:endParaRPr lang="en-US" dirty="0"/>
        </a:p>
      </dgm:t>
    </dgm:pt>
    <dgm:pt modelId="{EA0E1A01-0470-470E-974C-64C1E30F5950}" type="parTrans" cxnId="{DBD7CDE5-36E1-4B3E-9D00-5755414D6E12}">
      <dgm:prSet/>
      <dgm:spPr/>
      <dgm:t>
        <a:bodyPr/>
        <a:lstStyle/>
        <a:p>
          <a:endParaRPr lang="en-US"/>
        </a:p>
      </dgm:t>
    </dgm:pt>
    <dgm:pt modelId="{05141A7E-5D06-4764-A445-0A9E501CFB81}" type="sibTrans" cxnId="{DBD7CDE5-36E1-4B3E-9D00-5755414D6E12}">
      <dgm:prSet/>
      <dgm:spPr/>
      <dgm:t>
        <a:bodyPr/>
        <a:lstStyle/>
        <a:p>
          <a:endParaRPr lang="en-US"/>
        </a:p>
      </dgm:t>
    </dgm:pt>
    <dgm:pt modelId="{1860D94B-BBD0-4D7D-BD14-6A76897D4E62}">
      <dgm:prSet phldrT="[Text]"/>
      <dgm:spPr/>
      <dgm:t>
        <a:bodyPr/>
        <a:lstStyle/>
        <a:p>
          <a:r>
            <a:rPr lang="en-US" b="1" dirty="0" smtClean="0"/>
            <a:t>During</a:t>
          </a:r>
          <a:r>
            <a:rPr lang="en-US" dirty="0" smtClean="0"/>
            <a:t>: retention and success</a:t>
          </a:r>
          <a:endParaRPr lang="en-US" dirty="0"/>
        </a:p>
      </dgm:t>
    </dgm:pt>
    <dgm:pt modelId="{23736F3F-1D61-4A2F-BCBF-F95E0A6E9445}" type="parTrans" cxnId="{C301FA20-CA39-46E5-85B1-B0AF7DCE8C03}">
      <dgm:prSet/>
      <dgm:spPr/>
      <dgm:t>
        <a:bodyPr/>
        <a:lstStyle/>
        <a:p>
          <a:endParaRPr lang="en-US"/>
        </a:p>
      </dgm:t>
    </dgm:pt>
    <dgm:pt modelId="{FDBA3D20-0D6C-4631-A51C-FBA47CD461C5}" type="sibTrans" cxnId="{C301FA20-CA39-46E5-85B1-B0AF7DCE8C03}">
      <dgm:prSet/>
      <dgm:spPr/>
      <dgm:t>
        <a:bodyPr/>
        <a:lstStyle/>
        <a:p>
          <a:endParaRPr lang="en-US"/>
        </a:p>
      </dgm:t>
    </dgm:pt>
    <dgm:pt modelId="{81EE07BE-8696-4205-B026-A9E62826EE05}">
      <dgm:prSet phldrT="[Text]"/>
      <dgm:spPr/>
      <dgm:t>
        <a:bodyPr/>
        <a:lstStyle/>
        <a:p>
          <a:r>
            <a:rPr lang="en-US" b="1" dirty="0" smtClean="0"/>
            <a:t>After</a:t>
          </a:r>
          <a:r>
            <a:rPr lang="en-US" dirty="0" smtClean="0"/>
            <a:t>: graduate outcomes </a:t>
          </a:r>
          <a:endParaRPr lang="en-US" dirty="0"/>
        </a:p>
      </dgm:t>
    </dgm:pt>
    <dgm:pt modelId="{45B8A718-E423-4EB0-B938-36A7CD9CC10D}" type="parTrans" cxnId="{EF630062-0B20-4EBE-9225-848EF05C3971}">
      <dgm:prSet/>
      <dgm:spPr/>
      <dgm:t>
        <a:bodyPr/>
        <a:lstStyle/>
        <a:p>
          <a:endParaRPr lang="en-US"/>
        </a:p>
      </dgm:t>
    </dgm:pt>
    <dgm:pt modelId="{E3B63D90-811F-460C-948D-F46C04DBD9BC}" type="sibTrans" cxnId="{EF630062-0B20-4EBE-9225-848EF05C3971}">
      <dgm:prSet/>
      <dgm:spPr/>
      <dgm:t>
        <a:bodyPr/>
        <a:lstStyle/>
        <a:p>
          <a:endParaRPr lang="en-US"/>
        </a:p>
      </dgm:t>
    </dgm:pt>
    <dgm:pt modelId="{097AAE9A-137E-43E6-AAE0-3F70910FCB79}">
      <dgm:prSet phldrT="[Text]"/>
      <dgm:spPr/>
      <dgm:t>
        <a:bodyPr/>
        <a:lstStyle/>
        <a:p>
          <a:r>
            <a:rPr lang="en-US" b="1" dirty="0" smtClean="0"/>
            <a:t>Next: </a:t>
          </a:r>
          <a:r>
            <a:rPr lang="en-US" dirty="0" smtClean="0"/>
            <a:t>what we don’t know…</a:t>
          </a:r>
          <a:endParaRPr lang="en-US" dirty="0"/>
        </a:p>
      </dgm:t>
    </dgm:pt>
    <dgm:pt modelId="{A098DDA5-2F3D-4C6A-A081-97773A39E9F5}" type="parTrans" cxnId="{5BCE8BE7-ABFB-45CF-89BF-FDC207989DB6}">
      <dgm:prSet/>
      <dgm:spPr/>
      <dgm:t>
        <a:bodyPr/>
        <a:lstStyle/>
        <a:p>
          <a:endParaRPr lang="en-US"/>
        </a:p>
      </dgm:t>
    </dgm:pt>
    <dgm:pt modelId="{561AFEFD-7FDA-4C59-8A2B-22A09A4B67DC}" type="sibTrans" cxnId="{5BCE8BE7-ABFB-45CF-89BF-FDC207989DB6}">
      <dgm:prSet/>
      <dgm:spPr/>
      <dgm:t>
        <a:bodyPr/>
        <a:lstStyle/>
        <a:p>
          <a:endParaRPr lang="en-US"/>
        </a:p>
      </dgm:t>
    </dgm:pt>
    <dgm:pt modelId="{AED09943-90AA-48DB-A627-1B8E28CD9AD6}" type="pres">
      <dgm:prSet presAssocID="{9F13B4C6-ECA6-4793-ACC8-5F319E643D58}" presName="CompostProcess" presStyleCnt="0">
        <dgm:presLayoutVars>
          <dgm:dir/>
          <dgm:resizeHandles val="exact"/>
        </dgm:presLayoutVars>
      </dgm:prSet>
      <dgm:spPr/>
    </dgm:pt>
    <dgm:pt modelId="{FCFD7115-0B03-4269-A465-3A3870F7A688}" type="pres">
      <dgm:prSet presAssocID="{9F13B4C6-ECA6-4793-ACC8-5F319E643D58}" presName="arrow" presStyleLbl="bgShp" presStyleIdx="0" presStyleCnt="1"/>
      <dgm:spPr/>
    </dgm:pt>
    <dgm:pt modelId="{24F0C06F-B9A1-464E-9A18-F0E43AE30539}" type="pres">
      <dgm:prSet presAssocID="{9F13B4C6-ECA6-4793-ACC8-5F319E643D58}" presName="linearProcess" presStyleCnt="0"/>
      <dgm:spPr/>
    </dgm:pt>
    <dgm:pt modelId="{AFD49AA3-D172-424A-81A6-37498812F179}" type="pres">
      <dgm:prSet presAssocID="{31731F52-6F93-4ABD-82D2-29D8428643B6}" presName="textNode" presStyleLbl="node1" presStyleIdx="0" presStyleCnt="4">
        <dgm:presLayoutVars>
          <dgm:bulletEnabled val="1"/>
        </dgm:presLayoutVars>
      </dgm:prSet>
      <dgm:spPr/>
      <dgm:t>
        <a:bodyPr/>
        <a:lstStyle/>
        <a:p>
          <a:endParaRPr lang="en-US"/>
        </a:p>
      </dgm:t>
    </dgm:pt>
    <dgm:pt modelId="{D4F4FA26-0A0D-42DE-8ED5-418F55B5EBB9}" type="pres">
      <dgm:prSet presAssocID="{05141A7E-5D06-4764-A445-0A9E501CFB81}" presName="sibTrans" presStyleCnt="0"/>
      <dgm:spPr/>
    </dgm:pt>
    <dgm:pt modelId="{4B65EC5C-5A90-44EA-8711-0631204058EF}" type="pres">
      <dgm:prSet presAssocID="{1860D94B-BBD0-4D7D-BD14-6A76897D4E62}" presName="textNode" presStyleLbl="node1" presStyleIdx="1" presStyleCnt="4">
        <dgm:presLayoutVars>
          <dgm:bulletEnabled val="1"/>
        </dgm:presLayoutVars>
      </dgm:prSet>
      <dgm:spPr/>
      <dgm:t>
        <a:bodyPr/>
        <a:lstStyle/>
        <a:p>
          <a:endParaRPr lang="en-US"/>
        </a:p>
      </dgm:t>
    </dgm:pt>
    <dgm:pt modelId="{34909E45-F07F-4D06-A7BE-7C290F2D0A2C}" type="pres">
      <dgm:prSet presAssocID="{FDBA3D20-0D6C-4631-A51C-FBA47CD461C5}" presName="sibTrans" presStyleCnt="0"/>
      <dgm:spPr/>
    </dgm:pt>
    <dgm:pt modelId="{180F67C3-976A-47E7-BA2D-1CCBDE30D638}" type="pres">
      <dgm:prSet presAssocID="{81EE07BE-8696-4205-B026-A9E62826EE05}" presName="textNode" presStyleLbl="node1" presStyleIdx="2" presStyleCnt="4">
        <dgm:presLayoutVars>
          <dgm:bulletEnabled val="1"/>
        </dgm:presLayoutVars>
      </dgm:prSet>
      <dgm:spPr/>
      <dgm:t>
        <a:bodyPr/>
        <a:lstStyle/>
        <a:p>
          <a:endParaRPr lang="en-US"/>
        </a:p>
      </dgm:t>
    </dgm:pt>
    <dgm:pt modelId="{14038A9B-08A7-44D6-AE83-A1988DE86A6D}" type="pres">
      <dgm:prSet presAssocID="{E3B63D90-811F-460C-948D-F46C04DBD9BC}" presName="sibTrans" presStyleCnt="0"/>
      <dgm:spPr/>
    </dgm:pt>
    <dgm:pt modelId="{9AD3D0E4-C6EC-43BA-BF89-A3320F513F6E}" type="pres">
      <dgm:prSet presAssocID="{097AAE9A-137E-43E6-AAE0-3F70910FCB79}" presName="textNode" presStyleLbl="node1" presStyleIdx="3" presStyleCnt="4">
        <dgm:presLayoutVars>
          <dgm:bulletEnabled val="1"/>
        </dgm:presLayoutVars>
      </dgm:prSet>
      <dgm:spPr/>
      <dgm:t>
        <a:bodyPr/>
        <a:lstStyle/>
        <a:p>
          <a:endParaRPr lang="en-US"/>
        </a:p>
      </dgm:t>
    </dgm:pt>
  </dgm:ptLst>
  <dgm:cxnLst>
    <dgm:cxn modelId="{E767F8A8-7E9A-4880-BFED-C7F24C89B94C}" type="presOf" srcId="{1860D94B-BBD0-4D7D-BD14-6A76897D4E62}" destId="{4B65EC5C-5A90-44EA-8711-0631204058EF}" srcOrd="0" destOrd="0" presId="urn:microsoft.com/office/officeart/2005/8/layout/hProcess9"/>
    <dgm:cxn modelId="{BCD43DB5-7029-497D-A958-1F97CFE492DD}" type="presOf" srcId="{81EE07BE-8696-4205-B026-A9E62826EE05}" destId="{180F67C3-976A-47E7-BA2D-1CCBDE30D638}" srcOrd="0" destOrd="0" presId="urn:microsoft.com/office/officeart/2005/8/layout/hProcess9"/>
    <dgm:cxn modelId="{C301FA20-CA39-46E5-85B1-B0AF7DCE8C03}" srcId="{9F13B4C6-ECA6-4793-ACC8-5F319E643D58}" destId="{1860D94B-BBD0-4D7D-BD14-6A76897D4E62}" srcOrd="1" destOrd="0" parTransId="{23736F3F-1D61-4A2F-BCBF-F95E0A6E9445}" sibTransId="{FDBA3D20-0D6C-4631-A51C-FBA47CD461C5}"/>
    <dgm:cxn modelId="{5BCE8BE7-ABFB-45CF-89BF-FDC207989DB6}" srcId="{9F13B4C6-ECA6-4793-ACC8-5F319E643D58}" destId="{097AAE9A-137E-43E6-AAE0-3F70910FCB79}" srcOrd="3" destOrd="0" parTransId="{A098DDA5-2F3D-4C6A-A081-97773A39E9F5}" sibTransId="{561AFEFD-7FDA-4C59-8A2B-22A09A4B67DC}"/>
    <dgm:cxn modelId="{EF630062-0B20-4EBE-9225-848EF05C3971}" srcId="{9F13B4C6-ECA6-4793-ACC8-5F319E643D58}" destId="{81EE07BE-8696-4205-B026-A9E62826EE05}" srcOrd="2" destOrd="0" parTransId="{45B8A718-E423-4EB0-B938-36A7CD9CC10D}" sibTransId="{E3B63D90-811F-460C-948D-F46C04DBD9BC}"/>
    <dgm:cxn modelId="{B2F6BA57-D760-4623-A3F4-D3FD1CFBC250}" type="presOf" srcId="{9F13B4C6-ECA6-4793-ACC8-5F319E643D58}" destId="{AED09943-90AA-48DB-A627-1B8E28CD9AD6}" srcOrd="0" destOrd="0" presId="urn:microsoft.com/office/officeart/2005/8/layout/hProcess9"/>
    <dgm:cxn modelId="{91A6A9AA-01CF-4D51-92D6-EDADA78845EF}" type="presOf" srcId="{31731F52-6F93-4ABD-82D2-29D8428643B6}" destId="{AFD49AA3-D172-424A-81A6-37498812F179}" srcOrd="0" destOrd="0" presId="urn:microsoft.com/office/officeart/2005/8/layout/hProcess9"/>
    <dgm:cxn modelId="{3AE6EC7B-F7A1-446A-A549-BA946126A192}" type="presOf" srcId="{097AAE9A-137E-43E6-AAE0-3F70910FCB79}" destId="{9AD3D0E4-C6EC-43BA-BF89-A3320F513F6E}" srcOrd="0" destOrd="0" presId="urn:microsoft.com/office/officeart/2005/8/layout/hProcess9"/>
    <dgm:cxn modelId="{DBD7CDE5-36E1-4B3E-9D00-5755414D6E12}" srcId="{9F13B4C6-ECA6-4793-ACC8-5F319E643D58}" destId="{31731F52-6F93-4ABD-82D2-29D8428643B6}" srcOrd="0" destOrd="0" parTransId="{EA0E1A01-0470-470E-974C-64C1E30F5950}" sibTransId="{05141A7E-5D06-4764-A445-0A9E501CFB81}"/>
    <dgm:cxn modelId="{235F8623-1624-495F-9696-317FE196755C}" type="presParOf" srcId="{AED09943-90AA-48DB-A627-1B8E28CD9AD6}" destId="{FCFD7115-0B03-4269-A465-3A3870F7A688}" srcOrd="0" destOrd="0" presId="urn:microsoft.com/office/officeart/2005/8/layout/hProcess9"/>
    <dgm:cxn modelId="{D125D110-CCBB-4F2D-AA28-7D6810CCA21C}" type="presParOf" srcId="{AED09943-90AA-48DB-A627-1B8E28CD9AD6}" destId="{24F0C06F-B9A1-464E-9A18-F0E43AE30539}" srcOrd="1" destOrd="0" presId="urn:microsoft.com/office/officeart/2005/8/layout/hProcess9"/>
    <dgm:cxn modelId="{651AADC1-3432-417C-A537-7C49AFF8D197}" type="presParOf" srcId="{24F0C06F-B9A1-464E-9A18-F0E43AE30539}" destId="{AFD49AA3-D172-424A-81A6-37498812F179}" srcOrd="0" destOrd="0" presId="urn:microsoft.com/office/officeart/2005/8/layout/hProcess9"/>
    <dgm:cxn modelId="{57E04444-A05E-4E4D-B4D8-80690A23A085}" type="presParOf" srcId="{24F0C06F-B9A1-464E-9A18-F0E43AE30539}" destId="{D4F4FA26-0A0D-42DE-8ED5-418F55B5EBB9}" srcOrd="1" destOrd="0" presId="urn:microsoft.com/office/officeart/2005/8/layout/hProcess9"/>
    <dgm:cxn modelId="{7A4DC642-6232-449A-9206-86CC8A78A014}" type="presParOf" srcId="{24F0C06F-B9A1-464E-9A18-F0E43AE30539}" destId="{4B65EC5C-5A90-44EA-8711-0631204058EF}" srcOrd="2" destOrd="0" presId="urn:microsoft.com/office/officeart/2005/8/layout/hProcess9"/>
    <dgm:cxn modelId="{10E39E8A-2FB7-4BD3-A9D0-98D32F5F82DF}" type="presParOf" srcId="{24F0C06F-B9A1-464E-9A18-F0E43AE30539}" destId="{34909E45-F07F-4D06-A7BE-7C290F2D0A2C}" srcOrd="3" destOrd="0" presId="urn:microsoft.com/office/officeart/2005/8/layout/hProcess9"/>
    <dgm:cxn modelId="{869AC9FF-019D-4593-B6CD-FB563C5981F4}" type="presParOf" srcId="{24F0C06F-B9A1-464E-9A18-F0E43AE30539}" destId="{180F67C3-976A-47E7-BA2D-1CCBDE30D638}" srcOrd="4" destOrd="0" presId="urn:microsoft.com/office/officeart/2005/8/layout/hProcess9"/>
    <dgm:cxn modelId="{48BB5E38-1111-4EEA-AA08-FEFC1BFF49DD}" type="presParOf" srcId="{24F0C06F-B9A1-464E-9A18-F0E43AE30539}" destId="{14038A9B-08A7-44D6-AE83-A1988DE86A6D}" srcOrd="5" destOrd="0" presId="urn:microsoft.com/office/officeart/2005/8/layout/hProcess9"/>
    <dgm:cxn modelId="{E8C72EDB-57BE-4950-8611-6C604CDE01CC}" type="presParOf" srcId="{24F0C06F-B9A1-464E-9A18-F0E43AE30539}" destId="{9AD3D0E4-C6EC-43BA-BF89-A3320F513F6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F1327-8F91-4D6D-8B9F-6CB3372DA7C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93916CB-2646-4084-9161-BE465C215982}">
      <dgm:prSet phldrT="[Text]" custT="1"/>
      <dgm:spPr/>
      <dgm:t>
        <a:bodyPr/>
        <a:lstStyle/>
        <a:p>
          <a:r>
            <a:rPr lang="en-US" sz="2400" dirty="0" smtClean="0"/>
            <a:t>Around 7,000 care-experienced students in higher education in England</a:t>
          </a:r>
          <a:endParaRPr lang="en-US" sz="2400" dirty="0"/>
        </a:p>
      </dgm:t>
    </dgm:pt>
    <dgm:pt modelId="{04A25EE9-C97D-4256-A729-CF7C8493E31D}" type="parTrans" cxnId="{87A75401-970C-4736-985D-DF7BBFBB7B53}">
      <dgm:prSet/>
      <dgm:spPr/>
      <dgm:t>
        <a:bodyPr/>
        <a:lstStyle/>
        <a:p>
          <a:endParaRPr lang="en-US"/>
        </a:p>
      </dgm:t>
    </dgm:pt>
    <dgm:pt modelId="{D86E870D-2C38-4F2A-85CD-336AC508BDEC}" type="sibTrans" cxnId="{87A75401-970C-4736-985D-DF7BBFBB7B53}">
      <dgm:prSet/>
      <dgm:spPr/>
      <dgm:t>
        <a:bodyPr/>
        <a:lstStyle/>
        <a:p>
          <a:endParaRPr lang="en-US"/>
        </a:p>
      </dgm:t>
    </dgm:pt>
    <dgm:pt modelId="{C3CEDFA1-A330-4507-A025-C5D9BA8F6770}">
      <dgm:prSet phldrT="[Text]" custT="1"/>
      <dgm:spPr/>
      <dgm:t>
        <a:bodyPr/>
        <a:lstStyle/>
        <a:p>
          <a:r>
            <a:rPr lang="en-US" sz="2400" dirty="0" smtClean="0"/>
            <a:t>13% of care leavers participate in higher education by the age of  19 – improving slowly</a:t>
          </a:r>
          <a:endParaRPr lang="en-US" sz="2400" dirty="0"/>
        </a:p>
      </dgm:t>
    </dgm:pt>
    <dgm:pt modelId="{D1557E75-32BA-48D7-8E22-A9C61BE8930C}" type="parTrans" cxnId="{7B22F1CF-C0DF-44C8-B3F2-9CA58D830115}">
      <dgm:prSet/>
      <dgm:spPr/>
      <dgm:t>
        <a:bodyPr/>
        <a:lstStyle/>
        <a:p>
          <a:endParaRPr lang="en-US"/>
        </a:p>
      </dgm:t>
    </dgm:pt>
    <dgm:pt modelId="{FF70BA56-BAAB-4568-A1C4-DC6813294DE3}" type="sibTrans" cxnId="{7B22F1CF-C0DF-44C8-B3F2-9CA58D830115}">
      <dgm:prSet/>
      <dgm:spPr/>
      <dgm:t>
        <a:bodyPr/>
        <a:lstStyle/>
        <a:p>
          <a:endParaRPr lang="en-US"/>
        </a:p>
      </dgm:t>
    </dgm:pt>
    <dgm:pt modelId="{BA55FF43-165C-47AF-B0B5-760E2F815D2D}">
      <dgm:prSet phldrT="[Text]" custT="1"/>
      <dgm:spPr/>
      <dgm:t>
        <a:bodyPr/>
        <a:lstStyle/>
        <a:p>
          <a:r>
            <a:rPr lang="en-US" sz="2400" dirty="0" smtClean="0"/>
            <a:t>Compares with 43% in  the general population – one of the most under-represented groups </a:t>
          </a:r>
          <a:endParaRPr lang="en-US" sz="2400" dirty="0"/>
        </a:p>
      </dgm:t>
    </dgm:pt>
    <dgm:pt modelId="{ECC07379-0C89-4C08-9BE2-B92A0934D47D}" type="parTrans" cxnId="{0CC4F4C9-4D9A-4986-AF4D-721D301044DF}">
      <dgm:prSet/>
      <dgm:spPr/>
      <dgm:t>
        <a:bodyPr/>
        <a:lstStyle/>
        <a:p>
          <a:endParaRPr lang="en-US"/>
        </a:p>
      </dgm:t>
    </dgm:pt>
    <dgm:pt modelId="{47F70374-6810-421B-8F47-D64ACBD187A1}" type="sibTrans" cxnId="{0CC4F4C9-4D9A-4986-AF4D-721D301044DF}">
      <dgm:prSet/>
      <dgm:spPr/>
      <dgm:t>
        <a:bodyPr/>
        <a:lstStyle/>
        <a:p>
          <a:endParaRPr lang="en-US"/>
        </a:p>
      </dgm:t>
    </dgm:pt>
    <dgm:pt modelId="{53BE35E3-7441-46AF-94DD-DEE8E0211413}">
      <dgm:prSet phldrT="[Text]" custT="1"/>
      <dgm:spPr/>
      <dgm:t>
        <a:bodyPr/>
        <a:lstStyle/>
        <a:p>
          <a:pPr marL="0" indent="0" defTabSz="914400">
            <a:lnSpc>
              <a:spcPct val="100000"/>
            </a:lnSpc>
            <a:spcBef>
              <a:spcPts val="0"/>
            </a:spcBef>
            <a:spcAft>
              <a:spcPts val="0"/>
            </a:spcAft>
            <a:buNone/>
          </a:pPr>
          <a:r>
            <a:rPr lang="en-US" sz="2400" dirty="0" smtClean="0"/>
            <a:t>Over half of care-experienced full-time students are aged over 20 on entry</a:t>
          </a:r>
          <a:endParaRPr lang="en-US" sz="2400" dirty="0"/>
        </a:p>
      </dgm:t>
    </dgm:pt>
    <dgm:pt modelId="{10F3D08B-F690-4A71-A95E-36628C507490}" type="parTrans" cxnId="{D2F649C1-13AE-451B-BFD4-B1417FD449A7}">
      <dgm:prSet/>
      <dgm:spPr/>
      <dgm:t>
        <a:bodyPr/>
        <a:lstStyle/>
        <a:p>
          <a:endParaRPr lang="en-US"/>
        </a:p>
      </dgm:t>
    </dgm:pt>
    <dgm:pt modelId="{E68AA03A-DEBB-4A8B-B41B-4D5CF075442F}" type="sibTrans" cxnId="{D2F649C1-13AE-451B-BFD4-B1417FD449A7}">
      <dgm:prSet/>
      <dgm:spPr/>
      <dgm:t>
        <a:bodyPr/>
        <a:lstStyle/>
        <a:p>
          <a:endParaRPr lang="en-US"/>
        </a:p>
      </dgm:t>
    </dgm:pt>
    <dgm:pt modelId="{2DFC115B-7029-487D-A930-36AC10E5F860}">
      <dgm:prSet phldrT="[Text]" custT="1"/>
      <dgm:spPr/>
      <dgm:t>
        <a:bodyPr/>
        <a:lstStyle/>
        <a:p>
          <a:r>
            <a:rPr lang="en-US" sz="2400" dirty="0" smtClean="0"/>
            <a:t>Estimated that 30% of care-experienced adults will access higher education at some point</a:t>
          </a:r>
          <a:endParaRPr lang="en-US" sz="2400" dirty="0"/>
        </a:p>
      </dgm:t>
    </dgm:pt>
    <dgm:pt modelId="{EF600C03-5238-463C-81DA-FB531E185E8A}" type="parTrans" cxnId="{B72BCEAB-E7CB-4586-BD15-9B288BA4DC72}">
      <dgm:prSet/>
      <dgm:spPr/>
      <dgm:t>
        <a:bodyPr/>
        <a:lstStyle/>
        <a:p>
          <a:endParaRPr lang="en-US"/>
        </a:p>
      </dgm:t>
    </dgm:pt>
    <dgm:pt modelId="{A2B2F934-84F3-4D86-9B99-6B20C0E97ED3}" type="sibTrans" cxnId="{B72BCEAB-E7CB-4586-BD15-9B288BA4DC72}">
      <dgm:prSet/>
      <dgm:spPr/>
      <dgm:t>
        <a:bodyPr/>
        <a:lstStyle/>
        <a:p>
          <a:endParaRPr lang="en-US"/>
        </a:p>
      </dgm:t>
    </dgm:pt>
    <dgm:pt modelId="{66E45D35-7476-4A5B-A877-7BC2B6DC19E6}" type="pres">
      <dgm:prSet presAssocID="{CCDF1327-8F91-4D6D-8B9F-6CB3372DA7C4}" presName="diagram" presStyleCnt="0">
        <dgm:presLayoutVars>
          <dgm:dir/>
          <dgm:resizeHandles val="exact"/>
        </dgm:presLayoutVars>
      </dgm:prSet>
      <dgm:spPr/>
      <dgm:t>
        <a:bodyPr/>
        <a:lstStyle/>
        <a:p>
          <a:endParaRPr lang="en-US"/>
        </a:p>
      </dgm:t>
    </dgm:pt>
    <dgm:pt modelId="{F3CEC77D-28F3-4A22-A58B-C5319B2BC4F4}" type="pres">
      <dgm:prSet presAssocID="{E93916CB-2646-4084-9161-BE465C215982}" presName="node" presStyleLbl="node1" presStyleIdx="0" presStyleCnt="5" custScaleX="120026">
        <dgm:presLayoutVars>
          <dgm:bulletEnabled val="1"/>
        </dgm:presLayoutVars>
      </dgm:prSet>
      <dgm:spPr/>
      <dgm:t>
        <a:bodyPr/>
        <a:lstStyle/>
        <a:p>
          <a:endParaRPr lang="en-US"/>
        </a:p>
      </dgm:t>
    </dgm:pt>
    <dgm:pt modelId="{893D7496-B9D5-48C0-8710-A653A8143127}" type="pres">
      <dgm:prSet presAssocID="{D86E870D-2C38-4F2A-85CD-336AC508BDEC}" presName="sibTrans" presStyleCnt="0"/>
      <dgm:spPr/>
    </dgm:pt>
    <dgm:pt modelId="{5B8F3C21-9D42-4B6C-A170-56573408E346}" type="pres">
      <dgm:prSet presAssocID="{C3CEDFA1-A330-4507-A025-C5D9BA8F6770}" presName="node" presStyleLbl="node1" presStyleIdx="1" presStyleCnt="5" custScaleX="120026">
        <dgm:presLayoutVars>
          <dgm:bulletEnabled val="1"/>
        </dgm:presLayoutVars>
      </dgm:prSet>
      <dgm:spPr/>
      <dgm:t>
        <a:bodyPr/>
        <a:lstStyle/>
        <a:p>
          <a:endParaRPr lang="en-US"/>
        </a:p>
      </dgm:t>
    </dgm:pt>
    <dgm:pt modelId="{306B6E4D-39FA-4CC4-8C80-14B5C6A1A94F}" type="pres">
      <dgm:prSet presAssocID="{FF70BA56-BAAB-4568-A1C4-DC6813294DE3}" presName="sibTrans" presStyleCnt="0"/>
      <dgm:spPr/>
    </dgm:pt>
    <dgm:pt modelId="{A29A8F16-3EB3-48CB-AFEC-BFFA0A0B7D70}" type="pres">
      <dgm:prSet presAssocID="{BA55FF43-165C-47AF-B0B5-760E2F815D2D}" presName="node" presStyleLbl="node1" presStyleIdx="2" presStyleCnt="5" custScaleX="120026">
        <dgm:presLayoutVars>
          <dgm:bulletEnabled val="1"/>
        </dgm:presLayoutVars>
      </dgm:prSet>
      <dgm:spPr/>
      <dgm:t>
        <a:bodyPr/>
        <a:lstStyle/>
        <a:p>
          <a:endParaRPr lang="en-US"/>
        </a:p>
      </dgm:t>
    </dgm:pt>
    <dgm:pt modelId="{8DB045CD-004C-45C3-9684-6AB0C8C30F7D}" type="pres">
      <dgm:prSet presAssocID="{47F70374-6810-421B-8F47-D64ACBD187A1}" presName="sibTrans" presStyleCnt="0"/>
      <dgm:spPr/>
    </dgm:pt>
    <dgm:pt modelId="{4A2CBE54-D309-4AAD-A66F-433288955EEF}" type="pres">
      <dgm:prSet presAssocID="{53BE35E3-7441-46AF-94DD-DEE8E0211413}" presName="node" presStyleLbl="node1" presStyleIdx="3" presStyleCnt="5" custScaleX="120026" custLinFactNeighborX="-65162" custLinFactNeighborY="-3218">
        <dgm:presLayoutVars>
          <dgm:bulletEnabled val="1"/>
        </dgm:presLayoutVars>
      </dgm:prSet>
      <dgm:spPr/>
      <dgm:t>
        <a:bodyPr/>
        <a:lstStyle/>
        <a:p>
          <a:endParaRPr lang="en-US"/>
        </a:p>
      </dgm:t>
    </dgm:pt>
    <dgm:pt modelId="{DC8A03C2-CED4-41EF-9828-622CBAF7C953}" type="pres">
      <dgm:prSet presAssocID="{E68AA03A-DEBB-4A8B-B41B-4D5CF075442F}" presName="sibTrans" presStyleCnt="0"/>
      <dgm:spPr/>
    </dgm:pt>
    <dgm:pt modelId="{926B1355-A4DA-4F96-905B-F1CC862B5ED8}" type="pres">
      <dgm:prSet presAssocID="{2DFC115B-7029-487D-A930-36AC10E5F860}" presName="node" presStyleLbl="node1" presStyleIdx="4" presStyleCnt="5" custScaleX="120026" custLinFactNeighborX="-65162" custLinFactNeighborY="-3218">
        <dgm:presLayoutVars>
          <dgm:bulletEnabled val="1"/>
        </dgm:presLayoutVars>
      </dgm:prSet>
      <dgm:spPr/>
      <dgm:t>
        <a:bodyPr/>
        <a:lstStyle/>
        <a:p>
          <a:endParaRPr lang="en-US"/>
        </a:p>
      </dgm:t>
    </dgm:pt>
  </dgm:ptLst>
  <dgm:cxnLst>
    <dgm:cxn modelId="{348BA2BA-4260-4D11-BADA-A855AF9BB3CD}" type="presOf" srcId="{2DFC115B-7029-487D-A930-36AC10E5F860}" destId="{926B1355-A4DA-4F96-905B-F1CC862B5ED8}" srcOrd="0" destOrd="0" presId="urn:microsoft.com/office/officeart/2005/8/layout/default"/>
    <dgm:cxn modelId="{0CC4F4C9-4D9A-4986-AF4D-721D301044DF}" srcId="{CCDF1327-8F91-4D6D-8B9F-6CB3372DA7C4}" destId="{BA55FF43-165C-47AF-B0B5-760E2F815D2D}" srcOrd="2" destOrd="0" parTransId="{ECC07379-0C89-4C08-9BE2-B92A0934D47D}" sibTransId="{47F70374-6810-421B-8F47-D64ACBD187A1}"/>
    <dgm:cxn modelId="{B72BCEAB-E7CB-4586-BD15-9B288BA4DC72}" srcId="{CCDF1327-8F91-4D6D-8B9F-6CB3372DA7C4}" destId="{2DFC115B-7029-487D-A930-36AC10E5F860}" srcOrd="4" destOrd="0" parTransId="{EF600C03-5238-463C-81DA-FB531E185E8A}" sibTransId="{A2B2F934-84F3-4D86-9B99-6B20C0E97ED3}"/>
    <dgm:cxn modelId="{A137E11E-C127-421E-975C-E489A60AD74F}" type="presOf" srcId="{C3CEDFA1-A330-4507-A025-C5D9BA8F6770}" destId="{5B8F3C21-9D42-4B6C-A170-56573408E346}" srcOrd="0" destOrd="0" presId="urn:microsoft.com/office/officeart/2005/8/layout/default"/>
    <dgm:cxn modelId="{3C82520C-9A6D-439E-90B8-0839F1D59C2C}" type="presOf" srcId="{BA55FF43-165C-47AF-B0B5-760E2F815D2D}" destId="{A29A8F16-3EB3-48CB-AFEC-BFFA0A0B7D70}" srcOrd="0" destOrd="0" presId="urn:microsoft.com/office/officeart/2005/8/layout/default"/>
    <dgm:cxn modelId="{AF7CA4B4-D5A6-40DC-9D16-6AD26013C069}" type="presOf" srcId="{CCDF1327-8F91-4D6D-8B9F-6CB3372DA7C4}" destId="{66E45D35-7476-4A5B-A877-7BC2B6DC19E6}" srcOrd="0" destOrd="0" presId="urn:microsoft.com/office/officeart/2005/8/layout/default"/>
    <dgm:cxn modelId="{87A75401-970C-4736-985D-DF7BBFBB7B53}" srcId="{CCDF1327-8F91-4D6D-8B9F-6CB3372DA7C4}" destId="{E93916CB-2646-4084-9161-BE465C215982}" srcOrd="0" destOrd="0" parTransId="{04A25EE9-C97D-4256-A729-CF7C8493E31D}" sibTransId="{D86E870D-2C38-4F2A-85CD-336AC508BDEC}"/>
    <dgm:cxn modelId="{CEC7AB64-8BD0-42F3-99C7-EB1E4E92F254}" type="presOf" srcId="{53BE35E3-7441-46AF-94DD-DEE8E0211413}" destId="{4A2CBE54-D309-4AAD-A66F-433288955EEF}" srcOrd="0" destOrd="0" presId="urn:microsoft.com/office/officeart/2005/8/layout/default"/>
    <dgm:cxn modelId="{BADBD67A-B05E-4C4C-9712-5FDD813BA39E}" type="presOf" srcId="{E93916CB-2646-4084-9161-BE465C215982}" destId="{F3CEC77D-28F3-4A22-A58B-C5319B2BC4F4}" srcOrd="0" destOrd="0" presId="urn:microsoft.com/office/officeart/2005/8/layout/default"/>
    <dgm:cxn modelId="{7B22F1CF-C0DF-44C8-B3F2-9CA58D830115}" srcId="{CCDF1327-8F91-4D6D-8B9F-6CB3372DA7C4}" destId="{C3CEDFA1-A330-4507-A025-C5D9BA8F6770}" srcOrd="1" destOrd="0" parTransId="{D1557E75-32BA-48D7-8E22-A9C61BE8930C}" sibTransId="{FF70BA56-BAAB-4568-A1C4-DC6813294DE3}"/>
    <dgm:cxn modelId="{D2F649C1-13AE-451B-BFD4-B1417FD449A7}" srcId="{CCDF1327-8F91-4D6D-8B9F-6CB3372DA7C4}" destId="{53BE35E3-7441-46AF-94DD-DEE8E0211413}" srcOrd="3" destOrd="0" parTransId="{10F3D08B-F690-4A71-A95E-36628C507490}" sibTransId="{E68AA03A-DEBB-4A8B-B41B-4D5CF075442F}"/>
    <dgm:cxn modelId="{54593251-1BC1-4152-9421-9301CD74A208}" type="presParOf" srcId="{66E45D35-7476-4A5B-A877-7BC2B6DC19E6}" destId="{F3CEC77D-28F3-4A22-A58B-C5319B2BC4F4}" srcOrd="0" destOrd="0" presId="urn:microsoft.com/office/officeart/2005/8/layout/default"/>
    <dgm:cxn modelId="{32C1E3C7-0BB7-4264-A276-986763E72ABA}" type="presParOf" srcId="{66E45D35-7476-4A5B-A877-7BC2B6DC19E6}" destId="{893D7496-B9D5-48C0-8710-A653A8143127}" srcOrd="1" destOrd="0" presId="urn:microsoft.com/office/officeart/2005/8/layout/default"/>
    <dgm:cxn modelId="{88DB6424-C685-4312-98EF-BB052785F5F3}" type="presParOf" srcId="{66E45D35-7476-4A5B-A877-7BC2B6DC19E6}" destId="{5B8F3C21-9D42-4B6C-A170-56573408E346}" srcOrd="2" destOrd="0" presId="urn:microsoft.com/office/officeart/2005/8/layout/default"/>
    <dgm:cxn modelId="{96E86D5F-5FEE-4F45-95CB-05D9BABD4BBD}" type="presParOf" srcId="{66E45D35-7476-4A5B-A877-7BC2B6DC19E6}" destId="{306B6E4D-39FA-4CC4-8C80-14B5C6A1A94F}" srcOrd="3" destOrd="0" presId="urn:microsoft.com/office/officeart/2005/8/layout/default"/>
    <dgm:cxn modelId="{FCA1EF7D-F465-4381-A055-EAC4FCA9E2E4}" type="presParOf" srcId="{66E45D35-7476-4A5B-A877-7BC2B6DC19E6}" destId="{A29A8F16-3EB3-48CB-AFEC-BFFA0A0B7D70}" srcOrd="4" destOrd="0" presId="urn:microsoft.com/office/officeart/2005/8/layout/default"/>
    <dgm:cxn modelId="{4A5F794A-B3C0-4D10-ADCC-D4C0A268224B}" type="presParOf" srcId="{66E45D35-7476-4A5B-A877-7BC2B6DC19E6}" destId="{8DB045CD-004C-45C3-9684-6AB0C8C30F7D}" srcOrd="5" destOrd="0" presId="urn:microsoft.com/office/officeart/2005/8/layout/default"/>
    <dgm:cxn modelId="{2D7E4688-C750-41D6-9FAC-BB26F5FF03DD}" type="presParOf" srcId="{66E45D35-7476-4A5B-A877-7BC2B6DC19E6}" destId="{4A2CBE54-D309-4AAD-A66F-433288955EEF}" srcOrd="6" destOrd="0" presId="urn:microsoft.com/office/officeart/2005/8/layout/default"/>
    <dgm:cxn modelId="{E7FFF706-E517-4812-A2F2-A07D9A94D1A2}" type="presParOf" srcId="{66E45D35-7476-4A5B-A877-7BC2B6DC19E6}" destId="{DC8A03C2-CED4-41EF-9828-622CBAF7C953}" srcOrd="7" destOrd="0" presId="urn:microsoft.com/office/officeart/2005/8/layout/default"/>
    <dgm:cxn modelId="{893BEC6E-5BA0-4924-965F-DDA1BC54AFC7}" type="presParOf" srcId="{66E45D35-7476-4A5B-A877-7BC2B6DC19E6}" destId="{926B1355-A4DA-4F96-905B-F1CC862B5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A69E2-2178-4C51-B2BD-9A3DE272F72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F43D18D-0FBE-47BD-B12D-BB25D3040DC8}">
      <dgm:prSet phldrT="[Text]"/>
      <dgm:spPr/>
      <dgm:t>
        <a:bodyPr/>
        <a:lstStyle/>
        <a:p>
          <a:r>
            <a:rPr lang="en-US" dirty="0" smtClean="0"/>
            <a:t>GCSEs</a:t>
          </a:r>
          <a:endParaRPr lang="en-US" dirty="0"/>
        </a:p>
      </dgm:t>
    </dgm:pt>
    <dgm:pt modelId="{53865978-B46C-4EAC-AB5B-05AB9D08E0FC}" type="parTrans" cxnId="{641864F7-18A3-4000-B8AC-A49D1C667D0B}">
      <dgm:prSet/>
      <dgm:spPr/>
      <dgm:t>
        <a:bodyPr/>
        <a:lstStyle/>
        <a:p>
          <a:endParaRPr lang="en-US"/>
        </a:p>
      </dgm:t>
    </dgm:pt>
    <dgm:pt modelId="{BB84A773-3352-4FCD-817D-A3DA4DFA5E71}" type="sibTrans" cxnId="{641864F7-18A3-4000-B8AC-A49D1C667D0B}">
      <dgm:prSet/>
      <dgm:spPr/>
      <dgm:t>
        <a:bodyPr/>
        <a:lstStyle/>
        <a:p>
          <a:endParaRPr lang="en-US"/>
        </a:p>
      </dgm:t>
    </dgm:pt>
    <dgm:pt modelId="{1175D70D-DB39-45B7-8A4D-4A1A6E273EA0}">
      <dgm:prSet phldrT="[Text]" custT="1"/>
      <dgm:spPr>
        <a:solidFill>
          <a:schemeClr val="accent2"/>
        </a:solidFill>
      </dgm:spPr>
      <dgm:t>
        <a:bodyPr/>
        <a:lstStyle/>
        <a:p>
          <a:r>
            <a:rPr lang="en-US" sz="2800" dirty="0" smtClean="0"/>
            <a:t>Mental health</a:t>
          </a:r>
          <a:endParaRPr lang="en-US" sz="2800" dirty="0"/>
        </a:p>
      </dgm:t>
    </dgm:pt>
    <dgm:pt modelId="{18910245-73B6-45F5-923C-057495048B24}" type="parTrans" cxnId="{29029CF5-2845-4F26-8167-11F078B45F11}">
      <dgm:prSet/>
      <dgm:spPr>
        <a:ln w="76200">
          <a:headEnd type="triangle" w="med" len="med"/>
          <a:tailEnd type="none" w="med" len="med"/>
        </a:ln>
      </dgm:spPr>
      <dgm:t>
        <a:bodyPr/>
        <a:lstStyle/>
        <a:p>
          <a:endParaRPr lang="en-US"/>
        </a:p>
      </dgm:t>
    </dgm:pt>
    <dgm:pt modelId="{6CF9486C-8224-4917-A3C2-75EDD8283EFC}" type="sibTrans" cxnId="{29029CF5-2845-4F26-8167-11F078B45F11}">
      <dgm:prSet/>
      <dgm:spPr/>
      <dgm:t>
        <a:bodyPr/>
        <a:lstStyle/>
        <a:p>
          <a:endParaRPr lang="en-US"/>
        </a:p>
      </dgm:t>
    </dgm:pt>
    <dgm:pt modelId="{4CD4B8E3-B87B-47EF-AB82-5635A365C0B1}">
      <dgm:prSet phldrT="[Text]" custT="1"/>
      <dgm:spPr>
        <a:solidFill>
          <a:schemeClr val="accent2"/>
        </a:solidFill>
      </dgm:spPr>
      <dgm:t>
        <a:bodyPr/>
        <a:lstStyle/>
        <a:p>
          <a:r>
            <a:rPr lang="en-US" sz="2800" dirty="0" smtClean="0"/>
            <a:t>School stability</a:t>
          </a:r>
          <a:endParaRPr lang="en-US" sz="2800" dirty="0"/>
        </a:p>
      </dgm:t>
    </dgm:pt>
    <dgm:pt modelId="{BF15BFCF-C130-4569-9EAA-8883DF54B53B}" type="parTrans" cxnId="{9A0672C3-ECFB-409F-A8A3-3437DFF4DA53}">
      <dgm:prSet/>
      <dgm:spPr>
        <a:ln w="76200">
          <a:headEnd type="triangle" w="med" len="med"/>
          <a:tailEnd type="none" w="med" len="med"/>
        </a:ln>
      </dgm:spPr>
      <dgm:t>
        <a:bodyPr/>
        <a:lstStyle/>
        <a:p>
          <a:endParaRPr lang="en-US"/>
        </a:p>
      </dgm:t>
    </dgm:pt>
    <dgm:pt modelId="{F3B11362-FBD9-4315-A3A6-5A351EB70602}" type="sibTrans" cxnId="{9A0672C3-ECFB-409F-A8A3-3437DFF4DA53}">
      <dgm:prSet/>
      <dgm:spPr/>
      <dgm:t>
        <a:bodyPr/>
        <a:lstStyle/>
        <a:p>
          <a:endParaRPr lang="en-US"/>
        </a:p>
      </dgm:t>
    </dgm:pt>
    <dgm:pt modelId="{93991262-D3A1-45E6-8CD1-E4ECE29773AE}">
      <dgm:prSet phldrT="[Text]" custT="1"/>
      <dgm:spPr>
        <a:solidFill>
          <a:schemeClr val="accent2"/>
        </a:solidFill>
      </dgm:spPr>
      <dgm:t>
        <a:bodyPr/>
        <a:lstStyle/>
        <a:p>
          <a:r>
            <a:rPr lang="en-US" sz="2800" dirty="0" smtClean="0"/>
            <a:t>Virtual school and others</a:t>
          </a:r>
          <a:endParaRPr lang="en-US" sz="2800" dirty="0"/>
        </a:p>
      </dgm:t>
    </dgm:pt>
    <dgm:pt modelId="{E880BB0F-CF7D-45AD-99B4-7A1BF1F5A89F}" type="parTrans" cxnId="{08CF86F0-F18D-4D93-A72C-A4F5D5AE6F82}">
      <dgm:prSet/>
      <dgm:spPr>
        <a:ln w="76200">
          <a:headEnd type="triangle" w="med" len="med"/>
          <a:tailEnd type="none" w="med" len="med"/>
        </a:ln>
      </dgm:spPr>
      <dgm:t>
        <a:bodyPr/>
        <a:lstStyle/>
        <a:p>
          <a:endParaRPr lang="en-US"/>
        </a:p>
      </dgm:t>
    </dgm:pt>
    <dgm:pt modelId="{C82470C0-224B-44B3-8ADE-AB75E309349A}" type="sibTrans" cxnId="{08CF86F0-F18D-4D93-A72C-A4F5D5AE6F82}">
      <dgm:prSet/>
      <dgm:spPr/>
      <dgm:t>
        <a:bodyPr/>
        <a:lstStyle/>
        <a:p>
          <a:endParaRPr lang="en-US"/>
        </a:p>
      </dgm:t>
    </dgm:pt>
    <dgm:pt modelId="{746637BE-7CA3-4469-A0C6-4278E4E64A77}">
      <dgm:prSet phldrT="[Text]" custT="1"/>
      <dgm:spPr>
        <a:solidFill>
          <a:schemeClr val="accent2"/>
        </a:solidFill>
      </dgm:spPr>
      <dgm:t>
        <a:bodyPr/>
        <a:lstStyle/>
        <a:p>
          <a:r>
            <a:rPr lang="en-US" sz="2800" dirty="0" smtClean="0"/>
            <a:t>Care placement</a:t>
          </a:r>
          <a:endParaRPr lang="en-US" sz="2800" dirty="0"/>
        </a:p>
      </dgm:t>
    </dgm:pt>
    <dgm:pt modelId="{F7FC86CE-801B-4746-8AF8-418128CA1E1F}" type="parTrans" cxnId="{A5A10767-9B1B-4752-9BAC-C3DCBE178251}">
      <dgm:prSet/>
      <dgm:spPr>
        <a:ln w="76200">
          <a:headEnd type="triangle" w="med" len="med"/>
          <a:tailEnd type="none" w="med" len="med"/>
        </a:ln>
      </dgm:spPr>
      <dgm:t>
        <a:bodyPr/>
        <a:lstStyle/>
        <a:p>
          <a:endParaRPr lang="en-US"/>
        </a:p>
      </dgm:t>
    </dgm:pt>
    <dgm:pt modelId="{F4F907C4-960C-44D5-81BA-D68A5F4CBABF}" type="sibTrans" cxnId="{A5A10767-9B1B-4752-9BAC-C3DCBE178251}">
      <dgm:prSet/>
      <dgm:spPr/>
      <dgm:t>
        <a:bodyPr/>
        <a:lstStyle/>
        <a:p>
          <a:endParaRPr lang="en-US"/>
        </a:p>
      </dgm:t>
    </dgm:pt>
    <dgm:pt modelId="{809C6F12-D33B-4CCB-9E5E-6CCCF18A3AF8}">
      <dgm:prSet phldrT="[Text]" custT="1"/>
      <dgm:spPr>
        <a:solidFill>
          <a:schemeClr val="accent2"/>
        </a:solidFill>
      </dgm:spPr>
      <dgm:t>
        <a:bodyPr/>
        <a:lstStyle/>
        <a:p>
          <a:r>
            <a:rPr lang="en-US" sz="2800" dirty="0" smtClean="0"/>
            <a:t>Adult expectations</a:t>
          </a:r>
          <a:endParaRPr lang="en-US" sz="2800" dirty="0"/>
        </a:p>
      </dgm:t>
    </dgm:pt>
    <dgm:pt modelId="{AB9DA868-64C2-4EE6-9ACC-5D7E8DDDB7CA}" type="parTrans" cxnId="{5DAA807F-B4A3-4DA9-B5CC-7E740B344D72}">
      <dgm:prSet/>
      <dgm:spPr>
        <a:ln w="76200">
          <a:headEnd type="triangle" w="med" len="med"/>
          <a:tailEnd type="none" w="med" len="med"/>
        </a:ln>
      </dgm:spPr>
      <dgm:t>
        <a:bodyPr/>
        <a:lstStyle/>
        <a:p>
          <a:endParaRPr lang="en-US"/>
        </a:p>
      </dgm:t>
    </dgm:pt>
    <dgm:pt modelId="{95734834-64AB-4579-B88C-A3C985C45E59}" type="sibTrans" cxnId="{5DAA807F-B4A3-4DA9-B5CC-7E740B344D72}">
      <dgm:prSet/>
      <dgm:spPr/>
      <dgm:t>
        <a:bodyPr/>
        <a:lstStyle/>
        <a:p>
          <a:endParaRPr lang="en-US"/>
        </a:p>
      </dgm:t>
    </dgm:pt>
    <dgm:pt modelId="{578A5547-9AA9-4D03-B12B-9EDD17F60D01}" type="pres">
      <dgm:prSet presAssocID="{2F6A69E2-2178-4C51-B2BD-9A3DE272F725}" presName="cycle" presStyleCnt="0">
        <dgm:presLayoutVars>
          <dgm:chMax val="1"/>
          <dgm:dir/>
          <dgm:animLvl val="ctr"/>
          <dgm:resizeHandles val="exact"/>
        </dgm:presLayoutVars>
      </dgm:prSet>
      <dgm:spPr/>
      <dgm:t>
        <a:bodyPr/>
        <a:lstStyle/>
        <a:p>
          <a:endParaRPr lang="en-US"/>
        </a:p>
      </dgm:t>
    </dgm:pt>
    <dgm:pt modelId="{D4BAEA65-0C89-4DC3-89A6-2A8D23879C66}" type="pres">
      <dgm:prSet presAssocID="{9F43D18D-0FBE-47BD-B12D-BB25D3040DC8}" presName="centerShape" presStyleLbl="node0" presStyleIdx="0" presStyleCnt="1" custScaleX="227534" custScaleY="130376" custLinFactNeighborY="34427"/>
      <dgm:spPr/>
      <dgm:t>
        <a:bodyPr/>
        <a:lstStyle/>
        <a:p>
          <a:endParaRPr lang="en-US"/>
        </a:p>
      </dgm:t>
    </dgm:pt>
    <dgm:pt modelId="{8603A72A-3552-4A11-8509-F3726E0B6A9A}" type="pres">
      <dgm:prSet presAssocID="{18910245-73B6-45F5-923C-057495048B24}" presName="Name9" presStyleLbl="parChTrans1D2" presStyleIdx="0" presStyleCnt="5"/>
      <dgm:spPr/>
      <dgm:t>
        <a:bodyPr/>
        <a:lstStyle/>
        <a:p>
          <a:endParaRPr lang="en-US"/>
        </a:p>
      </dgm:t>
    </dgm:pt>
    <dgm:pt modelId="{13336F3E-37AC-4B52-9D20-7341A97C6981}" type="pres">
      <dgm:prSet presAssocID="{18910245-73B6-45F5-923C-057495048B24}" presName="connTx" presStyleLbl="parChTrans1D2" presStyleIdx="0" presStyleCnt="5"/>
      <dgm:spPr/>
      <dgm:t>
        <a:bodyPr/>
        <a:lstStyle/>
        <a:p>
          <a:endParaRPr lang="en-US"/>
        </a:p>
      </dgm:t>
    </dgm:pt>
    <dgm:pt modelId="{D62934B1-1CD8-4A35-934D-3B08B3B2510B}" type="pres">
      <dgm:prSet presAssocID="{1175D70D-DB39-45B7-8A4D-4A1A6E273EA0}" presName="node" presStyleLbl="node1" presStyleIdx="0" presStyleCnt="5" custScaleX="227534" custScaleY="130376" custRadScaleRad="74396">
        <dgm:presLayoutVars>
          <dgm:bulletEnabled val="1"/>
        </dgm:presLayoutVars>
      </dgm:prSet>
      <dgm:spPr/>
      <dgm:t>
        <a:bodyPr/>
        <a:lstStyle/>
        <a:p>
          <a:endParaRPr lang="en-US"/>
        </a:p>
      </dgm:t>
    </dgm:pt>
    <dgm:pt modelId="{519DE616-E917-47EC-8D37-1FD51ED09A0F}" type="pres">
      <dgm:prSet presAssocID="{BF15BFCF-C130-4569-9EAA-8883DF54B53B}" presName="Name9" presStyleLbl="parChTrans1D2" presStyleIdx="1" presStyleCnt="5"/>
      <dgm:spPr/>
      <dgm:t>
        <a:bodyPr/>
        <a:lstStyle/>
        <a:p>
          <a:endParaRPr lang="en-US"/>
        </a:p>
      </dgm:t>
    </dgm:pt>
    <dgm:pt modelId="{74A5EACF-FB98-4657-BA35-4239D06E35AA}" type="pres">
      <dgm:prSet presAssocID="{BF15BFCF-C130-4569-9EAA-8883DF54B53B}" presName="connTx" presStyleLbl="parChTrans1D2" presStyleIdx="1" presStyleCnt="5"/>
      <dgm:spPr/>
      <dgm:t>
        <a:bodyPr/>
        <a:lstStyle/>
        <a:p>
          <a:endParaRPr lang="en-US"/>
        </a:p>
      </dgm:t>
    </dgm:pt>
    <dgm:pt modelId="{4CD49C82-03B3-40B2-BE55-53E91C08513A}" type="pres">
      <dgm:prSet presAssocID="{4CD4B8E3-B87B-47EF-AB82-5635A365C0B1}" presName="node" presStyleLbl="node1" presStyleIdx="1" presStyleCnt="5" custScaleX="227534" custScaleY="130376" custRadScaleRad="274281" custRadScaleInc="6337">
        <dgm:presLayoutVars>
          <dgm:bulletEnabled val="1"/>
        </dgm:presLayoutVars>
      </dgm:prSet>
      <dgm:spPr/>
      <dgm:t>
        <a:bodyPr/>
        <a:lstStyle/>
        <a:p>
          <a:endParaRPr lang="en-US"/>
        </a:p>
      </dgm:t>
    </dgm:pt>
    <dgm:pt modelId="{EEC0ADE7-3CE8-4039-A234-ED50D0A28F36}" type="pres">
      <dgm:prSet presAssocID="{E880BB0F-CF7D-45AD-99B4-7A1BF1F5A89F}" presName="Name9" presStyleLbl="parChTrans1D2" presStyleIdx="2" presStyleCnt="5"/>
      <dgm:spPr/>
      <dgm:t>
        <a:bodyPr/>
        <a:lstStyle/>
        <a:p>
          <a:endParaRPr lang="en-US"/>
        </a:p>
      </dgm:t>
    </dgm:pt>
    <dgm:pt modelId="{EC113F29-3F0F-4104-80D4-B0C3818F5516}" type="pres">
      <dgm:prSet presAssocID="{E880BB0F-CF7D-45AD-99B4-7A1BF1F5A89F}" presName="connTx" presStyleLbl="parChTrans1D2" presStyleIdx="2" presStyleCnt="5"/>
      <dgm:spPr/>
      <dgm:t>
        <a:bodyPr/>
        <a:lstStyle/>
        <a:p>
          <a:endParaRPr lang="en-US"/>
        </a:p>
      </dgm:t>
    </dgm:pt>
    <dgm:pt modelId="{CB0DDF25-2DF4-4C89-8F8C-A52DDF2D39E3}" type="pres">
      <dgm:prSet presAssocID="{93991262-D3A1-45E6-8CD1-E4ECE29773AE}" presName="node" presStyleLbl="node1" presStyleIdx="2" presStyleCnt="5" custScaleX="227534" custScaleY="130376" custRadScaleRad="273225" custRadScaleInc="-108579">
        <dgm:presLayoutVars>
          <dgm:bulletEnabled val="1"/>
        </dgm:presLayoutVars>
      </dgm:prSet>
      <dgm:spPr/>
      <dgm:t>
        <a:bodyPr/>
        <a:lstStyle/>
        <a:p>
          <a:endParaRPr lang="en-US"/>
        </a:p>
      </dgm:t>
    </dgm:pt>
    <dgm:pt modelId="{8343379E-9BFA-471A-A968-983C15B9B024}" type="pres">
      <dgm:prSet presAssocID="{F7FC86CE-801B-4746-8AF8-418128CA1E1F}" presName="Name9" presStyleLbl="parChTrans1D2" presStyleIdx="3" presStyleCnt="5"/>
      <dgm:spPr/>
      <dgm:t>
        <a:bodyPr/>
        <a:lstStyle/>
        <a:p>
          <a:endParaRPr lang="en-US"/>
        </a:p>
      </dgm:t>
    </dgm:pt>
    <dgm:pt modelId="{8FC7F650-4047-4679-8F1D-4B2109B1B33B}" type="pres">
      <dgm:prSet presAssocID="{F7FC86CE-801B-4746-8AF8-418128CA1E1F}" presName="connTx" presStyleLbl="parChTrans1D2" presStyleIdx="3" presStyleCnt="5"/>
      <dgm:spPr/>
      <dgm:t>
        <a:bodyPr/>
        <a:lstStyle/>
        <a:p>
          <a:endParaRPr lang="en-US"/>
        </a:p>
      </dgm:t>
    </dgm:pt>
    <dgm:pt modelId="{75BF5603-A389-41CC-A121-DD0D959B0D9C}" type="pres">
      <dgm:prSet presAssocID="{746637BE-7CA3-4469-A0C6-4278E4E64A77}" presName="node" presStyleLbl="node1" presStyleIdx="3" presStyleCnt="5" custScaleX="227534" custScaleY="130376" custRadScaleRad="272146" custRadScaleInc="108945">
        <dgm:presLayoutVars>
          <dgm:bulletEnabled val="1"/>
        </dgm:presLayoutVars>
      </dgm:prSet>
      <dgm:spPr/>
      <dgm:t>
        <a:bodyPr/>
        <a:lstStyle/>
        <a:p>
          <a:endParaRPr lang="en-US"/>
        </a:p>
      </dgm:t>
    </dgm:pt>
    <dgm:pt modelId="{12180C24-9DF6-4A73-A768-208071797E0B}" type="pres">
      <dgm:prSet presAssocID="{AB9DA868-64C2-4EE6-9ACC-5D7E8DDDB7CA}" presName="Name9" presStyleLbl="parChTrans1D2" presStyleIdx="4" presStyleCnt="5"/>
      <dgm:spPr/>
      <dgm:t>
        <a:bodyPr/>
        <a:lstStyle/>
        <a:p>
          <a:endParaRPr lang="en-US"/>
        </a:p>
      </dgm:t>
    </dgm:pt>
    <dgm:pt modelId="{79512D9B-F4BA-4390-81E5-066D9A6AA891}" type="pres">
      <dgm:prSet presAssocID="{AB9DA868-64C2-4EE6-9ACC-5D7E8DDDB7CA}" presName="connTx" presStyleLbl="parChTrans1D2" presStyleIdx="4" presStyleCnt="5"/>
      <dgm:spPr/>
      <dgm:t>
        <a:bodyPr/>
        <a:lstStyle/>
        <a:p>
          <a:endParaRPr lang="en-US"/>
        </a:p>
      </dgm:t>
    </dgm:pt>
    <dgm:pt modelId="{04510371-28D2-482E-B985-6F0AE4D243DA}" type="pres">
      <dgm:prSet presAssocID="{809C6F12-D33B-4CCB-9E5E-6CCCF18A3AF8}" presName="node" presStyleLbl="node1" presStyleIdx="4" presStyleCnt="5" custScaleX="227534" custScaleY="130376" custRadScaleRad="273150" custRadScaleInc="-6775">
        <dgm:presLayoutVars>
          <dgm:bulletEnabled val="1"/>
        </dgm:presLayoutVars>
      </dgm:prSet>
      <dgm:spPr/>
      <dgm:t>
        <a:bodyPr/>
        <a:lstStyle/>
        <a:p>
          <a:endParaRPr lang="en-US"/>
        </a:p>
      </dgm:t>
    </dgm:pt>
  </dgm:ptLst>
  <dgm:cxnLst>
    <dgm:cxn modelId="{29029CF5-2845-4F26-8167-11F078B45F11}" srcId="{9F43D18D-0FBE-47BD-B12D-BB25D3040DC8}" destId="{1175D70D-DB39-45B7-8A4D-4A1A6E273EA0}" srcOrd="0" destOrd="0" parTransId="{18910245-73B6-45F5-923C-057495048B24}" sibTransId="{6CF9486C-8224-4917-A3C2-75EDD8283EFC}"/>
    <dgm:cxn modelId="{B477D209-9ED4-4C70-8616-6BC3CAF64AFE}" type="presOf" srcId="{18910245-73B6-45F5-923C-057495048B24}" destId="{8603A72A-3552-4A11-8509-F3726E0B6A9A}" srcOrd="0" destOrd="0" presId="urn:microsoft.com/office/officeart/2005/8/layout/radial1"/>
    <dgm:cxn modelId="{47591049-473E-4571-8B05-51C3000193A0}" type="presOf" srcId="{E880BB0F-CF7D-45AD-99B4-7A1BF1F5A89F}" destId="{EEC0ADE7-3CE8-4039-A234-ED50D0A28F36}" srcOrd="0" destOrd="0" presId="urn:microsoft.com/office/officeart/2005/8/layout/radial1"/>
    <dgm:cxn modelId="{A991A3EF-2025-4FBF-AA32-58A4F05E0794}" type="presOf" srcId="{F7FC86CE-801B-4746-8AF8-418128CA1E1F}" destId="{8343379E-9BFA-471A-A968-983C15B9B024}" srcOrd="0" destOrd="0" presId="urn:microsoft.com/office/officeart/2005/8/layout/radial1"/>
    <dgm:cxn modelId="{08CF86F0-F18D-4D93-A72C-A4F5D5AE6F82}" srcId="{9F43D18D-0FBE-47BD-B12D-BB25D3040DC8}" destId="{93991262-D3A1-45E6-8CD1-E4ECE29773AE}" srcOrd="2" destOrd="0" parTransId="{E880BB0F-CF7D-45AD-99B4-7A1BF1F5A89F}" sibTransId="{C82470C0-224B-44B3-8ADE-AB75E309349A}"/>
    <dgm:cxn modelId="{9A0672C3-ECFB-409F-A8A3-3437DFF4DA53}" srcId="{9F43D18D-0FBE-47BD-B12D-BB25D3040DC8}" destId="{4CD4B8E3-B87B-47EF-AB82-5635A365C0B1}" srcOrd="1" destOrd="0" parTransId="{BF15BFCF-C130-4569-9EAA-8883DF54B53B}" sibTransId="{F3B11362-FBD9-4315-A3A6-5A351EB70602}"/>
    <dgm:cxn modelId="{EF9A787C-0E35-4D4C-8F39-DA6478C44BD7}" type="presOf" srcId="{809C6F12-D33B-4CCB-9E5E-6CCCF18A3AF8}" destId="{04510371-28D2-482E-B985-6F0AE4D243DA}" srcOrd="0" destOrd="0" presId="urn:microsoft.com/office/officeart/2005/8/layout/radial1"/>
    <dgm:cxn modelId="{63A7A5F7-C431-4217-98E3-83A1CE1B9EBB}" type="presOf" srcId="{1175D70D-DB39-45B7-8A4D-4A1A6E273EA0}" destId="{D62934B1-1CD8-4A35-934D-3B08B3B2510B}" srcOrd="0" destOrd="0" presId="urn:microsoft.com/office/officeart/2005/8/layout/radial1"/>
    <dgm:cxn modelId="{DDA164AB-1FE7-4DC9-8EFB-B5A631C06A5C}" type="presOf" srcId="{F7FC86CE-801B-4746-8AF8-418128CA1E1F}" destId="{8FC7F650-4047-4679-8F1D-4B2109B1B33B}" srcOrd="1" destOrd="0" presId="urn:microsoft.com/office/officeart/2005/8/layout/radial1"/>
    <dgm:cxn modelId="{48394948-AEBE-4836-B52A-D284F7B25AE9}" type="presOf" srcId="{E880BB0F-CF7D-45AD-99B4-7A1BF1F5A89F}" destId="{EC113F29-3F0F-4104-80D4-B0C3818F5516}" srcOrd="1" destOrd="0" presId="urn:microsoft.com/office/officeart/2005/8/layout/radial1"/>
    <dgm:cxn modelId="{B0666F71-BE56-4B09-B275-CB846C720520}" type="presOf" srcId="{BF15BFCF-C130-4569-9EAA-8883DF54B53B}" destId="{519DE616-E917-47EC-8D37-1FD51ED09A0F}" srcOrd="0" destOrd="0" presId="urn:microsoft.com/office/officeart/2005/8/layout/radial1"/>
    <dgm:cxn modelId="{58B65BD7-2B41-42DD-B237-412C0FCC03EB}" type="presOf" srcId="{4CD4B8E3-B87B-47EF-AB82-5635A365C0B1}" destId="{4CD49C82-03B3-40B2-BE55-53E91C08513A}" srcOrd="0" destOrd="0" presId="urn:microsoft.com/office/officeart/2005/8/layout/radial1"/>
    <dgm:cxn modelId="{218D125F-57FE-4669-BEE6-A144393964AF}" type="presOf" srcId="{AB9DA868-64C2-4EE6-9ACC-5D7E8DDDB7CA}" destId="{12180C24-9DF6-4A73-A768-208071797E0B}" srcOrd="0" destOrd="0" presId="urn:microsoft.com/office/officeart/2005/8/layout/radial1"/>
    <dgm:cxn modelId="{4FFFF677-D6C5-4D5D-8809-415FF63472B0}" type="presOf" srcId="{BF15BFCF-C130-4569-9EAA-8883DF54B53B}" destId="{74A5EACF-FB98-4657-BA35-4239D06E35AA}" srcOrd="1" destOrd="0" presId="urn:microsoft.com/office/officeart/2005/8/layout/radial1"/>
    <dgm:cxn modelId="{A5A10767-9B1B-4752-9BAC-C3DCBE178251}" srcId="{9F43D18D-0FBE-47BD-B12D-BB25D3040DC8}" destId="{746637BE-7CA3-4469-A0C6-4278E4E64A77}" srcOrd="3" destOrd="0" parTransId="{F7FC86CE-801B-4746-8AF8-418128CA1E1F}" sibTransId="{F4F907C4-960C-44D5-81BA-D68A5F4CBABF}"/>
    <dgm:cxn modelId="{B9B4C085-5C08-425E-9A3E-0426BB7E5748}" type="presOf" srcId="{93991262-D3A1-45E6-8CD1-E4ECE29773AE}" destId="{CB0DDF25-2DF4-4C89-8F8C-A52DDF2D39E3}" srcOrd="0" destOrd="0" presId="urn:microsoft.com/office/officeart/2005/8/layout/radial1"/>
    <dgm:cxn modelId="{5DAA807F-B4A3-4DA9-B5CC-7E740B344D72}" srcId="{9F43D18D-0FBE-47BD-B12D-BB25D3040DC8}" destId="{809C6F12-D33B-4CCB-9E5E-6CCCF18A3AF8}" srcOrd="4" destOrd="0" parTransId="{AB9DA868-64C2-4EE6-9ACC-5D7E8DDDB7CA}" sibTransId="{95734834-64AB-4579-B88C-A3C985C45E59}"/>
    <dgm:cxn modelId="{B16FF3E9-FDF7-4B1C-913A-CB0656729E97}" type="presOf" srcId="{2F6A69E2-2178-4C51-B2BD-9A3DE272F725}" destId="{578A5547-9AA9-4D03-B12B-9EDD17F60D01}" srcOrd="0" destOrd="0" presId="urn:microsoft.com/office/officeart/2005/8/layout/radial1"/>
    <dgm:cxn modelId="{C05BAA76-E45E-4493-842E-44189B1B1961}" type="presOf" srcId="{746637BE-7CA3-4469-A0C6-4278E4E64A77}" destId="{75BF5603-A389-41CC-A121-DD0D959B0D9C}" srcOrd="0" destOrd="0" presId="urn:microsoft.com/office/officeart/2005/8/layout/radial1"/>
    <dgm:cxn modelId="{7776B35C-FE83-4539-BC75-7647FE88651C}" type="presOf" srcId="{18910245-73B6-45F5-923C-057495048B24}" destId="{13336F3E-37AC-4B52-9D20-7341A97C6981}" srcOrd="1" destOrd="0" presId="urn:microsoft.com/office/officeart/2005/8/layout/radial1"/>
    <dgm:cxn modelId="{79AF396F-B284-42BA-9124-D3655EDEFE84}" type="presOf" srcId="{9F43D18D-0FBE-47BD-B12D-BB25D3040DC8}" destId="{D4BAEA65-0C89-4DC3-89A6-2A8D23879C66}" srcOrd="0" destOrd="0" presId="urn:microsoft.com/office/officeart/2005/8/layout/radial1"/>
    <dgm:cxn modelId="{641864F7-18A3-4000-B8AC-A49D1C667D0B}" srcId="{2F6A69E2-2178-4C51-B2BD-9A3DE272F725}" destId="{9F43D18D-0FBE-47BD-B12D-BB25D3040DC8}" srcOrd="0" destOrd="0" parTransId="{53865978-B46C-4EAC-AB5B-05AB9D08E0FC}" sibTransId="{BB84A773-3352-4FCD-817D-A3DA4DFA5E71}"/>
    <dgm:cxn modelId="{8A5168D5-84E6-4FA5-A31B-E0C52561D29F}" type="presOf" srcId="{AB9DA868-64C2-4EE6-9ACC-5D7E8DDDB7CA}" destId="{79512D9B-F4BA-4390-81E5-066D9A6AA891}" srcOrd="1" destOrd="0" presId="urn:microsoft.com/office/officeart/2005/8/layout/radial1"/>
    <dgm:cxn modelId="{13CEC66D-4583-4E84-838D-EDB8AD06291F}" type="presParOf" srcId="{578A5547-9AA9-4D03-B12B-9EDD17F60D01}" destId="{D4BAEA65-0C89-4DC3-89A6-2A8D23879C66}" srcOrd="0" destOrd="0" presId="urn:microsoft.com/office/officeart/2005/8/layout/radial1"/>
    <dgm:cxn modelId="{B3A78E96-1EAD-422C-91EF-7242EBEE2D0B}" type="presParOf" srcId="{578A5547-9AA9-4D03-B12B-9EDD17F60D01}" destId="{8603A72A-3552-4A11-8509-F3726E0B6A9A}" srcOrd="1" destOrd="0" presId="urn:microsoft.com/office/officeart/2005/8/layout/radial1"/>
    <dgm:cxn modelId="{8734CE8A-8E0C-4E84-9D42-796683472DD6}" type="presParOf" srcId="{8603A72A-3552-4A11-8509-F3726E0B6A9A}" destId="{13336F3E-37AC-4B52-9D20-7341A97C6981}" srcOrd="0" destOrd="0" presId="urn:microsoft.com/office/officeart/2005/8/layout/radial1"/>
    <dgm:cxn modelId="{DAFBDE37-56D4-459E-8D8C-B5C7AB248DE8}" type="presParOf" srcId="{578A5547-9AA9-4D03-B12B-9EDD17F60D01}" destId="{D62934B1-1CD8-4A35-934D-3B08B3B2510B}" srcOrd="2" destOrd="0" presId="urn:microsoft.com/office/officeart/2005/8/layout/radial1"/>
    <dgm:cxn modelId="{48448726-8016-492E-8427-FF5176B2AAE2}" type="presParOf" srcId="{578A5547-9AA9-4D03-B12B-9EDD17F60D01}" destId="{519DE616-E917-47EC-8D37-1FD51ED09A0F}" srcOrd="3" destOrd="0" presId="urn:microsoft.com/office/officeart/2005/8/layout/radial1"/>
    <dgm:cxn modelId="{4BEEE381-1180-47F9-B10A-CB581E5F0C18}" type="presParOf" srcId="{519DE616-E917-47EC-8D37-1FD51ED09A0F}" destId="{74A5EACF-FB98-4657-BA35-4239D06E35AA}" srcOrd="0" destOrd="0" presId="urn:microsoft.com/office/officeart/2005/8/layout/radial1"/>
    <dgm:cxn modelId="{27A928A2-190D-468B-86A3-BB15AFD3B996}" type="presParOf" srcId="{578A5547-9AA9-4D03-B12B-9EDD17F60D01}" destId="{4CD49C82-03B3-40B2-BE55-53E91C08513A}" srcOrd="4" destOrd="0" presId="urn:microsoft.com/office/officeart/2005/8/layout/radial1"/>
    <dgm:cxn modelId="{15D02DF5-B401-42C7-B5D5-EC3614961FC4}" type="presParOf" srcId="{578A5547-9AA9-4D03-B12B-9EDD17F60D01}" destId="{EEC0ADE7-3CE8-4039-A234-ED50D0A28F36}" srcOrd="5" destOrd="0" presId="urn:microsoft.com/office/officeart/2005/8/layout/radial1"/>
    <dgm:cxn modelId="{F163584E-05E4-4709-B991-BEF25EA93D3A}" type="presParOf" srcId="{EEC0ADE7-3CE8-4039-A234-ED50D0A28F36}" destId="{EC113F29-3F0F-4104-80D4-B0C3818F5516}" srcOrd="0" destOrd="0" presId="urn:microsoft.com/office/officeart/2005/8/layout/radial1"/>
    <dgm:cxn modelId="{FFA9B54C-B3E3-440F-9F94-4C8053C56D9B}" type="presParOf" srcId="{578A5547-9AA9-4D03-B12B-9EDD17F60D01}" destId="{CB0DDF25-2DF4-4C89-8F8C-A52DDF2D39E3}" srcOrd="6" destOrd="0" presId="urn:microsoft.com/office/officeart/2005/8/layout/radial1"/>
    <dgm:cxn modelId="{245FA837-BAF3-4A70-AF51-9B855A457994}" type="presParOf" srcId="{578A5547-9AA9-4D03-B12B-9EDD17F60D01}" destId="{8343379E-9BFA-471A-A968-983C15B9B024}" srcOrd="7" destOrd="0" presId="urn:microsoft.com/office/officeart/2005/8/layout/radial1"/>
    <dgm:cxn modelId="{EE73094E-7468-4686-97EE-6859CCFC93F9}" type="presParOf" srcId="{8343379E-9BFA-471A-A968-983C15B9B024}" destId="{8FC7F650-4047-4679-8F1D-4B2109B1B33B}" srcOrd="0" destOrd="0" presId="urn:microsoft.com/office/officeart/2005/8/layout/radial1"/>
    <dgm:cxn modelId="{219D3D0B-0007-465D-93BC-7CF0CC1822B7}" type="presParOf" srcId="{578A5547-9AA9-4D03-B12B-9EDD17F60D01}" destId="{75BF5603-A389-41CC-A121-DD0D959B0D9C}" srcOrd="8" destOrd="0" presId="urn:microsoft.com/office/officeart/2005/8/layout/radial1"/>
    <dgm:cxn modelId="{E744D865-4CB8-4196-9430-233EA9EA76E8}" type="presParOf" srcId="{578A5547-9AA9-4D03-B12B-9EDD17F60D01}" destId="{12180C24-9DF6-4A73-A768-208071797E0B}" srcOrd="9" destOrd="0" presId="urn:microsoft.com/office/officeart/2005/8/layout/radial1"/>
    <dgm:cxn modelId="{1DF20C15-6548-4DF7-B302-78B99613416A}" type="presParOf" srcId="{12180C24-9DF6-4A73-A768-208071797E0B}" destId="{79512D9B-F4BA-4390-81E5-066D9A6AA891}" srcOrd="0" destOrd="0" presId="urn:microsoft.com/office/officeart/2005/8/layout/radial1"/>
    <dgm:cxn modelId="{0F055842-8215-42C7-8A6E-59DC3A910012}" type="presParOf" srcId="{578A5547-9AA9-4D03-B12B-9EDD17F60D01}" destId="{04510371-28D2-482E-B985-6F0AE4D243DA}"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949DE9-041F-48AC-8B9E-E87988FA83D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6CFC519-E5FE-479B-8778-32C3C8DDAE3F}">
      <dgm:prSet phldrT="[Text]"/>
      <dgm:spPr/>
      <dgm:t>
        <a:bodyPr/>
        <a:lstStyle/>
        <a:p>
          <a:r>
            <a:rPr lang="en-US" b="1" dirty="0" smtClean="0"/>
            <a:t>Working only</a:t>
          </a:r>
          <a:endParaRPr lang="en-US" b="1" dirty="0"/>
        </a:p>
      </dgm:t>
    </dgm:pt>
    <dgm:pt modelId="{2D9CD3C4-7206-48B9-9F6C-CBFB24D529D2}" type="parTrans" cxnId="{0E7FB074-7039-4751-B6A3-7DD1F3DD1C65}">
      <dgm:prSet/>
      <dgm:spPr/>
      <dgm:t>
        <a:bodyPr/>
        <a:lstStyle/>
        <a:p>
          <a:endParaRPr lang="en-US"/>
        </a:p>
      </dgm:t>
    </dgm:pt>
    <dgm:pt modelId="{6DE63D2B-3E97-40ED-8D45-7B4787ABBB68}" type="sibTrans" cxnId="{0E7FB074-7039-4751-B6A3-7DD1F3DD1C65}">
      <dgm:prSet/>
      <dgm:spPr/>
      <dgm:t>
        <a:bodyPr/>
        <a:lstStyle/>
        <a:p>
          <a:endParaRPr lang="en-US"/>
        </a:p>
      </dgm:t>
    </dgm:pt>
    <dgm:pt modelId="{758D198B-3E78-402C-9482-13E53D95C5D2}">
      <dgm:prSet phldrT="[Text]"/>
      <dgm:spPr/>
      <dgm:t>
        <a:bodyPr/>
        <a:lstStyle/>
        <a:p>
          <a:r>
            <a:rPr lang="en-US" dirty="0" smtClean="0"/>
            <a:t>Care-experienced 60.9% </a:t>
          </a:r>
          <a:endParaRPr lang="en-US" dirty="0"/>
        </a:p>
      </dgm:t>
    </dgm:pt>
    <dgm:pt modelId="{F80132E8-FCE8-4717-BEA6-6CBDA8EF257F}" type="parTrans" cxnId="{4BEEA452-0E18-4053-8167-66F0A5079903}">
      <dgm:prSet/>
      <dgm:spPr/>
      <dgm:t>
        <a:bodyPr/>
        <a:lstStyle/>
        <a:p>
          <a:endParaRPr lang="en-US"/>
        </a:p>
      </dgm:t>
    </dgm:pt>
    <dgm:pt modelId="{DDA964EE-EBF5-4741-AF96-F256E478F169}" type="sibTrans" cxnId="{4BEEA452-0E18-4053-8167-66F0A5079903}">
      <dgm:prSet/>
      <dgm:spPr/>
      <dgm:t>
        <a:bodyPr/>
        <a:lstStyle/>
        <a:p>
          <a:endParaRPr lang="en-US"/>
        </a:p>
      </dgm:t>
    </dgm:pt>
    <dgm:pt modelId="{B0B6BF98-7AF4-448F-BBCB-B46BF023551E}">
      <dgm:prSet phldrT="[Text]"/>
      <dgm:spPr/>
      <dgm:t>
        <a:bodyPr/>
        <a:lstStyle/>
        <a:p>
          <a:r>
            <a:rPr lang="en-US" dirty="0" smtClean="0"/>
            <a:t>Other graduates  66.6%</a:t>
          </a:r>
          <a:endParaRPr lang="en-US" dirty="0"/>
        </a:p>
      </dgm:t>
    </dgm:pt>
    <dgm:pt modelId="{73071623-5440-4171-B327-F0B188245C41}" type="parTrans" cxnId="{0BEB00B7-9A9F-4C72-83B2-67F424620E2F}">
      <dgm:prSet/>
      <dgm:spPr/>
      <dgm:t>
        <a:bodyPr/>
        <a:lstStyle/>
        <a:p>
          <a:endParaRPr lang="en-US"/>
        </a:p>
      </dgm:t>
    </dgm:pt>
    <dgm:pt modelId="{7B3FD3EF-270F-4DDF-9A24-E22290587CE0}" type="sibTrans" cxnId="{0BEB00B7-9A9F-4C72-83B2-67F424620E2F}">
      <dgm:prSet/>
      <dgm:spPr/>
      <dgm:t>
        <a:bodyPr/>
        <a:lstStyle/>
        <a:p>
          <a:endParaRPr lang="en-US"/>
        </a:p>
      </dgm:t>
    </dgm:pt>
    <dgm:pt modelId="{F98AAF4D-28D0-4E08-AC71-F2D030A8F11A}">
      <dgm:prSet phldrT="[Text]"/>
      <dgm:spPr/>
      <dgm:t>
        <a:bodyPr/>
        <a:lstStyle/>
        <a:p>
          <a:r>
            <a:rPr lang="en-US" b="1" dirty="0" smtClean="0"/>
            <a:t>Studying only</a:t>
          </a:r>
          <a:endParaRPr lang="en-US" b="1" dirty="0"/>
        </a:p>
      </dgm:t>
    </dgm:pt>
    <dgm:pt modelId="{63751FDB-5069-4818-B00F-B2601A136180}" type="parTrans" cxnId="{DE83CE2B-1DD5-4FF0-A364-1D48EF2AD004}">
      <dgm:prSet/>
      <dgm:spPr/>
      <dgm:t>
        <a:bodyPr/>
        <a:lstStyle/>
        <a:p>
          <a:endParaRPr lang="en-US"/>
        </a:p>
      </dgm:t>
    </dgm:pt>
    <dgm:pt modelId="{C6DDFD2D-253A-4CDC-89C8-B32CDD3C2E63}" type="sibTrans" cxnId="{DE83CE2B-1DD5-4FF0-A364-1D48EF2AD004}">
      <dgm:prSet/>
      <dgm:spPr/>
      <dgm:t>
        <a:bodyPr/>
        <a:lstStyle/>
        <a:p>
          <a:endParaRPr lang="en-US"/>
        </a:p>
      </dgm:t>
    </dgm:pt>
    <dgm:pt modelId="{3DDFDEFD-76C5-44AA-9CAD-96D6B820D3AE}">
      <dgm:prSet phldrT="[Text]"/>
      <dgm:spPr/>
      <dgm:t>
        <a:bodyPr/>
        <a:lstStyle/>
        <a:p>
          <a:r>
            <a:rPr lang="en-US" dirty="0" smtClean="0"/>
            <a:t>Care-experienced 20.7% </a:t>
          </a:r>
          <a:endParaRPr lang="en-US" dirty="0"/>
        </a:p>
      </dgm:t>
    </dgm:pt>
    <dgm:pt modelId="{E9E9FC7C-95AE-403A-A72C-F92CBFA71FE9}" type="parTrans" cxnId="{0328E0F5-368A-4FAA-AA98-636868840785}">
      <dgm:prSet/>
      <dgm:spPr/>
      <dgm:t>
        <a:bodyPr/>
        <a:lstStyle/>
        <a:p>
          <a:endParaRPr lang="en-US"/>
        </a:p>
      </dgm:t>
    </dgm:pt>
    <dgm:pt modelId="{8DF8AA13-51CD-46A6-A37D-42BB44DEC072}" type="sibTrans" cxnId="{0328E0F5-368A-4FAA-AA98-636868840785}">
      <dgm:prSet/>
      <dgm:spPr/>
      <dgm:t>
        <a:bodyPr/>
        <a:lstStyle/>
        <a:p>
          <a:endParaRPr lang="en-US"/>
        </a:p>
      </dgm:t>
    </dgm:pt>
    <dgm:pt modelId="{DC53E51E-6EE5-451F-84B1-6DD916AF276E}">
      <dgm:prSet phldrT="[Text]"/>
      <dgm:spPr/>
      <dgm:t>
        <a:bodyPr/>
        <a:lstStyle/>
        <a:p>
          <a:r>
            <a:rPr lang="en-US" dirty="0" smtClean="0"/>
            <a:t>Other graduates  18.7%</a:t>
          </a:r>
          <a:endParaRPr lang="en-US" dirty="0"/>
        </a:p>
      </dgm:t>
    </dgm:pt>
    <dgm:pt modelId="{982317E6-CAFD-409E-B319-560C8C9A7D27}" type="parTrans" cxnId="{538AEEF8-A645-4B3A-B5D8-B7E58095B996}">
      <dgm:prSet/>
      <dgm:spPr/>
      <dgm:t>
        <a:bodyPr/>
        <a:lstStyle/>
        <a:p>
          <a:endParaRPr lang="en-US"/>
        </a:p>
      </dgm:t>
    </dgm:pt>
    <dgm:pt modelId="{1987EDC0-C781-47BD-9FAA-1009933762B1}" type="sibTrans" cxnId="{538AEEF8-A645-4B3A-B5D8-B7E58095B996}">
      <dgm:prSet/>
      <dgm:spPr/>
      <dgm:t>
        <a:bodyPr/>
        <a:lstStyle/>
        <a:p>
          <a:endParaRPr lang="en-US"/>
        </a:p>
      </dgm:t>
    </dgm:pt>
    <dgm:pt modelId="{7637A460-5AEF-42AD-9ED1-BFA7EA8FE55A}">
      <dgm:prSet phldrT="[Text]"/>
      <dgm:spPr/>
      <dgm:t>
        <a:bodyPr/>
        <a:lstStyle/>
        <a:p>
          <a:r>
            <a:rPr lang="en-US" b="1" dirty="0" smtClean="0"/>
            <a:t>Work + study mix</a:t>
          </a:r>
          <a:endParaRPr lang="en-US" b="1" dirty="0"/>
        </a:p>
      </dgm:t>
    </dgm:pt>
    <dgm:pt modelId="{0B20931B-82A5-4561-A16B-E93703005A10}" type="parTrans" cxnId="{599D19DD-9545-4A2F-995A-5E966342CC19}">
      <dgm:prSet/>
      <dgm:spPr/>
      <dgm:t>
        <a:bodyPr/>
        <a:lstStyle/>
        <a:p>
          <a:endParaRPr lang="en-US"/>
        </a:p>
      </dgm:t>
    </dgm:pt>
    <dgm:pt modelId="{43E524CC-B89C-4AD4-B899-918F9D4E8770}" type="sibTrans" cxnId="{599D19DD-9545-4A2F-995A-5E966342CC19}">
      <dgm:prSet/>
      <dgm:spPr/>
      <dgm:t>
        <a:bodyPr/>
        <a:lstStyle/>
        <a:p>
          <a:endParaRPr lang="en-US"/>
        </a:p>
      </dgm:t>
    </dgm:pt>
    <dgm:pt modelId="{6AEF5D1B-7801-41F2-9317-7D7BB128D6ED}">
      <dgm:prSet phldrT="[Text]"/>
      <dgm:spPr/>
      <dgm:t>
        <a:bodyPr/>
        <a:lstStyle/>
        <a:p>
          <a:r>
            <a:rPr lang="en-US" dirty="0" smtClean="0"/>
            <a:t>Care-experienced 7.2% </a:t>
          </a:r>
          <a:endParaRPr lang="en-US" dirty="0"/>
        </a:p>
      </dgm:t>
    </dgm:pt>
    <dgm:pt modelId="{346D1F47-BD14-4BC8-BDB9-A1EA1D54E54A}" type="parTrans" cxnId="{31F536E4-82B0-4285-B82E-C06D9B46FDE3}">
      <dgm:prSet/>
      <dgm:spPr/>
      <dgm:t>
        <a:bodyPr/>
        <a:lstStyle/>
        <a:p>
          <a:endParaRPr lang="en-US"/>
        </a:p>
      </dgm:t>
    </dgm:pt>
    <dgm:pt modelId="{C2A0D8DF-0ED2-403D-870B-C20E6BC96E8A}" type="sibTrans" cxnId="{31F536E4-82B0-4285-B82E-C06D9B46FDE3}">
      <dgm:prSet/>
      <dgm:spPr/>
      <dgm:t>
        <a:bodyPr/>
        <a:lstStyle/>
        <a:p>
          <a:endParaRPr lang="en-US"/>
        </a:p>
      </dgm:t>
    </dgm:pt>
    <dgm:pt modelId="{A5EE2B4D-5EBB-456A-BC48-43B42BF197DE}">
      <dgm:prSet phldrT="[Text]"/>
      <dgm:spPr/>
      <dgm:t>
        <a:bodyPr/>
        <a:lstStyle/>
        <a:p>
          <a:r>
            <a:rPr lang="en-US" dirty="0" smtClean="0"/>
            <a:t>Other graduates  5.9%</a:t>
          </a:r>
          <a:endParaRPr lang="en-US" dirty="0"/>
        </a:p>
      </dgm:t>
    </dgm:pt>
    <dgm:pt modelId="{00674B7B-BCB0-4404-8B33-ECF5E84504ED}" type="parTrans" cxnId="{C59DF2AA-7EA1-4E41-8D93-399EA560F455}">
      <dgm:prSet/>
      <dgm:spPr/>
      <dgm:t>
        <a:bodyPr/>
        <a:lstStyle/>
        <a:p>
          <a:endParaRPr lang="en-US"/>
        </a:p>
      </dgm:t>
    </dgm:pt>
    <dgm:pt modelId="{B33A5650-84F4-44B9-84F8-B4E3680C1F43}" type="sibTrans" cxnId="{C59DF2AA-7EA1-4E41-8D93-399EA560F455}">
      <dgm:prSet/>
      <dgm:spPr/>
      <dgm:t>
        <a:bodyPr/>
        <a:lstStyle/>
        <a:p>
          <a:endParaRPr lang="en-US"/>
        </a:p>
      </dgm:t>
    </dgm:pt>
    <dgm:pt modelId="{9C945C1F-BAC9-4F5E-9EB2-432DF296CDA4}">
      <dgm:prSet phldrT="[Text]"/>
      <dgm:spPr/>
      <dgm:t>
        <a:bodyPr/>
        <a:lstStyle/>
        <a:p>
          <a:r>
            <a:rPr lang="en-US" b="1" dirty="0" smtClean="0"/>
            <a:t>Other activities</a:t>
          </a:r>
          <a:endParaRPr lang="en-US" b="1" dirty="0"/>
        </a:p>
      </dgm:t>
    </dgm:pt>
    <dgm:pt modelId="{4E47BE61-4E9B-44F3-A6CA-251BF947779D}" type="parTrans" cxnId="{C4BF3A4F-5DE5-4B5C-9E08-AEE5C949D75D}">
      <dgm:prSet/>
      <dgm:spPr/>
      <dgm:t>
        <a:bodyPr/>
        <a:lstStyle/>
        <a:p>
          <a:endParaRPr lang="en-US"/>
        </a:p>
      </dgm:t>
    </dgm:pt>
    <dgm:pt modelId="{58CEC1CF-7756-4F0B-AD0E-E42365BEF866}" type="sibTrans" cxnId="{C4BF3A4F-5DE5-4B5C-9E08-AEE5C949D75D}">
      <dgm:prSet/>
      <dgm:spPr/>
      <dgm:t>
        <a:bodyPr/>
        <a:lstStyle/>
        <a:p>
          <a:endParaRPr lang="en-US"/>
        </a:p>
      </dgm:t>
    </dgm:pt>
    <dgm:pt modelId="{7591CE1A-37E3-4171-9FF6-D8C2E98DD9F9}">
      <dgm:prSet phldrT="[Text]"/>
      <dgm:spPr/>
      <dgm:t>
        <a:bodyPr/>
        <a:lstStyle/>
        <a:p>
          <a:r>
            <a:rPr lang="en-US" b="1" dirty="0" smtClean="0"/>
            <a:t>Unemployed</a:t>
          </a:r>
          <a:endParaRPr lang="en-US" b="1" dirty="0"/>
        </a:p>
      </dgm:t>
    </dgm:pt>
    <dgm:pt modelId="{315FE81A-20B2-404F-9CC9-346B4D883466}" type="parTrans" cxnId="{5780AEAA-4046-4A6C-A810-A249CF143542}">
      <dgm:prSet/>
      <dgm:spPr/>
      <dgm:t>
        <a:bodyPr/>
        <a:lstStyle/>
        <a:p>
          <a:endParaRPr lang="en-US"/>
        </a:p>
      </dgm:t>
    </dgm:pt>
    <dgm:pt modelId="{944FA016-9704-4B0B-B64D-4558C80ACF05}" type="sibTrans" cxnId="{5780AEAA-4046-4A6C-A810-A249CF143542}">
      <dgm:prSet/>
      <dgm:spPr/>
      <dgm:t>
        <a:bodyPr/>
        <a:lstStyle/>
        <a:p>
          <a:endParaRPr lang="en-US"/>
        </a:p>
      </dgm:t>
    </dgm:pt>
    <dgm:pt modelId="{9A18691B-324E-47A9-8C55-297E0107E2CD}">
      <dgm:prSet phldrT="[Text]"/>
      <dgm:spPr/>
      <dgm:t>
        <a:bodyPr/>
        <a:lstStyle/>
        <a:p>
          <a:r>
            <a:rPr lang="en-US" dirty="0" smtClean="0"/>
            <a:t>Care-experienced 5.5%</a:t>
          </a:r>
          <a:endParaRPr lang="en-US" dirty="0"/>
        </a:p>
      </dgm:t>
    </dgm:pt>
    <dgm:pt modelId="{3ED5447B-34F1-40BA-8C31-D60A2E21BD09}" type="parTrans" cxnId="{357559AC-CCDC-4FB3-AD10-204C2D267800}">
      <dgm:prSet/>
      <dgm:spPr/>
      <dgm:t>
        <a:bodyPr/>
        <a:lstStyle/>
        <a:p>
          <a:endParaRPr lang="en-US"/>
        </a:p>
      </dgm:t>
    </dgm:pt>
    <dgm:pt modelId="{FB9BD3D7-F8AF-4215-90B7-CB9F034EB11B}" type="sibTrans" cxnId="{357559AC-CCDC-4FB3-AD10-204C2D267800}">
      <dgm:prSet/>
      <dgm:spPr/>
      <dgm:t>
        <a:bodyPr/>
        <a:lstStyle/>
        <a:p>
          <a:endParaRPr lang="en-US"/>
        </a:p>
      </dgm:t>
    </dgm:pt>
    <dgm:pt modelId="{0A1885A8-4503-4E20-84CE-B5E3B2582BF1}">
      <dgm:prSet phldrT="[Text]"/>
      <dgm:spPr/>
      <dgm:t>
        <a:bodyPr/>
        <a:lstStyle/>
        <a:p>
          <a:r>
            <a:rPr lang="en-US" dirty="0" smtClean="0"/>
            <a:t>Other graduates  4.4%</a:t>
          </a:r>
          <a:endParaRPr lang="en-US" dirty="0"/>
        </a:p>
      </dgm:t>
    </dgm:pt>
    <dgm:pt modelId="{93D533E7-DC85-4B80-8885-9EC619CF61C9}" type="parTrans" cxnId="{3005466C-65D9-4006-BC11-FF8CC85955A6}">
      <dgm:prSet/>
      <dgm:spPr/>
      <dgm:t>
        <a:bodyPr/>
        <a:lstStyle/>
        <a:p>
          <a:endParaRPr lang="en-US"/>
        </a:p>
      </dgm:t>
    </dgm:pt>
    <dgm:pt modelId="{929D25EE-728D-436E-950F-2F8FD7509B80}" type="sibTrans" cxnId="{3005466C-65D9-4006-BC11-FF8CC85955A6}">
      <dgm:prSet/>
      <dgm:spPr/>
      <dgm:t>
        <a:bodyPr/>
        <a:lstStyle/>
        <a:p>
          <a:endParaRPr lang="en-US"/>
        </a:p>
      </dgm:t>
    </dgm:pt>
    <dgm:pt modelId="{F6F7DBC8-8678-486E-A9F3-5458F5A885FB}">
      <dgm:prSet phldrT="[Text]"/>
      <dgm:spPr/>
      <dgm:t>
        <a:bodyPr/>
        <a:lstStyle/>
        <a:p>
          <a:r>
            <a:rPr lang="en-US" dirty="0" smtClean="0"/>
            <a:t>Care-experienced 5.7%</a:t>
          </a:r>
          <a:endParaRPr lang="en-US" dirty="0"/>
        </a:p>
      </dgm:t>
    </dgm:pt>
    <dgm:pt modelId="{3C76F410-7AA1-450C-957B-790148E7EB51}" type="parTrans" cxnId="{0E744705-3D3A-45C1-98CF-62C5F9EA222A}">
      <dgm:prSet/>
      <dgm:spPr/>
      <dgm:t>
        <a:bodyPr/>
        <a:lstStyle/>
        <a:p>
          <a:endParaRPr lang="en-US"/>
        </a:p>
      </dgm:t>
    </dgm:pt>
    <dgm:pt modelId="{B37A065B-71DE-4D39-83AA-A47188E1F3A4}" type="sibTrans" cxnId="{0E744705-3D3A-45C1-98CF-62C5F9EA222A}">
      <dgm:prSet/>
      <dgm:spPr/>
      <dgm:t>
        <a:bodyPr/>
        <a:lstStyle/>
        <a:p>
          <a:endParaRPr lang="en-US"/>
        </a:p>
      </dgm:t>
    </dgm:pt>
    <dgm:pt modelId="{6A7FB168-3EDF-4A80-8052-9F7AB1A4AF72}">
      <dgm:prSet phldrT="[Text]"/>
      <dgm:spPr/>
      <dgm:t>
        <a:bodyPr/>
        <a:lstStyle/>
        <a:p>
          <a:r>
            <a:rPr lang="en-US" dirty="0" smtClean="0"/>
            <a:t>Other graduates  4.4%</a:t>
          </a:r>
          <a:endParaRPr lang="en-US" dirty="0"/>
        </a:p>
      </dgm:t>
    </dgm:pt>
    <dgm:pt modelId="{04DA2B73-05F3-4121-BC14-581CC98EAEAF}" type="parTrans" cxnId="{115F92C8-062D-4E51-A03C-119B4CE895D9}">
      <dgm:prSet/>
      <dgm:spPr/>
      <dgm:t>
        <a:bodyPr/>
        <a:lstStyle/>
        <a:p>
          <a:endParaRPr lang="en-US"/>
        </a:p>
      </dgm:t>
    </dgm:pt>
    <dgm:pt modelId="{79C1462F-EC65-41D7-8180-B22FF9AB2733}" type="sibTrans" cxnId="{115F92C8-062D-4E51-A03C-119B4CE895D9}">
      <dgm:prSet/>
      <dgm:spPr/>
      <dgm:t>
        <a:bodyPr/>
        <a:lstStyle/>
        <a:p>
          <a:endParaRPr lang="en-US"/>
        </a:p>
      </dgm:t>
    </dgm:pt>
    <dgm:pt modelId="{C702B297-5455-429C-A58D-ED91B407581D}" type="pres">
      <dgm:prSet presAssocID="{14949DE9-041F-48AC-8B9E-E87988FA83D9}" presName="theList" presStyleCnt="0">
        <dgm:presLayoutVars>
          <dgm:dir/>
          <dgm:animLvl val="lvl"/>
          <dgm:resizeHandles val="exact"/>
        </dgm:presLayoutVars>
      </dgm:prSet>
      <dgm:spPr/>
      <dgm:t>
        <a:bodyPr/>
        <a:lstStyle/>
        <a:p>
          <a:endParaRPr lang="en-US"/>
        </a:p>
      </dgm:t>
    </dgm:pt>
    <dgm:pt modelId="{FD98B002-F9CA-4C8D-B322-49754C4CC8FB}" type="pres">
      <dgm:prSet presAssocID="{76CFC519-E5FE-479B-8778-32C3C8DDAE3F}" presName="compNode" presStyleCnt="0"/>
      <dgm:spPr/>
    </dgm:pt>
    <dgm:pt modelId="{576297ED-CC57-443F-8726-09AF2258B5ED}" type="pres">
      <dgm:prSet presAssocID="{76CFC519-E5FE-479B-8778-32C3C8DDAE3F}" presName="aNode" presStyleLbl="bgShp" presStyleIdx="0" presStyleCnt="5"/>
      <dgm:spPr/>
      <dgm:t>
        <a:bodyPr/>
        <a:lstStyle/>
        <a:p>
          <a:endParaRPr lang="en-US"/>
        </a:p>
      </dgm:t>
    </dgm:pt>
    <dgm:pt modelId="{BF5C99A4-637A-4A76-8BE0-7F7F81FCBBA0}" type="pres">
      <dgm:prSet presAssocID="{76CFC519-E5FE-479B-8778-32C3C8DDAE3F}" presName="textNode" presStyleLbl="bgShp" presStyleIdx="0" presStyleCnt="5"/>
      <dgm:spPr/>
      <dgm:t>
        <a:bodyPr/>
        <a:lstStyle/>
        <a:p>
          <a:endParaRPr lang="en-US"/>
        </a:p>
      </dgm:t>
    </dgm:pt>
    <dgm:pt modelId="{69BCF391-3668-4F96-9AF0-ACD7D1B9FA2D}" type="pres">
      <dgm:prSet presAssocID="{76CFC519-E5FE-479B-8778-32C3C8DDAE3F}" presName="compChildNode" presStyleCnt="0"/>
      <dgm:spPr/>
    </dgm:pt>
    <dgm:pt modelId="{B30A2751-C7E8-4F66-8859-1652AEA6376F}" type="pres">
      <dgm:prSet presAssocID="{76CFC519-E5FE-479B-8778-32C3C8DDAE3F}" presName="theInnerList" presStyleCnt="0"/>
      <dgm:spPr/>
    </dgm:pt>
    <dgm:pt modelId="{39519E9A-568A-4789-8D3C-8FA430DEFB70}" type="pres">
      <dgm:prSet presAssocID="{758D198B-3E78-402C-9482-13E53D95C5D2}" presName="childNode" presStyleLbl="node1" presStyleIdx="0" presStyleCnt="10">
        <dgm:presLayoutVars>
          <dgm:bulletEnabled val="1"/>
        </dgm:presLayoutVars>
      </dgm:prSet>
      <dgm:spPr/>
      <dgm:t>
        <a:bodyPr/>
        <a:lstStyle/>
        <a:p>
          <a:endParaRPr lang="en-US"/>
        </a:p>
      </dgm:t>
    </dgm:pt>
    <dgm:pt modelId="{D0E6F921-D9B0-4580-BC7C-2623FC428E27}" type="pres">
      <dgm:prSet presAssocID="{758D198B-3E78-402C-9482-13E53D95C5D2}" presName="aSpace2" presStyleCnt="0"/>
      <dgm:spPr/>
    </dgm:pt>
    <dgm:pt modelId="{5B68ED57-8246-4E53-9F5F-2031D5F43B65}" type="pres">
      <dgm:prSet presAssocID="{B0B6BF98-7AF4-448F-BBCB-B46BF023551E}" presName="childNode" presStyleLbl="node1" presStyleIdx="1" presStyleCnt="10">
        <dgm:presLayoutVars>
          <dgm:bulletEnabled val="1"/>
        </dgm:presLayoutVars>
      </dgm:prSet>
      <dgm:spPr/>
      <dgm:t>
        <a:bodyPr/>
        <a:lstStyle/>
        <a:p>
          <a:endParaRPr lang="en-US"/>
        </a:p>
      </dgm:t>
    </dgm:pt>
    <dgm:pt modelId="{6A6ABA71-2AE9-4187-B9EB-CE4B3BCC9788}" type="pres">
      <dgm:prSet presAssocID="{76CFC519-E5FE-479B-8778-32C3C8DDAE3F}" presName="aSpace" presStyleCnt="0"/>
      <dgm:spPr/>
    </dgm:pt>
    <dgm:pt modelId="{07B59012-07D2-43CD-8E45-0C7EAFD80E31}" type="pres">
      <dgm:prSet presAssocID="{F98AAF4D-28D0-4E08-AC71-F2D030A8F11A}" presName="compNode" presStyleCnt="0"/>
      <dgm:spPr/>
    </dgm:pt>
    <dgm:pt modelId="{343E87B8-724E-4CA7-86D5-91FC52CE82C1}" type="pres">
      <dgm:prSet presAssocID="{F98AAF4D-28D0-4E08-AC71-F2D030A8F11A}" presName="aNode" presStyleLbl="bgShp" presStyleIdx="1" presStyleCnt="5"/>
      <dgm:spPr/>
      <dgm:t>
        <a:bodyPr/>
        <a:lstStyle/>
        <a:p>
          <a:endParaRPr lang="en-US"/>
        </a:p>
      </dgm:t>
    </dgm:pt>
    <dgm:pt modelId="{50804E28-3FA7-4AF2-86D9-74D2E8EBE3F1}" type="pres">
      <dgm:prSet presAssocID="{F98AAF4D-28D0-4E08-AC71-F2D030A8F11A}" presName="textNode" presStyleLbl="bgShp" presStyleIdx="1" presStyleCnt="5"/>
      <dgm:spPr/>
      <dgm:t>
        <a:bodyPr/>
        <a:lstStyle/>
        <a:p>
          <a:endParaRPr lang="en-US"/>
        </a:p>
      </dgm:t>
    </dgm:pt>
    <dgm:pt modelId="{D63D3E88-2D6C-4844-A630-6A7EB1E363E0}" type="pres">
      <dgm:prSet presAssocID="{F98AAF4D-28D0-4E08-AC71-F2D030A8F11A}" presName="compChildNode" presStyleCnt="0"/>
      <dgm:spPr/>
    </dgm:pt>
    <dgm:pt modelId="{7CFDAF0D-3746-4B09-8359-773737C514F4}" type="pres">
      <dgm:prSet presAssocID="{F98AAF4D-28D0-4E08-AC71-F2D030A8F11A}" presName="theInnerList" presStyleCnt="0"/>
      <dgm:spPr/>
    </dgm:pt>
    <dgm:pt modelId="{906170F2-5622-40F9-92B6-8930D56C8C9A}" type="pres">
      <dgm:prSet presAssocID="{3DDFDEFD-76C5-44AA-9CAD-96D6B820D3AE}" presName="childNode" presStyleLbl="node1" presStyleIdx="2" presStyleCnt="10">
        <dgm:presLayoutVars>
          <dgm:bulletEnabled val="1"/>
        </dgm:presLayoutVars>
      </dgm:prSet>
      <dgm:spPr/>
      <dgm:t>
        <a:bodyPr/>
        <a:lstStyle/>
        <a:p>
          <a:endParaRPr lang="en-US"/>
        </a:p>
      </dgm:t>
    </dgm:pt>
    <dgm:pt modelId="{131564BD-A03F-47BF-AA26-70034ED0309E}" type="pres">
      <dgm:prSet presAssocID="{3DDFDEFD-76C5-44AA-9CAD-96D6B820D3AE}" presName="aSpace2" presStyleCnt="0"/>
      <dgm:spPr/>
    </dgm:pt>
    <dgm:pt modelId="{08BA9667-9D13-4489-BB26-78072BB22F82}" type="pres">
      <dgm:prSet presAssocID="{DC53E51E-6EE5-451F-84B1-6DD916AF276E}" presName="childNode" presStyleLbl="node1" presStyleIdx="3" presStyleCnt="10">
        <dgm:presLayoutVars>
          <dgm:bulletEnabled val="1"/>
        </dgm:presLayoutVars>
      </dgm:prSet>
      <dgm:spPr/>
      <dgm:t>
        <a:bodyPr/>
        <a:lstStyle/>
        <a:p>
          <a:endParaRPr lang="en-US"/>
        </a:p>
      </dgm:t>
    </dgm:pt>
    <dgm:pt modelId="{314767D2-D742-4400-8A12-944A92823AC1}" type="pres">
      <dgm:prSet presAssocID="{F98AAF4D-28D0-4E08-AC71-F2D030A8F11A}" presName="aSpace" presStyleCnt="0"/>
      <dgm:spPr/>
    </dgm:pt>
    <dgm:pt modelId="{172A57AC-764D-4B1A-BD52-C9AA56E99F68}" type="pres">
      <dgm:prSet presAssocID="{7637A460-5AEF-42AD-9ED1-BFA7EA8FE55A}" presName="compNode" presStyleCnt="0"/>
      <dgm:spPr/>
    </dgm:pt>
    <dgm:pt modelId="{862AEACE-722B-466B-8B4F-CED3F740CCEE}" type="pres">
      <dgm:prSet presAssocID="{7637A460-5AEF-42AD-9ED1-BFA7EA8FE55A}" presName="aNode" presStyleLbl="bgShp" presStyleIdx="2" presStyleCnt="5"/>
      <dgm:spPr/>
      <dgm:t>
        <a:bodyPr/>
        <a:lstStyle/>
        <a:p>
          <a:endParaRPr lang="en-US"/>
        </a:p>
      </dgm:t>
    </dgm:pt>
    <dgm:pt modelId="{BB843239-8913-4C11-AF94-0E6F07258318}" type="pres">
      <dgm:prSet presAssocID="{7637A460-5AEF-42AD-9ED1-BFA7EA8FE55A}" presName="textNode" presStyleLbl="bgShp" presStyleIdx="2" presStyleCnt="5"/>
      <dgm:spPr/>
      <dgm:t>
        <a:bodyPr/>
        <a:lstStyle/>
        <a:p>
          <a:endParaRPr lang="en-US"/>
        </a:p>
      </dgm:t>
    </dgm:pt>
    <dgm:pt modelId="{496B2C35-40A3-4803-AAD9-9363030854A3}" type="pres">
      <dgm:prSet presAssocID="{7637A460-5AEF-42AD-9ED1-BFA7EA8FE55A}" presName="compChildNode" presStyleCnt="0"/>
      <dgm:spPr/>
    </dgm:pt>
    <dgm:pt modelId="{4C401FD5-656F-40BD-83F4-97702C1C558D}" type="pres">
      <dgm:prSet presAssocID="{7637A460-5AEF-42AD-9ED1-BFA7EA8FE55A}" presName="theInnerList" presStyleCnt="0"/>
      <dgm:spPr/>
    </dgm:pt>
    <dgm:pt modelId="{B20CCAFF-8A05-452B-8436-CF8ADE347CE6}" type="pres">
      <dgm:prSet presAssocID="{6AEF5D1B-7801-41F2-9317-7D7BB128D6ED}" presName="childNode" presStyleLbl="node1" presStyleIdx="4" presStyleCnt="10">
        <dgm:presLayoutVars>
          <dgm:bulletEnabled val="1"/>
        </dgm:presLayoutVars>
      </dgm:prSet>
      <dgm:spPr/>
      <dgm:t>
        <a:bodyPr/>
        <a:lstStyle/>
        <a:p>
          <a:endParaRPr lang="en-US"/>
        </a:p>
      </dgm:t>
    </dgm:pt>
    <dgm:pt modelId="{1639E398-1282-454C-8BD5-5F98ADC348C6}" type="pres">
      <dgm:prSet presAssocID="{6AEF5D1B-7801-41F2-9317-7D7BB128D6ED}" presName="aSpace2" presStyleCnt="0"/>
      <dgm:spPr/>
    </dgm:pt>
    <dgm:pt modelId="{B3F9ECEE-0696-445B-BFFB-AF494FF086DF}" type="pres">
      <dgm:prSet presAssocID="{A5EE2B4D-5EBB-456A-BC48-43B42BF197DE}" presName="childNode" presStyleLbl="node1" presStyleIdx="5" presStyleCnt="10">
        <dgm:presLayoutVars>
          <dgm:bulletEnabled val="1"/>
        </dgm:presLayoutVars>
      </dgm:prSet>
      <dgm:spPr/>
      <dgm:t>
        <a:bodyPr/>
        <a:lstStyle/>
        <a:p>
          <a:endParaRPr lang="en-US"/>
        </a:p>
      </dgm:t>
    </dgm:pt>
    <dgm:pt modelId="{6B4BFED5-8A82-430B-9A81-488A62E0968A}" type="pres">
      <dgm:prSet presAssocID="{7637A460-5AEF-42AD-9ED1-BFA7EA8FE55A}" presName="aSpace" presStyleCnt="0"/>
      <dgm:spPr/>
    </dgm:pt>
    <dgm:pt modelId="{7C1BD417-20CA-4E24-83D1-79DD07DD09D1}" type="pres">
      <dgm:prSet presAssocID="{7591CE1A-37E3-4171-9FF6-D8C2E98DD9F9}" presName="compNode" presStyleCnt="0"/>
      <dgm:spPr/>
    </dgm:pt>
    <dgm:pt modelId="{668E4BE9-CF73-48D2-AB68-F80C1794EDA1}" type="pres">
      <dgm:prSet presAssocID="{7591CE1A-37E3-4171-9FF6-D8C2E98DD9F9}" presName="aNode" presStyleLbl="bgShp" presStyleIdx="3" presStyleCnt="5"/>
      <dgm:spPr/>
      <dgm:t>
        <a:bodyPr/>
        <a:lstStyle/>
        <a:p>
          <a:endParaRPr lang="en-US"/>
        </a:p>
      </dgm:t>
    </dgm:pt>
    <dgm:pt modelId="{A03F3DA5-3C28-4A18-875A-D591A3722D35}" type="pres">
      <dgm:prSet presAssocID="{7591CE1A-37E3-4171-9FF6-D8C2E98DD9F9}" presName="textNode" presStyleLbl="bgShp" presStyleIdx="3" presStyleCnt="5"/>
      <dgm:spPr/>
      <dgm:t>
        <a:bodyPr/>
        <a:lstStyle/>
        <a:p>
          <a:endParaRPr lang="en-US"/>
        </a:p>
      </dgm:t>
    </dgm:pt>
    <dgm:pt modelId="{D4A187E6-AD49-4342-A70F-505B6FAEEC7F}" type="pres">
      <dgm:prSet presAssocID="{7591CE1A-37E3-4171-9FF6-D8C2E98DD9F9}" presName="compChildNode" presStyleCnt="0"/>
      <dgm:spPr/>
    </dgm:pt>
    <dgm:pt modelId="{E5FD2901-4DE1-4602-95A6-69CDD8DA77EA}" type="pres">
      <dgm:prSet presAssocID="{7591CE1A-37E3-4171-9FF6-D8C2E98DD9F9}" presName="theInnerList" presStyleCnt="0"/>
      <dgm:spPr/>
    </dgm:pt>
    <dgm:pt modelId="{A43A9118-DBB5-45F6-B83E-F23DB4AEB510}" type="pres">
      <dgm:prSet presAssocID="{9A18691B-324E-47A9-8C55-297E0107E2CD}" presName="childNode" presStyleLbl="node1" presStyleIdx="6" presStyleCnt="10">
        <dgm:presLayoutVars>
          <dgm:bulletEnabled val="1"/>
        </dgm:presLayoutVars>
      </dgm:prSet>
      <dgm:spPr/>
      <dgm:t>
        <a:bodyPr/>
        <a:lstStyle/>
        <a:p>
          <a:endParaRPr lang="en-US"/>
        </a:p>
      </dgm:t>
    </dgm:pt>
    <dgm:pt modelId="{5DC6EF6D-E75A-4817-B681-94AC94C169A6}" type="pres">
      <dgm:prSet presAssocID="{9A18691B-324E-47A9-8C55-297E0107E2CD}" presName="aSpace2" presStyleCnt="0"/>
      <dgm:spPr/>
    </dgm:pt>
    <dgm:pt modelId="{2897D340-B700-4192-AAB4-CD5FC874DA10}" type="pres">
      <dgm:prSet presAssocID="{0A1885A8-4503-4E20-84CE-B5E3B2582BF1}" presName="childNode" presStyleLbl="node1" presStyleIdx="7" presStyleCnt="10">
        <dgm:presLayoutVars>
          <dgm:bulletEnabled val="1"/>
        </dgm:presLayoutVars>
      </dgm:prSet>
      <dgm:spPr/>
      <dgm:t>
        <a:bodyPr/>
        <a:lstStyle/>
        <a:p>
          <a:endParaRPr lang="en-US"/>
        </a:p>
      </dgm:t>
    </dgm:pt>
    <dgm:pt modelId="{598559B7-96A8-4A5D-A6EA-4D456D940478}" type="pres">
      <dgm:prSet presAssocID="{7591CE1A-37E3-4171-9FF6-D8C2E98DD9F9}" presName="aSpace" presStyleCnt="0"/>
      <dgm:spPr/>
    </dgm:pt>
    <dgm:pt modelId="{DD4C7C34-6622-4F20-AAC6-DDD135120EC5}" type="pres">
      <dgm:prSet presAssocID="{9C945C1F-BAC9-4F5E-9EB2-432DF296CDA4}" presName="compNode" presStyleCnt="0"/>
      <dgm:spPr/>
    </dgm:pt>
    <dgm:pt modelId="{7C15529F-0C7F-461C-AAA6-D3A61D1B2101}" type="pres">
      <dgm:prSet presAssocID="{9C945C1F-BAC9-4F5E-9EB2-432DF296CDA4}" presName="aNode" presStyleLbl="bgShp" presStyleIdx="4" presStyleCnt="5"/>
      <dgm:spPr/>
      <dgm:t>
        <a:bodyPr/>
        <a:lstStyle/>
        <a:p>
          <a:endParaRPr lang="en-US"/>
        </a:p>
      </dgm:t>
    </dgm:pt>
    <dgm:pt modelId="{26665B76-835C-42E7-A6EB-C0DB10A8D0FF}" type="pres">
      <dgm:prSet presAssocID="{9C945C1F-BAC9-4F5E-9EB2-432DF296CDA4}" presName="textNode" presStyleLbl="bgShp" presStyleIdx="4" presStyleCnt="5"/>
      <dgm:spPr/>
      <dgm:t>
        <a:bodyPr/>
        <a:lstStyle/>
        <a:p>
          <a:endParaRPr lang="en-US"/>
        </a:p>
      </dgm:t>
    </dgm:pt>
    <dgm:pt modelId="{20CA5FAA-1A8B-4632-89D0-E4C6A0B3CD9F}" type="pres">
      <dgm:prSet presAssocID="{9C945C1F-BAC9-4F5E-9EB2-432DF296CDA4}" presName="compChildNode" presStyleCnt="0"/>
      <dgm:spPr/>
    </dgm:pt>
    <dgm:pt modelId="{D2533326-316C-49D0-B85D-9D2857A3B891}" type="pres">
      <dgm:prSet presAssocID="{9C945C1F-BAC9-4F5E-9EB2-432DF296CDA4}" presName="theInnerList" presStyleCnt="0"/>
      <dgm:spPr/>
    </dgm:pt>
    <dgm:pt modelId="{86CB0308-B7BB-47C2-B0E5-310BD5E88AA2}" type="pres">
      <dgm:prSet presAssocID="{F6F7DBC8-8678-486E-A9F3-5458F5A885FB}" presName="childNode" presStyleLbl="node1" presStyleIdx="8" presStyleCnt="10">
        <dgm:presLayoutVars>
          <dgm:bulletEnabled val="1"/>
        </dgm:presLayoutVars>
      </dgm:prSet>
      <dgm:spPr/>
      <dgm:t>
        <a:bodyPr/>
        <a:lstStyle/>
        <a:p>
          <a:endParaRPr lang="en-US"/>
        </a:p>
      </dgm:t>
    </dgm:pt>
    <dgm:pt modelId="{54D66073-AAC1-4557-AD33-9C0AA68DB99C}" type="pres">
      <dgm:prSet presAssocID="{F6F7DBC8-8678-486E-A9F3-5458F5A885FB}" presName="aSpace2" presStyleCnt="0"/>
      <dgm:spPr/>
    </dgm:pt>
    <dgm:pt modelId="{6A359719-8E75-438F-9706-A5772805E770}" type="pres">
      <dgm:prSet presAssocID="{6A7FB168-3EDF-4A80-8052-9F7AB1A4AF72}" presName="childNode" presStyleLbl="node1" presStyleIdx="9" presStyleCnt="10">
        <dgm:presLayoutVars>
          <dgm:bulletEnabled val="1"/>
        </dgm:presLayoutVars>
      </dgm:prSet>
      <dgm:spPr/>
      <dgm:t>
        <a:bodyPr/>
        <a:lstStyle/>
        <a:p>
          <a:endParaRPr lang="en-US"/>
        </a:p>
      </dgm:t>
    </dgm:pt>
  </dgm:ptLst>
  <dgm:cxnLst>
    <dgm:cxn modelId="{CE67DD54-A139-406F-91AD-6950B6350EB7}" type="presOf" srcId="{F98AAF4D-28D0-4E08-AC71-F2D030A8F11A}" destId="{343E87B8-724E-4CA7-86D5-91FC52CE82C1}" srcOrd="0" destOrd="0" presId="urn:microsoft.com/office/officeart/2005/8/layout/lProcess2"/>
    <dgm:cxn modelId="{0328E0F5-368A-4FAA-AA98-636868840785}" srcId="{F98AAF4D-28D0-4E08-AC71-F2D030A8F11A}" destId="{3DDFDEFD-76C5-44AA-9CAD-96D6B820D3AE}" srcOrd="0" destOrd="0" parTransId="{E9E9FC7C-95AE-403A-A72C-F92CBFA71FE9}" sibTransId="{8DF8AA13-51CD-46A6-A37D-42BB44DEC072}"/>
    <dgm:cxn modelId="{A778337B-4D3E-4663-8F09-42E53BDB0AA0}" type="presOf" srcId="{9C945C1F-BAC9-4F5E-9EB2-432DF296CDA4}" destId="{26665B76-835C-42E7-A6EB-C0DB10A8D0FF}" srcOrd="1" destOrd="0" presId="urn:microsoft.com/office/officeart/2005/8/layout/lProcess2"/>
    <dgm:cxn modelId="{F898DFB4-88D9-4330-8299-0DDA9B830DFE}" type="presOf" srcId="{9A18691B-324E-47A9-8C55-297E0107E2CD}" destId="{A43A9118-DBB5-45F6-B83E-F23DB4AEB510}" srcOrd="0" destOrd="0" presId="urn:microsoft.com/office/officeart/2005/8/layout/lProcess2"/>
    <dgm:cxn modelId="{CEFBE08C-D303-47FC-AB27-ADCD5E1E18E6}" type="presOf" srcId="{14949DE9-041F-48AC-8B9E-E87988FA83D9}" destId="{C702B297-5455-429C-A58D-ED91B407581D}" srcOrd="0" destOrd="0" presId="urn:microsoft.com/office/officeart/2005/8/layout/lProcess2"/>
    <dgm:cxn modelId="{115F92C8-062D-4E51-A03C-119B4CE895D9}" srcId="{9C945C1F-BAC9-4F5E-9EB2-432DF296CDA4}" destId="{6A7FB168-3EDF-4A80-8052-9F7AB1A4AF72}" srcOrd="1" destOrd="0" parTransId="{04DA2B73-05F3-4121-BC14-581CC98EAEAF}" sibTransId="{79C1462F-EC65-41D7-8180-B22FF9AB2733}"/>
    <dgm:cxn modelId="{4DED0DD2-BB8A-48DB-A2C2-7034CCB9CD82}" type="presOf" srcId="{7591CE1A-37E3-4171-9FF6-D8C2E98DD9F9}" destId="{A03F3DA5-3C28-4A18-875A-D591A3722D35}" srcOrd="1" destOrd="0" presId="urn:microsoft.com/office/officeart/2005/8/layout/lProcess2"/>
    <dgm:cxn modelId="{63E89C0A-7133-48EB-AE56-E5828E4E1213}" type="presOf" srcId="{9C945C1F-BAC9-4F5E-9EB2-432DF296CDA4}" destId="{7C15529F-0C7F-461C-AAA6-D3A61D1B2101}" srcOrd="0" destOrd="0" presId="urn:microsoft.com/office/officeart/2005/8/layout/lProcess2"/>
    <dgm:cxn modelId="{C4BF3A4F-5DE5-4B5C-9E08-AEE5C949D75D}" srcId="{14949DE9-041F-48AC-8B9E-E87988FA83D9}" destId="{9C945C1F-BAC9-4F5E-9EB2-432DF296CDA4}" srcOrd="4" destOrd="0" parTransId="{4E47BE61-4E9B-44F3-A6CA-251BF947779D}" sibTransId="{58CEC1CF-7756-4F0B-AD0E-E42365BEF866}"/>
    <dgm:cxn modelId="{4BEEA452-0E18-4053-8167-66F0A5079903}" srcId="{76CFC519-E5FE-479B-8778-32C3C8DDAE3F}" destId="{758D198B-3E78-402C-9482-13E53D95C5D2}" srcOrd="0" destOrd="0" parTransId="{F80132E8-FCE8-4717-BEA6-6CBDA8EF257F}" sibTransId="{DDA964EE-EBF5-4741-AF96-F256E478F169}"/>
    <dgm:cxn modelId="{7ADF9510-8BDC-4CFE-B331-53591C150261}" type="presOf" srcId="{A5EE2B4D-5EBB-456A-BC48-43B42BF197DE}" destId="{B3F9ECEE-0696-445B-BFFB-AF494FF086DF}" srcOrd="0" destOrd="0" presId="urn:microsoft.com/office/officeart/2005/8/layout/lProcess2"/>
    <dgm:cxn modelId="{4573C83A-D5D6-4FED-ADCA-5772BCCC88FB}" type="presOf" srcId="{76CFC519-E5FE-479B-8778-32C3C8DDAE3F}" destId="{576297ED-CC57-443F-8726-09AF2258B5ED}" srcOrd="0" destOrd="0" presId="urn:microsoft.com/office/officeart/2005/8/layout/lProcess2"/>
    <dgm:cxn modelId="{538AEEF8-A645-4B3A-B5D8-B7E58095B996}" srcId="{F98AAF4D-28D0-4E08-AC71-F2D030A8F11A}" destId="{DC53E51E-6EE5-451F-84B1-6DD916AF276E}" srcOrd="1" destOrd="0" parTransId="{982317E6-CAFD-409E-B319-560C8C9A7D27}" sibTransId="{1987EDC0-C781-47BD-9FAA-1009933762B1}"/>
    <dgm:cxn modelId="{3005466C-65D9-4006-BC11-FF8CC85955A6}" srcId="{7591CE1A-37E3-4171-9FF6-D8C2E98DD9F9}" destId="{0A1885A8-4503-4E20-84CE-B5E3B2582BF1}" srcOrd="1" destOrd="0" parTransId="{93D533E7-DC85-4B80-8885-9EC619CF61C9}" sibTransId="{929D25EE-728D-436E-950F-2F8FD7509B80}"/>
    <dgm:cxn modelId="{0E7FB074-7039-4751-B6A3-7DD1F3DD1C65}" srcId="{14949DE9-041F-48AC-8B9E-E87988FA83D9}" destId="{76CFC519-E5FE-479B-8778-32C3C8DDAE3F}" srcOrd="0" destOrd="0" parTransId="{2D9CD3C4-7206-48B9-9F6C-CBFB24D529D2}" sibTransId="{6DE63D2B-3E97-40ED-8D45-7B4787ABBB68}"/>
    <dgm:cxn modelId="{144D720F-4126-4758-9E38-3605371D00CE}" type="presOf" srcId="{7637A460-5AEF-42AD-9ED1-BFA7EA8FE55A}" destId="{862AEACE-722B-466B-8B4F-CED3F740CCEE}" srcOrd="0" destOrd="0" presId="urn:microsoft.com/office/officeart/2005/8/layout/lProcess2"/>
    <dgm:cxn modelId="{900F08CC-FEED-46D2-BCDC-84E3B7F783BD}" type="presOf" srcId="{76CFC519-E5FE-479B-8778-32C3C8DDAE3F}" destId="{BF5C99A4-637A-4A76-8BE0-7F7F81FCBBA0}" srcOrd="1" destOrd="0" presId="urn:microsoft.com/office/officeart/2005/8/layout/lProcess2"/>
    <dgm:cxn modelId="{599D19DD-9545-4A2F-995A-5E966342CC19}" srcId="{14949DE9-041F-48AC-8B9E-E87988FA83D9}" destId="{7637A460-5AEF-42AD-9ED1-BFA7EA8FE55A}" srcOrd="2" destOrd="0" parTransId="{0B20931B-82A5-4561-A16B-E93703005A10}" sibTransId="{43E524CC-B89C-4AD4-B899-918F9D4E8770}"/>
    <dgm:cxn modelId="{E2CF5E6F-4252-4584-B6BE-5D254FB84D2F}" type="presOf" srcId="{7637A460-5AEF-42AD-9ED1-BFA7EA8FE55A}" destId="{BB843239-8913-4C11-AF94-0E6F07258318}" srcOrd="1" destOrd="0" presId="urn:microsoft.com/office/officeart/2005/8/layout/lProcess2"/>
    <dgm:cxn modelId="{8D2C0623-1167-40F6-9A37-7CEAD4E0C48F}" type="presOf" srcId="{B0B6BF98-7AF4-448F-BBCB-B46BF023551E}" destId="{5B68ED57-8246-4E53-9F5F-2031D5F43B65}" srcOrd="0" destOrd="0" presId="urn:microsoft.com/office/officeart/2005/8/layout/lProcess2"/>
    <dgm:cxn modelId="{0BEB00B7-9A9F-4C72-83B2-67F424620E2F}" srcId="{76CFC519-E5FE-479B-8778-32C3C8DDAE3F}" destId="{B0B6BF98-7AF4-448F-BBCB-B46BF023551E}" srcOrd="1" destOrd="0" parTransId="{73071623-5440-4171-B327-F0B188245C41}" sibTransId="{7B3FD3EF-270F-4DDF-9A24-E22290587CE0}"/>
    <dgm:cxn modelId="{AB6F73B8-1E6C-41BA-885A-0B00A8326EE9}" type="presOf" srcId="{0A1885A8-4503-4E20-84CE-B5E3B2582BF1}" destId="{2897D340-B700-4192-AAB4-CD5FC874DA10}" srcOrd="0" destOrd="0" presId="urn:microsoft.com/office/officeart/2005/8/layout/lProcess2"/>
    <dgm:cxn modelId="{31F536E4-82B0-4285-B82E-C06D9B46FDE3}" srcId="{7637A460-5AEF-42AD-9ED1-BFA7EA8FE55A}" destId="{6AEF5D1B-7801-41F2-9317-7D7BB128D6ED}" srcOrd="0" destOrd="0" parTransId="{346D1F47-BD14-4BC8-BDB9-A1EA1D54E54A}" sibTransId="{C2A0D8DF-0ED2-403D-870B-C20E6BC96E8A}"/>
    <dgm:cxn modelId="{648E6CFC-2E12-4271-BFFF-26CB9F69E0AE}" type="presOf" srcId="{DC53E51E-6EE5-451F-84B1-6DD916AF276E}" destId="{08BA9667-9D13-4489-BB26-78072BB22F82}" srcOrd="0" destOrd="0" presId="urn:microsoft.com/office/officeart/2005/8/layout/lProcess2"/>
    <dgm:cxn modelId="{DE83CE2B-1DD5-4FF0-A364-1D48EF2AD004}" srcId="{14949DE9-041F-48AC-8B9E-E87988FA83D9}" destId="{F98AAF4D-28D0-4E08-AC71-F2D030A8F11A}" srcOrd="1" destOrd="0" parTransId="{63751FDB-5069-4818-B00F-B2601A136180}" sibTransId="{C6DDFD2D-253A-4CDC-89C8-B32CDD3C2E63}"/>
    <dgm:cxn modelId="{BBBCD0C1-611B-44DA-BEE2-A2075652D87D}" type="presOf" srcId="{6AEF5D1B-7801-41F2-9317-7D7BB128D6ED}" destId="{B20CCAFF-8A05-452B-8436-CF8ADE347CE6}" srcOrd="0" destOrd="0" presId="urn:microsoft.com/office/officeart/2005/8/layout/lProcess2"/>
    <dgm:cxn modelId="{357559AC-CCDC-4FB3-AD10-204C2D267800}" srcId="{7591CE1A-37E3-4171-9FF6-D8C2E98DD9F9}" destId="{9A18691B-324E-47A9-8C55-297E0107E2CD}" srcOrd="0" destOrd="0" parTransId="{3ED5447B-34F1-40BA-8C31-D60A2E21BD09}" sibTransId="{FB9BD3D7-F8AF-4215-90B7-CB9F034EB11B}"/>
    <dgm:cxn modelId="{5780AEAA-4046-4A6C-A810-A249CF143542}" srcId="{14949DE9-041F-48AC-8B9E-E87988FA83D9}" destId="{7591CE1A-37E3-4171-9FF6-D8C2E98DD9F9}" srcOrd="3" destOrd="0" parTransId="{315FE81A-20B2-404F-9CC9-346B4D883466}" sibTransId="{944FA016-9704-4B0B-B64D-4558C80ACF05}"/>
    <dgm:cxn modelId="{0BCAEF8B-14C5-400F-8A63-895F680A76CC}" type="presOf" srcId="{3DDFDEFD-76C5-44AA-9CAD-96D6B820D3AE}" destId="{906170F2-5622-40F9-92B6-8930D56C8C9A}" srcOrd="0" destOrd="0" presId="urn:microsoft.com/office/officeart/2005/8/layout/lProcess2"/>
    <dgm:cxn modelId="{1AFCF051-E0F6-4B6F-A68E-7A086F4E5216}" type="presOf" srcId="{F98AAF4D-28D0-4E08-AC71-F2D030A8F11A}" destId="{50804E28-3FA7-4AF2-86D9-74D2E8EBE3F1}" srcOrd="1" destOrd="0" presId="urn:microsoft.com/office/officeart/2005/8/layout/lProcess2"/>
    <dgm:cxn modelId="{0E744705-3D3A-45C1-98CF-62C5F9EA222A}" srcId="{9C945C1F-BAC9-4F5E-9EB2-432DF296CDA4}" destId="{F6F7DBC8-8678-486E-A9F3-5458F5A885FB}" srcOrd="0" destOrd="0" parTransId="{3C76F410-7AA1-450C-957B-790148E7EB51}" sibTransId="{B37A065B-71DE-4D39-83AA-A47188E1F3A4}"/>
    <dgm:cxn modelId="{4DFDD0A4-00A3-4444-8BA6-31FAC4B61AB3}" type="presOf" srcId="{758D198B-3E78-402C-9482-13E53D95C5D2}" destId="{39519E9A-568A-4789-8D3C-8FA430DEFB70}" srcOrd="0" destOrd="0" presId="urn:microsoft.com/office/officeart/2005/8/layout/lProcess2"/>
    <dgm:cxn modelId="{3465E4FE-BDD4-412E-8FC4-9F9D3488CE4D}" type="presOf" srcId="{7591CE1A-37E3-4171-9FF6-D8C2E98DD9F9}" destId="{668E4BE9-CF73-48D2-AB68-F80C1794EDA1}" srcOrd="0" destOrd="0" presId="urn:microsoft.com/office/officeart/2005/8/layout/lProcess2"/>
    <dgm:cxn modelId="{C34E1ED2-CF24-4329-A5B7-4821128F9234}" type="presOf" srcId="{6A7FB168-3EDF-4A80-8052-9F7AB1A4AF72}" destId="{6A359719-8E75-438F-9706-A5772805E770}" srcOrd="0" destOrd="0" presId="urn:microsoft.com/office/officeart/2005/8/layout/lProcess2"/>
    <dgm:cxn modelId="{C59DF2AA-7EA1-4E41-8D93-399EA560F455}" srcId="{7637A460-5AEF-42AD-9ED1-BFA7EA8FE55A}" destId="{A5EE2B4D-5EBB-456A-BC48-43B42BF197DE}" srcOrd="1" destOrd="0" parTransId="{00674B7B-BCB0-4404-8B33-ECF5E84504ED}" sibTransId="{B33A5650-84F4-44B9-84F8-B4E3680C1F43}"/>
    <dgm:cxn modelId="{7DE3E650-F775-4C41-AA8C-0A6C6648258D}" type="presOf" srcId="{F6F7DBC8-8678-486E-A9F3-5458F5A885FB}" destId="{86CB0308-B7BB-47C2-B0E5-310BD5E88AA2}" srcOrd="0" destOrd="0" presId="urn:microsoft.com/office/officeart/2005/8/layout/lProcess2"/>
    <dgm:cxn modelId="{4A5E513D-372D-40D9-902C-CF24997E9490}" type="presParOf" srcId="{C702B297-5455-429C-A58D-ED91B407581D}" destId="{FD98B002-F9CA-4C8D-B322-49754C4CC8FB}" srcOrd="0" destOrd="0" presId="urn:microsoft.com/office/officeart/2005/8/layout/lProcess2"/>
    <dgm:cxn modelId="{7B74521F-CD98-4CFD-8C11-4E181EB1ACF8}" type="presParOf" srcId="{FD98B002-F9CA-4C8D-B322-49754C4CC8FB}" destId="{576297ED-CC57-443F-8726-09AF2258B5ED}" srcOrd="0" destOrd="0" presId="urn:microsoft.com/office/officeart/2005/8/layout/lProcess2"/>
    <dgm:cxn modelId="{C76B34A8-14EB-4BAA-8DD6-F3F753B7C8CB}" type="presParOf" srcId="{FD98B002-F9CA-4C8D-B322-49754C4CC8FB}" destId="{BF5C99A4-637A-4A76-8BE0-7F7F81FCBBA0}" srcOrd="1" destOrd="0" presId="urn:microsoft.com/office/officeart/2005/8/layout/lProcess2"/>
    <dgm:cxn modelId="{9B961200-8BE7-4492-AC5B-7E9B0E6CAF31}" type="presParOf" srcId="{FD98B002-F9CA-4C8D-B322-49754C4CC8FB}" destId="{69BCF391-3668-4F96-9AF0-ACD7D1B9FA2D}" srcOrd="2" destOrd="0" presId="urn:microsoft.com/office/officeart/2005/8/layout/lProcess2"/>
    <dgm:cxn modelId="{1E634B8A-33A9-4C14-AB2A-1788FFC7E3AE}" type="presParOf" srcId="{69BCF391-3668-4F96-9AF0-ACD7D1B9FA2D}" destId="{B30A2751-C7E8-4F66-8859-1652AEA6376F}" srcOrd="0" destOrd="0" presId="urn:microsoft.com/office/officeart/2005/8/layout/lProcess2"/>
    <dgm:cxn modelId="{D9475DD6-CD2D-439E-A67F-9526025DC39B}" type="presParOf" srcId="{B30A2751-C7E8-4F66-8859-1652AEA6376F}" destId="{39519E9A-568A-4789-8D3C-8FA430DEFB70}" srcOrd="0" destOrd="0" presId="urn:microsoft.com/office/officeart/2005/8/layout/lProcess2"/>
    <dgm:cxn modelId="{35D0479A-C8D5-457A-8071-73D93216D66D}" type="presParOf" srcId="{B30A2751-C7E8-4F66-8859-1652AEA6376F}" destId="{D0E6F921-D9B0-4580-BC7C-2623FC428E27}" srcOrd="1" destOrd="0" presId="urn:microsoft.com/office/officeart/2005/8/layout/lProcess2"/>
    <dgm:cxn modelId="{A5E8375D-C290-47B0-97CB-C57B5935061F}" type="presParOf" srcId="{B30A2751-C7E8-4F66-8859-1652AEA6376F}" destId="{5B68ED57-8246-4E53-9F5F-2031D5F43B65}" srcOrd="2" destOrd="0" presId="urn:microsoft.com/office/officeart/2005/8/layout/lProcess2"/>
    <dgm:cxn modelId="{1DFBDDAB-B5C6-4A8B-88BC-8C52171DE67B}" type="presParOf" srcId="{C702B297-5455-429C-A58D-ED91B407581D}" destId="{6A6ABA71-2AE9-4187-B9EB-CE4B3BCC9788}" srcOrd="1" destOrd="0" presId="urn:microsoft.com/office/officeart/2005/8/layout/lProcess2"/>
    <dgm:cxn modelId="{327275FC-E8B2-4D70-A309-DBEF54EA8DBB}" type="presParOf" srcId="{C702B297-5455-429C-A58D-ED91B407581D}" destId="{07B59012-07D2-43CD-8E45-0C7EAFD80E31}" srcOrd="2" destOrd="0" presId="urn:microsoft.com/office/officeart/2005/8/layout/lProcess2"/>
    <dgm:cxn modelId="{A109307E-7193-41A5-99DA-A4660A303B09}" type="presParOf" srcId="{07B59012-07D2-43CD-8E45-0C7EAFD80E31}" destId="{343E87B8-724E-4CA7-86D5-91FC52CE82C1}" srcOrd="0" destOrd="0" presId="urn:microsoft.com/office/officeart/2005/8/layout/lProcess2"/>
    <dgm:cxn modelId="{608FB103-2D99-4233-AB0E-FA80365B72ED}" type="presParOf" srcId="{07B59012-07D2-43CD-8E45-0C7EAFD80E31}" destId="{50804E28-3FA7-4AF2-86D9-74D2E8EBE3F1}" srcOrd="1" destOrd="0" presId="urn:microsoft.com/office/officeart/2005/8/layout/lProcess2"/>
    <dgm:cxn modelId="{3142E921-EECC-46AC-A5E8-E254ED8AB335}" type="presParOf" srcId="{07B59012-07D2-43CD-8E45-0C7EAFD80E31}" destId="{D63D3E88-2D6C-4844-A630-6A7EB1E363E0}" srcOrd="2" destOrd="0" presId="urn:microsoft.com/office/officeart/2005/8/layout/lProcess2"/>
    <dgm:cxn modelId="{28EAE2EA-0119-4627-A295-606108A2A606}" type="presParOf" srcId="{D63D3E88-2D6C-4844-A630-6A7EB1E363E0}" destId="{7CFDAF0D-3746-4B09-8359-773737C514F4}" srcOrd="0" destOrd="0" presId="urn:microsoft.com/office/officeart/2005/8/layout/lProcess2"/>
    <dgm:cxn modelId="{769E4108-9FE4-4F79-AB6D-E68175058714}" type="presParOf" srcId="{7CFDAF0D-3746-4B09-8359-773737C514F4}" destId="{906170F2-5622-40F9-92B6-8930D56C8C9A}" srcOrd="0" destOrd="0" presId="urn:microsoft.com/office/officeart/2005/8/layout/lProcess2"/>
    <dgm:cxn modelId="{5D1C2281-920E-48A5-8CA5-7B40B51F64B6}" type="presParOf" srcId="{7CFDAF0D-3746-4B09-8359-773737C514F4}" destId="{131564BD-A03F-47BF-AA26-70034ED0309E}" srcOrd="1" destOrd="0" presId="urn:microsoft.com/office/officeart/2005/8/layout/lProcess2"/>
    <dgm:cxn modelId="{69C59692-ED77-48B9-863C-86B8DA78D6D7}" type="presParOf" srcId="{7CFDAF0D-3746-4B09-8359-773737C514F4}" destId="{08BA9667-9D13-4489-BB26-78072BB22F82}" srcOrd="2" destOrd="0" presId="urn:microsoft.com/office/officeart/2005/8/layout/lProcess2"/>
    <dgm:cxn modelId="{DFFC9B2E-2DCC-4ABC-A1F2-EE9E553DDCD4}" type="presParOf" srcId="{C702B297-5455-429C-A58D-ED91B407581D}" destId="{314767D2-D742-4400-8A12-944A92823AC1}" srcOrd="3" destOrd="0" presId="urn:microsoft.com/office/officeart/2005/8/layout/lProcess2"/>
    <dgm:cxn modelId="{50F5BCBA-317B-4F3C-8D8E-A987A32C8027}" type="presParOf" srcId="{C702B297-5455-429C-A58D-ED91B407581D}" destId="{172A57AC-764D-4B1A-BD52-C9AA56E99F68}" srcOrd="4" destOrd="0" presId="urn:microsoft.com/office/officeart/2005/8/layout/lProcess2"/>
    <dgm:cxn modelId="{A07DC4C5-4886-4610-950C-70646A5B8D02}" type="presParOf" srcId="{172A57AC-764D-4B1A-BD52-C9AA56E99F68}" destId="{862AEACE-722B-466B-8B4F-CED3F740CCEE}" srcOrd="0" destOrd="0" presId="urn:microsoft.com/office/officeart/2005/8/layout/lProcess2"/>
    <dgm:cxn modelId="{C9284F43-01AD-40B2-A145-048DC8CD846C}" type="presParOf" srcId="{172A57AC-764D-4B1A-BD52-C9AA56E99F68}" destId="{BB843239-8913-4C11-AF94-0E6F07258318}" srcOrd="1" destOrd="0" presId="urn:microsoft.com/office/officeart/2005/8/layout/lProcess2"/>
    <dgm:cxn modelId="{3CF38A5E-9450-425E-9F07-147D0657C14C}" type="presParOf" srcId="{172A57AC-764D-4B1A-BD52-C9AA56E99F68}" destId="{496B2C35-40A3-4803-AAD9-9363030854A3}" srcOrd="2" destOrd="0" presId="urn:microsoft.com/office/officeart/2005/8/layout/lProcess2"/>
    <dgm:cxn modelId="{8E1B667D-1A6E-4A81-BAF0-35FA9D7CE179}" type="presParOf" srcId="{496B2C35-40A3-4803-AAD9-9363030854A3}" destId="{4C401FD5-656F-40BD-83F4-97702C1C558D}" srcOrd="0" destOrd="0" presId="urn:microsoft.com/office/officeart/2005/8/layout/lProcess2"/>
    <dgm:cxn modelId="{CD7AE678-70D9-4965-97BA-1F8D49A8E890}" type="presParOf" srcId="{4C401FD5-656F-40BD-83F4-97702C1C558D}" destId="{B20CCAFF-8A05-452B-8436-CF8ADE347CE6}" srcOrd="0" destOrd="0" presId="urn:microsoft.com/office/officeart/2005/8/layout/lProcess2"/>
    <dgm:cxn modelId="{C4AAD11F-DAEF-4412-89E9-49BF64D9B065}" type="presParOf" srcId="{4C401FD5-656F-40BD-83F4-97702C1C558D}" destId="{1639E398-1282-454C-8BD5-5F98ADC348C6}" srcOrd="1" destOrd="0" presId="urn:microsoft.com/office/officeart/2005/8/layout/lProcess2"/>
    <dgm:cxn modelId="{BFC182BD-9F9D-4553-A9AB-40EC3F8BB6D7}" type="presParOf" srcId="{4C401FD5-656F-40BD-83F4-97702C1C558D}" destId="{B3F9ECEE-0696-445B-BFFB-AF494FF086DF}" srcOrd="2" destOrd="0" presId="urn:microsoft.com/office/officeart/2005/8/layout/lProcess2"/>
    <dgm:cxn modelId="{B30F1071-293D-4C69-8514-3098D4FB4CBD}" type="presParOf" srcId="{C702B297-5455-429C-A58D-ED91B407581D}" destId="{6B4BFED5-8A82-430B-9A81-488A62E0968A}" srcOrd="5" destOrd="0" presId="urn:microsoft.com/office/officeart/2005/8/layout/lProcess2"/>
    <dgm:cxn modelId="{004D2EF6-B910-4B7C-85C0-B6BCEC233416}" type="presParOf" srcId="{C702B297-5455-429C-A58D-ED91B407581D}" destId="{7C1BD417-20CA-4E24-83D1-79DD07DD09D1}" srcOrd="6" destOrd="0" presId="urn:microsoft.com/office/officeart/2005/8/layout/lProcess2"/>
    <dgm:cxn modelId="{BC932730-2C42-45BB-A9A4-A7837ADFD0B1}" type="presParOf" srcId="{7C1BD417-20CA-4E24-83D1-79DD07DD09D1}" destId="{668E4BE9-CF73-48D2-AB68-F80C1794EDA1}" srcOrd="0" destOrd="0" presId="urn:microsoft.com/office/officeart/2005/8/layout/lProcess2"/>
    <dgm:cxn modelId="{CB9FFECC-7493-4529-AD4A-7482E2639728}" type="presParOf" srcId="{7C1BD417-20CA-4E24-83D1-79DD07DD09D1}" destId="{A03F3DA5-3C28-4A18-875A-D591A3722D35}" srcOrd="1" destOrd="0" presId="urn:microsoft.com/office/officeart/2005/8/layout/lProcess2"/>
    <dgm:cxn modelId="{C9ADD73B-5B38-4F07-89E9-E47FE9279DDB}" type="presParOf" srcId="{7C1BD417-20CA-4E24-83D1-79DD07DD09D1}" destId="{D4A187E6-AD49-4342-A70F-505B6FAEEC7F}" srcOrd="2" destOrd="0" presId="urn:microsoft.com/office/officeart/2005/8/layout/lProcess2"/>
    <dgm:cxn modelId="{9395C5A7-0183-49A9-9D76-955CA9B749A3}" type="presParOf" srcId="{D4A187E6-AD49-4342-A70F-505B6FAEEC7F}" destId="{E5FD2901-4DE1-4602-95A6-69CDD8DA77EA}" srcOrd="0" destOrd="0" presId="urn:microsoft.com/office/officeart/2005/8/layout/lProcess2"/>
    <dgm:cxn modelId="{91CEBD02-8BFD-4D4F-90E1-5F1CBEE5D700}" type="presParOf" srcId="{E5FD2901-4DE1-4602-95A6-69CDD8DA77EA}" destId="{A43A9118-DBB5-45F6-B83E-F23DB4AEB510}" srcOrd="0" destOrd="0" presId="urn:microsoft.com/office/officeart/2005/8/layout/lProcess2"/>
    <dgm:cxn modelId="{A7DE4742-6EF6-4DF9-998C-11468DD38AFD}" type="presParOf" srcId="{E5FD2901-4DE1-4602-95A6-69CDD8DA77EA}" destId="{5DC6EF6D-E75A-4817-B681-94AC94C169A6}" srcOrd="1" destOrd="0" presId="urn:microsoft.com/office/officeart/2005/8/layout/lProcess2"/>
    <dgm:cxn modelId="{EBAD9BE9-A3F8-4D10-9D59-0D888BB7A62E}" type="presParOf" srcId="{E5FD2901-4DE1-4602-95A6-69CDD8DA77EA}" destId="{2897D340-B700-4192-AAB4-CD5FC874DA10}" srcOrd="2" destOrd="0" presId="urn:microsoft.com/office/officeart/2005/8/layout/lProcess2"/>
    <dgm:cxn modelId="{FCF43FFF-B2A4-404D-9480-7ECCB959CBF1}" type="presParOf" srcId="{C702B297-5455-429C-A58D-ED91B407581D}" destId="{598559B7-96A8-4A5D-A6EA-4D456D940478}" srcOrd="7" destOrd="0" presId="urn:microsoft.com/office/officeart/2005/8/layout/lProcess2"/>
    <dgm:cxn modelId="{98347CE8-7D47-4E0D-99F1-7BDDDD658E89}" type="presParOf" srcId="{C702B297-5455-429C-A58D-ED91B407581D}" destId="{DD4C7C34-6622-4F20-AAC6-DDD135120EC5}" srcOrd="8" destOrd="0" presId="urn:microsoft.com/office/officeart/2005/8/layout/lProcess2"/>
    <dgm:cxn modelId="{CA8C8975-02C0-41ED-BFCF-8213C5B1CF53}" type="presParOf" srcId="{DD4C7C34-6622-4F20-AAC6-DDD135120EC5}" destId="{7C15529F-0C7F-461C-AAA6-D3A61D1B2101}" srcOrd="0" destOrd="0" presId="urn:microsoft.com/office/officeart/2005/8/layout/lProcess2"/>
    <dgm:cxn modelId="{C712C6F2-11AC-4BB5-9A94-B84F4DFE54D1}" type="presParOf" srcId="{DD4C7C34-6622-4F20-AAC6-DDD135120EC5}" destId="{26665B76-835C-42E7-A6EB-C0DB10A8D0FF}" srcOrd="1" destOrd="0" presId="urn:microsoft.com/office/officeart/2005/8/layout/lProcess2"/>
    <dgm:cxn modelId="{AA1F9512-BC60-48C1-A9E7-CF825AF672D0}" type="presParOf" srcId="{DD4C7C34-6622-4F20-AAC6-DDD135120EC5}" destId="{20CA5FAA-1A8B-4632-89D0-E4C6A0B3CD9F}" srcOrd="2" destOrd="0" presId="urn:microsoft.com/office/officeart/2005/8/layout/lProcess2"/>
    <dgm:cxn modelId="{229D4766-6D72-4390-9F84-C668F6388AD3}" type="presParOf" srcId="{20CA5FAA-1A8B-4632-89D0-E4C6A0B3CD9F}" destId="{D2533326-316C-49D0-B85D-9D2857A3B891}" srcOrd="0" destOrd="0" presId="urn:microsoft.com/office/officeart/2005/8/layout/lProcess2"/>
    <dgm:cxn modelId="{56B5AB82-760C-4AF8-9540-4D8F4C9E02C5}" type="presParOf" srcId="{D2533326-316C-49D0-B85D-9D2857A3B891}" destId="{86CB0308-B7BB-47C2-B0E5-310BD5E88AA2}" srcOrd="0" destOrd="0" presId="urn:microsoft.com/office/officeart/2005/8/layout/lProcess2"/>
    <dgm:cxn modelId="{FCD06D07-EBC1-43D9-BDAB-7EBA230BF530}" type="presParOf" srcId="{D2533326-316C-49D0-B85D-9D2857A3B891}" destId="{54D66073-AAC1-4557-AD33-9C0AA68DB99C}" srcOrd="1" destOrd="0" presId="urn:microsoft.com/office/officeart/2005/8/layout/lProcess2"/>
    <dgm:cxn modelId="{DC6C7345-2409-45CD-B98D-49B402051294}" type="presParOf" srcId="{D2533326-316C-49D0-B85D-9D2857A3B891}" destId="{6A359719-8E75-438F-9706-A5772805E77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D7115-0B03-4269-A465-3A3870F7A688}">
      <dsp:nvSpPr>
        <dsp:cNvPr id="0" name=""/>
        <dsp:cNvSpPr/>
      </dsp:nvSpPr>
      <dsp:spPr>
        <a:xfrm>
          <a:off x="827246" y="0"/>
          <a:ext cx="9375457" cy="416498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49AA3-D172-424A-81A6-37498812F179}">
      <dsp:nvSpPr>
        <dsp:cNvPr id="0" name=""/>
        <dsp:cNvSpPr/>
      </dsp:nvSpPr>
      <dsp:spPr>
        <a:xfrm>
          <a:off x="5520" y="1249495"/>
          <a:ext cx="2655158" cy="166599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Before</a:t>
          </a:r>
          <a:r>
            <a:rPr lang="en-US" sz="2900" kern="1200" dirty="0" smtClean="0"/>
            <a:t>: access to higher education</a:t>
          </a:r>
          <a:endParaRPr lang="en-US" sz="2900" kern="1200" dirty="0"/>
        </a:p>
      </dsp:txBody>
      <dsp:txXfrm>
        <a:off x="86847" y="1330822"/>
        <a:ext cx="2492504" cy="1503339"/>
      </dsp:txXfrm>
    </dsp:sp>
    <dsp:sp modelId="{4B65EC5C-5A90-44EA-8711-0631204058EF}">
      <dsp:nvSpPr>
        <dsp:cNvPr id="0" name=""/>
        <dsp:cNvSpPr/>
      </dsp:nvSpPr>
      <dsp:spPr>
        <a:xfrm>
          <a:off x="2793437" y="1249495"/>
          <a:ext cx="2655158" cy="166599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During</a:t>
          </a:r>
          <a:r>
            <a:rPr lang="en-US" sz="2900" kern="1200" dirty="0" smtClean="0"/>
            <a:t>: retention and success</a:t>
          </a:r>
          <a:endParaRPr lang="en-US" sz="2900" kern="1200" dirty="0"/>
        </a:p>
      </dsp:txBody>
      <dsp:txXfrm>
        <a:off x="2874764" y="1330822"/>
        <a:ext cx="2492504" cy="1503339"/>
      </dsp:txXfrm>
    </dsp:sp>
    <dsp:sp modelId="{180F67C3-976A-47E7-BA2D-1CCBDE30D638}">
      <dsp:nvSpPr>
        <dsp:cNvPr id="0" name=""/>
        <dsp:cNvSpPr/>
      </dsp:nvSpPr>
      <dsp:spPr>
        <a:xfrm>
          <a:off x="5581353" y="1249495"/>
          <a:ext cx="2655158" cy="166599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After</a:t>
          </a:r>
          <a:r>
            <a:rPr lang="en-US" sz="2900" kern="1200" dirty="0" smtClean="0"/>
            <a:t>: graduate outcomes </a:t>
          </a:r>
          <a:endParaRPr lang="en-US" sz="2900" kern="1200" dirty="0"/>
        </a:p>
      </dsp:txBody>
      <dsp:txXfrm>
        <a:off x="5662680" y="1330822"/>
        <a:ext cx="2492504" cy="1503339"/>
      </dsp:txXfrm>
    </dsp:sp>
    <dsp:sp modelId="{9AD3D0E4-C6EC-43BA-BF89-A3320F513F6E}">
      <dsp:nvSpPr>
        <dsp:cNvPr id="0" name=""/>
        <dsp:cNvSpPr/>
      </dsp:nvSpPr>
      <dsp:spPr>
        <a:xfrm>
          <a:off x="8369270" y="1249495"/>
          <a:ext cx="2655158" cy="166599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Next: </a:t>
          </a:r>
          <a:r>
            <a:rPr lang="en-US" sz="2900" kern="1200" dirty="0" smtClean="0"/>
            <a:t>what we don’t know…</a:t>
          </a:r>
          <a:endParaRPr lang="en-US" sz="2900" kern="1200" dirty="0"/>
        </a:p>
      </dsp:txBody>
      <dsp:txXfrm>
        <a:off x="8450597" y="1330822"/>
        <a:ext cx="2492504" cy="1503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EC77D-28F3-4A22-A58B-C5319B2BC4F4}">
      <dsp:nvSpPr>
        <dsp:cNvPr id="0" name=""/>
        <dsp:cNvSpPr/>
      </dsp:nvSpPr>
      <dsp:spPr>
        <a:xfrm>
          <a:off x="8564" y="76276"/>
          <a:ext cx="3477772" cy="1738509"/>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Around 7,000 care-experienced students in higher education in England</a:t>
          </a:r>
          <a:endParaRPr lang="en-US" sz="2400" kern="1200" dirty="0"/>
        </a:p>
      </dsp:txBody>
      <dsp:txXfrm>
        <a:off x="8564" y="76276"/>
        <a:ext cx="3477772" cy="1738509"/>
      </dsp:txXfrm>
    </dsp:sp>
    <dsp:sp modelId="{5B8F3C21-9D42-4B6C-A170-56573408E346}">
      <dsp:nvSpPr>
        <dsp:cNvPr id="0" name=""/>
        <dsp:cNvSpPr/>
      </dsp:nvSpPr>
      <dsp:spPr>
        <a:xfrm>
          <a:off x="3776088" y="76276"/>
          <a:ext cx="3477772" cy="1738509"/>
        </a:xfrm>
        <a:prstGeom prst="rect">
          <a:avLst/>
        </a:prstGeom>
        <a:solidFill>
          <a:schemeClr val="accent2">
            <a:hueOff val="-152927"/>
            <a:satOff val="8134"/>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13% of care leavers participate in higher education by the age of  19 – improving slowly</a:t>
          </a:r>
          <a:endParaRPr lang="en-US" sz="2400" kern="1200" dirty="0"/>
        </a:p>
      </dsp:txBody>
      <dsp:txXfrm>
        <a:off x="3776088" y="76276"/>
        <a:ext cx="3477772" cy="1738509"/>
      </dsp:txXfrm>
    </dsp:sp>
    <dsp:sp modelId="{A29A8F16-3EB3-48CB-AFEC-BFFA0A0B7D70}">
      <dsp:nvSpPr>
        <dsp:cNvPr id="0" name=""/>
        <dsp:cNvSpPr/>
      </dsp:nvSpPr>
      <dsp:spPr>
        <a:xfrm>
          <a:off x="7543612" y="76276"/>
          <a:ext cx="3477772" cy="1738509"/>
        </a:xfrm>
        <a:prstGeom prst="rect">
          <a:avLst/>
        </a:prstGeom>
        <a:solidFill>
          <a:schemeClr val="accent2">
            <a:hueOff val="-305854"/>
            <a:satOff val="16268"/>
            <a:lumOff val="470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Compares with 43% in  the general population – one of the most under-represented groups </a:t>
          </a:r>
          <a:endParaRPr lang="en-US" sz="2400" kern="1200" dirty="0"/>
        </a:p>
      </dsp:txBody>
      <dsp:txXfrm>
        <a:off x="7543612" y="76276"/>
        <a:ext cx="3477772" cy="1738509"/>
      </dsp:txXfrm>
    </dsp:sp>
    <dsp:sp modelId="{4A2CBE54-D309-4AAD-A66F-433288955EEF}">
      <dsp:nvSpPr>
        <dsp:cNvPr id="0" name=""/>
        <dsp:cNvSpPr/>
      </dsp:nvSpPr>
      <dsp:spPr>
        <a:xfrm>
          <a:off x="4246" y="2048593"/>
          <a:ext cx="3477772" cy="1738509"/>
        </a:xfrm>
        <a:prstGeom prst="rect">
          <a:avLst/>
        </a:prstGeom>
        <a:solidFill>
          <a:schemeClr val="accent2">
            <a:hueOff val="-458782"/>
            <a:satOff val="24401"/>
            <a:lumOff val="705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914400">
            <a:lnSpc>
              <a:spcPct val="100000"/>
            </a:lnSpc>
            <a:spcBef>
              <a:spcPct val="0"/>
            </a:spcBef>
            <a:spcAft>
              <a:spcPts val="0"/>
            </a:spcAft>
            <a:buNone/>
          </a:pPr>
          <a:r>
            <a:rPr lang="en-US" sz="2400" kern="1200" dirty="0" smtClean="0"/>
            <a:t>Over half of care-experienced full-time students are aged over 20 on entry</a:t>
          </a:r>
          <a:endParaRPr lang="en-US" sz="2400" kern="1200" dirty="0"/>
        </a:p>
      </dsp:txBody>
      <dsp:txXfrm>
        <a:off x="4246" y="2048593"/>
        <a:ext cx="3477772" cy="1738509"/>
      </dsp:txXfrm>
    </dsp:sp>
    <dsp:sp modelId="{926B1355-A4DA-4F96-905B-F1CC862B5ED8}">
      <dsp:nvSpPr>
        <dsp:cNvPr id="0" name=""/>
        <dsp:cNvSpPr/>
      </dsp:nvSpPr>
      <dsp:spPr>
        <a:xfrm>
          <a:off x="3771771" y="2048593"/>
          <a:ext cx="3477772" cy="1738509"/>
        </a:xfrm>
        <a:prstGeom prst="rec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Estimated that 30% of care-experienced adults will access higher education at some point</a:t>
          </a:r>
          <a:endParaRPr lang="en-US" sz="2400" kern="1200" dirty="0"/>
        </a:p>
      </dsp:txBody>
      <dsp:txXfrm>
        <a:off x="3771771" y="2048593"/>
        <a:ext cx="3477772" cy="1738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AEA65-0C89-4DC3-89A6-2A8D23879C66}">
      <dsp:nvSpPr>
        <dsp:cNvPr id="0" name=""/>
        <dsp:cNvSpPr/>
      </dsp:nvSpPr>
      <dsp:spPr>
        <a:xfrm>
          <a:off x="4163850" y="2445362"/>
          <a:ext cx="2702249" cy="1548377"/>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en-US" sz="5100" kern="1200" dirty="0" smtClean="0"/>
            <a:t>GCSEs</a:t>
          </a:r>
          <a:endParaRPr lang="en-US" sz="5100" kern="1200" dirty="0"/>
        </a:p>
      </dsp:txBody>
      <dsp:txXfrm>
        <a:off x="4559585" y="2672117"/>
        <a:ext cx="1910779" cy="1094867"/>
      </dsp:txXfrm>
    </dsp:sp>
    <dsp:sp modelId="{8603A72A-3552-4A11-8509-F3726E0B6A9A}">
      <dsp:nvSpPr>
        <dsp:cNvPr id="0" name=""/>
        <dsp:cNvSpPr/>
      </dsp:nvSpPr>
      <dsp:spPr>
        <a:xfrm rot="16200000">
          <a:off x="5181800" y="2102497"/>
          <a:ext cx="666348" cy="19381"/>
        </a:xfrm>
        <a:custGeom>
          <a:avLst/>
          <a:gdLst/>
          <a:ahLst/>
          <a:cxnLst/>
          <a:rect l="0" t="0" r="0" b="0"/>
          <a:pathLst>
            <a:path>
              <a:moveTo>
                <a:pt x="0" y="9690"/>
              </a:moveTo>
              <a:lnTo>
                <a:pt x="666348" y="9690"/>
              </a:lnTo>
            </a:path>
          </a:pathLst>
        </a:custGeom>
        <a:noFill/>
        <a:ln w="76200" cap="rnd"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8316" y="2095529"/>
        <a:ext cx="33317" cy="33317"/>
      </dsp:txXfrm>
    </dsp:sp>
    <dsp:sp modelId="{D62934B1-1CD8-4A35-934D-3B08B3B2510B}">
      <dsp:nvSpPr>
        <dsp:cNvPr id="0" name=""/>
        <dsp:cNvSpPr/>
      </dsp:nvSpPr>
      <dsp:spPr>
        <a:xfrm>
          <a:off x="4163850" y="230636"/>
          <a:ext cx="2702249" cy="1548377"/>
        </a:xfrm>
        <a:prstGeom prst="ellipse">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Mental health</a:t>
          </a:r>
          <a:endParaRPr lang="en-US" sz="2800" kern="1200" dirty="0"/>
        </a:p>
      </dsp:txBody>
      <dsp:txXfrm>
        <a:off x="4559585" y="457391"/>
        <a:ext cx="1910779" cy="1094867"/>
      </dsp:txXfrm>
    </dsp:sp>
    <dsp:sp modelId="{519DE616-E917-47EC-8D37-1FD51ED09A0F}">
      <dsp:nvSpPr>
        <dsp:cNvPr id="0" name=""/>
        <dsp:cNvSpPr/>
      </dsp:nvSpPr>
      <dsp:spPr>
        <a:xfrm rot="19891937">
          <a:off x="6350607" y="2103188"/>
          <a:ext cx="2410692" cy="19381"/>
        </a:xfrm>
        <a:custGeom>
          <a:avLst/>
          <a:gdLst/>
          <a:ahLst/>
          <a:cxnLst/>
          <a:rect l="0" t="0" r="0" b="0"/>
          <a:pathLst>
            <a:path>
              <a:moveTo>
                <a:pt x="0" y="9690"/>
              </a:moveTo>
              <a:lnTo>
                <a:pt x="2410692" y="9690"/>
              </a:lnTo>
            </a:path>
          </a:pathLst>
        </a:custGeom>
        <a:noFill/>
        <a:ln w="76200" cap="rnd"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7495686" y="2052611"/>
        <a:ext cx="120534" cy="120534"/>
      </dsp:txXfrm>
    </dsp:sp>
    <dsp:sp modelId="{4CD49C82-03B3-40B2-BE55-53E91C08513A}">
      <dsp:nvSpPr>
        <dsp:cNvPr id="0" name=""/>
        <dsp:cNvSpPr/>
      </dsp:nvSpPr>
      <dsp:spPr>
        <a:xfrm>
          <a:off x="8245807" y="232018"/>
          <a:ext cx="2702249" cy="1548377"/>
        </a:xfrm>
        <a:prstGeom prst="ellipse">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School stability</a:t>
          </a:r>
          <a:endParaRPr lang="en-US" sz="2800" kern="1200" dirty="0"/>
        </a:p>
      </dsp:txBody>
      <dsp:txXfrm>
        <a:off x="8641542" y="458773"/>
        <a:ext cx="1910779" cy="1094867"/>
      </dsp:txXfrm>
    </dsp:sp>
    <dsp:sp modelId="{EEC0ADE7-3CE8-4039-A234-ED50D0A28F36}">
      <dsp:nvSpPr>
        <dsp:cNvPr id="0" name=""/>
        <dsp:cNvSpPr/>
      </dsp:nvSpPr>
      <dsp:spPr>
        <a:xfrm rot="18937">
          <a:off x="6866026" y="3221103"/>
          <a:ext cx="1379855" cy="19381"/>
        </a:xfrm>
        <a:custGeom>
          <a:avLst/>
          <a:gdLst/>
          <a:ahLst/>
          <a:cxnLst/>
          <a:rect l="0" t="0" r="0" b="0"/>
          <a:pathLst>
            <a:path>
              <a:moveTo>
                <a:pt x="0" y="9690"/>
              </a:moveTo>
              <a:lnTo>
                <a:pt x="1379855" y="9690"/>
              </a:lnTo>
            </a:path>
          </a:pathLst>
        </a:custGeom>
        <a:noFill/>
        <a:ln w="76200" cap="rnd"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21457" y="3196297"/>
        <a:ext cx="68992" cy="68992"/>
      </dsp:txXfrm>
    </dsp:sp>
    <dsp:sp modelId="{CB0DDF25-2DF4-4C89-8F8C-A52DDF2D39E3}">
      <dsp:nvSpPr>
        <dsp:cNvPr id="0" name=""/>
        <dsp:cNvSpPr/>
      </dsp:nvSpPr>
      <dsp:spPr>
        <a:xfrm>
          <a:off x="8245808" y="2467847"/>
          <a:ext cx="2702249" cy="1548377"/>
        </a:xfrm>
        <a:prstGeom prst="ellipse">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Virtual school and others</a:t>
          </a:r>
          <a:endParaRPr lang="en-US" sz="2800" kern="1200" dirty="0"/>
        </a:p>
      </dsp:txBody>
      <dsp:txXfrm>
        <a:off x="8641543" y="2694602"/>
        <a:ext cx="1910779" cy="1094867"/>
      </dsp:txXfrm>
    </dsp:sp>
    <dsp:sp modelId="{8343379E-9BFA-471A-A968-983C15B9B024}">
      <dsp:nvSpPr>
        <dsp:cNvPr id="0" name=""/>
        <dsp:cNvSpPr/>
      </dsp:nvSpPr>
      <dsp:spPr>
        <a:xfrm rot="10792530">
          <a:off x="2797770" y="3214280"/>
          <a:ext cx="1366090" cy="19381"/>
        </a:xfrm>
        <a:custGeom>
          <a:avLst/>
          <a:gdLst/>
          <a:ahLst/>
          <a:cxnLst/>
          <a:rect l="0" t="0" r="0" b="0"/>
          <a:pathLst>
            <a:path>
              <a:moveTo>
                <a:pt x="0" y="9690"/>
              </a:moveTo>
              <a:lnTo>
                <a:pt x="1366090" y="9690"/>
              </a:lnTo>
            </a:path>
          </a:pathLst>
        </a:custGeom>
        <a:noFill/>
        <a:ln w="76200" cap="rnd"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46663" y="3189818"/>
        <a:ext cx="68304" cy="68304"/>
      </dsp:txXfrm>
    </dsp:sp>
    <dsp:sp modelId="{75BF5603-A389-41CC-A121-DD0D959B0D9C}">
      <dsp:nvSpPr>
        <dsp:cNvPr id="0" name=""/>
        <dsp:cNvSpPr/>
      </dsp:nvSpPr>
      <dsp:spPr>
        <a:xfrm>
          <a:off x="95532" y="2454202"/>
          <a:ext cx="2702249" cy="1548377"/>
        </a:xfrm>
        <a:prstGeom prst="ellipse">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Care placement</a:t>
          </a:r>
          <a:endParaRPr lang="en-US" sz="2800" kern="1200" dirty="0"/>
        </a:p>
      </dsp:txBody>
      <dsp:txXfrm>
        <a:off x="491267" y="2680957"/>
        <a:ext cx="1910779" cy="1094867"/>
      </dsp:txXfrm>
    </dsp:sp>
    <dsp:sp modelId="{12180C24-9DF6-4A73-A768-208071797E0B}">
      <dsp:nvSpPr>
        <dsp:cNvPr id="0" name=""/>
        <dsp:cNvSpPr/>
      </dsp:nvSpPr>
      <dsp:spPr>
        <a:xfrm rot="12502506">
          <a:off x="2286370" y="2111152"/>
          <a:ext cx="2388951" cy="19381"/>
        </a:xfrm>
        <a:custGeom>
          <a:avLst/>
          <a:gdLst/>
          <a:ahLst/>
          <a:cxnLst/>
          <a:rect l="0" t="0" r="0" b="0"/>
          <a:pathLst>
            <a:path>
              <a:moveTo>
                <a:pt x="0" y="9690"/>
              </a:moveTo>
              <a:lnTo>
                <a:pt x="2388951" y="9690"/>
              </a:lnTo>
            </a:path>
          </a:pathLst>
        </a:custGeom>
        <a:noFill/>
        <a:ln w="76200" cap="rnd"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421121" y="2061119"/>
        <a:ext cx="119447" cy="119447"/>
      </dsp:txXfrm>
    </dsp:sp>
    <dsp:sp modelId="{04510371-28D2-482E-B985-6F0AE4D243DA}">
      <dsp:nvSpPr>
        <dsp:cNvPr id="0" name=""/>
        <dsp:cNvSpPr/>
      </dsp:nvSpPr>
      <dsp:spPr>
        <a:xfrm>
          <a:off x="95591" y="247946"/>
          <a:ext cx="2702249" cy="1548377"/>
        </a:xfrm>
        <a:prstGeom prst="ellipse">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Adult expectations</a:t>
          </a:r>
          <a:endParaRPr lang="en-US" sz="2800" kern="1200" dirty="0"/>
        </a:p>
      </dsp:txBody>
      <dsp:txXfrm>
        <a:off x="491326" y="474701"/>
        <a:ext cx="1910779" cy="1094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297ED-CC57-443F-8726-09AF2258B5ED}">
      <dsp:nvSpPr>
        <dsp:cNvPr id="0" name=""/>
        <dsp:cNvSpPr/>
      </dsp:nvSpPr>
      <dsp:spPr>
        <a:xfrm>
          <a:off x="5924" y="0"/>
          <a:ext cx="2078887" cy="4069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Working only</a:t>
          </a:r>
          <a:endParaRPr lang="en-US" sz="2500" b="1" kern="1200" dirty="0"/>
        </a:p>
      </dsp:txBody>
      <dsp:txXfrm>
        <a:off x="5924" y="0"/>
        <a:ext cx="2078887" cy="1220835"/>
      </dsp:txXfrm>
    </dsp:sp>
    <dsp:sp modelId="{39519E9A-568A-4789-8D3C-8FA430DEFB70}">
      <dsp:nvSpPr>
        <dsp:cNvPr id="0" name=""/>
        <dsp:cNvSpPr/>
      </dsp:nvSpPr>
      <dsp:spPr>
        <a:xfrm>
          <a:off x="213812" y="1222027"/>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Care-experienced 60.9% </a:t>
          </a:r>
          <a:endParaRPr lang="en-US" sz="2300" kern="1200" dirty="0"/>
        </a:p>
      </dsp:txBody>
      <dsp:txXfrm>
        <a:off x="249749" y="1257964"/>
        <a:ext cx="1591235" cy="1155120"/>
      </dsp:txXfrm>
    </dsp:sp>
    <dsp:sp modelId="{5B68ED57-8246-4E53-9F5F-2031D5F43B65}">
      <dsp:nvSpPr>
        <dsp:cNvPr id="0" name=""/>
        <dsp:cNvSpPr/>
      </dsp:nvSpPr>
      <dsp:spPr>
        <a:xfrm>
          <a:off x="213812" y="2637790"/>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Other graduates  66.6%</a:t>
          </a:r>
          <a:endParaRPr lang="en-US" sz="2300" kern="1200" dirty="0"/>
        </a:p>
      </dsp:txBody>
      <dsp:txXfrm>
        <a:off x="249749" y="2673727"/>
        <a:ext cx="1591235" cy="1155120"/>
      </dsp:txXfrm>
    </dsp:sp>
    <dsp:sp modelId="{343E87B8-724E-4CA7-86D5-91FC52CE82C1}">
      <dsp:nvSpPr>
        <dsp:cNvPr id="0" name=""/>
        <dsp:cNvSpPr/>
      </dsp:nvSpPr>
      <dsp:spPr>
        <a:xfrm>
          <a:off x="2240727" y="0"/>
          <a:ext cx="2078887" cy="4069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Studying only</a:t>
          </a:r>
          <a:endParaRPr lang="en-US" sz="2500" b="1" kern="1200" dirty="0"/>
        </a:p>
      </dsp:txBody>
      <dsp:txXfrm>
        <a:off x="2240727" y="0"/>
        <a:ext cx="2078887" cy="1220835"/>
      </dsp:txXfrm>
    </dsp:sp>
    <dsp:sp modelId="{906170F2-5622-40F9-92B6-8930D56C8C9A}">
      <dsp:nvSpPr>
        <dsp:cNvPr id="0" name=""/>
        <dsp:cNvSpPr/>
      </dsp:nvSpPr>
      <dsp:spPr>
        <a:xfrm>
          <a:off x="2448616" y="1222027"/>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Care-experienced 20.7% </a:t>
          </a:r>
          <a:endParaRPr lang="en-US" sz="2300" kern="1200" dirty="0"/>
        </a:p>
      </dsp:txBody>
      <dsp:txXfrm>
        <a:off x="2484553" y="1257964"/>
        <a:ext cx="1591235" cy="1155120"/>
      </dsp:txXfrm>
    </dsp:sp>
    <dsp:sp modelId="{08BA9667-9D13-4489-BB26-78072BB22F82}">
      <dsp:nvSpPr>
        <dsp:cNvPr id="0" name=""/>
        <dsp:cNvSpPr/>
      </dsp:nvSpPr>
      <dsp:spPr>
        <a:xfrm>
          <a:off x="2448616" y="2637790"/>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Other graduates  18.7%</a:t>
          </a:r>
          <a:endParaRPr lang="en-US" sz="2300" kern="1200" dirty="0"/>
        </a:p>
      </dsp:txBody>
      <dsp:txXfrm>
        <a:off x="2484553" y="2673727"/>
        <a:ext cx="1591235" cy="1155120"/>
      </dsp:txXfrm>
    </dsp:sp>
    <dsp:sp modelId="{862AEACE-722B-466B-8B4F-CED3F740CCEE}">
      <dsp:nvSpPr>
        <dsp:cNvPr id="0" name=""/>
        <dsp:cNvSpPr/>
      </dsp:nvSpPr>
      <dsp:spPr>
        <a:xfrm>
          <a:off x="4475531" y="0"/>
          <a:ext cx="2078887" cy="4069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Work + study mix</a:t>
          </a:r>
          <a:endParaRPr lang="en-US" sz="2500" b="1" kern="1200" dirty="0"/>
        </a:p>
      </dsp:txBody>
      <dsp:txXfrm>
        <a:off x="4475531" y="0"/>
        <a:ext cx="2078887" cy="1220835"/>
      </dsp:txXfrm>
    </dsp:sp>
    <dsp:sp modelId="{B20CCAFF-8A05-452B-8436-CF8ADE347CE6}">
      <dsp:nvSpPr>
        <dsp:cNvPr id="0" name=""/>
        <dsp:cNvSpPr/>
      </dsp:nvSpPr>
      <dsp:spPr>
        <a:xfrm>
          <a:off x="4683420" y="1222027"/>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Care-experienced 7.2% </a:t>
          </a:r>
          <a:endParaRPr lang="en-US" sz="2300" kern="1200" dirty="0"/>
        </a:p>
      </dsp:txBody>
      <dsp:txXfrm>
        <a:off x="4719357" y="1257964"/>
        <a:ext cx="1591235" cy="1155120"/>
      </dsp:txXfrm>
    </dsp:sp>
    <dsp:sp modelId="{B3F9ECEE-0696-445B-BFFB-AF494FF086DF}">
      <dsp:nvSpPr>
        <dsp:cNvPr id="0" name=""/>
        <dsp:cNvSpPr/>
      </dsp:nvSpPr>
      <dsp:spPr>
        <a:xfrm>
          <a:off x="4683420" y="2637790"/>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Other graduates  5.9%</a:t>
          </a:r>
          <a:endParaRPr lang="en-US" sz="2300" kern="1200" dirty="0"/>
        </a:p>
      </dsp:txBody>
      <dsp:txXfrm>
        <a:off x="4719357" y="2673727"/>
        <a:ext cx="1591235" cy="1155120"/>
      </dsp:txXfrm>
    </dsp:sp>
    <dsp:sp modelId="{668E4BE9-CF73-48D2-AB68-F80C1794EDA1}">
      <dsp:nvSpPr>
        <dsp:cNvPr id="0" name=""/>
        <dsp:cNvSpPr/>
      </dsp:nvSpPr>
      <dsp:spPr>
        <a:xfrm>
          <a:off x="6710335" y="0"/>
          <a:ext cx="2078887" cy="4069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Unemployed</a:t>
          </a:r>
          <a:endParaRPr lang="en-US" sz="2500" b="1" kern="1200" dirty="0"/>
        </a:p>
      </dsp:txBody>
      <dsp:txXfrm>
        <a:off x="6710335" y="0"/>
        <a:ext cx="2078887" cy="1220835"/>
      </dsp:txXfrm>
    </dsp:sp>
    <dsp:sp modelId="{A43A9118-DBB5-45F6-B83E-F23DB4AEB510}">
      <dsp:nvSpPr>
        <dsp:cNvPr id="0" name=""/>
        <dsp:cNvSpPr/>
      </dsp:nvSpPr>
      <dsp:spPr>
        <a:xfrm>
          <a:off x="6918223" y="1222027"/>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Care-experienced 5.5%</a:t>
          </a:r>
          <a:endParaRPr lang="en-US" sz="2300" kern="1200" dirty="0"/>
        </a:p>
      </dsp:txBody>
      <dsp:txXfrm>
        <a:off x="6954160" y="1257964"/>
        <a:ext cx="1591235" cy="1155120"/>
      </dsp:txXfrm>
    </dsp:sp>
    <dsp:sp modelId="{2897D340-B700-4192-AAB4-CD5FC874DA10}">
      <dsp:nvSpPr>
        <dsp:cNvPr id="0" name=""/>
        <dsp:cNvSpPr/>
      </dsp:nvSpPr>
      <dsp:spPr>
        <a:xfrm>
          <a:off x="6918223" y="2637790"/>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Other graduates  4.4%</a:t>
          </a:r>
          <a:endParaRPr lang="en-US" sz="2300" kern="1200" dirty="0"/>
        </a:p>
      </dsp:txBody>
      <dsp:txXfrm>
        <a:off x="6954160" y="2673727"/>
        <a:ext cx="1591235" cy="1155120"/>
      </dsp:txXfrm>
    </dsp:sp>
    <dsp:sp modelId="{7C15529F-0C7F-461C-AAA6-D3A61D1B2101}">
      <dsp:nvSpPr>
        <dsp:cNvPr id="0" name=""/>
        <dsp:cNvSpPr/>
      </dsp:nvSpPr>
      <dsp:spPr>
        <a:xfrm>
          <a:off x="8945138" y="0"/>
          <a:ext cx="2078887" cy="4069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Other activities</a:t>
          </a:r>
          <a:endParaRPr lang="en-US" sz="2500" b="1" kern="1200" dirty="0"/>
        </a:p>
      </dsp:txBody>
      <dsp:txXfrm>
        <a:off x="8945138" y="0"/>
        <a:ext cx="2078887" cy="1220835"/>
      </dsp:txXfrm>
    </dsp:sp>
    <dsp:sp modelId="{86CB0308-B7BB-47C2-B0E5-310BD5E88AA2}">
      <dsp:nvSpPr>
        <dsp:cNvPr id="0" name=""/>
        <dsp:cNvSpPr/>
      </dsp:nvSpPr>
      <dsp:spPr>
        <a:xfrm>
          <a:off x="9153027" y="1222027"/>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Care-experienced 5.7%</a:t>
          </a:r>
          <a:endParaRPr lang="en-US" sz="2300" kern="1200" dirty="0"/>
        </a:p>
      </dsp:txBody>
      <dsp:txXfrm>
        <a:off x="9188964" y="1257964"/>
        <a:ext cx="1591235" cy="1155120"/>
      </dsp:txXfrm>
    </dsp:sp>
    <dsp:sp modelId="{6A359719-8E75-438F-9706-A5772805E770}">
      <dsp:nvSpPr>
        <dsp:cNvPr id="0" name=""/>
        <dsp:cNvSpPr/>
      </dsp:nvSpPr>
      <dsp:spPr>
        <a:xfrm>
          <a:off x="9153027" y="2637790"/>
          <a:ext cx="1663109" cy="122699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Other graduates  4.4%</a:t>
          </a:r>
          <a:endParaRPr lang="en-US" sz="2300" kern="1200" dirty="0"/>
        </a:p>
      </dsp:txBody>
      <dsp:txXfrm>
        <a:off x="9188964" y="2673727"/>
        <a:ext cx="1591235" cy="1155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chor="t">
            <a:norm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5933" y="874059"/>
            <a:ext cx="3234533" cy="712289"/>
          </a:xfrm>
          <a:prstGeom prst="rect">
            <a:avLst/>
          </a:prstGeom>
          <a:ln>
            <a:solidFill>
              <a:schemeClr val="bg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officeforstudents.org.uk/publications/differences-in-student-outcomes-further-characteristics" TargetMode="External"/><Relationship Id="rId2" Type="http://schemas.openxmlformats.org/officeDocument/2006/relationships/hyperlink" Target="https://www.gov.uk/government/collections/widening-participation-in-higher-education" TargetMode="External"/><Relationship Id="rId1" Type="http://schemas.openxmlformats.org/officeDocument/2006/relationships/slideLayout" Target="../slideLayouts/slideLayout2.xml"/><Relationship Id="rId5" Type="http://schemas.openxmlformats.org/officeDocument/2006/relationships/hyperlink" Target="http://www.gov.uk/guidance/how-to-access-department-for-education-dfe-data-extracts" TargetMode="External"/><Relationship Id="rId4" Type="http://schemas.openxmlformats.org/officeDocument/2006/relationships/hyperlink" Target="http://www.hesa.ac.uk/data-and-analysis/students"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2"/>
            <a:ext cx="10993549" cy="1722768"/>
          </a:xfrm>
        </p:spPr>
        <p:txBody>
          <a:bodyPr>
            <a:noAutofit/>
          </a:bodyPr>
          <a:lstStyle/>
          <a:p>
            <a:r>
              <a:rPr lang="en-GB" b="1" dirty="0"/>
              <a:t>Care-experienced students in higher education:  </a:t>
            </a:r>
            <a:r>
              <a:rPr lang="en-GB" b="1" dirty="0" smtClean="0"/>
              <a:t>what </a:t>
            </a:r>
            <a:r>
              <a:rPr lang="en-GB" b="1" dirty="0"/>
              <a:t>we know… and what we </a:t>
            </a:r>
            <a:r>
              <a:rPr lang="en-GB" b="1" dirty="0" smtClean="0"/>
              <a:t>don’t</a:t>
            </a:r>
            <a:endParaRPr lang="en-GB" dirty="0"/>
          </a:p>
        </p:txBody>
      </p:sp>
      <p:sp>
        <p:nvSpPr>
          <p:cNvPr id="4" name="Subtitle 2"/>
          <p:cNvSpPr>
            <a:spLocks noGrp="1"/>
          </p:cNvSpPr>
          <p:nvPr>
            <p:ph type="subTitle" idx="1"/>
          </p:nvPr>
        </p:nvSpPr>
        <p:spPr>
          <a:xfrm>
            <a:off x="581194" y="3712191"/>
            <a:ext cx="5123570" cy="2254743"/>
          </a:xfrm>
        </p:spPr>
        <p:txBody>
          <a:bodyPr>
            <a:normAutofit/>
          </a:bodyPr>
          <a:lstStyle/>
          <a:p>
            <a:pPr>
              <a:spcBef>
                <a:spcPts val="0"/>
              </a:spcBef>
            </a:pPr>
            <a:r>
              <a:rPr lang="en-GB" sz="2800" dirty="0" smtClean="0">
                <a:solidFill>
                  <a:schemeClr val="bg1"/>
                </a:solidFill>
              </a:rPr>
              <a:t>Dr Neil Harrison</a:t>
            </a:r>
          </a:p>
          <a:p>
            <a:pPr>
              <a:spcBef>
                <a:spcPts val="0"/>
              </a:spcBef>
            </a:pPr>
            <a:r>
              <a:rPr lang="en-GB" sz="2800" dirty="0" smtClean="0">
                <a:solidFill>
                  <a:schemeClr val="bg1"/>
                </a:solidFill>
              </a:rPr>
              <a:t>Rees Centre</a:t>
            </a:r>
          </a:p>
          <a:p>
            <a:pPr>
              <a:spcBef>
                <a:spcPts val="0"/>
              </a:spcBef>
            </a:pPr>
            <a:r>
              <a:rPr lang="en-GB" sz="2800" dirty="0" smtClean="0">
                <a:solidFill>
                  <a:schemeClr val="bg1"/>
                </a:solidFill>
              </a:rPr>
              <a:t>University of Oxford</a:t>
            </a:r>
          </a:p>
          <a:p>
            <a:pPr>
              <a:spcBef>
                <a:spcPts val="0"/>
              </a:spcBef>
            </a:pPr>
            <a:r>
              <a:rPr lang="en-GB" sz="2800" dirty="0" smtClean="0">
                <a:solidFill>
                  <a:schemeClr val="bg1"/>
                </a:solidFill>
              </a:rPr>
              <a:t>27</a:t>
            </a:r>
            <a:r>
              <a:rPr lang="en-GB" sz="2800" baseline="30000" dirty="0" smtClean="0">
                <a:solidFill>
                  <a:schemeClr val="bg1"/>
                </a:solidFill>
              </a:rPr>
              <a:t>th</a:t>
            </a:r>
            <a:r>
              <a:rPr lang="en-GB" sz="2800" dirty="0" smtClean="0">
                <a:solidFill>
                  <a:schemeClr val="bg1"/>
                </a:solidFill>
              </a:rPr>
              <a:t> January 2021</a:t>
            </a:r>
            <a:endParaRPr lang="en-GB" sz="28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200" y="3381256"/>
            <a:ext cx="5526411" cy="1216991"/>
          </a:xfrm>
          <a:prstGeom prst="rect">
            <a:avLst/>
          </a:prstGeom>
          <a:ln>
            <a:solidFill>
              <a:schemeClr val="bg1"/>
            </a:solidFill>
          </a:ln>
        </p:spPr>
      </p:pic>
      <p:sp>
        <p:nvSpPr>
          <p:cNvPr id="6" name="TextBox 5"/>
          <p:cNvSpPr txBox="1"/>
          <p:nvPr/>
        </p:nvSpPr>
        <p:spPr>
          <a:xfrm>
            <a:off x="5898200" y="4834171"/>
            <a:ext cx="5526411" cy="1354217"/>
          </a:xfrm>
          <a:prstGeom prst="rect">
            <a:avLst/>
          </a:prstGeom>
          <a:noFill/>
        </p:spPr>
        <p:txBody>
          <a:bodyPr wrap="square" rtlCol="0">
            <a:spAutoFit/>
          </a:bodyPr>
          <a:lstStyle/>
          <a:p>
            <a:pPr algn="ctr">
              <a:spcBef>
                <a:spcPts val="0"/>
              </a:spcBef>
              <a:spcAft>
                <a:spcPts val="600"/>
              </a:spcAft>
            </a:pPr>
            <a:r>
              <a:rPr lang="en-US" sz="2400" dirty="0">
                <a:solidFill>
                  <a:schemeClr val="bg1"/>
                </a:solidFill>
                <a:latin typeface="Calibri" panose="020F0502020204030204" pitchFamily="34" charset="0"/>
                <a:cs typeface="Calibri" panose="020F0502020204030204" pitchFamily="34" charset="0"/>
              </a:rPr>
              <a:t>neil.harrison@education.ox.ac.uk</a:t>
            </a:r>
          </a:p>
          <a:p>
            <a:pPr algn="ctr">
              <a:spcBef>
                <a:spcPts val="0"/>
              </a:spcBef>
              <a:spcAft>
                <a:spcPts val="600"/>
              </a:spcAft>
            </a:pPr>
            <a:r>
              <a:rPr lang="en-US" sz="2400" dirty="0">
                <a:solidFill>
                  <a:schemeClr val="bg1"/>
                </a:solidFill>
                <a:latin typeface="Calibri" panose="020F0502020204030204" pitchFamily="34" charset="0"/>
                <a:cs typeface="Calibri" panose="020F0502020204030204" pitchFamily="34" charset="0"/>
              </a:rPr>
              <a:t>@</a:t>
            </a:r>
            <a:r>
              <a:rPr lang="en-US" sz="2400" dirty="0" err="1">
                <a:solidFill>
                  <a:schemeClr val="bg1"/>
                </a:solidFill>
                <a:latin typeface="Calibri" panose="020F0502020204030204" pitchFamily="34" charset="0"/>
                <a:cs typeface="Calibri" panose="020F0502020204030204" pitchFamily="34" charset="0"/>
              </a:rPr>
              <a:t>DrNeilHarrison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ReesCentre</a:t>
            </a:r>
            <a:r>
              <a:rPr lang="en-US" sz="2400" dirty="0">
                <a:solidFill>
                  <a:schemeClr val="bg1"/>
                </a:solidFill>
                <a:latin typeface="Calibri" panose="020F0502020204030204" pitchFamily="34" charset="0"/>
                <a:cs typeface="Calibri" panose="020F0502020204030204" pitchFamily="34" charset="0"/>
              </a:rPr>
              <a:t> </a:t>
            </a:r>
          </a:p>
          <a:p>
            <a:pPr algn="ctr">
              <a:spcBef>
                <a:spcPts val="0"/>
              </a:spcBef>
              <a:spcAft>
                <a:spcPts val="600"/>
              </a:spcAft>
            </a:pPr>
            <a:r>
              <a:rPr lang="en-US" sz="2400" dirty="0" smtClean="0">
                <a:solidFill>
                  <a:schemeClr val="bg1"/>
                </a:solidFill>
                <a:latin typeface="Calibri" panose="020F0502020204030204" pitchFamily="34" charset="0"/>
                <a:cs typeface="Calibri" panose="020F0502020204030204" pitchFamily="34" charset="0"/>
              </a:rPr>
              <a:t>www.education.ox.ac.uk/rees-centre</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997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quick access facts</a:t>
            </a:r>
            <a:endParaRPr lang="en-GB" dirty="0"/>
          </a:p>
        </p:txBody>
      </p:sp>
      <p:graphicFrame>
        <p:nvGraphicFramePr>
          <p:cNvPr id="4" name="Content Placeholder 5"/>
          <p:cNvGraphicFramePr>
            <a:graphicFrameLocks/>
          </p:cNvGraphicFramePr>
          <p:nvPr>
            <p:extLst>
              <p:ext uri="{D42A27DB-BD31-4B8C-83A1-F6EECF244321}">
                <p14:modId xmlns:p14="http://schemas.microsoft.com/office/powerpoint/2010/main" val="3328912336"/>
              </p:ext>
            </p:extLst>
          </p:nvPr>
        </p:nvGraphicFramePr>
        <p:xfrm>
          <a:off x="581025" y="2181224"/>
          <a:ext cx="11029950" cy="391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147713" y="4367284"/>
            <a:ext cx="3463095" cy="646331"/>
          </a:xfrm>
          <a:prstGeom prst="rect">
            <a:avLst/>
          </a:prstGeom>
          <a:noFill/>
        </p:spPr>
        <p:txBody>
          <a:bodyPr wrap="square" rtlCol="0">
            <a:spAutoFit/>
          </a:bodyPr>
          <a:lstStyle/>
          <a:p>
            <a:r>
              <a:rPr lang="en-GB" dirty="0" smtClean="0"/>
              <a:t>Sources:  Harrison (</a:t>
            </a:r>
            <a:r>
              <a:rPr lang="en-GB" dirty="0" smtClean="0"/>
              <a:t>2017) and Department </a:t>
            </a:r>
            <a:r>
              <a:rPr lang="en-GB" dirty="0" smtClean="0"/>
              <a:t>for Education (2020</a:t>
            </a:r>
            <a:r>
              <a:rPr lang="en-GB" dirty="0" smtClean="0"/>
              <a:t>)</a:t>
            </a:r>
            <a:endParaRPr lang="en-GB" dirty="0"/>
          </a:p>
        </p:txBody>
      </p:sp>
    </p:spTree>
    <p:extLst>
      <p:ext uri="{BB962C8B-B14F-4D97-AF65-F5344CB8AC3E}">
        <p14:creationId xmlns:p14="http://schemas.microsoft.com/office/powerpoint/2010/main" val="3291097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attainment</a:t>
            </a:r>
            <a:endParaRPr lang="en-GB" dirty="0"/>
          </a:p>
        </p:txBody>
      </p:sp>
      <p:graphicFrame>
        <p:nvGraphicFramePr>
          <p:cNvPr id="4" name="Content Placeholder 3"/>
          <p:cNvGraphicFramePr>
            <a:graphicFrameLocks noGrp="1"/>
          </p:cNvGraphicFramePr>
          <p:nvPr>
            <p:ph idx="1"/>
            <p:extLst/>
          </p:nvPr>
        </p:nvGraphicFramePr>
        <p:xfrm>
          <a:off x="581025" y="2155100"/>
          <a:ext cx="11029783" cy="41544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9580208" y="4744750"/>
            <a:ext cx="1716180" cy="9962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t>(Source: </a:t>
            </a:r>
            <a:r>
              <a:rPr lang="en-GB" sz="1600" dirty="0" smtClean="0"/>
              <a:t>Harrison, 2017)</a:t>
            </a:r>
            <a:endParaRPr lang="en-GB" sz="1600" dirty="0"/>
          </a:p>
        </p:txBody>
      </p:sp>
    </p:spTree>
    <p:extLst>
      <p:ext uri="{BB962C8B-B14F-4D97-AF65-F5344CB8AC3E}">
        <p14:creationId xmlns:p14="http://schemas.microsoft.com/office/powerpoint/2010/main" val="2545072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complex picture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6661515"/>
              </p:ext>
            </p:extLst>
          </p:nvPr>
        </p:nvGraphicFramePr>
        <p:xfrm>
          <a:off x="581025" y="2181225"/>
          <a:ext cx="11029950" cy="4014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459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Pressure points</a:t>
            </a:r>
            <a:endParaRPr lang="en-GB" dirty="0"/>
          </a:p>
        </p:txBody>
      </p:sp>
      <p:sp>
        <p:nvSpPr>
          <p:cNvPr id="3" name="Content Placeholder 2"/>
          <p:cNvSpPr>
            <a:spLocks noGrp="1"/>
          </p:cNvSpPr>
          <p:nvPr>
            <p:ph idx="1"/>
          </p:nvPr>
        </p:nvSpPr>
        <p:spPr>
          <a:xfrm>
            <a:off x="581192" y="2180496"/>
            <a:ext cx="11029615" cy="4179361"/>
          </a:xfrm>
        </p:spPr>
        <p:txBody>
          <a:bodyPr/>
          <a:lstStyle/>
          <a:p>
            <a:r>
              <a:rPr lang="en-GB" dirty="0" smtClean="0"/>
              <a:t>Young people with mid-range GCSE results – esp. missing passes in English or Maths</a:t>
            </a:r>
          </a:p>
          <a:p>
            <a:pPr lvl="1"/>
            <a:r>
              <a:rPr lang="en-GB" dirty="0" smtClean="0"/>
              <a:t>Access to Level 3 courses – traditional pathway into higher education</a:t>
            </a:r>
          </a:p>
          <a:p>
            <a:pPr lvl="1"/>
            <a:r>
              <a:rPr lang="en-GB" dirty="0" smtClean="0"/>
              <a:t>Quality of educational information, advice and guidance</a:t>
            </a:r>
          </a:p>
          <a:p>
            <a:r>
              <a:rPr lang="en-GB" dirty="0" smtClean="0"/>
              <a:t>Young people with high-level GCSE results </a:t>
            </a:r>
            <a:r>
              <a:rPr lang="en-GB" u="sng" dirty="0" smtClean="0"/>
              <a:t>and</a:t>
            </a:r>
            <a:r>
              <a:rPr lang="en-GB" dirty="0" smtClean="0"/>
              <a:t> special educational needs (esp. mental health issues and long-term illness)</a:t>
            </a:r>
          </a:p>
          <a:p>
            <a:pPr lvl="1"/>
            <a:r>
              <a:rPr lang="en-GB" dirty="0" smtClean="0"/>
              <a:t>Concerns about continuity of support</a:t>
            </a:r>
            <a:r>
              <a:rPr lang="en-GB" dirty="0"/>
              <a:t> </a:t>
            </a:r>
            <a:r>
              <a:rPr lang="en-GB" dirty="0" smtClean="0"/>
              <a:t>– switch from child &gt; adult services</a:t>
            </a:r>
          </a:p>
          <a:p>
            <a:pPr lvl="1"/>
            <a:r>
              <a:rPr lang="en-GB" dirty="0" smtClean="0"/>
              <a:t>Concerns about accommodation, finance and coping with higher education</a:t>
            </a:r>
          </a:p>
        </p:txBody>
      </p:sp>
    </p:spTree>
    <p:extLst>
      <p:ext uri="{BB962C8B-B14F-4D97-AF65-F5344CB8AC3E}">
        <p14:creationId xmlns:p14="http://schemas.microsoft.com/office/powerpoint/2010/main" val="17488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the rest…?</a:t>
            </a:r>
            <a:endParaRPr lang="en-GB" dirty="0"/>
          </a:p>
        </p:txBody>
      </p:sp>
      <p:sp>
        <p:nvSpPr>
          <p:cNvPr id="3" name="Content Placeholder 2"/>
          <p:cNvSpPr>
            <a:spLocks noGrp="1"/>
          </p:cNvSpPr>
          <p:nvPr>
            <p:ph idx="1"/>
          </p:nvPr>
        </p:nvSpPr>
        <p:spPr>
          <a:xfrm>
            <a:off x="581192" y="2167926"/>
            <a:ext cx="7298115" cy="4042883"/>
          </a:xfrm>
        </p:spPr>
        <p:txBody>
          <a:bodyPr/>
          <a:lstStyle/>
          <a:p>
            <a:r>
              <a:rPr lang="en-GB" dirty="0" smtClean="0"/>
              <a:t>Many </a:t>
            </a:r>
            <a:r>
              <a:rPr lang="en-GB" dirty="0" smtClean="0"/>
              <a:t>young people are </a:t>
            </a:r>
            <a:r>
              <a:rPr lang="en-GB" dirty="0" smtClean="0"/>
              <a:t>simply not in a position to attain as high as they might at 16 or 18 </a:t>
            </a:r>
          </a:p>
          <a:p>
            <a:r>
              <a:rPr lang="en-GB" dirty="0" smtClean="0"/>
              <a:t>Care-experienced students are much more likely to make use of alternative routes into higher education – a bit later in life:</a:t>
            </a:r>
          </a:p>
          <a:p>
            <a:pPr lvl="1"/>
            <a:r>
              <a:rPr lang="en-GB" dirty="0" smtClean="0"/>
              <a:t>Vocational qualifications</a:t>
            </a:r>
          </a:p>
          <a:p>
            <a:pPr lvl="1"/>
            <a:r>
              <a:rPr lang="en-GB" dirty="0" smtClean="0"/>
              <a:t>Access to Higher Education diplomas</a:t>
            </a:r>
          </a:p>
          <a:p>
            <a:pPr lvl="1"/>
            <a:r>
              <a:rPr lang="en-GB" dirty="0" smtClean="0"/>
              <a:t>Work-based learning, including foundation degrees</a:t>
            </a:r>
          </a:p>
          <a:p>
            <a:pPr lvl="1"/>
            <a:endParaRPr lang="en-GB" dirty="0"/>
          </a:p>
        </p:txBody>
      </p:sp>
      <p:pic>
        <p:nvPicPr>
          <p:cNvPr id="6" name="Content Placeholder 5"/>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21005" t="19731" r="12312" b="20902"/>
          <a:stretch/>
        </p:blipFill>
        <p:spPr>
          <a:xfrm flipH="1">
            <a:off x="8052179" y="2811439"/>
            <a:ext cx="3558629" cy="3183017"/>
          </a:xfrm>
          <a:prstGeom prst="rect">
            <a:avLst/>
          </a:prstGeom>
        </p:spPr>
      </p:pic>
    </p:spTree>
    <p:extLst>
      <p:ext uri="{BB962C8B-B14F-4D97-AF65-F5344CB8AC3E}">
        <p14:creationId xmlns:p14="http://schemas.microsoft.com/office/powerpoint/2010/main" val="2473381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to what…?</a:t>
            </a:r>
            <a:endParaRPr lang="en-GB" dirty="0"/>
          </a:p>
        </p:txBody>
      </p:sp>
      <p:sp>
        <p:nvSpPr>
          <p:cNvPr id="3" name="Content Placeholder 2"/>
          <p:cNvSpPr>
            <a:spLocks noGrp="1"/>
          </p:cNvSpPr>
          <p:nvPr>
            <p:ph idx="1"/>
          </p:nvPr>
        </p:nvSpPr>
        <p:spPr>
          <a:xfrm>
            <a:off x="581192" y="2231941"/>
            <a:ext cx="5437471" cy="4154488"/>
          </a:xfrm>
        </p:spPr>
        <p:txBody>
          <a:bodyPr>
            <a:normAutofit/>
          </a:bodyPr>
          <a:lstStyle/>
          <a:p>
            <a:r>
              <a:rPr lang="en-GB" sz="2600" dirty="0" smtClean="0"/>
              <a:t>Care-experienced students are over-represented in lower status forms of higher education:</a:t>
            </a:r>
          </a:p>
          <a:p>
            <a:pPr lvl="1"/>
            <a:r>
              <a:rPr lang="en-GB" sz="2200" dirty="0" smtClean="0"/>
              <a:t>Post-1992 institutions</a:t>
            </a:r>
          </a:p>
          <a:p>
            <a:pPr lvl="1"/>
            <a:r>
              <a:rPr lang="en-GB" sz="2200" dirty="0" smtClean="0"/>
              <a:t>Sub-degree courses</a:t>
            </a:r>
          </a:p>
          <a:p>
            <a:r>
              <a:rPr lang="en-GB" sz="2600" dirty="0" smtClean="0"/>
              <a:t>Some subject concentrations:</a:t>
            </a:r>
          </a:p>
          <a:p>
            <a:pPr lvl="1"/>
            <a:r>
              <a:rPr lang="en-GB" sz="2200" dirty="0" smtClean="0"/>
              <a:t>More in social sciences, creative arts and computing</a:t>
            </a:r>
          </a:p>
          <a:p>
            <a:pPr lvl="1"/>
            <a:r>
              <a:rPr lang="en-GB" sz="2200" dirty="0" smtClean="0"/>
              <a:t>Fewer in natural sciences and humanities</a:t>
            </a:r>
            <a:endParaRPr lang="en-GB" sz="2200" dirty="0"/>
          </a:p>
        </p:txBody>
      </p:sp>
      <p:graphicFrame>
        <p:nvGraphicFramePr>
          <p:cNvPr id="5" name="Content Placeholder 7"/>
          <p:cNvGraphicFramePr>
            <a:graphicFrameLocks/>
          </p:cNvGraphicFramePr>
          <p:nvPr>
            <p:extLst>
              <p:ext uri="{D42A27DB-BD31-4B8C-83A1-F6EECF244321}">
                <p14:modId xmlns:p14="http://schemas.microsoft.com/office/powerpoint/2010/main" val="2946340934"/>
              </p:ext>
            </p:extLst>
          </p:nvPr>
        </p:nvGraphicFramePr>
        <p:xfrm>
          <a:off x="6632812" y="2027335"/>
          <a:ext cx="4977996" cy="407017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406422" y="6047875"/>
            <a:ext cx="2204386" cy="338554"/>
          </a:xfrm>
          <a:prstGeom prst="rect">
            <a:avLst/>
          </a:prstGeom>
        </p:spPr>
        <p:txBody>
          <a:bodyPr wrap="none">
            <a:spAutoFit/>
          </a:bodyPr>
          <a:lstStyle/>
          <a:p>
            <a:pPr algn="ctr"/>
            <a:r>
              <a:rPr lang="en-GB" sz="1600" dirty="0"/>
              <a:t>(Source: Harrison, 2017)</a:t>
            </a:r>
            <a:endParaRPr lang="en-GB" sz="1600" dirty="0"/>
          </a:p>
        </p:txBody>
      </p:sp>
    </p:spTree>
    <p:extLst>
      <p:ext uri="{BB962C8B-B14F-4D97-AF65-F5344CB8AC3E}">
        <p14:creationId xmlns:p14="http://schemas.microsoft.com/office/powerpoint/2010/main" val="1465257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521690"/>
            <a:ext cx="11029615" cy="3678303"/>
          </a:xfrm>
        </p:spPr>
        <p:txBody>
          <a:bodyPr>
            <a:normAutofit/>
          </a:bodyPr>
          <a:lstStyle/>
          <a:p>
            <a:pPr marL="0" indent="0" algn="ctr">
              <a:buNone/>
            </a:pPr>
            <a:endParaRPr lang="en-GB" sz="2000" dirty="0" smtClean="0"/>
          </a:p>
          <a:p>
            <a:pPr marL="0" indent="0" algn="ctr">
              <a:buNone/>
            </a:pPr>
            <a:r>
              <a:rPr lang="en-GB" sz="11500" b="1" dirty="0" smtClean="0">
                <a:solidFill>
                  <a:schemeClr val="accent1"/>
                </a:solidFill>
              </a:rPr>
              <a:t>DURING</a:t>
            </a:r>
            <a:endParaRPr lang="en-GB" sz="11500" b="1" dirty="0">
              <a:solidFill>
                <a:schemeClr val="accent1"/>
              </a:solidFill>
            </a:endParaRPr>
          </a:p>
        </p:txBody>
      </p:sp>
    </p:spTree>
    <p:extLst>
      <p:ext uri="{BB962C8B-B14F-4D97-AF65-F5344CB8AC3E}">
        <p14:creationId xmlns:p14="http://schemas.microsoft.com/office/powerpoint/2010/main" val="257611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headline findings</a:t>
            </a:r>
            <a:endParaRPr lang="en-GB" dirty="0"/>
          </a:p>
        </p:txBody>
      </p:sp>
      <p:sp>
        <p:nvSpPr>
          <p:cNvPr id="3" name="Content Placeholder 2"/>
          <p:cNvSpPr>
            <a:spLocks noGrp="1"/>
          </p:cNvSpPr>
          <p:nvPr>
            <p:ph idx="1"/>
          </p:nvPr>
        </p:nvSpPr>
        <p:spPr>
          <a:xfrm>
            <a:off x="3480179" y="2204646"/>
            <a:ext cx="8130629" cy="4206656"/>
          </a:xfrm>
        </p:spPr>
        <p:txBody>
          <a:bodyPr>
            <a:normAutofit/>
          </a:bodyPr>
          <a:lstStyle/>
          <a:p>
            <a:r>
              <a:rPr lang="en-GB" sz="2600" dirty="0" smtClean="0"/>
              <a:t>Care leavers are </a:t>
            </a:r>
            <a:r>
              <a:rPr lang="en-GB" sz="2600" dirty="0" smtClean="0"/>
              <a:t>nearly </a:t>
            </a:r>
            <a:r>
              <a:rPr lang="en-GB" sz="2600" dirty="0" smtClean="0"/>
              <a:t>twice as likely to leave in their first year as other students – about </a:t>
            </a:r>
            <a:r>
              <a:rPr lang="en-GB" sz="2600" dirty="0" smtClean="0"/>
              <a:t>13% </a:t>
            </a:r>
          </a:p>
          <a:p>
            <a:r>
              <a:rPr lang="en-GB" sz="2600" dirty="0" smtClean="0"/>
              <a:t>Overall</a:t>
            </a:r>
            <a:r>
              <a:rPr lang="en-GB" sz="2600" dirty="0" smtClean="0"/>
              <a:t>, about 1.38 times more likely to withdraw early </a:t>
            </a:r>
            <a:r>
              <a:rPr lang="en-GB" sz="2600" dirty="0" smtClean="0"/>
              <a:t>compared to otherwise similar students</a:t>
            </a:r>
          </a:p>
          <a:p>
            <a:r>
              <a:rPr lang="en-GB" sz="2600" dirty="0" smtClean="0"/>
              <a:t>Reasons </a:t>
            </a:r>
            <a:r>
              <a:rPr lang="en-GB" sz="2600" dirty="0" smtClean="0"/>
              <a:t>for withdrawal similar to other students – ‘academic’ reasons are the most common reported</a:t>
            </a:r>
          </a:p>
          <a:p>
            <a:r>
              <a:rPr lang="en-GB" sz="2600" dirty="0" smtClean="0"/>
              <a:t>If care leavers complete their degree, just as likely to get first or upper second as other students with similar entry qualifications</a:t>
            </a:r>
          </a:p>
        </p:txBody>
      </p:sp>
      <p:pic>
        <p:nvPicPr>
          <p:cNvPr id="4" name="Graphic 3" descr="Books">
            <a:extLst>
              <a:ext uri="{FF2B5EF4-FFF2-40B4-BE49-F238E27FC236}">
                <a16:creationId xmlns:a16="http://schemas.microsoft.com/office/drawing/2014/main" id="{6E44F6A9-0556-428C-BAA7-1D13624ED9ED}"/>
              </a:ext>
            </a:extLst>
          </p:cNvPr>
          <p:cNvPicPr>
            <a:picLocks noChangeAspect="1"/>
          </p:cNvPicPr>
          <p:nvPr/>
        </p:nvPicPr>
        <p:blipFill>
          <a:blip r:embed="rId2">
            <a:duotone>
              <a:prstClr val="black"/>
              <a:srgbClr val="0070C0">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5958" y="4277004"/>
            <a:ext cx="1225822" cy="1225822"/>
          </a:xfrm>
          <a:prstGeom prst="rect">
            <a:avLst/>
          </a:prstGeom>
        </p:spPr>
      </p:pic>
      <p:pic>
        <p:nvPicPr>
          <p:cNvPr id="5" name="Graphic 4" descr="Flask">
            <a:extLst>
              <a:ext uri="{FF2B5EF4-FFF2-40B4-BE49-F238E27FC236}">
                <a16:creationId xmlns:a16="http://schemas.microsoft.com/office/drawing/2014/main" id="{D09778B4-A0F1-4A0E-976C-3190C2ED29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777275" y="2741065"/>
            <a:ext cx="1702904" cy="1702904"/>
          </a:xfrm>
          <a:prstGeom prst="rect">
            <a:avLst/>
          </a:prstGeom>
        </p:spPr>
      </p:pic>
      <p:pic>
        <p:nvPicPr>
          <p:cNvPr id="6" name="Graphic 5" descr="Drama">
            <a:extLst>
              <a:ext uri="{FF2B5EF4-FFF2-40B4-BE49-F238E27FC236}">
                <a16:creationId xmlns:a16="http://schemas.microsoft.com/office/drawing/2014/main" id="{EB7BB2EA-F40F-4E02-AAE9-C96B80F389F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37519" y="2175792"/>
            <a:ext cx="1702904" cy="1702904"/>
          </a:xfrm>
          <a:prstGeom prst="rect">
            <a:avLst/>
          </a:prstGeom>
        </p:spPr>
      </p:pic>
      <p:sp>
        <p:nvSpPr>
          <p:cNvPr id="7" name="Rectangle 6"/>
          <p:cNvSpPr/>
          <p:nvPr/>
        </p:nvSpPr>
        <p:spPr>
          <a:xfrm>
            <a:off x="662669" y="5716468"/>
            <a:ext cx="2667386" cy="646331"/>
          </a:xfrm>
          <a:prstGeom prst="rect">
            <a:avLst/>
          </a:prstGeom>
        </p:spPr>
        <p:txBody>
          <a:bodyPr wrap="square">
            <a:spAutoFit/>
          </a:bodyPr>
          <a:lstStyle/>
          <a:p>
            <a:r>
              <a:rPr lang="en-GB" dirty="0" smtClean="0"/>
              <a:t>Harrison (2017) and Office </a:t>
            </a:r>
            <a:r>
              <a:rPr lang="en-GB" dirty="0"/>
              <a:t>for Students (2020)</a:t>
            </a:r>
            <a:endParaRPr lang="en-GB" dirty="0"/>
          </a:p>
        </p:txBody>
      </p:sp>
    </p:spTree>
    <p:extLst>
      <p:ext uri="{BB962C8B-B14F-4D97-AF65-F5344CB8AC3E}">
        <p14:creationId xmlns:p14="http://schemas.microsoft.com/office/powerpoint/2010/main" val="1113338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transitions</a:t>
            </a:r>
            <a:endParaRPr lang="en-GB" dirty="0"/>
          </a:p>
        </p:txBody>
      </p:sp>
      <p:sp>
        <p:nvSpPr>
          <p:cNvPr id="3" name="Content Placeholder 2"/>
          <p:cNvSpPr>
            <a:spLocks noGrp="1"/>
          </p:cNvSpPr>
          <p:nvPr>
            <p:ph idx="1"/>
          </p:nvPr>
        </p:nvSpPr>
        <p:spPr>
          <a:xfrm>
            <a:off x="581193" y="2207792"/>
            <a:ext cx="7088849" cy="4220305"/>
          </a:xfrm>
        </p:spPr>
        <p:txBody>
          <a:bodyPr>
            <a:normAutofit/>
          </a:bodyPr>
          <a:lstStyle/>
          <a:p>
            <a:r>
              <a:rPr lang="en-GB" sz="2600" dirty="0" smtClean="0"/>
              <a:t>Wrong/changing/old information </a:t>
            </a:r>
            <a:r>
              <a:rPr lang="en-GB" sz="2600" dirty="0"/>
              <a:t>about </a:t>
            </a:r>
            <a:r>
              <a:rPr lang="en-GB" sz="2600" dirty="0" smtClean="0"/>
              <a:t>support </a:t>
            </a:r>
          </a:p>
          <a:p>
            <a:r>
              <a:rPr lang="en-GB" sz="2600" dirty="0" smtClean="0"/>
              <a:t>Need for liaison </a:t>
            </a:r>
            <a:r>
              <a:rPr lang="en-GB" sz="2600" dirty="0"/>
              <a:t>between local authority, university and foster </a:t>
            </a:r>
            <a:r>
              <a:rPr lang="en-GB" sz="2600" dirty="0" smtClean="0"/>
              <a:t>carers – managed transition</a:t>
            </a:r>
            <a:endParaRPr lang="en-GB" sz="2600" dirty="0"/>
          </a:p>
          <a:p>
            <a:r>
              <a:rPr lang="en-GB" sz="2600" dirty="0" smtClean="0"/>
              <a:t>Difficulties getting paperwork </a:t>
            </a:r>
            <a:r>
              <a:rPr lang="en-GB" sz="2600" dirty="0"/>
              <a:t>for financial support, </a:t>
            </a:r>
            <a:r>
              <a:rPr lang="en-GB" sz="2600" dirty="0" smtClean="0"/>
              <a:t>accommodation and/or immigration</a:t>
            </a:r>
          </a:p>
          <a:p>
            <a:r>
              <a:rPr lang="en-GB" sz="2600" dirty="0" smtClean="0"/>
              <a:t>Inappropriate accommodation offers</a:t>
            </a:r>
            <a:endParaRPr lang="en-GB" sz="2600" dirty="0"/>
          </a:p>
          <a:p>
            <a:r>
              <a:rPr lang="en-GB" sz="2600" dirty="0"/>
              <a:t>Practical help with moving away (or staying put</a:t>
            </a:r>
            <a:r>
              <a:rPr lang="en-GB" sz="2600" dirty="0" smtClean="0"/>
              <a:t>) – black bags and </a:t>
            </a:r>
            <a:r>
              <a:rPr lang="en-GB" sz="2600" dirty="0" smtClean="0"/>
              <a:t>taxis!</a:t>
            </a:r>
            <a:endParaRPr lang="en-GB" sz="2600" dirty="0"/>
          </a:p>
        </p:txBody>
      </p:sp>
      <p:pic>
        <p:nvPicPr>
          <p:cNvPr id="4" name="Graphic 4" descr="Footprints">
            <a:extLst>
              <a:ext uri="{FF2B5EF4-FFF2-40B4-BE49-F238E27FC236}">
                <a16:creationId xmlns:a16="http://schemas.microsoft.com/office/drawing/2014/main" id="{256AAA08-F636-455E-B620-C69AA73C234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9515027">
            <a:off x="8284947" y="1978477"/>
            <a:ext cx="2337033" cy="2337033"/>
          </a:xfrm>
          <a:prstGeom prst="rect">
            <a:avLst/>
          </a:prstGeom>
        </p:spPr>
      </p:pic>
      <p:pic>
        <p:nvPicPr>
          <p:cNvPr id="5" name="Graphic 5" descr="Footprints">
            <a:extLst>
              <a:ext uri="{FF2B5EF4-FFF2-40B4-BE49-F238E27FC236}">
                <a16:creationId xmlns:a16="http://schemas.microsoft.com/office/drawing/2014/main" id="{A72AA922-1867-4DC5-A1BC-FCEAA35B2B3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9515027">
            <a:off x="9397328" y="3968074"/>
            <a:ext cx="2337033" cy="2337033"/>
          </a:xfrm>
          <a:prstGeom prst="rect">
            <a:avLst/>
          </a:prstGeom>
        </p:spPr>
      </p:pic>
    </p:spTree>
    <p:extLst>
      <p:ext uri="{BB962C8B-B14F-4D97-AF65-F5344CB8AC3E}">
        <p14:creationId xmlns:p14="http://schemas.microsoft.com/office/powerpoint/2010/main" val="3744699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Fitting in and getting on</a:t>
            </a:r>
          </a:p>
        </p:txBody>
      </p:sp>
      <p:sp>
        <p:nvSpPr>
          <p:cNvPr id="3" name="Content Placeholder 2"/>
          <p:cNvSpPr>
            <a:spLocks noGrp="1"/>
          </p:cNvSpPr>
          <p:nvPr>
            <p:ph idx="1"/>
          </p:nvPr>
        </p:nvSpPr>
        <p:spPr>
          <a:xfrm>
            <a:off x="581193" y="2180496"/>
            <a:ext cx="7484634" cy="3960997"/>
          </a:xfrm>
        </p:spPr>
        <p:txBody>
          <a:bodyPr>
            <a:normAutofit/>
          </a:bodyPr>
          <a:lstStyle/>
          <a:p>
            <a:r>
              <a:rPr lang="en-GB" sz="2600" dirty="0" smtClean="0"/>
              <a:t>Anxieties about new community and fears about stigma and/or ignorance</a:t>
            </a:r>
          </a:p>
          <a:p>
            <a:r>
              <a:rPr lang="en-GB" sz="2600" dirty="0" smtClean="0"/>
              <a:t>Need to consider </a:t>
            </a:r>
            <a:r>
              <a:rPr lang="en-GB" sz="2600" dirty="0"/>
              <a:t>the </a:t>
            </a:r>
            <a:r>
              <a:rPr lang="en-GB" sz="2600" dirty="0" smtClean="0"/>
              <a:t>‘</a:t>
            </a:r>
            <a:r>
              <a:rPr lang="en-GB" sz="2600" dirty="0"/>
              <a:t>strategy’ for their new environment – visibility of care </a:t>
            </a:r>
            <a:r>
              <a:rPr lang="en-GB" sz="2600" dirty="0" smtClean="0"/>
              <a:t>experience</a:t>
            </a:r>
            <a:endParaRPr lang="en-GB" sz="2600" dirty="0"/>
          </a:p>
          <a:p>
            <a:r>
              <a:rPr lang="en-GB" sz="2600" dirty="0" smtClean="0"/>
              <a:t>Importance of relationships </a:t>
            </a:r>
            <a:r>
              <a:rPr lang="en-GB" sz="2600" dirty="0"/>
              <a:t>with key academic </a:t>
            </a:r>
            <a:r>
              <a:rPr lang="en-GB" sz="2600" dirty="0" smtClean="0"/>
              <a:t>staff – awareness of care-related issues </a:t>
            </a:r>
          </a:p>
          <a:p>
            <a:r>
              <a:rPr lang="en-GB" sz="2600" dirty="0" smtClean="0"/>
              <a:t>Isolation for some </a:t>
            </a:r>
            <a:r>
              <a:rPr lang="en-GB" sz="2600" dirty="0"/>
              <a:t>living-at-home </a:t>
            </a:r>
            <a:r>
              <a:rPr lang="en-GB" sz="2600" dirty="0" smtClean="0"/>
              <a:t>students – with foster carers or in pre-university home</a:t>
            </a:r>
          </a:p>
        </p:txBody>
      </p:sp>
      <p:grpSp>
        <p:nvGrpSpPr>
          <p:cNvPr id="7" name="Group 6"/>
          <p:cNvGrpSpPr/>
          <p:nvPr/>
        </p:nvGrpSpPr>
        <p:grpSpPr>
          <a:xfrm rot="2702625">
            <a:off x="9018133" y="1795054"/>
            <a:ext cx="1872208" cy="4896544"/>
            <a:chOff x="9018133" y="1795054"/>
            <a:chExt cx="1872208" cy="4896544"/>
          </a:xfrm>
        </p:grpSpPr>
        <p:pic>
          <p:nvPicPr>
            <p:cNvPr id="4" name="Graphic 6" descr="Puzzle">
              <a:extLst>
                <a:ext uri="{FF2B5EF4-FFF2-40B4-BE49-F238E27FC236}">
                  <a16:creationId xmlns:a16="http://schemas.microsoft.com/office/drawing/2014/main" id="{E6CFDBE5-CAF4-489B-993B-B63B4075016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90141" y="3379230"/>
              <a:ext cx="1800200" cy="1800200"/>
            </a:xfrm>
            <a:prstGeom prst="rect">
              <a:avLst/>
            </a:prstGeom>
          </p:spPr>
        </p:pic>
        <p:pic>
          <p:nvPicPr>
            <p:cNvPr id="5" name="Graphic 7" descr="Puzzle">
              <a:extLst>
                <a:ext uri="{FF2B5EF4-FFF2-40B4-BE49-F238E27FC236}">
                  <a16:creationId xmlns:a16="http://schemas.microsoft.com/office/drawing/2014/main" id="{EF9CEF98-DD9B-49E3-B3F2-B2B405CF6374}"/>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9018133" y="1795054"/>
              <a:ext cx="1800200" cy="1800200"/>
            </a:xfrm>
            <a:prstGeom prst="rect">
              <a:avLst/>
            </a:prstGeom>
          </p:spPr>
        </p:pic>
        <p:pic>
          <p:nvPicPr>
            <p:cNvPr id="6" name="Graphic 8" descr="Puzzle">
              <a:extLst>
                <a:ext uri="{FF2B5EF4-FFF2-40B4-BE49-F238E27FC236}">
                  <a16:creationId xmlns:a16="http://schemas.microsoft.com/office/drawing/2014/main" id="{0294CFF0-2867-410F-B0B8-A147EB290973}"/>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9018134" y="4891398"/>
              <a:ext cx="1800200" cy="1800200"/>
            </a:xfrm>
            <a:prstGeom prst="rect">
              <a:avLst/>
            </a:prstGeom>
          </p:spPr>
        </p:pic>
      </p:grpSp>
    </p:spTree>
    <p:extLst>
      <p:ext uri="{BB962C8B-B14F-4D97-AF65-F5344CB8AC3E}">
        <p14:creationId xmlns:p14="http://schemas.microsoft.com/office/powerpoint/2010/main" val="554693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background to care</a:t>
            </a:r>
            <a:endParaRPr lang="en-GB" dirty="0"/>
          </a:p>
        </p:txBody>
      </p:sp>
      <p:sp>
        <p:nvSpPr>
          <p:cNvPr id="3" name="Content Placeholder 2"/>
          <p:cNvSpPr>
            <a:spLocks noGrp="1"/>
          </p:cNvSpPr>
          <p:nvPr>
            <p:ph idx="1"/>
          </p:nvPr>
        </p:nvSpPr>
        <p:spPr>
          <a:xfrm>
            <a:off x="581193" y="2180496"/>
            <a:ext cx="7157088" cy="4111122"/>
          </a:xfrm>
        </p:spPr>
        <p:txBody>
          <a:bodyPr/>
          <a:lstStyle/>
          <a:p>
            <a:r>
              <a:rPr lang="en-GB" dirty="0" smtClean="0"/>
              <a:t>Around </a:t>
            </a:r>
            <a:r>
              <a:rPr lang="en-GB" dirty="0" smtClean="0"/>
              <a:t>2% </a:t>
            </a:r>
            <a:r>
              <a:rPr lang="en-GB" dirty="0" smtClean="0"/>
              <a:t>of children will be ‘in care’ at some point in their lives</a:t>
            </a:r>
          </a:p>
          <a:p>
            <a:r>
              <a:rPr lang="en-GB" dirty="0" smtClean="0"/>
              <a:t>Usually due to neglect, maltreatment or other trauma in the birth family</a:t>
            </a:r>
          </a:p>
          <a:p>
            <a:r>
              <a:rPr lang="en-GB" dirty="0" smtClean="0"/>
              <a:t>About 75,000 children in care in England at any given time – managed by local authorities</a:t>
            </a:r>
          </a:p>
          <a:p>
            <a:r>
              <a:rPr lang="en-GB" dirty="0" smtClean="0"/>
              <a:t>Includes foster care, kinship care and residential care – from one day to 18 years</a:t>
            </a:r>
            <a:endParaRPr lang="en-GB" dirty="0"/>
          </a:p>
        </p:txBody>
      </p:sp>
      <p:pic>
        <p:nvPicPr>
          <p:cNvPr id="4" name="Graphic 3" descr="Brain in head">
            <a:extLst>
              <a:ext uri="{FF2B5EF4-FFF2-40B4-BE49-F238E27FC236}">
                <a16:creationId xmlns:a16="http://schemas.microsoft.com/office/drawing/2014/main" id="{2020004A-6A74-4049-A24A-8C2C9D4892B5}"/>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2551" t="5330" r="10627" b="5095"/>
          <a:stretch/>
        </p:blipFill>
        <p:spPr>
          <a:xfrm flipH="1">
            <a:off x="8325134" y="2460497"/>
            <a:ext cx="3285674" cy="3831121"/>
          </a:xfrm>
          <a:prstGeom prst="rect">
            <a:avLst/>
          </a:prstGeom>
        </p:spPr>
      </p:pic>
    </p:spTree>
    <p:extLst>
      <p:ext uri="{BB962C8B-B14F-4D97-AF65-F5344CB8AC3E}">
        <p14:creationId xmlns:p14="http://schemas.microsoft.com/office/powerpoint/2010/main" val="770734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Thriving at university</a:t>
            </a:r>
          </a:p>
        </p:txBody>
      </p:sp>
      <p:sp>
        <p:nvSpPr>
          <p:cNvPr id="3" name="Content Placeholder 2"/>
          <p:cNvSpPr>
            <a:spLocks noGrp="1"/>
          </p:cNvSpPr>
          <p:nvPr>
            <p:ph idx="1"/>
          </p:nvPr>
        </p:nvSpPr>
        <p:spPr>
          <a:xfrm>
            <a:off x="581192" y="2180496"/>
            <a:ext cx="8112431" cy="4155910"/>
          </a:xfrm>
        </p:spPr>
        <p:txBody>
          <a:bodyPr>
            <a:normAutofit/>
          </a:bodyPr>
          <a:lstStyle/>
          <a:p>
            <a:r>
              <a:rPr lang="en-GB" sz="2600" dirty="0" smtClean="0"/>
              <a:t>Fragile academic identities – managing gaps and setbacks</a:t>
            </a:r>
          </a:p>
          <a:p>
            <a:r>
              <a:rPr lang="en-GB" sz="2600" dirty="0"/>
              <a:t>Continuity of mental health support – access to specialist therapeutic services</a:t>
            </a:r>
          </a:p>
          <a:p>
            <a:r>
              <a:rPr lang="en-GB" sz="2600" dirty="0" smtClean="0"/>
              <a:t>Difficulties negotiating disability support</a:t>
            </a:r>
          </a:p>
          <a:p>
            <a:r>
              <a:rPr lang="en-GB" sz="2600" dirty="0" smtClean="0"/>
              <a:t>Assistance with childcare – financial and practical  </a:t>
            </a:r>
          </a:p>
          <a:p>
            <a:r>
              <a:rPr lang="en-GB" sz="2600" dirty="0" smtClean="0"/>
              <a:t>Issues with financial management and independent living</a:t>
            </a:r>
          </a:p>
          <a:p>
            <a:r>
              <a:rPr lang="en-GB" sz="2600" dirty="0" smtClean="0"/>
              <a:t>Importance of ‘single point of contact’ – advocate and guide in higher education bureaucracy</a:t>
            </a:r>
          </a:p>
        </p:txBody>
      </p:sp>
      <p:pic>
        <p:nvPicPr>
          <p:cNvPr id="8" name="Graphic 4" descr="Shooting star">
            <a:extLst>
              <a:ext uri="{FF2B5EF4-FFF2-40B4-BE49-F238E27FC236}">
                <a16:creationId xmlns:a16="http://schemas.microsoft.com/office/drawing/2014/main" id="{113A2854-EE13-41A8-8176-2439927A098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25184" y="2866030"/>
            <a:ext cx="2866030" cy="2866030"/>
          </a:xfrm>
          <a:prstGeom prst="rect">
            <a:avLst/>
          </a:prstGeom>
        </p:spPr>
      </p:pic>
    </p:spTree>
    <p:extLst>
      <p:ext uri="{BB962C8B-B14F-4D97-AF65-F5344CB8AC3E}">
        <p14:creationId xmlns:p14="http://schemas.microsoft.com/office/powerpoint/2010/main" val="1253026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521690"/>
            <a:ext cx="11029615" cy="3678303"/>
          </a:xfrm>
        </p:spPr>
        <p:txBody>
          <a:bodyPr>
            <a:normAutofit/>
          </a:bodyPr>
          <a:lstStyle/>
          <a:p>
            <a:pPr marL="0" indent="0" algn="ctr">
              <a:buNone/>
            </a:pPr>
            <a:endParaRPr lang="en-GB" sz="2000" dirty="0" smtClean="0"/>
          </a:p>
          <a:p>
            <a:pPr marL="0" indent="0" algn="ctr">
              <a:buNone/>
            </a:pPr>
            <a:r>
              <a:rPr lang="en-GB" sz="11500" b="1" dirty="0" smtClean="0">
                <a:solidFill>
                  <a:schemeClr val="accent1"/>
                </a:solidFill>
              </a:rPr>
              <a:t>AFTER</a:t>
            </a:r>
            <a:endParaRPr lang="en-GB" sz="11500" b="1" dirty="0">
              <a:solidFill>
                <a:schemeClr val="accent1"/>
              </a:solidFill>
            </a:endParaRPr>
          </a:p>
        </p:txBody>
      </p:sp>
    </p:spTree>
    <p:extLst>
      <p:ext uri="{BB962C8B-B14F-4D97-AF65-F5344CB8AC3E}">
        <p14:creationId xmlns:p14="http://schemas.microsoft.com/office/powerpoint/2010/main" val="4188622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National graduate data</a:t>
            </a:r>
            <a:endParaRPr lang="en-GB" dirty="0"/>
          </a:p>
        </p:txBody>
      </p:sp>
      <p:sp>
        <p:nvSpPr>
          <p:cNvPr id="3" name="Content Placeholder 2"/>
          <p:cNvSpPr>
            <a:spLocks noGrp="1"/>
          </p:cNvSpPr>
          <p:nvPr>
            <p:ph idx="1"/>
          </p:nvPr>
        </p:nvSpPr>
        <p:spPr>
          <a:xfrm>
            <a:off x="3944202" y="2180495"/>
            <a:ext cx="7666605" cy="4302191"/>
          </a:xfrm>
        </p:spPr>
        <p:txBody>
          <a:bodyPr anchor="t">
            <a:normAutofit/>
          </a:bodyPr>
          <a:lstStyle/>
          <a:p>
            <a:pPr>
              <a:lnSpc>
                <a:spcPct val="110000"/>
              </a:lnSpc>
            </a:pPr>
            <a:r>
              <a:rPr lang="en-GB" sz="2600" dirty="0" smtClean="0"/>
              <a:t>Destination of Leavers from Higher Education survey</a:t>
            </a:r>
          </a:p>
          <a:p>
            <a:pPr>
              <a:lnSpc>
                <a:spcPct val="110000"/>
              </a:lnSpc>
            </a:pPr>
            <a:r>
              <a:rPr lang="en-GB" sz="2600" dirty="0" smtClean="0"/>
              <a:t>Data on those graduating in 2016/17 – snapshot around six months after graduation</a:t>
            </a:r>
          </a:p>
          <a:p>
            <a:pPr>
              <a:lnSpc>
                <a:spcPct val="110000"/>
              </a:lnSpc>
            </a:pPr>
            <a:r>
              <a:rPr lang="en-GB" sz="2600" dirty="0" smtClean="0"/>
              <a:t>Focus here on 171,680 graduates, including 1,010 (0.6%) self-declared care-experienced graduates:</a:t>
            </a:r>
          </a:p>
          <a:p>
            <a:pPr lvl="1">
              <a:lnSpc>
                <a:spcPct val="110000"/>
              </a:lnSpc>
            </a:pPr>
            <a:r>
              <a:rPr lang="en-GB" sz="2200" dirty="0" smtClean="0"/>
              <a:t>UK ‘home’ only – no EU or international students</a:t>
            </a:r>
          </a:p>
          <a:p>
            <a:pPr lvl="1">
              <a:lnSpc>
                <a:spcPct val="110000"/>
              </a:lnSpc>
            </a:pPr>
            <a:r>
              <a:rPr lang="en-GB" sz="2200" dirty="0" smtClean="0"/>
              <a:t>Full-time only – no PT students (as little data on care)</a:t>
            </a:r>
          </a:p>
          <a:p>
            <a:pPr lvl="1">
              <a:lnSpc>
                <a:spcPct val="110000"/>
              </a:lnSpc>
            </a:pPr>
            <a:r>
              <a:rPr lang="en-GB" sz="2200" dirty="0" smtClean="0"/>
              <a:t>Degree level – no sub-degree or postgraduate</a:t>
            </a:r>
          </a:p>
        </p:txBody>
      </p:sp>
      <p:pic>
        <p:nvPicPr>
          <p:cNvPr id="4" name="Graphic 4" descr="Upward trend">
            <a:extLst>
              <a:ext uri="{FF2B5EF4-FFF2-40B4-BE49-F238E27FC236}">
                <a16:creationId xmlns:a16="http://schemas.microsoft.com/office/drawing/2014/main" id="{4527530B-0B00-4973-AA6B-EDBB5F38E49D}"/>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8543" t="8205" r="8249" b="8939"/>
          <a:stretch/>
        </p:blipFill>
        <p:spPr>
          <a:xfrm>
            <a:off x="581192" y="2180495"/>
            <a:ext cx="3008623" cy="3125337"/>
          </a:xfrm>
          <a:prstGeom prst="rect">
            <a:avLst/>
          </a:prstGeom>
        </p:spPr>
      </p:pic>
      <p:sp>
        <p:nvSpPr>
          <p:cNvPr id="5" name="Rectangle 4"/>
          <p:cNvSpPr/>
          <p:nvPr/>
        </p:nvSpPr>
        <p:spPr>
          <a:xfrm>
            <a:off x="949166" y="5770371"/>
            <a:ext cx="2272673" cy="369332"/>
          </a:xfrm>
          <a:prstGeom prst="rect">
            <a:avLst/>
          </a:prstGeom>
        </p:spPr>
        <p:txBody>
          <a:bodyPr wrap="none">
            <a:spAutoFit/>
          </a:bodyPr>
          <a:lstStyle/>
          <a:p>
            <a:r>
              <a:rPr lang="en-GB" dirty="0" smtClean="0"/>
              <a:t>Stevenson </a:t>
            </a:r>
            <a:r>
              <a:rPr lang="en-GB" i="1" dirty="0" smtClean="0"/>
              <a:t>et al. </a:t>
            </a:r>
            <a:r>
              <a:rPr lang="en-GB" dirty="0" smtClean="0"/>
              <a:t>(2020</a:t>
            </a:r>
            <a:r>
              <a:rPr lang="en-GB" dirty="0"/>
              <a:t>)</a:t>
            </a:r>
            <a:endParaRPr lang="en-GB" dirty="0"/>
          </a:p>
        </p:txBody>
      </p:sp>
    </p:spTree>
    <p:extLst>
      <p:ext uri="{BB962C8B-B14F-4D97-AF65-F5344CB8AC3E}">
        <p14:creationId xmlns:p14="http://schemas.microsoft.com/office/powerpoint/2010/main" val="2295970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Headline outcomes</a:t>
            </a:r>
            <a:endParaRPr lang="en-GB" dirty="0"/>
          </a:p>
        </p:txBody>
      </p:sp>
      <p:graphicFrame>
        <p:nvGraphicFramePr>
          <p:cNvPr id="4" name="Content Placeholder 3"/>
          <p:cNvGraphicFramePr>
            <a:graphicFrameLocks noGrp="1"/>
          </p:cNvGraphicFramePr>
          <p:nvPr>
            <p:ph idx="1"/>
            <p:extLst/>
          </p:nvPr>
        </p:nvGraphicFramePr>
        <p:xfrm>
          <a:off x="581025" y="2181225"/>
          <a:ext cx="11029950" cy="406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68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Positive graduate outcomes</a:t>
            </a:r>
            <a:endParaRPr lang="en-GB" dirty="0"/>
          </a:p>
        </p:txBody>
      </p:sp>
      <p:sp>
        <p:nvSpPr>
          <p:cNvPr id="3" name="Content Placeholder 2"/>
          <p:cNvSpPr>
            <a:spLocks noGrp="1"/>
          </p:cNvSpPr>
          <p:nvPr>
            <p:ph idx="1"/>
          </p:nvPr>
        </p:nvSpPr>
        <p:spPr>
          <a:xfrm>
            <a:off x="581192" y="4794888"/>
            <a:ext cx="11029615" cy="1660503"/>
          </a:xfrm>
        </p:spPr>
        <p:txBody>
          <a:bodyPr anchor="t">
            <a:normAutofit/>
          </a:bodyPr>
          <a:lstStyle/>
          <a:p>
            <a:r>
              <a:rPr lang="en-GB" sz="2600" dirty="0" smtClean="0"/>
              <a:t>70.1% of care-experienced graduates, compared to 72.3% of other graduates – non-significant difference (p = 0.134)</a:t>
            </a:r>
          </a:p>
          <a:p>
            <a:r>
              <a:rPr lang="en-GB" sz="2600" dirty="0" smtClean="0"/>
              <a:t>Strong relationship with degree class, university type, age and nationality</a:t>
            </a:r>
          </a:p>
        </p:txBody>
      </p:sp>
      <p:sp>
        <p:nvSpPr>
          <p:cNvPr id="5" name="Rectangle 4"/>
          <p:cNvSpPr/>
          <p:nvPr/>
        </p:nvSpPr>
        <p:spPr>
          <a:xfrm>
            <a:off x="581192" y="2429306"/>
            <a:ext cx="3130999" cy="195163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‘Positive graduate outcome’</a:t>
            </a:r>
            <a:endParaRPr lang="en-GB" sz="3200" b="1" dirty="0"/>
          </a:p>
        </p:txBody>
      </p:sp>
      <p:sp>
        <p:nvSpPr>
          <p:cNvPr id="6" name="Rectangle 5"/>
          <p:cNvSpPr/>
          <p:nvPr/>
        </p:nvSpPr>
        <p:spPr>
          <a:xfrm>
            <a:off x="4705088" y="2429306"/>
            <a:ext cx="3130999" cy="19516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‘Professional’ job role</a:t>
            </a:r>
            <a:endParaRPr lang="en-GB" sz="3200" b="1" dirty="0"/>
          </a:p>
        </p:txBody>
      </p:sp>
      <p:sp>
        <p:nvSpPr>
          <p:cNvPr id="7" name="Rectangle 6"/>
          <p:cNvSpPr/>
          <p:nvPr/>
        </p:nvSpPr>
        <p:spPr>
          <a:xfrm>
            <a:off x="8479808" y="2429306"/>
            <a:ext cx="3130999" cy="19516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Postgraduate/ professional study</a:t>
            </a:r>
            <a:endParaRPr lang="en-GB" sz="3200" b="1" dirty="0"/>
          </a:p>
        </p:txBody>
      </p:sp>
      <p:sp>
        <p:nvSpPr>
          <p:cNvPr id="8" name="TextBox 7"/>
          <p:cNvSpPr txBox="1"/>
          <p:nvPr/>
        </p:nvSpPr>
        <p:spPr>
          <a:xfrm>
            <a:off x="3603007" y="2851123"/>
            <a:ext cx="1197616" cy="1107996"/>
          </a:xfrm>
          <a:prstGeom prst="rect">
            <a:avLst/>
          </a:prstGeom>
          <a:noFill/>
        </p:spPr>
        <p:txBody>
          <a:bodyPr wrap="square" rtlCol="0">
            <a:spAutoFit/>
          </a:bodyPr>
          <a:lstStyle/>
          <a:p>
            <a:pPr algn="ctr"/>
            <a:r>
              <a:rPr lang="en-GB" sz="6600" b="1" dirty="0" smtClean="0"/>
              <a:t>=</a:t>
            </a:r>
            <a:endParaRPr lang="en-GB" sz="6600" b="1" dirty="0"/>
          </a:p>
        </p:txBody>
      </p:sp>
      <p:sp>
        <p:nvSpPr>
          <p:cNvPr id="10" name="TextBox 9"/>
          <p:cNvSpPr txBox="1"/>
          <p:nvPr/>
        </p:nvSpPr>
        <p:spPr>
          <a:xfrm>
            <a:off x="7559140" y="3102567"/>
            <a:ext cx="1197616" cy="523220"/>
          </a:xfrm>
          <a:prstGeom prst="rect">
            <a:avLst/>
          </a:prstGeom>
          <a:noFill/>
        </p:spPr>
        <p:txBody>
          <a:bodyPr wrap="square" rtlCol="0">
            <a:spAutoFit/>
          </a:bodyPr>
          <a:lstStyle/>
          <a:p>
            <a:pPr algn="ctr"/>
            <a:r>
              <a:rPr lang="en-GB" sz="2800" b="1" dirty="0" smtClean="0"/>
              <a:t>or</a:t>
            </a:r>
            <a:endParaRPr lang="en-GB" sz="2800" b="1" dirty="0"/>
          </a:p>
        </p:txBody>
      </p:sp>
    </p:spTree>
    <p:extLst>
      <p:ext uri="{BB962C8B-B14F-4D97-AF65-F5344CB8AC3E}">
        <p14:creationId xmlns:p14="http://schemas.microsoft.com/office/powerpoint/2010/main" val="420112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Similarities and differences</a:t>
            </a:r>
            <a:endParaRPr lang="en-GB" dirty="0"/>
          </a:p>
        </p:txBody>
      </p:sp>
      <p:sp>
        <p:nvSpPr>
          <p:cNvPr id="3" name="Content Placeholder 2"/>
          <p:cNvSpPr>
            <a:spLocks noGrp="1"/>
          </p:cNvSpPr>
          <p:nvPr>
            <p:ph idx="1"/>
          </p:nvPr>
        </p:nvSpPr>
        <p:spPr>
          <a:xfrm>
            <a:off x="581192" y="2180496"/>
            <a:ext cx="11029615" cy="4056532"/>
          </a:xfrm>
        </p:spPr>
        <p:txBody>
          <a:bodyPr>
            <a:normAutofit/>
          </a:bodyPr>
          <a:lstStyle/>
          <a:p>
            <a:r>
              <a:rPr lang="en-GB" sz="2600" dirty="0" smtClean="0"/>
              <a:t>Patterns of graduate outcomes quite similar for care-experienced graduates</a:t>
            </a:r>
          </a:p>
          <a:p>
            <a:r>
              <a:rPr lang="en-GB" sz="2600" dirty="0" smtClean="0"/>
              <a:t>Slightly </a:t>
            </a:r>
            <a:r>
              <a:rPr lang="en-GB" sz="2600" u="sng" dirty="0" smtClean="0"/>
              <a:t>less</a:t>
            </a:r>
            <a:r>
              <a:rPr lang="en-GB" sz="2600" dirty="0" smtClean="0"/>
              <a:t> likely to be in work after six months:</a:t>
            </a:r>
          </a:p>
          <a:p>
            <a:pPr lvl="1"/>
            <a:r>
              <a:rPr lang="en-GB" sz="2200" dirty="0" smtClean="0"/>
              <a:t>Less likely to be in ‘professional’ work – but same overall income profile</a:t>
            </a:r>
          </a:p>
          <a:p>
            <a:pPr lvl="1"/>
            <a:r>
              <a:rPr lang="en-GB" sz="2200" dirty="0"/>
              <a:t>Non-UK nationals more likely to be unemployed, plus graduates with lower degree classes and from universities outside the Russell Group</a:t>
            </a:r>
          </a:p>
          <a:p>
            <a:r>
              <a:rPr lang="en-GB" sz="2600" dirty="0" smtClean="0"/>
              <a:t>Significantly </a:t>
            </a:r>
            <a:r>
              <a:rPr lang="en-GB" sz="2600" u="sng" dirty="0" smtClean="0"/>
              <a:t>more</a:t>
            </a:r>
            <a:r>
              <a:rPr lang="en-GB" sz="2600" dirty="0" smtClean="0"/>
              <a:t> likely to be in postgraduate study after six months:</a:t>
            </a:r>
          </a:p>
          <a:p>
            <a:pPr lvl="1"/>
            <a:r>
              <a:rPr lang="en-GB" sz="2200" dirty="0" smtClean="0"/>
              <a:t>Less likely to be studying in Russell Group universities across all degree outcomes</a:t>
            </a:r>
          </a:p>
          <a:p>
            <a:pPr lvl="1"/>
            <a:r>
              <a:rPr lang="en-GB" sz="2200" dirty="0" smtClean="0"/>
              <a:t>More likely among disabled students and those from minority ethnic communities</a:t>
            </a:r>
          </a:p>
        </p:txBody>
      </p:sp>
    </p:spTree>
    <p:extLst>
      <p:ext uri="{BB962C8B-B14F-4D97-AF65-F5344CB8AC3E}">
        <p14:creationId xmlns:p14="http://schemas.microsoft.com/office/powerpoint/2010/main" val="2726172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transformative experience</a:t>
            </a:r>
            <a:endParaRPr lang="en-GB" dirty="0"/>
          </a:p>
        </p:txBody>
      </p:sp>
      <p:sp>
        <p:nvSpPr>
          <p:cNvPr id="3" name="Content Placeholder 2"/>
          <p:cNvSpPr>
            <a:spLocks noGrp="1"/>
          </p:cNvSpPr>
          <p:nvPr>
            <p:ph idx="1"/>
          </p:nvPr>
        </p:nvSpPr>
        <p:spPr>
          <a:xfrm>
            <a:off x="581193" y="2180496"/>
            <a:ext cx="7948658" cy="4343134"/>
          </a:xfrm>
        </p:spPr>
        <p:txBody>
          <a:bodyPr>
            <a:normAutofit/>
          </a:bodyPr>
          <a:lstStyle/>
          <a:p>
            <a:r>
              <a:rPr lang="en-GB" sz="2500" dirty="0" smtClean="0"/>
              <a:t>Data demonstrate care-experienced students can thrive in higher education</a:t>
            </a:r>
          </a:p>
          <a:p>
            <a:r>
              <a:rPr lang="en-GB" sz="2500" dirty="0" smtClean="0"/>
              <a:t>Once degree results are factored in, outcomes are actually slightly </a:t>
            </a:r>
            <a:r>
              <a:rPr lang="en-GB" sz="2500" u="sng" dirty="0" smtClean="0"/>
              <a:t>better</a:t>
            </a:r>
            <a:r>
              <a:rPr lang="en-GB" sz="2500" dirty="0"/>
              <a:t> </a:t>
            </a:r>
            <a:r>
              <a:rPr lang="en-GB" sz="2500" dirty="0" smtClean="0"/>
              <a:t>than for other graduates</a:t>
            </a:r>
          </a:p>
          <a:p>
            <a:r>
              <a:rPr lang="en-GB" sz="2500" dirty="0" smtClean="0"/>
              <a:t>Higher education as a comfortable and supportive space – path into ‘caring’ professions</a:t>
            </a:r>
          </a:p>
          <a:p>
            <a:r>
              <a:rPr lang="en-GB" sz="2500" dirty="0" smtClean="0"/>
              <a:t>Potentially some anxieties about entering labour market – fear of stigma and limited mobility</a:t>
            </a:r>
          </a:p>
          <a:p>
            <a:r>
              <a:rPr lang="en-GB" sz="2500" dirty="0" smtClean="0"/>
              <a:t>Cautionary note: a strong survivor effect</a:t>
            </a:r>
            <a:endParaRPr lang="en-GB" sz="2500" dirty="0"/>
          </a:p>
        </p:txBody>
      </p:sp>
      <p:pic>
        <p:nvPicPr>
          <p:cNvPr id="4" name="Picture 3">
            <a:extLst>
              <a:ext uri="{FF2B5EF4-FFF2-40B4-BE49-F238E27FC236}">
                <a16:creationId xmlns:a16="http://schemas.microsoft.com/office/drawing/2014/main" id="{F7E29778-4D65-4933-A239-69E089D3441F}"/>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843749" y="2295126"/>
            <a:ext cx="2767059" cy="4092026"/>
          </a:xfrm>
          <a:prstGeom prst="rect">
            <a:avLst/>
          </a:prstGeom>
        </p:spPr>
      </p:pic>
    </p:spTree>
    <p:extLst>
      <p:ext uri="{BB962C8B-B14F-4D97-AF65-F5344CB8AC3E}">
        <p14:creationId xmlns:p14="http://schemas.microsoft.com/office/powerpoint/2010/main" val="1153596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521692"/>
            <a:ext cx="11029615" cy="3087538"/>
          </a:xfrm>
        </p:spPr>
        <p:txBody>
          <a:bodyPr anchor="ctr">
            <a:noAutofit/>
          </a:bodyPr>
          <a:lstStyle/>
          <a:p>
            <a:pPr marL="0" indent="0" algn="ctr">
              <a:lnSpc>
                <a:spcPct val="120000"/>
              </a:lnSpc>
              <a:spcBef>
                <a:spcPts val="0"/>
              </a:spcBef>
              <a:spcAft>
                <a:spcPts val="0"/>
              </a:spcAft>
              <a:buNone/>
            </a:pPr>
            <a:r>
              <a:rPr lang="en-GB" sz="8000" b="1" dirty="0" smtClean="0">
                <a:solidFill>
                  <a:schemeClr val="accent1"/>
                </a:solidFill>
              </a:rPr>
              <a:t>WHAT WE </a:t>
            </a:r>
            <a:r>
              <a:rPr lang="en-GB" sz="8000" b="1" dirty="0">
                <a:solidFill>
                  <a:schemeClr val="accent1"/>
                </a:solidFill>
              </a:rPr>
              <a:t>DON’T KNOW</a:t>
            </a:r>
            <a:r>
              <a:rPr lang="en-GB" sz="8000" b="1" dirty="0" smtClean="0">
                <a:solidFill>
                  <a:schemeClr val="accent1"/>
                </a:solidFill>
              </a:rPr>
              <a:t>…</a:t>
            </a:r>
            <a:endParaRPr lang="en-GB" sz="8000" b="1" dirty="0">
              <a:solidFill>
                <a:schemeClr val="accent1"/>
              </a:solidFill>
            </a:endParaRPr>
          </a:p>
        </p:txBody>
      </p:sp>
    </p:spTree>
    <p:extLst>
      <p:ext uri="{BB962C8B-B14F-4D97-AF65-F5344CB8AC3E}">
        <p14:creationId xmlns:p14="http://schemas.microsoft.com/office/powerpoint/2010/main" val="4071466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Gaps in our knowledge (1)</a:t>
            </a:r>
            <a:endParaRPr lang="en-GB" dirty="0"/>
          </a:p>
        </p:txBody>
      </p:sp>
      <p:sp>
        <p:nvSpPr>
          <p:cNvPr id="3" name="Content Placeholder 2"/>
          <p:cNvSpPr>
            <a:spLocks noGrp="1"/>
          </p:cNvSpPr>
          <p:nvPr>
            <p:ph idx="1"/>
          </p:nvPr>
        </p:nvSpPr>
        <p:spPr>
          <a:xfrm>
            <a:off x="1405719" y="2180496"/>
            <a:ext cx="10205088" cy="4165713"/>
          </a:xfrm>
        </p:spPr>
        <p:txBody>
          <a:bodyPr>
            <a:normAutofit/>
          </a:bodyPr>
          <a:lstStyle/>
          <a:p>
            <a:pPr marL="0" indent="0">
              <a:buNone/>
            </a:pPr>
            <a:r>
              <a:rPr lang="en-GB" sz="2600" dirty="0" smtClean="0"/>
              <a:t>Anything much about care-experienced students (a) in further education colleges, (b) on part-time programmes, or (c) over the age of 23.</a:t>
            </a:r>
          </a:p>
          <a:p>
            <a:pPr marL="0" indent="0">
              <a:buNone/>
            </a:pPr>
            <a:endParaRPr lang="en-GB" sz="2400" dirty="0" smtClean="0"/>
          </a:p>
          <a:p>
            <a:pPr marL="0" indent="0">
              <a:buNone/>
            </a:pPr>
            <a:r>
              <a:rPr lang="en-GB" sz="2600" dirty="0" smtClean="0"/>
              <a:t>What interventions (pre- or post-16) by schools or universities are most effective in changing higher education trajectories or improving transitions.</a:t>
            </a:r>
          </a:p>
          <a:p>
            <a:pPr marL="0" indent="0">
              <a:buNone/>
            </a:pPr>
            <a:endParaRPr lang="en-GB" sz="2400" dirty="0"/>
          </a:p>
          <a:p>
            <a:pPr marL="0" indent="0">
              <a:buNone/>
            </a:pPr>
            <a:r>
              <a:rPr lang="en-GB" sz="2600" dirty="0"/>
              <a:t>How ‘second chance’ pathways into higher education </a:t>
            </a:r>
            <a:r>
              <a:rPr lang="en-GB" sz="2600" dirty="0" smtClean="0"/>
              <a:t>should </a:t>
            </a:r>
            <a:r>
              <a:rPr lang="en-GB" sz="2600" dirty="0"/>
              <a:t>be best configured for care-experienced people</a:t>
            </a:r>
            <a:r>
              <a:rPr lang="en-GB" sz="2600" dirty="0" smtClean="0"/>
              <a:t>.</a:t>
            </a:r>
            <a:endParaRPr lang="en-GB" sz="2600" dirty="0"/>
          </a:p>
        </p:txBody>
      </p:sp>
      <p:sp>
        <p:nvSpPr>
          <p:cNvPr id="4" name="Content Placeholder 2"/>
          <p:cNvSpPr txBox="1">
            <a:spLocks/>
          </p:cNvSpPr>
          <p:nvPr/>
        </p:nvSpPr>
        <p:spPr>
          <a:xfrm>
            <a:off x="581192" y="2019869"/>
            <a:ext cx="933709" cy="4326339"/>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7500" b="1" dirty="0" smtClean="0">
                <a:solidFill>
                  <a:schemeClr val="accent1"/>
                </a:solidFill>
              </a:rPr>
              <a:t>1</a:t>
            </a:r>
          </a:p>
          <a:p>
            <a:pPr marL="0" indent="0">
              <a:buFont typeface="Wingdings 2" panose="05020102010507070707" pitchFamily="18" charset="2"/>
              <a:buNone/>
            </a:pPr>
            <a:r>
              <a:rPr lang="en-GB" sz="7500" b="1" dirty="0" smtClean="0">
                <a:solidFill>
                  <a:schemeClr val="accent1"/>
                </a:solidFill>
              </a:rPr>
              <a:t>2</a:t>
            </a:r>
          </a:p>
          <a:p>
            <a:pPr marL="0" indent="0">
              <a:buFont typeface="Wingdings 2" panose="05020102010507070707" pitchFamily="18" charset="2"/>
              <a:buNone/>
            </a:pPr>
            <a:r>
              <a:rPr lang="en-GB" sz="7500" b="1" dirty="0" smtClean="0">
                <a:solidFill>
                  <a:schemeClr val="accent1"/>
                </a:solidFill>
              </a:rPr>
              <a:t>3</a:t>
            </a:r>
          </a:p>
        </p:txBody>
      </p:sp>
    </p:spTree>
    <p:extLst>
      <p:ext uri="{BB962C8B-B14F-4D97-AF65-F5344CB8AC3E}">
        <p14:creationId xmlns:p14="http://schemas.microsoft.com/office/powerpoint/2010/main" val="3060957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Gaps in our knowledge (2)</a:t>
            </a:r>
            <a:endParaRPr lang="en-GB" dirty="0"/>
          </a:p>
        </p:txBody>
      </p:sp>
      <p:sp>
        <p:nvSpPr>
          <p:cNvPr id="3" name="Content Placeholder 2"/>
          <p:cNvSpPr>
            <a:spLocks noGrp="1"/>
          </p:cNvSpPr>
          <p:nvPr>
            <p:ph idx="1"/>
          </p:nvPr>
        </p:nvSpPr>
        <p:spPr>
          <a:xfrm>
            <a:off x="1405719" y="2180496"/>
            <a:ext cx="10205088" cy="4165713"/>
          </a:xfrm>
        </p:spPr>
        <p:txBody>
          <a:bodyPr>
            <a:normAutofit/>
          </a:bodyPr>
          <a:lstStyle/>
          <a:p>
            <a:pPr marL="0" indent="0">
              <a:buNone/>
            </a:pPr>
            <a:r>
              <a:rPr lang="en-GB" sz="2600" dirty="0" smtClean="0"/>
              <a:t>The best model for holistic support at university, especially with respect to academic success and its relationship to mental health.</a:t>
            </a:r>
          </a:p>
          <a:p>
            <a:pPr marL="0" indent="0">
              <a:buNone/>
            </a:pPr>
            <a:endParaRPr lang="en-GB" sz="2400" dirty="0" smtClean="0"/>
          </a:p>
          <a:p>
            <a:pPr marL="0" indent="0">
              <a:buNone/>
            </a:pPr>
            <a:r>
              <a:rPr lang="en-GB" sz="2600" dirty="0" smtClean="0"/>
              <a:t>What happens to care-experienced graduates more than six months after graduation and the underpinning reasons for their career choices.</a:t>
            </a:r>
          </a:p>
          <a:p>
            <a:pPr marL="0" indent="0">
              <a:buNone/>
            </a:pPr>
            <a:endParaRPr lang="en-GB" sz="2400" dirty="0"/>
          </a:p>
          <a:p>
            <a:pPr marL="0" indent="0">
              <a:buNone/>
            </a:pPr>
            <a:r>
              <a:rPr lang="en-GB" sz="2600" dirty="0" smtClean="0"/>
              <a:t>Whether different types of care (e.g. foster vs. residential) influence higher education outcomes, with respect to access, success and graduation.</a:t>
            </a:r>
            <a:endParaRPr lang="en-GB" sz="2600" dirty="0"/>
          </a:p>
        </p:txBody>
      </p:sp>
      <p:sp>
        <p:nvSpPr>
          <p:cNvPr id="4" name="Content Placeholder 2"/>
          <p:cNvSpPr txBox="1">
            <a:spLocks/>
          </p:cNvSpPr>
          <p:nvPr/>
        </p:nvSpPr>
        <p:spPr>
          <a:xfrm>
            <a:off x="581192" y="2019869"/>
            <a:ext cx="933709" cy="4326339"/>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7500" b="1" dirty="0" smtClean="0">
                <a:solidFill>
                  <a:schemeClr val="accent1"/>
                </a:solidFill>
              </a:rPr>
              <a:t>4</a:t>
            </a:r>
          </a:p>
          <a:p>
            <a:pPr marL="0" indent="0">
              <a:buFont typeface="Wingdings 2" panose="05020102010507070707" pitchFamily="18" charset="2"/>
              <a:buNone/>
            </a:pPr>
            <a:r>
              <a:rPr lang="en-GB" sz="7500" b="1" dirty="0" smtClean="0">
                <a:solidFill>
                  <a:schemeClr val="accent1"/>
                </a:solidFill>
              </a:rPr>
              <a:t>5</a:t>
            </a:r>
          </a:p>
          <a:p>
            <a:pPr marL="0" indent="0">
              <a:buFont typeface="Wingdings 2" panose="05020102010507070707" pitchFamily="18" charset="2"/>
              <a:buNone/>
            </a:pPr>
            <a:r>
              <a:rPr lang="en-GB" sz="7500" b="1" dirty="0" smtClean="0">
                <a:solidFill>
                  <a:schemeClr val="accent1"/>
                </a:solidFill>
              </a:rPr>
              <a:t>6</a:t>
            </a:r>
          </a:p>
        </p:txBody>
      </p:sp>
    </p:spTree>
    <p:extLst>
      <p:ext uri="{BB962C8B-B14F-4D97-AF65-F5344CB8AC3E}">
        <p14:creationId xmlns:p14="http://schemas.microsoft.com/office/powerpoint/2010/main" val="131968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care matter…?</a:t>
            </a:r>
            <a:endParaRPr lang="en-GB" dirty="0"/>
          </a:p>
        </p:txBody>
      </p:sp>
      <p:sp>
        <p:nvSpPr>
          <p:cNvPr id="3" name="Content Placeholder 2"/>
          <p:cNvSpPr>
            <a:spLocks noGrp="1"/>
          </p:cNvSpPr>
          <p:nvPr>
            <p:ph idx="1"/>
          </p:nvPr>
        </p:nvSpPr>
        <p:spPr>
          <a:xfrm>
            <a:off x="3880513" y="2139551"/>
            <a:ext cx="7730295" cy="4356782"/>
          </a:xfrm>
        </p:spPr>
        <p:txBody>
          <a:bodyPr>
            <a:normAutofit/>
          </a:bodyPr>
          <a:lstStyle/>
          <a:p>
            <a:r>
              <a:rPr lang="en-GB" sz="2600" dirty="0" smtClean="0"/>
              <a:t>Care-experienced people have among the </a:t>
            </a:r>
            <a:r>
              <a:rPr lang="en-GB" sz="2600" dirty="0" smtClean="0"/>
              <a:t>least positive </a:t>
            </a:r>
            <a:r>
              <a:rPr lang="en-GB" sz="2600" dirty="0" smtClean="0"/>
              <a:t>life outcomes of any social group:</a:t>
            </a:r>
          </a:p>
          <a:p>
            <a:pPr lvl="1"/>
            <a:r>
              <a:rPr lang="en-GB" sz="2200" dirty="0" smtClean="0"/>
              <a:t>Lower levels of school attainment</a:t>
            </a:r>
          </a:p>
          <a:p>
            <a:pPr lvl="1"/>
            <a:r>
              <a:rPr lang="en-GB" sz="2200" dirty="0" smtClean="0"/>
              <a:t>Higher risk of unemployment, </a:t>
            </a:r>
            <a:r>
              <a:rPr lang="en-GB" sz="2200" dirty="0" smtClean="0"/>
              <a:t>poverty and </a:t>
            </a:r>
            <a:r>
              <a:rPr lang="en-GB" sz="2200" dirty="0" smtClean="0"/>
              <a:t>homelessness</a:t>
            </a:r>
          </a:p>
          <a:p>
            <a:pPr lvl="1"/>
            <a:r>
              <a:rPr lang="en-GB" sz="2200" dirty="0" smtClean="0"/>
              <a:t>Higher instances of mental health issues and substance abuse</a:t>
            </a:r>
          </a:p>
          <a:p>
            <a:pPr lvl="1"/>
            <a:r>
              <a:rPr lang="en-GB" sz="2200" dirty="0" smtClean="0"/>
              <a:t>Greater involvement in the criminal justice system</a:t>
            </a:r>
          </a:p>
          <a:p>
            <a:r>
              <a:rPr lang="en-GB" sz="2600" dirty="0" smtClean="0"/>
              <a:t>Care as a protective factor – especially when stable, supportive and long-term</a:t>
            </a:r>
          </a:p>
          <a:p>
            <a:r>
              <a:rPr lang="en-GB" sz="2600" dirty="0" smtClean="0"/>
              <a:t>Outcomes </a:t>
            </a:r>
            <a:r>
              <a:rPr lang="en-GB" sz="2600" dirty="0" smtClean="0"/>
              <a:t>can be </a:t>
            </a:r>
            <a:r>
              <a:rPr lang="en-GB" sz="2600" dirty="0" smtClean="0"/>
              <a:t>worse </a:t>
            </a:r>
            <a:r>
              <a:rPr lang="en-GB" sz="2600" dirty="0" smtClean="0"/>
              <a:t>still for </a:t>
            </a:r>
            <a:r>
              <a:rPr lang="en-GB" sz="2600" dirty="0" smtClean="0"/>
              <a:t>children ‘in need’</a:t>
            </a:r>
            <a:endParaRPr lang="en-GB" sz="2600" dirty="0"/>
          </a:p>
        </p:txBody>
      </p:sp>
      <p:pic>
        <p:nvPicPr>
          <p:cNvPr id="4" name="Graphic 4" descr="Man and woman">
            <a:extLst>
              <a:ext uri="{FF2B5EF4-FFF2-40B4-BE49-F238E27FC236}">
                <a16:creationId xmlns:a16="http://schemas.microsoft.com/office/drawing/2014/main" id="{D96E5C7A-E2BD-4484-ADBD-CDC999A96DA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90124" y="2712399"/>
            <a:ext cx="3211087" cy="3211087"/>
          </a:xfrm>
          <a:prstGeom prst="rect">
            <a:avLst/>
          </a:prstGeom>
        </p:spPr>
      </p:pic>
    </p:spTree>
    <p:extLst>
      <p:ext uri="{BB962C8B-B14F-4D97-AF65-F5344CB8AC3E}">
        <p14:creationId xmlns:p14="http://schemas.microsoft.com/office/powerpoint/2010/main" val="109972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2"/>
            <a:ext cx="10993549" cy="1722768"/>
          </a:xfrm>
        </p:spPr>
        <p:txBody>
          <a:bodyPr>
            <a:noAutofit/>
          </a:bodyPr>
          <a:lstStyle/>
          <a:p>
            <a:r>
              <a:rPr lang="en-GB" b="1" dirty="0"/>
              <a:t>Care-experienced students in higher education:  </a:t>
            </a:r>
            <a:r>
              <a:rPr lang="en-GB" b="1" dirty="0" smtClean="0"/>
              <a:t>what </a:t>
            </a:r>
            <a:r>
              <a:rPr lang="en-GB" b="1" dirty="0"/>
              <a:t>we know… and what we </a:t>
            </a:r>
            <a:r>
              <a:rPr lang="en-GB" b="1" dirty="0" smtClean="0"/>
              <a:t>don’t</a:t>
            </a:r>
            <a:endParaRPr lang="en-GB" dirty="0"/>
          </a:p>
        </p:txBody>
      </p:sp>
      <p:sp>
        <p:nvSpPr>
          <p:cNvPr id="4" name="Subtitle 2"/>
          <p:cNvSpPr>
            <a:spLocks noGrp="1"/>
          </p:cNvSpPr>
          <p:nvPr>
            <p:ph type="subTitle" idx="1"/>
          </p:nvPr>
        </p:nvSpPr>
        <p:spPr>
          <a:xfrm>
            <a:off x="581194" y="3712191"/>
            <a:ext cx="5123570" cy="2254743"/>
          </a:xfrm>
        </p:spPr>
        <p:txBody>
          <a:bodyPr>
            <a:normAutofit/>
          </a:bodyPr>
          <a:lstStyle/>
          <a:p>
            <a:pPr>
              <a:spcBef>
                <a:spcPts val="0"/>
              </a:spcBef>
            </a:pPr>
            <a:r>
              <a:rPr lang="en-GB" sz="2800" dirty="0" smtClean="0">
                <a:solidFill>
                  <a:schemeClr val="bg1"/>
                </a:solidFill>
              </a:rPr>
              <a:t>Dr Neil Harrison</a:t>
            </a:r>
          </a:p>
          <a:p>
            <a:pPr>
              <a:spcBef>
                <a:spcPts val="0"/>
              </a:spcBef>
            </a:pPr>
            <a:r>
              <a:rPr lang="en-GB" sz="2800" dirty="0" smtClean="0">
                <a:solidFill>
                  <a:schemeClr val="bg1"/>
                </a:solidFill>
              </a:rPr>
              <a:t>Rees Centre</a:t>
            </a:r>
          </a:p>
          <a:p>
            <a:pPr>
              <a:spcBef>
                <a:spcPts val="0"/>
              </a:spcBef>
            </a:pPr>
            <a:r>
              <a:rPr lang="en-GB" sz="2800" dirty="0" smtClean="0">
                <a:solidFill>
                  <a:schemeClr val="bg1"/>
                </a:solidFill>
              </a:rPr>
              <a:t>University of Oxford</a:t>
            </a:r>
          </a:p>
          <a:p>
            <a:pPr>
              <a:spcBef>
                <a:spcPts val="0"/>
              </a:spcBef>
            </a:pPr>
            <a:r>
              <a:rPr lang="en-GB" sz="2800" dirty="0" smtClean="0">
                <a:solidFill>
                  <a:schemeClr val="bg1"/>
                </a:solidFill>
              </a:rPr>
              <a:t>27</a:t>
            </a:r>
            <a:r>
              <a:rPr lang="en-GB" sz="2800" baseline="30000" dirty="0" smtClean="0">
                <a:solidFill>
                  <a:schemeClr val="bg1"/>
                </a:solidFill>
              </a:rPr>
              <a:t>th</a:t>
            </a:r>
            <a:r>
              <a:rPr lang="en-GB" sz="2800" dirty="0" smtClean="0">
                <a:solidFill>
                  <a:schemeClr val="bg1"/>
                </a:solidFill>
              </a:rPr>
              <a:t> January 2021</a:t>
            </a:r>
            <a:endParaRPr lang="en-GB" sz="28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200" y="3381256"/>
            <a:ext cx="5526411" cy="1216991"/>
          </a:xfrm>
          <a:prstGeom prst="rect">
            <a:avLst/>
          </a:prstGeom>
          <a:ln>
            <a:solidFill>
              <a:schemeClr val="bg1"/>
            </a:solidFill>
          </a:ln>
        </p:spPr>
      </p:pic>
      <p:sp>
        <p:nvSpPr>
          <p:cNvPr id="6" name="TextBox 5"/>
          <p:cNvSpPr txBox="1"/>
          <p:nvPr/>
        </p:nvSpPr>
        <p:spPr>
          <a:xfrm>
            <a:off x="5898200" y="4834171"/>
            <a:ext cx="5526411" cy="1354217"/>
          </a:xfrm>
          <a:prstGeom prst="rect">
            <a:avLst/>
          </a:prstGeom>
          <a:noFill/>
        </p:spPr>
        <p:txBody>
          <a:bodyPr wrap="square" rtlCol="0">
            <a:spAutoFit/>
          </a:bodyPr>
          <a:lstStyle/>
          <a:p>
            <a:pPr algn="ctr">
              <a:spcBef>
                <a:spcPts val="0"/>
              </a:spcBef>
              <a:spcAft>
                <a:spcPts val="600"/>
              </a:spcAft>
            </a:pPr>
            <a:r>
              <a:rPr lang="en-US" sz="2400" dirty="0">
                <a:solidFill>
                  <a:schemeClr val="bg1"/>
                </a:solidFill>
                <a:latin typeface="Calibri" panose="020F0502020204030204" pitchFamily="34" charset="0"/>
                <a:cs typeface="Calibri" panose="020F0502020204030204" pitchFamily="34" charset="0"/>
              </a:rPr>
              <a:t>neil.harrison@education.ox.ac.uk</a:t>
            </a:r>
          </a:p>
          <a:p>
            <a:pPr algn="ctr">
              <a:spcBef>
                <a:spcPts val="0"/>
              </a:spcBef>
              <a:spcAft>
                <a:spcPts val="600"/>
              </a:spcAft>
            </a:pPr>
            <a:r>
              <a:rPr lang="en-US" sz="2400" dirty="0">
                <a:solidFill>
                  <a:schemeClr val="bg1"/>
                </a:solidFill>
                <a:latin typeface="Calibri" panose="020F0502020204030204" pitchFamily="34" charset="0"/>
                <a:cs typeface="Calibri" panose="020F0502020204030204" pitchFamily="34" charset="0"/>
              </a:rPr>
              <a:t>@</a:t>
            </a:r>
            <a:r>
              <a:rPr lang="en-US" sz="2400" dirty="0" err="1">
                <a:solidFill>
                  <a:schemeClr val="bg1"/>
                </a:solidFill>
                <a:latin typeface="Calibri" panose="020F0502020204030204" pitchFamily="34" charset="0"/>
                <a:cs typeface="Calibri" panose="020F0502020204030204" pitchFamily="34" charset="0"/>
              </a:rPr>
              <a:t>DrNeilHarrison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ReesCentre</a:t>
            </a:r>
            <a:r>
              <a:rPr lang="en-US" sz="2400" dirty="0">
                <a:solidFill>
                  <a:schemeClr val="bg1"/>
                </a:solidFill>
                <a:latin typeface="Calibri" panose="020F0502020204030204" pitchFamily="34" charset="0"/>
                <a:cs typeface="Calibri" panose="020F0502020204030204" pitchFamily="34" charset="0"/>
              </a:rPr>
              <a:t> </a:t>
            </a:r>
          </a:p>
          <a:p>
            <a:pPr algn="ctr">
              <a:spcBef>
                <a:spcPts val="0"/>
              </a:spcBef>
              <a:spcAft>
                <a:spcPts val="600"/>
              </a:spcAft>
            </a:pPr>
            <a:r>
              <a:rPr lang="en-US" sz="2400" dirty="0" smtClean="0">
                <a:solidFill>
                  <a:schemeClr val="bg1"/>
                </a:solidFill>
                <a:latin typeface="Calibri" panose="020F0502020204030204" pitchFamily="34" charset="0"/>
                <a:cs typeface="Calibri" panose="020F0502020204030204" pitchFamily="34" charset="0"/>
              </a:rPr>
              <a:t>www.education.ox.ac.uk/rees-centre</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6265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Some definitional notes</a:t>
            </a:r>
            <a:endParaRPr lang="en-GB" dirty="0"/>
          </a:p>
        </p:txBody>
      </p:sp>
      <p:sp>
        <p:nvSpPr>
          <p:cNvPr id="3" name="Content Placeholder 2"/>
          <p:cNvSpPr>
            <a:spLocks noGrp="1"/>
          </p:cNvSpPr>
          <p:nvPr>
            <p:ph idx="1"/>
          </p:nvPr>
        </p:nvSpPr>
        <p:spPr>
          <a:xfrm>
            <a:off x="581192" y="2180496"/>
            <a:ext cx="11029615" cy="4042883"/>
          </a:xfrm>
        </p:spPr>
        <p:txBody>
          <a:bodyPr anchor="t">
            <a:normAutofit/>
          </a:bodyPr>
          <a:lstStyle/>
          <a:p>
            <a:r>
              <a:rPr lang="en-GB" sz="2600" dirty="0" smtClean="0"/>
              <a:t>Seminar will focus mainly on </a:t>
            </a:r>
            <a:r>
              <a:rPr lang="en-GB" sz="2600" u="sng" dirty="0" smtClean="0"/>
              <a:t>England</a:t>
            </a:r>
            <a:r>
              <a:rPr lang="en-GB" sz="2600" dirty="0" smtClean="0"/>
              <a:t> – key differences across the UK</a:t>
            </a:r>
          </a:p>
          <a:p>
            <a:r>
              <a:rPr lang="en-GB" sz="2600" b="1" dirty="0" smtClean="0"/>
              <a:t>Care-experienced students </a:t>
            </a:r>
            <a:r>
              <a:rPr lang="en-GB" sz="2600" dirty="0" smtClean="0"/>
              <a:t>are those who spent any time in care as children</a:t>
            </a:r>
          </a:p>
          <a:p>
            <a:r>
              <a:rPr lang="en-GB" sz="2600" b="1" dirty="0" smtClean="0"/>
              <a:t>Care leavers</a:t>
            </a:r>
            <a:r>
              <a:rPr lang="en-GB" sz="2600" dirty="0" smtClean="0"/>
              <a:t> are those who were in care for a continuous three month period straddling their 16</a:t>
            </a:r>
            <a:r>
              <a:rPr lang="en-GB" sz="2600" baseline="30000" dirty="0" smtClean="0"/>
              <a:t>th</a:t>
            </a:r>
            <a:r>
              <a:rPr lang="en-GB" sz="2600" dirty="0" smtClean="0"/>
              <a:t> birthday – a formal status</a:t>
            </a:r>
          </a:p>
          <a:p>
            <a:r>
              <a:rPr lang="en-GB" sz="2600" dirty="0" smtClean="0"/>
              <a:t>Care leavers have access to extensive ‘leaving care’ support from their local authority – personal adviser, funding, accommodation support and more</a:t>
            </a:r>
          </a:p>
          <a:p>
            <a:r>
              <a:rPr lang="en-GB" sz="2600" dirty="0" smtClean="0"/>
              <a:t>Care-experienced students do not receive this support</a:t>
            </a:r>
          </a:p>
        </p:txBody>
      </p:sp>
    </p:spTree>
    <p:extLst>
      <p:ext uri="{BB962C8B-B14F-4D97-AF65-F5344CB8AC3E}">
        <p14:creationId xmlns:p14="http://schemas.microsoft.com/office/powerpoint/2010/main" val="2905457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timeline </a:t>
            </a:r>
            <a:r>
              <a:rPr lang="en-GB" dirty="0" smtClean="0"/>
              <a:t>of key policies</a:t>
            </a:r>
            <a:endParaRPr lang="en-GB" sz="3600" dirty="0"/>
          </a:p>
        </p:txBody>
      </p:sp>
      <p:cxnSp>
        <p:nvCxnSpPr>
          <p:cNvPr id="5" name="Straight Connector 4"/>
          <p:cNvCxnSpPr/>
          <p:nvPr/>
        </p:nvCxnSpPr>
        <p:spPr>
          <a:xfrm flipH="1">
            <a:off x="6086901" y="2180496"/>
            <a:ext cx="9099" cy="4193008"/>
          </a:xfrm>
          <a:prstGeom prst="line">
            <a:avLst/>
          </a:prstGeom>
          <a:ln w="1524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856026" y="2279175"/>
            <a:ext cx="464024" cy="464024"/>
          </a:xfrm>
          <a:prstGeom prst="ellipse">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856026" y="3169408"/>
            <a:ext cx="464024" cy="464024"/>
          </a:xfrm>
          <a:prstGeom prst="ellipse">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856026" y="4059641"/>
            <a:ext cx="464024" cy="464024"/>
          </a:xfrm>
          <a:prstGeom prst="ellipse">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856026" y="4949874"/>
            <a:ext cx="464024" cy="464024"/>
          </a:xfrm>
          <a:prstGeom prst="ellipse">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856026" y="5840106"/>
            <a:ext cx="464024" cy="464024"/>
          </a:xfrm>
          <a:prstGeom prst="ellipse">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a:off x="6442880" y="3401419"/>
            <a:ext cx="6676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452547" y="5181886"/>
            <a:ext cx="6676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39435" y="2530236"/>
            <a:ext cx="6676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39435" y="4291653"/>
            <a:ext cx="6676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39435" y="6072118"/>
            <a:ext cx="6676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2841" y="2097022"/>
            <a:ext cx="4236468" cy="1200329"/>
          </a:xfrm>
          <a:prstGeom prst="rect">
            <a:avLst/>
          </a:prstGeom>
          <a:noFill/>
        </p:spPr>
        <p:txBody>
          <a:bodyPr wrap="square" rtlCol="0">
            <a:spAutoFit/>
          </a:bodyPr>
          <a:lstStyle/>
          <a:p>
            <a:pPr algn="r"/>
            <a:r>
              <a:rPr lang="en-GB" b="1" dirty="0" smtClean="0"/>
              <a:t>2007 </a:t>
            </a:r>
            <a:r>
              <a:rPr lang="en-GB" dirty="0" smtClean="0"/>
              <a:t>‘Care Matters’ White Paper – local authority bursaries for HE study and expectation of year-round accommodation while studying </a:t>
            </a:r>
            <a:endParaRPr lang="en-GB" dirty="0"/>
          </a:p>
        </p:txBody>
      </p:sp>
      <p:sp>
        <p:nvSpPr>
          <p:cNvPr id="19" name="TextBox 18"/>
          <p:cNvSpPr txBox="1"/>
          <p:nvPr/>
        </p:nvSpPr>
        <p:spPr>
          <a:xfrm>
            <a:off x="652841" y="3703117"/>
            <a:ext cx="4236468" cy="1477328"/>
          </a:xfrm>
          <a:prstGeom prst="rect">
            <a:avLst/>
          </a:prstGeom>
          <a:noFill/>
        </p:spPr>
        <p:txBody>
          <a:bodyPr wrap="square" rtlCol="0">
            <a:spAutoFit/>
          </a:bodyPr>
          <a:lstStyle/>
          <a:p>
            <a:pPr algn="r"/>
            <a:r>
              <a:rPr lang="en-GB" b="1" dirty="0" smtClean="0"/>
              <a:t>2014 </a:t>
            </a:r>
            <a:r>
              <a:rPr lang="en-GB" dirty="0" smtClean="0"/>
              <a:t>Roll-out of ‘Virtual Schools’ – units within local authorities charged to monitor and improve school attainment for children in care and, more recently, administer the child-focused Pupil Premium Plus funding</a:t>
            </a:r>
            <a:endParaRPr lang="en-GB" dirty="0"/>
          </a:p>
        </p:txBody>
      </p:sp>
      <p:sp>
        <p:nvSpPr>
          <p:cNvPr id="20" name="TextBox 19"/>
          <p:cNvSpPr txBox="1"/>
          <p:nvPr/>
        </p:nvSpPr>
        <p:spPr>
          <a:xfrm>
            <a:off x="7233314" y="2662755"/>
            <a:ext cx="4377494" cy="1477328"/>
          </a:xfrm>
          <a:prstGeom prst="rect">
            <a:avLst/>
          </a:prstGeom>
          <a:noFill/>
        </p:spPr>
        <p:txBody>
          <a:bodyPr wrap="square" rtlCol="0">
            <a:spAutoFit/>
          </a:bodyPr>
          <a:lstStyle/>
          <a:p>
            <a:r>
              <a:rPr lang="en-GB" b="1" dirty="0" smtClean="0"/>
              <a:t>2012</a:t>
            </a:r>
            <a:r>
              <a:rPr lang="en-GB" dirty="0" smtClean="0"/>
              <a:t> Roll-out of ‘Staying Put’ initiative to allow care leavers to remain with foster carers until the age of 25 if they are in education or training – more recently, ‘Staying Close’ for residential homes </a:t>
            </a:r>
            <a:endParaRPr lang="en-GB" dirty="0"/>
          </a:p>
        </p:txBody>
      </p:sp>
      <p:sp>
        <p:nvSpPr>
          <p:cNvPr id="21" name="TextBox 20"/>
          <p:cNvSpPr txBox="1"/>
          <p:nvPr/>
        </p:nvSpPr>
        <p:spPr>
          <a:xfrm>
            <a:off x="7233314" y="4443222"/>
            <a:ext cx="4377494" cy="1477328"/>
          </a:xfrm>
          <a:prstGeom prst="rect">
            <a:avLst/>
          </a:prstGeom>
          <a:noFill/>
        </p:spPr>
        <p:txBody>
          <a:bodyPr wrap="square" rtlCol="0">
            <a:spAutoFit/>
          </a:bodyPr>
          <a:lstStyle/>
          <a:p>
            <a:r>
              <a:rPr lang="en-GB" b="1" dirty="0" smtClean="0"/>
              <a:t>2018 </a:t>
            </a:r>
            <a:r>
              <a:rPr lang="en-GB" dirty="0" smtClean="0"/>
              <a:t>Launch of ‘Care Leaver Covenant’ to challenge public and private organisations to offer more support for care leavers and requirement on local authorities to publish their ‘Local Offer’ of support for care leavers</a:t>
            </a:r>
            <a:endParaRPr lang="en-GB" dirty="0"/>
          </a:p>
        </p:txBody>
      </p:sp>
      <p:sp>
        <p:nvSpPr>
          <p:cNvPr id="22" name="TextBox 21"/>
          <p:cNvSpPr txBox="1"/>
          <p:nvPr/>
        </p:nvSpPr>
        <p:spPr>
          <a:xfrm>
            <a:off x="652841" y="5562954"/>
            <a:ext cx="4236468" cy="923330"/>
          </a:xfrm>
          <a:prstGeom prst="rect">
            <a:avLst/>
          </a:prstGeom>
          <a:noFill/>
        </p:spPr>
        <p:txBody>
          <a:bodyPr wrap="square" rtlCol="0">
            <a:spAutoFit/>
          </a:bodyPr>
          <a:lstStyle/>
          <a:p>
            <a:pPr algn="r"/>
            <a:r>
              <a:rPr lang="en-GB" b="1" dirty="0" smtClean="0"/>
              <a:t>2019</a:t>
            </a:r>
            <a:r>
              <a:rPr lang="en-GB" dirty="0" smtClean="0"/>
              <a:t> Higher education providers required to monitor and report on recruitment of care-experienced students</a:t>
            </a:r>
            <a:endParaRPr lang="en-GB" dirty="0"/>
          </a:p>
        </p:txBody>
      </p:sp>
    </p:spTree>
    <p:extLst>
      <p:ext uri="{BB962C8B-B14F-4D97-AF65-F5344CB8AC3E}">
        <p14:creationId xmlns:p14="http://schemas.microsoft.com/office/powerpoint/2010/main" val="1223229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busy time for research</a:t>
            </a:r>
            <a:endParaRPr lang="en-GB" dirty="0"/>
          </a:p>
        </p:txBody>
      </p:sp>
      <p:sp>
        <p:nvSpPr>
          <p:cNvPr id="3" name="Content Placeholder 2"/>
          <p:cNvSpPr>
            <a:spLocks noGrp="1"/>
          </p:cNvSpPr>
          <p:nvPr>
            <p:ph idx="1"/>
          </p:nvPr>
        </p:nvSpPr>
        <p:spPr>
          <a:xfrm>
            <a:off x="4112525" y="2207791"/>
            <a:ext cx="7498283" cy="4465964"/>
          </a:xfrm>
        </p:spPr>
        <p:txBody>
          <a:bodyPr anchor="t">
            <a:normAutofit fontScale="70000" lnSpcReduction="20000"/>
          </a:bodyPr>
          <a:lstStyle/>
          <a:p>
            <a:r>
              <a:rPr lang="en-GB" b="1" i="1" dirty="0" smtClean="0"/>
              <a:t>Moving on up</a:t>
            </a:r>
            <a:r>
              <a:rPr lang="en-GB" b="1" i="1" dirty="0"/>
              <a:t>: </a:t>
            </a:r>
            <a:r>
              <a:rPr lang="en-GB" b="1" i="1" dirty="0" smtClean="0"/>
              <a:t>pathways </a:t>
            </a:r>
            <a:r>
              <a:rPr lang="en-GB" b="1" i="1" dirty="0"/>
              <a:t>of care leavers and care-experienced students into and through higher </a:t>
            </a:r>
            <a:r>
              <a:rPr lang="en-GB" b="1" i="1" dirty="0" smtClean="0"/>
              <a:t>education</a:t>
            </a:r>
            <a:r>
              <a:rPr lang="en-GB" b="1" dirty="0"/>
              <a:t> </a:t>
            </a:r>
            <a:r>
              <a:rPr lang="en-GB" dirty="0" smtClean="0"/>
              <a:t>– Neil Harrison (2017)</a:t>
            </a:r>
          </a:p>
          <a:p>
            <a:r>
              <a:rPr lang="en-GB" b="1" i="1" dirty="0" smtClean="0"/>
              <a:t>Pathways </a:t>
            </a:r>
            <a:r>
              <a:rPr lang="en-GB" b="1" i="1" dirty="0"/>
              <a:t>to university from care: findings report </a:t>
            </a:r>
            <a:r>
              <a:rPr lang="en-GB" b="1" i="1" dirty="0" smtClean="0"/>
              <a:t>one</a:t>
            </a:r>
            <a:r>
              <a:rPr lang="en-GB" b="1" dirty="0"/>
              <a:t> </a:t>
            </a:r>
            <a:r>
              <a:rPr lang="en-GB" dirty="0" smtClean="0"/>
              <a:t>– Katie Ellis </a:t>
            </a:r>
            <a:r>
              <a:rPr lang="en-GB" dirty="0"/>
              <a:t>and </a:t>
            </a:r>
            <a:r>
              <a:rPr lang="en-GB" dirty="0" smtClean="0"/>
              <a:t>Claire </a:t>
            </a:r>
            <a:r>
              <a:rPr lang="en-GB" dirty="0"/>
              <a:t>Johnston (2019) </a:t>
            </a:r>
            <a:endParaRPr lang="en-GB" dirty="0" smtClean="0"/>
          </a:p>
          <a:p>
            <a:r>
              <a:rPr lang="en-GB" b="1" i="1" dirty="0" smtClean="0"/>
              <a:t>‘</a:t>
            </a:r>
            <a:r>
              <a:rPr lang="en-GB" b="1" i="1" dirty="0"/>
              <a:t>Being a student with care experience is very daunting’: findings from a survey of care experienced students in Scottish colleges and </a:t>
            </a:r>
            <a:r>
              <a:rPr lang="en-GB" b="1" i="1" dirty="0" smtClean="0"/>
              <a:t>universities</a:t>
            </a:r>
            <a:r>
              <a:rPr lang="en-GB" b="1" dirty="0"/>
              <a:t> </a:t>
            </a:r>
            <a:r>
              <a:rPr lang="en-GB" dirty="0" smtClean="0"/>
              <a:t>– Linda O’Neill </a:t>
            </a:r>
            <a:r>
              <a:rPr lang="en-GB" i="1" dirty="0" smtClean="0"/>
              <a:t>et al. </a:t>
            </a:r>
            <a:r>
              <a:rPr lang="en-GB" dirty="0" smtClean="0"/>
              <a:t>(2019)</a:t>
            </a:r>
          </a:p>
          <a:p>
            <a:r>
              <a:rPr lang="en-GB" b="1" i="1" dirty="0" smtClean="0"/>
              <a:t>12 by 24 </a:t>
            </a:r>
            <a:r>
              <a:rPr lang="en-GB" dirty="0" smtClean="0"/>
              <a:t>– Centre for Social Justice (2019)</a:t>
            </a:r>
          </a:p>
          <a:p>
            <a:r>
              <a:rPr lang="en-GB" b="1" i="1" dirty="0" smtClean="0"/>
              <a:t>Getting it right for care leavers in higher education </a:t>
            </a:r>
            <a:r>
              <a:rPr lang="en-GB" dirty="0" smtClean="0"/>
              <a:t>– </a:t>
            </a:r>
            <a:r>
              <a:rPr lang="en-GB" dirty="0" err="1" smtClean="0"/>
              <a:t>Hanan</a:t>
            </a:r>
            <a:r>
              <a:rPr lang="en-GB" dirty="0" smtClean="0"/>
              <a:t> </a:t>
            </a:r>
            <a:r>
              <a:rPr lang="en-GB" dirty="0" err="1" smtClean="0"/>
              <a:t>Hauari</a:t>
            </a:r>
            <a:r>
              <a:rPr lang="en-GB" dirty="0" smtClean="0"/>
              <a:t> </a:t>
            </a:r>
            <a:r>
              <a:rPr lang="en-GB" i="1" dirty="0" smtClean="0"/>
              <a:t>et al. </a:t>
            </a:r>
            <a:r>
              <a:rPr lang="en-GB" dirty="0" smtClean="0"/>
              <a:t>(2019)</a:t>
            </a:r>
          </a:p>
          <a:p>
            <a:r>
              <a:rPr lang="en-GB" b="1" i="1" dirty="0" smtClean="0"/>
              <a:t>Positive </a:t>
            </a:r>
            <a:r>
              <a:rPr lang="en-GB" b="1" i="1" dirty="0"/>
              <a:t>impact? What factors affect access, retention and graduate outcomes for university students with a background of care or family estrangement?</a:t>
            </a:r>
            <a:r>
              <a:rPr lang="en-GB" b="1" dirty="0"/>
              <a:t> </a:t>
            </a:r>
            <a:r>
              <a:rPr lang="en-GB" dirty="0" smtClean="0"/>
              <a:t>– Jacqueline Stevenson </a:t>
            </a:r>
            <a:r>
              <a:rPr lang="en-GB" i="1" dirty="0" smtClean="0"/>
              <a:t>et al.</a:t>
            </a:r>
            <a:r>
              <a:rPr lang="en-GB" dirty="0" smtClean="0"/>
              <a:t> (2020)</a:t>
            </a:r>
            <a:endParaRPr lang="en-GB" dirty="0"/>
          </a:p>
        </p:txBody>
      </p:sp>
      <p:grpSp>
        <p:nvGrpSpPr>
          <p:cNvPr id="7" name="Group 6"/>
          <p:cNvGrpSpPr/>
          <p:nvPr/>
        </p:nvGrpSpPr>
        <p:grpSpPr>
          <a:xfrm>
            <a:off x="690374" y="2420024"/>
            <a:ext cx="2954382" cy="4041498"/>
            <a:chOff x="-2011847" y="2385509"/>
            <a:chExt cx="2954382" cy="4041498"/>
          </a:xfrm>
        </p:grpSpPr>
        <p:pic>
          <p:nvPicPr>
            <p:cNvPr id="5" name="Picture 4"/>
            <p:cNvPicPr>
              <a:picLocks noChangeAspect="1"/>
            </p:cNvPicPr>
            <p:nvPr/>
          </p:nvPicPr>
          <p:blipFill rotWithShape="1">
            <a:blip r:embed="rId2"/>
            <a:srcRect l="25385" t="18050" r="43881" b="6763"/>
            <a:stretch/>
          </p:blipFill>
          <p:spPr>
            <a:xfrm rot="243117">
              <a:off x="-2011847" y="2385509"/>
              <a:ext cx="1633020" cy="224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srcRect l="35140" t="18237" r="36119" b="9189"/>
            <a:stretch/>
          </p:blipFill>
          <p:spPr>
            <a:xfrm rot="234166">
              <a:off x="-1418334" y="3092158"/>
              <a:ext cx="1716441" cy="2436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srcRect l="25596" t="16744" r="43881" b="6203"/>
            <a:stretch/>
          </p:blipFill>
          <p:spPr>
            <a:xfrm rot="270470">
              <a:off x="-818025" y="3928341"/>
              <a:ext cx="1760560" cy="2498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11428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official data available</a:t>
            </a:r>
          </a:p>
        </p:txBody>
      </p:sp>
      <p:sp>
        <p:nvSpPr>
          <p:cNvPr id="3" name="Content Placeholder 2"/>
          <p:cNvSpPr>
            <a:spLocks noGrp="1"/>
          </p:cNvSpPr>
          <p:nvPr>
            <p:ph idx="1"/>
          </p:nvPr>
        </p:nvSpPr>
        <p:spPr>
          <a:xfrm>
            <a:off x="581192" y="2180496"/>
            <a:ext cx="10132301" cy="4124770"/>
          </a:xfrm>
        </p:spPr>
        <p:txBody>
          <a:bodyPr>
            <a:normAutofit lnSpcReduction="10000"/>
          </a:bodyPr>
          <a:lstStyle/>
          <a:p>
            <a:r>
              <a:rPr lang="en-GB" sz="2600" b="1" dirty="0" err="1" smtClean="0"/>
              <a:t>DfE</a:t>
            </a:r>
            <a:r>
              <a:rPr lang="en-GB" sz="2600" b="1" dirty="0" smtClean="0"/>
              <a:t> Widening Participation reports:</a:t>
            </a:r>
          </a:p>
          <a:p>
            <a:pPr lvl="1"/>
            <a:r>
              <a:rPr lang="en-GB" sz="2200" dirty="0" smtClean="0">
                <a:hlinkClick r:id="rId2"/>
              </a:rPr>
              <a:t>www.gov.uk/government/collections/widening-participation-in-higher-education</a:t>
            </a:r>
            <a:endParaRPr lang="en-GB" sz="2200" dirty="0" smtClean="0"/>
          </a:p>
          <a:p>
            <a:r>
              <a:rPr lang="en-GB" sz="2600" b="1" dirty="0" smtClean="0"/>
              <a:t>Office for Students reports:</a:t>
            </a:r>
          </a:p>
          <a:p>
            <a:pPr lvl="1"/>
            <a:r>
              <a:rPr lang="en-GB" sz="2200" dirty="0" smtClean="0">
                <a:hlinkClick r:id="rId3"/>
              </a:rPr>
              <a:t>www.officeforstudents.org.uk/publications/differences-in-student-outcomes-further-characteristics</a:t>
            </a:r>
            <a:r>
              <a:rPr lang="en-GB" sz="2200" dirty="0" smtClean="0"/>
              <a:t> </a:t>
            </a:r>
          </a:p>
          <a:p>
            <a:r>
              <a:rPr lang="en-GB" sz="2600" b="1" dirty="0" smtClean="0"/>
              <a:t>Bespoke </a:t>
            </a:r>
            <a:r>
              <a:rPr lang="en-GB" sz="2600" b="1" dirty="0"/>
              <a:t>Higher Education Statistics Agency datasets:</a:t>
            </a:r>
          </a:p>
          <a:p>
            <a:pPr lvl="1"/>
            <a:r>
              <a:rPr lang="en-GB" sz="2200" dirty="0">
                <a:hlinkClick r:id="rId4"/>
              </a:rPr>
              <a:t>www.hesa.ac.uk/data-and-analysis/students</a:t>
            </a:r>
            <a:r>
              <a:rPr lang="en-GB" sz="2200" dirty="0"/>
              <a:t> </a:t>
            </a:r>
          </a:p>
          <a:p>
            <a:r>
              <a:rPr lang="en-GB" sz="2600" b="1" dirty="0" smtClean="0"/>
              <a:t>Linked National Pupil Database data:</a:t>
            </a:r>
          </a:p>
          <a:p>
            <a:pPr lvl="1"/>
            <a:r>
              <a:rPr lang="en-GB" sz="2200" dirty="0" smtClean="0">
                <a:hlinkClick r:id="rId5"/>
              </a:rPr>
              <a:t>www.gov.uk/guidance/how-to-access-department-for-education-dfe-data-extracts</a:t>
            </a:r>
            <a:r>
              <a:rPr lang="en-GB" sz="2200" dirty="0" smtClean="0"/>
              <a:t> </a:t>
            </a:r>
          </a:p>
        </p:txBody>
      </p:sp>
    </p:spTree>
    <p:extLst>
      <p:ext uri="{BB962C8B-B14F-4D97-AF65-F5344CB8AC3E}">
        <p14:creationId xmlns:p14="http://schemas.microsoft.com/office/powerpoint/2010/main" val="2283847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seminar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2950618"/>
              </p:ext>
            </p:extLst>
          </p:nvPr>
        </p:nvGraphicFramePr>
        <p:xfrm>
          <a:off x="581025" y="2181225"/>
          <a:ext cx="11029950" cy="416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989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521690"/>
            <a:ext cx="11029615" cy="3678303"/>
          </a:xfrm>
        </p:spPr>
        <p:txBody>
          <a:bodyPr>
            <a:normAutofit/>
          </a:bodyPr>
          <a:lstStyle/>
          <a:p>
            <a:pPr marL="0" indent="0" algn="ctr">
              <a:buNone/>
            </a:pPr>
            <a:endParaRPr lang="en-GB" sz="2000" dirty="0" smtClean="0"/>
          </a:p>
          <a:p>
            <a:pPr marL="0" indent="0" algn="ctr">
              <a:buNone/>
            </a:pPr>
            <a:r>
              <a:rPr lang="en-GB" sz="11500" b="1" dirty="0" smtClean="0">
                <a:solidFill>
                  <a:schemeClr val="accent1"/>
                </a:solidFill>
              </a:rPr>
              <a:t>BEFORE</a:t>
            </a:r>
            <a:endParaRPr lang="en-GB" sz="11500" b="1" dirty="0">
              <a:solidFill>
                <a:schemeClr val="accent1"/>
              </a:solidFill>
            </a:endParaRPr>
          </a:p>
        </p:txBody>
      </p:sp>
    </p:spTree>
    <p:extLst>
      <p:ext uri="{BB962C8B-B14F-4D97-AF65-F5344CB8AC3E}">
        <p14:creationId xmlns:p14="http://schemas.microsoft.com/office/powerpoint/2010/main" val="186703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Dividend</Template>
  <TotalTime>1825</TotalTime>
  <Words>1684</Words>
  <Application>Microsoft Office PowerPoint</Application>
  <PresentationFormat>Widescreen</PresentationFormat>
  <Paragraphs>200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Gill Sans MT</vt:lpstr>
      <vt:lpstr>Wingdings 2</vt:lpstr>
      <vt:lpstr>Dividend</vt:lpstr>
      <vt:lpstr>Care-experienced students in higher education:  what we know… and what we don’t</vt:lpstr>
      <vt:lpstr>quick background to care</vt:lpstr>
      <vt:lpstr>Why does care matter…?</vt:lpstr>
      <vt:lpstr>Some definitional notes</vt:lpstr>
      <vt:lpstr>timeline of key policies</vt:lpstr>
      <vt:lpstr>A busy time for research</vt:lpstr>
      <vt:lpstr>More official data available</vt:lpstr>
      <vt:lpstr>Structure of the seminar</vt:lpstr>
      <vt:lpstr>PowerPoint Presentation</vt:lpstr>
      <vt:lpstr>Some quick access facts</vt:lpstr>
      <vt:lpstr>The role of attainment</vt:lpstr>
      <vt:lpstr>A complex picture</vt:lpstr>
      <vt:lpstr>Pressure points</vt:lpstr>
      <vt:lpstr>What about the rest…?</vt:lpstr>
      <vt:lpstr>Access to what…?</vt:lpstr>
      <vt:lpstr>PowerPoint Presentation</vt:lpstr>
      <vt:lpstr>Some headline findings</vt:lpstr>
      <vt:lpstr>Importance of transitions</vt:lpstr>
      <vt:lpstr>Fitting in and getting on</vt:lpstr>
      <vt:lpstr>Thriving at university</vt:lpstr>
      <vt:lpstr>PowerPoint Presentation</vt:lpstr>
      <vt:lpstr>National graduate data</vt:lpstr>
      <vt:lpstr>Headline outcomes</vt:lpstr>
      <vt:lpstr>Positive graduate outcomes</vt:lpstr>
      <vt:lpstr>Similarities and differences</vt:lpstr>
      <vt:lpstr>A transformative experience</vt:lpstr>
      <vt:lpstr>PowerPoint Presentation</vt:lpstr>
      <vt:lpstr>Gaps in our knowledge (1)</vt:lpstr>
      <vt:lpstr>Gaps in our knowledge (2)</vt:lpstr>
      <vt:lpstr>Care-experienced students in higher education:  what we know… and what we don’t</vt:lpstr>
    </vt:vector>
  </TitlesOfParts>
  <Company>Oxford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Care-experienced students in higher education:  what we know… and what we don’t</dc:title>
  <dc:creator>Neil Harrison</dc:creator>
  <cp:lastModifiedBy>Neil Harrison</cp:lastModifiedBy>
  <cp:revision>107</cp:revision>
  <dcterms:created xsi:type="dcterms:W3CDTF">2021-01-20T11:43:08Z</dcterms:created>
  <dcterms:modified xsi:type="dcterms:W3CDTF">2021-01-26T11:12:25Z</dcterms:modified>
</cp:coreProperties>
</file>