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4"/>
  </p:notesMasterIdLst>
  <p:sldIdLst>
    <p:sldId id="380" r:id="rId5"/>
    <p:sldId id="482" r:id="rId6"/>
    <p:sldId id="440" r:id="rId7"/>
    <p:sldId id="427" r:id="rId8"/>
    <p:sldId id="435" r:id="rId9"/>
    <p:sldId id="431" r:id="rId10"/>
    <p:sldId id="433" r:id="rId11"/>
    <p:sldId id="459" r:id="rId12"/>
    <p:sldId id="494" r:id="rId13"/>
    <p:sldId id="436" r:id="rId14"/>
    <p:sldId id="456" r:id="rId15"/>
    <p:sldId id="438" r:id="rId16"/>
    <p:sldId id="444" r:id="rId17"/>
    <p:sldId id="445" r:id="rId18"/>
    <p:sldId id="258" r:id="rId19"/>
    <p:sldId id="481" r:id="rId20"/>
    <p:sldId id="475" r:id="rId21"/>
    <p:sldId id="458" r:id="rId22"/>
    <p:sldId id="448" r:id="rId23"/>
    <p:sldId id="493" r:id="rId24"/>
    <p:sldId id="449" r:id="rId25"/>
    <p:sldId id="457" r:id="rId26"/>
    <p:sldId id="442" r:id="rId27"/>
    <p:sldId id="441" r:id="rId28"/>
    <p:sldId id="455" r:id="rId29"/>
    <p:sldId id="439" r:id="rId30"/>
    <p:sldId id="492" r:id="rId31"/>
    <p:sldId id="420" r:id="rId32"/>
    <p:sldId id="443" r:id="rId33"/>
  </p:sldIdLst>
  <p:sldSz cx="24384000" cy="13716000"/>
  <p:notesSz cx="6858000" cy="9144000"/>
  <p:custDataLst>
    <p:tags r:id="rId35"/>
  </p:custDataLst>
  <p:defaultTex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A4B"/>
    <a:srgbClr val="445490"/>
    <a:srgbClr val="7084B5"/>
    <a:srgbClr val="FFFFFF"/>
    <a:srgbClr val="2EB0CA"/>
    <a:srgbClr val="C1CE03"/>
    <a:srgbClr val="C09E40"/>
    <a:srgbClr val="490F59"/>
    <a:srgbClr val="352560"/>
    <a:srgbClr val="3022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62308" autoAdjust="0"/>
  </p:normalViewPr>
  <p:slideViewPr>
    <p:cSldViewPr snapToGrid="0">
      <p:cViewPr>
        <p:scale>
          <a:sx n="38" d="100"/>
          <a:sy n="38" d="100"/>
        </p:scale>
        <p:origin x="1960" y="-64"/>
      </p:cViewPr>
      <p:guideLst>
        <p:guide orient="horz" pos="4320"/>
        <p:guide pos="7680"/>
      </p:guideLst>
    </p:cSldViewPr>
  </p:slideViewPr>
  <p:outlineViewPr>
    <p:cViewPr>
      <p:scale>
        <a:sx n="33" d="100"/>
        <a:sy n="33" d="100"/>
      </p:scale>
      <p:origin x="0" y="0"/>
    </p:cViewPr>
  </p:outlineViewPr>
  <p:notesTextViewPr>
    <p:cViewPr>
      <p:scale>
        <a:sx n="1" d="1"/>
        <a:sy n="1" d="1"/>
      </p:scale>
      <p:origin x="0" y="0"/>
    </p:cViewPr>
  </p:notesTextViewPr>
  <p:sorterViewPr>
    <p:cViewPr>
      <p:scale>
        <a:sx n="20" d="100"/>
        <a:sy n="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051A69-C562-4FC5-92DC-994CDC1376A2}" type="datetimeFigureOut">
              <a:rPr lang="en-US" smtClean="0"/>
              <a:pPr/>
              <a:t>1/28/21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747B73-6B03-4EF3-AD40-683CE00DABF6}" type="slidenum">
              <a:rPr lang="en-US" smtClean="0"/>
              <a:pPr/>
              <a:t>‹#›</a:t>
            </a:fld>
            <a:endParaRPr lang="en-US"/>
          </a:p>
        </p:txBody>
      </p:sp>
    </p:spTree>
    <p:extLst>
      <p:ext uri="{BB962C8B-B14F-4D97-AF65-F5344CB8AC3E}">
        <p14:creationId xmlns:p14="http://schemas.microsoft.com/office/powerpoint/2010/main" val="1300632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tudents4bestevidence.net/blog/2018/10/01/a-beginners-guide-to-confoundin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bjsm.bmj.com/content/49/15/969"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bjsm.bmj.com/content/49/15/969"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747B73-6B03-4EF3-AD40-683CE00DABF6}" type="slidenum">
              <a:rPr lang="en-US" smtClean="0"/>
              <a:pPr/>
              <a:t>1</a:t>
            </a:fld>
            <a:endParaRPr lang="en-US"/>
          </a:p>
        </p:txBody>
      </p:sp>
    </p:spTree>
    <p:extLst>
      <p:ext uri="{BB962C8B-B14F-4D97-AF65-F5344CB8AC3E}">
        <p14:creationId xmlns:p14="http://schemas.microsoft.com/office/powerpoint/2010/main" val="1751755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/interpretation is always provisional to some extent, rather than absolute.  That this is not a quick or easy process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4000" b="1" dirty="0">
                <a:latin typeface="Arial" panose="020B0604020202020204" pitchFamily="34" charset="0"/>
                <a:cs typeface="Arial" panose="020B0604020202020204" pitchFamily="34" charset="0"/>
              </a:rPr>
              <a:t>Tenacious reasoning:</a:t>
            </a:r>
          </a:p>
          <a:p>
            <a:pPr marL="571500" indent="-571500" eaLnBrk="1" fontAlgn="auto" hangingPunct="1">
              <a:spcBef>
                <a:spcPts val="0"/>
              </a:spcBef>
              <a:spcAft>
                <a:spcPts val="0"/>
              </a:spcAft>
              <a:buFont typeface="Arial" panose="020B0604020202020204" pitchFamily="34" charset="0"/>
              <a:buChar char="•"/>
              <a:defRPr/>
            </a:pPr>
            <a:r>
              <a:rPr lang="en-GB" sz="4000" dirty="0">
                <a:latin typeface="Arial" panose="020B0604020202020204" pitchFamily="34" charset="0"/>
                <a:cs typeface="Arial" panose="020B0604020202020204" pitchFamily="34" charset="0"/>
              </a:rPr>
              <a:t>Tracking the logic of an argument, the ‘line of reasoning’</a:t>
            </a:r>
          </a:p>
          <a:p>
            <a:pPr marL="571500" indent="-571500" eaLnBrk="1" fontAlgn="auto" hangingPunct="1">
              <a:spcBef>
                <a:spcPts val="0"/>
              </a:spcBef>
              <a:spcAft>
                <a:spcPts val="0"/>
              </a:spcAft>
              <a:buFont typeface="Arial" panose="020B0604020202020204" pitchFamily="34" charset="0"/>
              <a:buChar char="•"/>
              <a:defRPr/>
            </a:pPr>
            <a:r>
              <a:rPr lang="en-GB" sz="4000" dirty="0">
                <a:latin typeface="Arial" panose="020B0604020202020204" pitchFamily="34" charset="0"/>
                <a:cs typeface="Arial" panose="020B0604020202020204" pitchFamily="34" charset="0"/>
              </a:rPr>
              <a:t>Juggling multiple arguments, trying to work out how they fit together or not, seeking out where the problems and gaps are</a:t>
            </a:r>
            <a:br>
              <a:rPr lang="en-GB" sz="4000" dirty="0">
                <a:latin typeface="Arial" panose="020B0604020202020204" pitchFamily="34" charset="0"/>
                <a:cs typeface="Arial" panose="020B0604020202020204" pitchFamily="34" charset="0"/>
              </a:rPr>
            </a:br>
            <a:endParaRPr lang="en-GB" sz="4000" dirty="0">
              <a:latin typeface="Arial" panose="020B0604020202020204" pitchFamily="34" charset="0"/>
              <a:cs typeface="Arial" panose="020B0604020202020204" pitchFamily="34" charset="0"/>
            </a:endParaRPr>
          </a:p>
          <a:p>
            <a:pPr eaLnBrk="1" hangingPunct="1"/>
            <a:r>
              <a:rPr lang="en-US" altLang="en-US" sz="4000" b="1" dirty="0">
                <a:latin typeface="Arial" panose="020B0604020202020204" pitchFamily="34" charset="0"/>
                <a:cs typeface="Arial" panose="020B0604020202020204" pitchFamily="34" charset="0"/>
              </a:rPr>
              <a:t>Assessing evidence</a:t>
            </a:r>
          </a:p>
          <a:p>
            <a:pPr eaLnBrk="1" hangingPunct="1"/>
            <a:endParaRPr lang="en-US" altLang="en-US" sz="4000" b="1" dirty="0">
              <a:latin typeface="Arial" panose="020B0604020202020204" pitchFamily="34" charset="0"/>
              <a:cs typeface="Arial" panose="020B0604020202020204" pitchFamily="34" charset="0"/>
            </a:endParaRPr>
          </a:p>
          <a:p>
            <a:pPr eaLnBrk="1" hangingPunct="1"/>
            <a:r>
              <a:rPr lang="en-US" altLang="en-US" sz="4000" dirty="0">
                <a:latin typeface="Arial" panose="020B0604020202020204" pitchFamily="34" charset="0"/>
                <a:cs typeface="Arial" panose="020B0604020202020204" pitchFamily="34" charset="0"/>
              </a:rPr>
              <a:t>On an individual, analytical, case by case basis AND in wholesale evaluation</a:t>
            </a:r>
          </a:p>
          <a:p>
            <a:pPr eaLnBrk="1" hangingPunct="1"/>
            <a:endParaRPr lang="en-US" altLang="en-US" sz="4000" dirty="0">
              <a:latin typeface="Arial" panose="020B0604020202020204" pitchFamily="34" charset="0"/>
              <a:cs typeface="Arial" panose="020B0604020202020204" pitchFamily="34" charset="0"/>
            </a:endParaRPr>
          </a:p>
          <a:p>
            <a:pPr eaLnBrk="1" hangingPunct="1">
              <a:buFont typeface="Arial" panose="020B0604020202020204" pitchFamily="34" charset="0"/>
              <a:buChar char="•"/>
            </a:pPr>
            <a:r>
              <a:rPr lang="en-GB" altLang="en-US" sz="4000" b="1" dirty="0">
                <a:latin typeface="Arial" panose="020B0604020202020204" pitchFamily="34" charset="0"/>
                <a:cs typeface="Arial" panose="020B0604020202020204" pitchFamily="34" charset="0"/>
              </a:rPr>
              <a:t>Thinking about wider implications, or the consequences of a particular idea</a:t>
            </a:r>
            <a:endParaRPr lang="en-GB" altLang="en-US" sz="4000" dirty="0">
              <a:latin typeface="Arial" panose="020B0604020202020204" pitchFamily="34" charset="0"/>
              <a:cs typeface="Arial" panose="020B0604020202020204" pitchFamily="34" charset="0"/>
            </a:endParaRPr>
          </a:p>
          <a:p>
            <a:pPr lvl="1" eaLnBrk="1" hangingPunct="1">
              <a:buFont typeface="Arial" panose="020B0604020202020204" pitchFamily="34" charset="0"/>
              <a:buChar char="•"/>
            </a:pPr>
            <a:r>
              <a:rPr lang="en-GB" altLang="en-US" sz="4000" dirty="0">
                <a:latin typeface="Arial" panose="020B0604020202020204" pitchFamily="34" charset="0"/>
                <a:cs typeface="Arial" panose="020B0604020202020204" pitchFamily="34" charset="0"/>
              </a:rPr>
              <a:t>E.g. following an argument to its logical conclusions</a:t>
            </a:r>
          </a:p>
          <a:p>
            <a:pPr lvl="1" eaLnBrk="1" hangingPunct="1">
              <a:buFont typeface="Arial" panose="020B0604020202020204" pitchFamily="34" charset="0"/>
              <a:buChar char="•"/>
            </a:pPr>
            <a:r>
              <a:rPr lang="en-GB" altLang="en-US" sz="4000" dirty="0">
                <a:latin typeface="Arial" panose="020B0604020202020204" pitchFamily="34" charset="0"/>
                <a:cs typeface="Arial" panose="020B0604020202020204" pitchFamily="34" charset="0"/>
              </a:rPr>
              <a:t>E.g. thinking about how it might apply elsewhere </a:t>
            </a:r>
          </a:p>
          <a:p>
            <a:pPr lvl="1" eaLnBrk="1" hangingPunct="1">
              <a:buFont typeface="Arial" panose="020B0604020202020204" pitchFamily="34" charset="0"/>
              <a:buChar char="•"/>
            </a:pPr>
            <a:r>
              <a:rPr lang="en-GB" altLang="en-US" sz="4000" dirty="0">
                <a:latin typeface="Arial" panose="020B0604020202020204" pitchFamily="34" charset="0"/>
                <a:cs typeface="Arial" panose="020B0604020202020204" pitchFamily="34" charset="0"/>
              </a:rPr>
              <a:t>E.g. thinking about its impact, what it means more broadly</a:t>
            </a:r>
          </a:p>
          <a:p>
            <a:pPr lvl="1" eaLnBrk="1" hangingPunct="1">
              <a:buFont typeface="Arial" panose="020B0604020202020204" pitchFamily="34" charset="0"/>
              <a:buChar char="•"/>
            </a:pPr>
            <a:endParaRPr lang="en-GB" altLang="en-US" sz="4000" dirty="0">
              <a:latin typeface="Arial" panose="020B0604020202020204" pitchFamily="34" charset="0"/>
              <a:cs typeface="Arial" panose="020B0604020202020204" pitchFamily="34" charset="0"/>
            </a:endParaRPr>
          </a:p>
          <a:p>
            <a:r>
              <a:rPr lang="en-GB" sz="1200" b="1" kern="1200" dirty="0">
                <a:solidFill>
                  <a:schemeClr val="tx1"/>
                </a:solidFill>
                <a:effectLst/>
                <a:latin typeface="+mn-lt"/>
                <a:ea typeface="+mn-ea"/>
                <a:cs typeface="+mn-cs"/>
              </a:rPr>
              <a:t>MAIN POINT: Its root meaning is to assess, evaluate, weigh options for both their relative…</a:t>
            </a:r>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VALIDITY -how true, how relevant, how applicable?</a:t>
            </a:r>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VALUE – how worthwhile, useful, important, convincing, well-evidenced, or ‘good’?</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Not purely intellectual skills – we assess situations every day, choose from a range of options and come to a decision – e.g. what’s the best way to plan a class, treat an issue….etc. – and think about the different ways to best go about different tasks</a:t>
            </a:r>
          </a:p>
          <a:p>
            <a:pPr lvl="1" eaLnBrk="1" hangingPunct="1">
              <a:buFont typeface="Arial" panose="020B0604020202020204" pitchFamily="34" charset="0"/>
              <a:buChar char="•"/>
            </a:pPr>
            <a:endParaRPr lang="en-US" altLang="en-US" sz="4000" dirty="0">
              <a:latin typeface="Arial" panose="020B0604020202020204" pitchFamily="34" charset="0"/>
              <a:cs typeface="Arial" panose="020B0604020202020204" pitchFamily="34" charset="0"/>
            </a:endParaRPr>
          </a:p>
          <a:p>
            <a:pPr marL="1485900" lvl="1" indent="-571500" eaLnBrk="1" fontAlgn="auto" hangingPunct="1">
              <a:spcBef>
                <a:spcPts val="0"/>
              </a:spcBef>
              <a:spcAft>
                <a:spcPts val="0"/>
              </a:spcAft>
              <a:buFont typeface="Arial" panose="020B0604020202020204" pitchFamily="34" charset="0"/>
              <a:buChar char="•"/>
              <a:defRPr/>
            </a:pPr>
            <a:endParaRPr lang="en-GB" sz="4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p>
          <a:p>
            <a:endParaRPr dirty="0"/>
          </a:p>
        </p:txBody>
      </p:sp>
    </p:spTree>
    <p:extLst>
      <p:ext uri="{BB962C8B-B14F-4D97-AF65-F5344CB8AC3E}">
        <p14:creationId xmlns:p14="http://schemas.microsoft.com/office/powerpoint/2010/main" val="4258499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lvl="0"/>
            <a:r>
              <a:rPr lang="en-GB" sz="1200" b="1" kern="1200" dirty="0">
                <a:solidFill>
                  <a:schemeClr val="tx1"/>
                </a:solidFill>
                <a:effectLst/>
                <a:latin typeface="+mn-lt"/>
                <a:ea typeface="+mn-ea"/>
                <a:cs typeface="+mn-cs"/>
              </a:rPr>
              <a:t>Mark scheme and our assignments</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Reflection</a:t>
            </a:r>
          </a:p>
          <a:p>
            <a:pPr lvl="0"/>
            <a:r>
              <a:rPr lang="en-GB" sz="1200" kern="1200" dirty="0">
                <a:solidFill>
                  <a:schemeClr val="tx1"/>
                </a:solidFill>
                <a:effectLst/>
                <a:latin typeface="+mn-lt"/>
                <a:ea typeface="+mn-ea"/>
                <a:cs typeface="+mn-cs"/>
              </a:rPr>
              <a:t>Evidence-based research, professions: honesty and integrity</a:t>
            </a:r>
          </a:p>
          <a:p>
            <a:pPr lvl="0"/>
            <a:r>
              <a:rPr lang="en-GB" sz="1200" kern="1200" dirty="0">
                <a:solidFill>
                  <a:schemeClr val="tx1"/>
                </a:solidFill>
                <a:effectLst/>
                <a:latin typeface="+mn-lt"/>
                <a:ea typeface="+mn-ea"/>
                <a:cs typeface="+mn-cs"/>
              </a:rPr>
              <a:t>Communication with others: real world skills </a:t>
            </a:r>
          </a:p>
          <a:p>
            <a:pPr lvl="0"/>
            <a:r>
              <a:rPr lang="en-GB" sz="1200" kern="1200" dirty="0">
                <a:solidFill>
                  <a:schemeClr val="tx1"/>
                </a:solidFill>
                <a:effectLst/>
                <a:latin typeface="+mn-lt"/>
                <a:ea typeface="+mn-ea"/>
                <a:cs typeface="+mn-cs"/>
              </a:rPr>
              <a:t>Balance and multiple perspectives</a:t>
            </a:r>
          </a:p>
          <a:p>
            <a:pPr lvl="1"/>
            <a:r>
              <a:rPr lang="en-GB" sz="1200" kern="1200" dirty="0">
                <a:solidFill>
                  <a:schemeClr val="tx1"/>
                </a:solidFill>
                <a:effectLst/>
                <a:latin typeface="+mn-lt"/>
                <a:ea typeface="+mn-ea"/>
                <a:cs typeface="+mn-cs"/>
              </a:rPr>
              <a:t>Academic work goes beyond simple pros and cons that can result in false equivalence – it asks for breadth and depth (analysis, synthesis, evaluation, implications, gaps)</a:t>
            </a:r>
          </a:p>
          <a:p>
            <a:pPr lvl="1"/>
            <a:r>
              <a:rPr lang="en-GB" sz="1200" kern="1200" dirty="0">
                <a:solidFill>
                  <a:schemeClr val="tx1"/>
                </a:solidFill>
                <a:effectLst/>
                <a:latin typeface="+mn-lt"/>
                <a:ea typeface="+mn-ea"/>
                <a:cs typeface="+mn-cs"/>
              </a:rPr>
              <a:t>Weighing the evidence, tensions and grey areas, building complex pictures too</a:t>
            </a:r>
          </a:p>
          <a:p>
            <a:pPr lvl="1"/>
            <a:r>
              <a:rPr lang="en-GB" sz="1200" kern="1200" dirty="0">
                <a:solidFill>
                  <a:schemeClr val="tx1"/>
                </a:solidFill>
                <a:effectLst/>
                <a:latin typeface="+mn-lt"/>
                <a:ea typeface="+mn-ea"/>
                <a:cs typeface="+mn-cs"/>
              </a:rPr>
              <a:t>Subjectivity, Objectivity and Bias</a:t>
            </a:r>
          </a:p>
          <a:p>
            <a:endParaRPr dirty="0"/>
          </a:p>
        </p:txBody>
      </p:sp>
    </p:spTree>
    <p:extLst>
      <p:ext uri="{BB962C8B-B14F-4D97-AF65-F5344CB8AC3E}">
        <p14:creationId xmlns:p14="http://schemas.microsoft.com/office/powerpoint/2010/main" val="2165879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GB" sz="1200" kern="1200" dirty="0">
                <a:solidFill>
                  <a:schemeClr val="tx1"/>
                </a:solidFill>
                <a:effectLst/>
                <a:latin typeface="+mn-lt"/>
                <a:ea typeface="+mn-ea"/>
                <a:cs typeface="+mn-cs"/>
              </a:rPr>
              <a:t>In the Colgate example, of the dentists surveyed by telephone, it turned out they were in fact allowed to name more than one brand, so the ASA ruled that the adverts had to be banned, as the claim was a misleading representation of the data. OR while 80% of dentists (sample size?) do recommend Colgate, they do not necessarily do so over and above any other brand (whereas we know 1 in 5 do not!).</a:t>
            </a:r>
          </a:p>
          <a:p>
            <a:r>
              <a:rPr lang="en-GB" sz="1200" kern="1200" dirty="0">
                <a:solidFill>
                  <a:schemeClr val="tx1"/>
                </a:solidFill>
                <a:effectLst/>
                <a:latin typeface="+mn-lt"/>
                <a:ea typeface="+mn-ea"/>
                <a:cs typeface="+mn-cs"/>
              </a:rPr>
              <a:t>Also comes down to study design – statistics may look convincing, but if the study is poorly-designed, or inherently biased (before the data is even gathered!) then there is not much point poring over the number crunching!</a:t>
            </a:r>
            <a:endParaRPr dirty="0"/>
          </a:p>
        </p:txBody>
      </p:sp>
    </p:spTree>
    <p:extLst>
      <p:ext uri="{BB962C8B-B14F-4D97-AF65-F5344CB8AC3E}">
        <p14:creationId xmlns:p14="http://schemas.microsoft.com/office/powerpoint/2010/main" val="3012889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GB" dirty="0"/>
              <a:t>Correlation: Vegetarians and non-smokers/carnivores and smokers</a:t>
            </a:r>
          </a:p>
          <a:p>
            <a:r>
              <a:rPr lang="en-GB" dirty="0"/>
              <a:t>Statement implies Causation: People </a:t>
            </a:r>
            <a:r>
              <a:rPr lang="en-GB" dirty="0" err="1"/>
              <a:t>dont</a:t>
            </a:r>
            <a:r>
              <a:rPr lang="en-GB" dirty="0"/>
              <a:t> not smoke because they are vegetarian, do smoke because they eat meat etc. not the same!! (false inference)</a:t>
            </a:r>
          </a:p>
          <a:p>
            <a:r>
              <a:rPr lang="en-GB" dirty="0">
                <a:hlinkClick r:id="rId3"/>
              </a:rPr>
              <a:t>https://www.students4bestevidence.net/blog/2018/10/01/a-beginners-guide-to-confounding/</a:t>
            </a:r>
            <a:r>
              <a:rPr lang="en-GB" dirty="0"/>
              <a:t> - you could also discuss in terms of confounding variables </a:t>
            </a:r>
          </a:p>
          <a:p>
            <a:br>
              <a:rPr lang="en-GB" sz="1200" kern="1200" dirty="0">
                <a:solidFill>
                  <a:schemeClr val="tx1"/>
                </a:solidFill>
                <a:effectLst/>
                <a:latin typeface="+mn-lt"/>
                <a:ea typeface="+mn-ea"/>
                <a:cs typeface="+mn-cs"/>
              </a:rPr>
            </a:br>
            <a:endParaRPr dirty="0"/>
          </a:p>
        </p:txBody>
      </p:sp>
    </p:spTree>
    <p:extLst>
      <p:ext uri="{BB962C8B-B14F-4D97-AF65-F5344CB8AC3E}">
        <p14:creationId xmlns:p14="http://schemas.microsoft.com/office/powerpoint/2010/main" val="2628679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eaLnBrk="1" hangingPunct="1">
              <a:spcBef>
                <a:spcPct val="0"/>
              </a:spcBef>
            </a:pPr>
            <a:r>
              <a:rPr lang="en-GB" altLang="en-US" dirty="0"/>
              <a:t>Exercise: What’s wrong with this statement in a piece of academic writing?</a:t>
            </a:r>
          </a:p>
          <a:p>
            <a:pPr eaLnBrk="1" hangingPunct="1">
              <a:spcBef>
                <a:spcPct val="0"/>
              </a:spcBef>
            </a:pPr>
            <a:r>
              <a:rPr lang="en-GB" altLang="en-US" dirty="0"/>
              <a:t>Unnecessary use of emotive/poetic language in order to persuade: ‘Epidemic’ implies what?  What does the overall statement imply? ‘This epidemic’ (what epidemic? Does it really exist?)</a:t>
            </a:r>
          </a:p>
          <a:p>
            <a:pPr eaLnBrk="1" hangingPunct="1">
              <a:spcBef>
                <a:spcPct val="0"/>
              </a:spcBef>
            </a:pPr>
            <a:r>
              <a:rPr lang="en-GB" altLang="en-US" dirty="0"/>
              <a:t>What is the problem with using a word like ‘disaster’ in academic writing?  What would you need to do to make it acceptable (define/quantify/qualify it)? Can you think of a more appropriate and less rhetorical way to begin looking at this issue would be?</a:t>
            </a:r>
          </a:p>
          <a:p>
            <a:pPr eaLnBrk="1" hangingPunct="1">
              <a:spcBef>
                <a:spcPct val="0"/>
              </a:spcBef>
            </a:pPr>
            <a:r>
              <a:rPr lang="en-GB" altLang="en-US" dirty="0"/>
              <a:t>This may also be more subtle (e.g. something is ‘clearly’, ‘surely’, ‘obviously’ ‘of course’ the case…..do they show it is or just say it is so ‘it is evident that’, ‘it is arguable that…’ – ‘arguably’ and ‘probably’ are not your friends if they stand alone! </a:t>
            </a:r>
          </a:p>
          <a:p>
            <a:pPr eaLnBrk="1" hangingPunct="1">
              <a:spcBef>
                <a:spcPct val="0"/>
              </a:spcBef>
            </a:pPr>
            <a:r>
              <a:rPr lang="en-GB" altLang="en-US" dirty="0"/>
              <a:t>Does the author go on to explain why Smith is right, and what their argument and evidence is? Do they have any evidence other than a secondary view?</a:t>
            </a:r>
          </a:p>
          <a:p>
            <a:pPr eaLnBrk="1" hangingPunct="1">
              <a:spcBef>
                <a:spcPct val="0"/>
              </a:spcBef>
            </a:pPr>
            <a:r>
              <a:rPr lang="en-GB" altLang="en-US" dirty="0"/>
              <a:t>You can use and will see these modifiers BUT the argument and evidence must follow through, otherwise it is hollow rhetoric – use your judgement!</a:t>
            </a:r>
          </a:p>
          <a:p>
            <a:pPr eaLnBrk="1" hangingPunct="1">
              <a:spcBef>
                <a:spcPct val="0"/>
              </a:spcBef>
            </a:pPr>
            <a:r>
              <a:rPr lang="en-GB" altLang="en-US" dirty="0"/>
              <a:t> </a:t>
            </a:r>
          </a:p>
          <a:p>
            <a:br>
              <a:rPr lang="en-GB" sz="1200" kern="1200" dirty="0">
                <a:solidFill>
                  <a:schemeClr val="tx1"/>
                </a:solidFill>
                <a:effectLst/>
                <a:latin typeface="+mn-lt"/>
                <a:ea typeface="+mn-ea"/>
                <a:cs typeface="+mn-cs"/>
              </a:rPr>
            </a:br>
            <a:endParaRPr dirty="0"/>
          </a:p>
        </p:txBody>
      </p:sp>
    </p:spTree>
    <p:extLst>
      <p:ext uri="{BB962C8B-B14F-4D97-AF65-F5344CB8AC3E}">
        <p14:creationId xmlns:p14="http://schemas.microsoft.com/office/powerpoint/2010/main" val="3964480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Written in 2006 – over a decade old</a:t>
            </a:r>
            <a:br>
              <a:rPr lang="en-GB" dirty="0"/>
            </a:br>
            <a:r>
              <a:rPr lang="en-GB" dirty="0"/>
              <a:t>Funded</a:t>
            </a:r>
            <a:r>
              <a:rPr lang="en-GB" baseline="0" dirty="0"/>
              <a:t> by international Olympic committee </a:t>
            </a:r>
            <a:br>
              <a:rPr lang="en-GB" baseline="0" dirty="0"/>
            </a:br>
            <a:endParaRPr lang="en-GB" dirty="0"/>
          </a:p>
        </p:txBody>
      </p:sp>
      <p:sp>
        <p:nvSpPr>
          <p:cNvPr id="4" name="Slide Number Placeholder 3"/>
          <p:cNvSpPr>
            <a:spLocks noGrp="1"/>
          </p:cNvSpPr>
          <p:nvPr>
            <p:ph type="sldNum" sz="quarter" idx="10"/>
          </p:nvPr>
        </p:nvSpPr>
        <p:spPr/>
        <p:txBody>
          <a:bodyPr/>
          <a:lstStyle/>
          <a:p>
            <a:fld id="{8C747B73-6B03-4EF3-AD40-683CE00DABF6}" type="slidenum">
              <a:rPr lang="en-US" smtClean="0"/>
              <a:pPr/>
              <a:t>15</a:t>
            </a:fld>
            <a:endParaRPr lang="en-US"/>
          </a:p>
        </p:txBody>
      </p:sp>
    </p:spTree>
    <p:extLst>
      <p:ext uri="{BB962C8B-B14F-4D97-AF65-F5344CB8AC3E}">
        <p14:creationId xmlns:p14="http://schemas.microsoft.com/office/powerpoint/2010/main" val="3725739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br>
              <a:rPr lang="en-GB" sz="1200" kern="1200" dirty="0">
                <a:solidFill>
                  <a:schemeClr val="tx1"/>
                </a:solidFill>
                <a:effectLst/>
                <a:latin typeface="+mn-lt"/>
                <a:ea typeface="+mn-ea"/>
                <a:cs typeface="+mn-cs"/>
              </a:rPr>
            </a:br>
            <a:endParaRPr dirty="0"/>
          </a:p>
        </p:txBody>
      </p:sp>
    </p:spTree>
    <p:extLst>
      <p:ext uri="{BB962C8B-B14F-4D97-AF65-F5344CB8AC3E}">
        <p14:creationId xmlns:p14="http://schemas.microsoft.com/office/powerpoint/2010/main" val="426381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br>
              <a:rPr lang="en-GB" sz="1200" kern="1200" dirty="0">
                <a:solidFill>
                  <a:schemeClr val="tx1"/>
                </a:solidFill>
                <a:effectLst/>
                <a:latin typeface="+mn-lt"/>
                <a:ea typeface="+mn-ea"/>
                <a:cs typeface="+mn-cs"/>
              </a:rPr>
            </a:br>
            <a:r>
              <a:rPr lang="en-GB" sz="1200" u="sng" kern="1200" dirty="0">
                <a:solidFill>
                  <a:schemeClr val="tx1"/>
                </a:solidFill>
                <a:effectLst/>
                <a:latin typeface="+mn-lt"/>
                <a:ea typeface="+mn-ea"/>
                <a:cs typeface="+mn-cs"/>
                <a:hlinkClick r:id="rId3"/>
              </a:rPr>
              <a:t>https://bjsm.bmj.com/content/49/15/969</a:t>
            </a:r>
            <a:endParaRPr lang="en-GB" sz="1200" u="sng"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There are many bad things about this article, but the key thing is the late addition of competing interests (Atkins affiliation) calling into question the main thesis that ’physical activity does not promote weight loss’.  Even in an editorial, there seems to be a lack of openness with the reader, despite the credible looking source.</a:t>
            </a:r>
          </a:p>
          <a:p>
            <a:endParaRPr dirty="0"/>
          </a:p>
        </p:txBody>
      </p:sp>
    </p:spTree>
    <p:extLst>
      <p:ext uri="{BB962C8B-B14F-4D97-AF65-F5344CB8AC3E}">
        <p14:creationId xmlns:p14="http://schemas.microsoft.com/office/powerpoint/2010/main" val="3012889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br>
              <a:rPr lang="en-GB" sz="1200" kern="1200" dirty="0">
                <a:solidFill>
                  <a:schemeClr val="tx1"/>
                </a:solidFill>
                <a:effectLst/>
                <a:latin typeface="+mn-lt"/>
                <a:ea typeface="+mn-ea"/>
                <a:cs typeface="+mn-cs"/>
              </a:rPr>
            </a:br>
            <a:r>
              <a:rPr lang="en-GB" sz="1200" u="sng" kern="1200" dirty="0">
                <a:solidFill>
                  <a:schemeClr val="tx1"/>
                </a:solidFill>
                <a:effectLst/>
                <a:latin typeface="+mn-lt"/>
                <a:ea typeface="+mn-ea"/>
                <a:cs typeface="+mn-cs"/>
                <a:hlinkClick r:id="rId3"/>
              </a:rPr>
              <a:t>https://bjsm.bmj.com/content/49/15/969</a:t>
            </a:r>
            <a:endParaRPr lang="en-GB" sz="1200" u="sng"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There are many bad things about this article, but the key thing is the late addition of competing interests (Atkins affiliation) calling into question the main thesis that ’physical activity does not promote weight loss’.  Even in an editorial, there seems to be a lack of openness with the reader, despite the credible looking source.</a:t>
            </a:r>
          </a:p>
          <a:p>
            <a:endParaRPr dirty="0"/>
          </a:p>
        </p:txBody>
      </p:sp>
    </p:spTree>
    <p:extLst>
      <p:ext uri="{BB962C8B-B14F-4D97-AF65-F5344CB8AC3E}">
        <p14:creationId xmlns:p14="http://schemas.microsoft.com/office/powerpoint/2010/main" val="1320940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br>
              <a:rPr lang="en-GB" sz="1200" kern="1200" dirty="0">
                <a:solidFill>
                  <a:schemeClr val="tx1"/>
                </a:solidFill>
                <a:effectLst/>
                <a:latin typeface="+mn-lt"/>
                <a:ea typeface="+mn-ea"/>
                <a:cs typeface="+mn-cs"/>
              </a:rPr>
            </a:br>
            <a:endParaRPr dirty="0"/>
          </a:p>
        </p:txBody>
      </p:sp>
    </p:spTree>
    <p:extLst>
      <p:ext uri="{BB962C8B-B14F-4D97-AF65-F5344CB8AC3E}">
        <p14:creationId xmlns:p14="http://schemas.microsoft.com/office/powerpoint/2010/main" val="4277300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20192704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br>
              <a:rPr lang="en-GB" sz="1200" kern="1200" dirty="0">
                <a:solidFill>
                  <a:schemeClr val="tx1"/>
                </a:solidFill>
                <a:effectLst/>
                <a:latin typeface="+mn-lt"/>
                <a:ea typeface="+mn-ea"/>
                <a:cs typeface="+mn-cs"/>
              </a:rPr>
            </a:br>
            <a:endParaRPr dirty="0"/>
          </a:p>
        </p:txBody>
      </p:sp>
    </p:spTree>
    <p:extLst>
      <p:ext uri="{BB962C8B-B14F-4D97-AF65-F5344CB8AC3E}">
        <p14:creationId xmlns:p14="http://schemas.microsoft.com/office/powerpoint/2010/main" val="9824660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Change to correct screen shot and URL</a:t>
            </a:r>
            <a:endParaRPr dirty="0"/>
          </a:p>
        </p:txBody>
      </p:sp>
    </p:spTree>
    <p:extLst>
      <p:ext uri="{BB962C8B-B14F-4D97-AF65-F5344CB8AC3E}">
        <p14:creationId xmlns:p14="http://schemas.microsoft.com/office/powerpoint/2010/main" val="18143556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Standard in all slides</a:t>
            </a:r>
            <a:endParaRPr dirty="0"/>
          </a:p>
        </p:txBody>
      </p:sp>
    </p:spTree>
    <p:extLst>
      <p:ext uri="{BB962C8B-B14F-4D97-AF65-F5344CB8AC3E}">
        <p14:creationId xmlns:p14="http://schemas.microsoft.com/office/powerpoint/2010/main" val="1293722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br>
              <a:rPr lang="en-GB" sz="1200" kern="1200" dirty="0">
                <a:solidFill>
                  <a:schemeClr val="tx1"/>
                </a:solidFill>
                <a:effectLst/>
                <a:latin typeface="+mn-lt"/>
                <a:ea typeface="+mn-ea"/>
                <a:cs typeface="+mn-cs"/>
              </a:rPr>
            </a:br>
            <a:endParaRPr dirty="0"/>
          </a:p>
        </p:txBody>
      </p:sp>
    </p:spTree>
    <p:extLst>
      <p:ext uri="{BB962C8B-B14F-4D97-AF65-F5344CB8AC3E}">
        <p14:creationId xmlns:p14="http://schemas.microsoft.com/office/powerpoint/2010/main" val="42773001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br>
              <a:rPr lang="en-GB" sz="1200" kern="1200" dirty="0">
                <a:solidFill>
                  <a:schemeClr val="tx1"/>
                </a:solidFill>
                <a:effectLst/>
                <a:latin typeface="+mn-lt"/>
                <a:ea typeface="+mn-ea"/>
                <a:cs typeface="+mn-cs"/>
              </a:rPr>
            </a:br>
            <a:endParaRPr dirty="0"/>
          </a:p>
        </p:txBody>
      </p:sp>
    </p:spTree>
    <p:extLst>
      <p:ext uri="{BB962C8B-B14F-4D97-AF65-F5344CB8AC3E}">
        <p14:creationId xmlns:p14="http://schemas.microsoft.com/office/powerpoint/2010/main" val="4277300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Standard in all slides</a:t>
            </a:r>
            <a:endParaRPr lang="en-GB" dirty="0"/>
          </a:p>
          <a:p>
            <a:endParaRPr dirty="0"/>
          </a:p>
        </p:txBody>
      </p:sp>
    </p:spTree>
    <p:extLst>
      <p:ext uri="{BB962C8B-B14F-4D97-AF65-F5344CB8AC3E}">
        <p14:creationId xmlns:p14="http://schemas.microsoft.com/office/powerpoint/2010/main" val="30376151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47B73-6B03-4EF3-AD40-683CE00DABF6}" type="slidenum">
              <a:rPr lang="en-US" smtClean="0"/>
              <a:pPr/>
              <a:t>28</a:t>
            </a:fld>
            <a:endParaRPr lang="en-US"/>
          </a:p>
        </p:txBody>
      </p:sp>
    </p:spTree>
    <p:extLst>
      <p:ext uri="{BB962C8B-B14F-4D97-AF65-F5344CB8AC3E}">
        <p14:creationId xmlns:p14="http://schemas.microsoft.com/office/powerpoint/2010/main" val="174277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47B73-6B03-4EF3-AD40-683CE00DABF6}" type="slidenum">
              <a:rPr lang="en-US" smtClean="0"/>
              <a:pPr/>
              <a:t>3</a:t>
            </a:fld>
            <a:endParaRPr lang="en-US"/>
          </a:p>
        </p:txBody>
      </p:sp>
    </p:spTree>
    <p:extLst>
      <p:ext uri="{BB962C8B-B14F-4D97-AF65-F5344CB8AC3E}">
        <p14:creationId xmlns:p14="http://schemas.microsoft.com/office/powerpoint/2010/main" val="252095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1766387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92500"/>
          </a:bodyPr>
          <a:lstStyle/>
          <a:p>
            <a:pPr eaLnBrk="1" fontAlgn="auto" hangingPunct="1">
              <a:spcBef>
                <a:spcPts val="0"/>
              </a:spcBef>
              <a:spcAft>
                <a:spcPts val="0"/>
              </a:spcAft>
              <a:defRPr/>
            </a:pPr>
            <a:r>
              <a:rPr lang="en-GB" dirty="0"/>
              <a:t>What do the terms mean? Are there any you don’t understand? How would you define them?  Discuss as best suits the group size and level….</a:t>
            </a:r>
          </a:p>
          <a:p>
            <a:pPr eaLnBrk="1" fontAlgn="auto" hangingPunct="1">
              <a:spcBef>
                <a:spcPts val="0"/>
              </a:spcBef>
              <a:spcAft>
                <a:spcPts val="0"/>
              </a:spcAft>
              <a:defRPr/>
            </a:pPr>
            <a:endParaRPr lang="en-GB" dirty="0"/>
          </a:p>
          <a:p>
            <a:pPr eaLnBrk="1" fontAlgn="auto" hangingPunct="1">
              <a:spcBef>
                <a:spcPts val="0"/>
              </a:spcBef>
              <a:spcAft>
                <a:spcPts val="0"/>
              </a:spcAft>
              <a:defRPr/>
            </a:pPr>
            <a:r>
              <a:rPr lang="en-GB" dirty="0"/>
              <a:t>Bring the group back together – focus on what ‘critical’ ‘being critical’ and ‘critical thinking’ are – it means realising not all evidence is equal ….</a:t>
            </a:r>
          </a:p>
          <a:p>
            <a:pPr eaLnBrk="1" fontAlgn="auto" hangingPunct="1">
              <a:spcBef>
                <a:spcPts val="0"/>
              </a:spcBef>
              <a:spcAft>
                <a:spcPts val="0"/>
              </a:spcAft>
              <a:defRPr/>
            </a:pPr>
            <a:endParaRPr lang="en-GB" dirty="0"/>
          </a:p>
          <a:p>
            <a:pPr eaLnBrk="1" fontAlgn="auto" hangingPunct="1">
              <a:spcBef>
                <a:spcPts val="0"/>
              </a:spcBef>
              <a:spcAft>
                <a:spcPts val="0"/>
              </a:spcAft>
              <a:defRPr/>
            </a:pPr>
            <a:r>
              <a:rPr lang="en-GB" dirty="0">
                <a:solidFill>
                  <a:schemeClr val="accent6">
                    <a:lumMod val="75000"/>
                  </a:schemeClr>
                </a:solidFill>
              </a:rPr>
              <a:t>It might help to think about the origin of these words from Greek – </a:t>
            </a:r>
            <a:r>
              <a:rPr lang="en-GB" i="1" dirty="0" err="1">
                <a:solidFill>
                  <a:schemeClr val="accent6">
                    <a:lumMod val="75000"/>
                  </a:schemeClr>
                </a:solidFill>
              </a:rPr>
              <a:t>kritēs</a:t>
            </a:r>
            <a:r>
              <a:rPr lang="en-GB" dirty="0">
                <a:solidFill>
                  <a:schemeClr val="accent6">
                    <a:lumMod val="75000"/>
                  </a:schemeClr>
                </a:solidFill>
              </a:rPr>
              <a:t> – is a judge, umpire, interpreter (‘theatre critic’) – if a person has the quality of being </a:t>
            </a:r>
            <a:r>
              <a:rPr lang="en-GB" i="1" dirty="0" err="1">
                <a:solidFill>
                  <a:schemeClr val="accent6">
                    <a:lumMod val="75000"/>
                  </a:schemeClr>
                </a:solidFill>
              </a:rPr>
              <a:t>kritikos</a:t>
            </a:r>
            <a:r>
              <a:rPr lang="en-GB" dirty="0">
                <a:solidFill>
                  <a:schemeClr val="accent6">
                    <a:lumMod val="75000"/>
                  </a:schemeClr>
                </a:solidFill>
              </a:rPr>
              <a:t> (i.e. critical) the root meaning is that they can discern, choose between different options, for us now, that means fairly and through reasoning as in our modern idea of a legal judge (and Latin </a:t>
            </a:r>
            <a:r>
              <a:rPr lang="en-GB" i="1" dirty="0" err="1">
                <a:solidFill>
                  <a:schemeClr val="accent6">
                    <a:lumMod val="75000"/>
                  </a:schemeClr>
                </a:solidFill>
              </a:rPr>
              <a:t>iudico</a:t>
            </a:r>
            <a:r>
              <a:rPr lang="en-GB" dirty="0">
                <a:solidFill>
                  <a:schemeClr val="accent6">
                    <a:lumMod val="75000"/>
                  </a:schemeClr>
                </a:solidFill>
              </a:rPr>
              <a:t>), or a sports official, who must trust their own decision making, but also the context they are operating in, and the rules, laws, norms etc. that must influence and govern those decision.  It means to assess, to evaluate, to weigh up options for their relative validity (how true, how relevant, how applicable they are) and worth (how useful, how important are they) – of course the criteria (derived from the same root) will vary….[</a:t>
            </a:r>
            <a:r>
              <a:rPr lang="en-GB" i="1" dirty="0" err="1">
                <a:solidFill>
                  <a:schemeClr val="accent6">
                    <a:lumMod val="75000"/>
                  </a:schemeClr>
                </a:solidFill>
              </a:rPr>
              <a:t>krinō</a:t>
            </a:r>
            <a:r>
              <a:rPr lang="en-GB" dirty="0">
                <a:solidFill>
                  <a:schemeClr val="accent6">
                    <a:lumMod val="75000"/>
                  </a:schemeClr>
                </a:solidFill>
              </a:rPr>
              <a:t>, the verb = I separate/choose/discern/decide/judge/interpret/put on trial, </a:t>
            </a:r>
            <a:r>
              <a:rPr lang="en-GB" dirty="0" err="1">
                <a:solidFill>
                  <a:schemeClr val="accent6">
                    <a:lumMod val="75000"/>
                  </a:schemeClr>
                </a:solidFill>
              </a:rPr>
              <a:t>inc.</a:t>
            </a:r>
            <a:r>
              <a:rPr lang="en-GB" dirty="0">
                <a:solidFill>
                  <a:schemeClr val="accent6">
                    <a:lumMod val="75000"/>
                  </a:schemeClr>
                </a:solidFill>
              </a:rPr>
              <a:t> condemn, crown winner…]</a:t>
            </a:r>
          </a:p>
          <a:p>
            <a:pPr eaLnBrk="1" fontAlgn="auto" hangingPunct="1">
              <a:spcBef>
                <a:spcPts val="0"/>
              </a:spcBef>
              <a:spcAft>
                <a:spcPts val="0"/>
              </a:spcAft>
              <a:defRPr/>
            </a:pPr>
            <a:r>
              <a:rPr lang="en-GB" dirty="0">
                <a:solidFill>
                  <a:schemeClr val="accent6">
                    <a:lumMod val="75000"/>
                  </a:schemeClr>
                </a:solidFill>
              </a:rPr>
              <a:t>If practice based, stress that these are the skills they use in practice too – choosing how to best plan a class, treat an issue, assessing the situation and coming to a decision (</a:t>
            </a:r>
            <a:r>
              <a:rPr lang="en-GB" i="1" dirty="0" err="1">
                <a:solidFill>
                  <a:schemeClr val="accent6">
                    <a:lumMod val="75000"/>
                  </a:schemeClr>
                </a:solidFill>
              </a:rPr>
              <a:t>criticare</a:t>
            </a:r>
            <a:r>
              <a:rPr lang="en-GB" dirty="0">
                <a:solidFill>
                  <a:schemeClr val="accent6">
                    <a:lumMod val="75000"/>
                  </a:schemeClr>
                </a:solidFill>
              </a:rPr>
              <a:t> ‘to come to a crisis’– Latin – is where the sense of an urgent situation comes from as in ‘critical care’)</a:t>
            </a:r>
          </a:p>
          <a:p>
            <a:endParaRPr dirty="0"/>
          </a:p>
        </p:txBody>
      </p:sp>
    </p:spTree>
    <p:extLst>
      <p:ext uri="{BB962C8B-B14F-4D97-AF65-F5344CB8AC3E}">
        <p14:creationId xmlns:p14="http://schemas.microsoft.com/office/powerpoint/2010/main" val="3964480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br>
              <a:rPr lang="en-GB" sz="1200" kern="1200" dirty="0">
                <a:solidFill>
                  <a:schemeClr val="tx1"/>
                </a:solidFill>
                <a:effectLst/>
                <a:latin typeface="+mn-lt"/>
                <a:ea typeface="+mn-ea"/>
                <a:cs typeface="+mn-cs"/>
              </a:rPr>
            </a:br>
            <a:endParaRPr dirty="0"/>
          </a:p>
        </p:txBody>
      </p:sp>
    </p:spTree>
    <p:extLst>
      <p:ext uri="{BB962C8B-B14F-4D97-AF65-F5344CB8AC3E}">
        <p14:creationId xmlns:p14="http://schemas.microsoft.com/office/powerpoint/2010/main" val="3737824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br>
              <a:rPr lang="en-GB" sz="1200" kern="1200" dirty="0">
                <a:solidFill>
                  <a:schemeClr val="tx1"/>
                </a:solidFill>
                <a:effectLst/>
                <a:latin typeface="+mn-lt"/>
                <a:ea typeface="+mn-ea"/>
                <a:cs typeface="+mn-cs"/>
              </a:rPr>
            </a:br>
            <a:endParaRPr dirty="0"/>
          </a:p>
        </p:txBody>
      </p:sp>
    </p:spTree>
    <p:extLst>
      <p:ext uri="{BB962C8B-B14F-4D97-AF65-F5344CB8AC3E}">
        <p14:creationId xmlns:p14="http://schemas.microsoft.com/office/powerpoint/2010/main" val="1797562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br>
              <a:rPr lang="en-GB" sz="1200" kern="1200" dirty="0">
                <a:solidFill>
                  <a:schemeClr val="tx1"/>
                </a:solidFill>
                <a:effectLst/>
                <a:latin typeface="+mn-lt"/>
                <a:ea typeface="+mn-ea"/>
                <a:cs typeface="+mn-cs"/>
              </a:rPr>
            </a:br>
            <a:endParaRPr dirty="0"/>
          </a:p>
        </p:txBody>
      </p:sp>
    </p:spTree>
    <p:extLst>
      <p:ext uri="{BB962C8B-B14F-4D97-AF65-F5344CB8AC3E}">
        <p14:creationId xmlns:p14="http://schemas.microsoft.com/office/powerpoint/2010/main" val="2139717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br>
              <a:rPr lang="en-GB" sz="1200" kern="1200" dirty="0">
                <a:solidFill>
                  <a:schemeClr val="tx1"/>
                </a:solidFill>
                <a:effectLst/>
                <a:latin typeface="+mn-lt"/>
                <a:ea typeface="+mn-ea"/>
                <a:cs typeface="+mn-cs"/>
              </a:rPr>
            </a:br>
            <a:endParaRPr dirty="0"/>
          </a:p>
        </p:txBody>
      </p:sp>
    </p:spTree>
    <p:extLst>
      <p:ext uri="{BB962C8B-B14F-4D97-AF65-F5344CB8AC3E}">
        <p14:creationId xmlns:p14="http://schemas.microsoft.com/office/powerpoint/2010/main" val="3023367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endParaRPr lang="en-US" dirty="0"/>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0F2AF2-EA92-44F8-853B-5E3554E36C48}" type="datetimeFigureOut">
              <a:rPr lang="en-US" smtClean="0"/>
              <a:pPr/>
              <a:t>1/28/21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575539-BFBE-477A-BDB6-9CA7B44D81A5}" type="slidenum">
              <a:rPr lang="en-US" smtClean="0"/>
              <a:pPr/>
              <a:t>‹#›</a:t>
            </a:fld>
            <a:endParaRPr lang="en-US"/>
          </a:p>
        </p:txBody>
      </p:sp>
    </p:spTree>
    <p:extLst>
      <p:ext uri="{BB962C8B-B14F-4D97-AF65-F5344CB8AC3E}">
        <p14:creationId xmlns:p14="http://schemas.microsoft.com/office/powerpoint/2010/main" val="3244808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0F2AF2-EA92-44F8-853B-5E3554E36C48}" type="datetimeFigureOut">
              <a:rPr lang="en-US" smtClean="0"/>
              <a:pPr/>
              <a:t>1/28/21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5539-BFBE-477A-BDB6-9CA7B44D81A5}" type="slidenum">
              <a:rPr lang="en-US" smtClean="0"/>
              <a:pPr/>
              <a:t>‹#›</a:t>
            </a:fld>
            <a:endParaRPr lang="en-US"/>
          </a:p>
        </p:txBody>
      </p:sp>
    </p:spTree>
    <p:extLst>
      <p:ext uri="{BB962C8B-B14F-4D97-AF65-F5344CB8AC3E}">
        <p14:creationId xmlns:p14="http://schemas.microsoft.com/office/powerpoint/2010/main" val="1262527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0F2AF2-EA92-44F8-853B-5E3554E36C48}" type="datetimeFigureOut">
              <a:rPr lang="en-US" smtClean="0"/>
              <a:pPr/>
              <a:t>1/28/21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5539-BFBE-477A-BDB6-9CA7B44D81A5}" type="slidenum">
              <a:rPr lang="en-US" smtClean="0"/>
              <a:pPr/>
              <a:t>‹#›</a:t>
            </a:fld>
            <a:endParaRPr lang="en-US"/>
          </a:p>
        </p:txBody>
      </p:sp>
    </p:spTree>
    <p:extLst>
      <p:ext uri="{BB962C8B-B14F-4D97-AF65-F5344CB8AC3E}">
        <p14:creationId xmlns:p14="http://schemas.microsoft.com/office/powerpoint/2010/main" val="1023411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Footer">
    <p:spTree>
      <p:nvGrpSpPr>
        <p:cNvPr id="1" name=""/>
        <p:cNvGrpSpPr/>
        <p:nvPr/>
      </p:nvGrpSpPr>
      <p:grpSpPr>
        <a:xfrm>
          <a:off x="0" y="0"/>
          <a:ext cx="0" cy="0"/>
          <a:chOff x="0" y="0"/>
          <a:chExt cx="0" cy="0"/>
        </a:xfrm>
      </p:grpSpPr>
      <p:sp>
        <p:nvSpPr>
          <p:cNvPr id="7" name="Rectangle 6"/>
          <p:cNvSpPr/>
          <p:nvPr userDrawn="1"/>
        </p:nvSpPr>
        <p:spPr>
          <a:xfrm>
            <a:off x="0" y="13582650"/>
            <a:ext cx="24383999" cy="133350"/>
          </a:xfrm>
          <a:prstGeom prst="rect">
            <a:avLst/>
          </a:prstGeom>
          <a:solidFill>
            <a:srgbClr val="384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522717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0F2AF2-EA92-44F8-853B-5E3554E36C48}" type="datetimeFigureOut">
              <a:rPr lang="en-US" smtClean="0"/>
              <a:pPr/>
              <a:t>1/28/21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5539-BFBE-477A-BDB6-9CA7B44D81A5}" type="slidenum">
              <a:rPr lang="en-US" smtClean="0"/>
              <a:pPr/>
              <a:t>‹#›</a:t>
            </a:fld>
            <a:endParaRPr lang="en-US"/>
          </a:p>
        </p:txBody>
      </p:sp>
    </p:spTree>
    <p:extLst>
      <p:ext uri="{BB962C8B-B14F-4D97-AF65-F5344CB8AC3E}">
        <p14:creationId xmlns:p14="http://schemas.microsoft.com/office/powerpoint/2010/main" val="2030080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endParaRPr lang="en-US" dirty="0"/>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0F2AF2-EA92-44F8-853B-5E3554E36C48}" type="datetimeFigureOut">
              <a:rPr lang="en-US" smtClean="0"/>
              <a:pPr/>
              <a:t>1/28/21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5539-BFBE-477A-BDB6-9CA7B44D81A5}" type="slidenum">
              <a:rPr lang="en-US" smtClean="0"/>
              <a:pPr/>
              <a:t>‹#›</a:t>
            </a:fld>
            <a:endParaRPr lang="en-US"/>
          </a:p>
        </p:txBody>
      </p:sp>
    </p:spTree>
    <p:extLst>
      <p:ext uri="{BB962C8B-B14F-4D97-AF65-F5344CB8AC3E}">
        <p14:creationId xmlns:p14="http://schemas.microsoft.com/office/powerpoint/2010/main" val="2026334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0F2AF2-EA92-44F8-853B-5E3554E36C48}" type="datetimeFigureOut">
              <a:rPr lang="en-US" smtClean="0"/>
              <a:pPr/>
              <a:t>1/28/21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75539-BFBE-477A-BDB6-9CA7B44D81A5}" type="slidenum">
              <a:rPr lang="en-US" smtClean="0"/>
              <a:pPr/>
              <a:t>‹#›</a:t>
            </a:fld>
            <a:endParaRPr lang="en-US"/>
          </a:p>
        </p:txBody>
      </p:sp>
    </p:spTree>
    <p:extLst>
      <p:ext uri="{BB962C8B-B14F-4D97-AF65-F5344CB8AC3E}">
        <p14:creationId xmlns:p14="http://schemas.microsoft.com/office/powerpoint/2010/main" val="116196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0F2AF2-EA92-44F8-853B-5E3554E36C48}" type="datetimeFigureOut">
              <a:rPr lang="en-US" smtClean="0"/>
              <a:pPr/>
              <a:t>1/28/21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575539-BFBE-477A-BDB6-9CA7B44D81A5}" type="slidenum">
              <a:rPr lang="en-US" smtClean="0"/>
              <a:pPr/>
              <a:t>‹#›</a:t>
            </a:fld>
            <a:endParaRPr lang="en-US"/>
          </a:p>
        </p:txBody>
      </p:sp>
    </p:spTree>
    <p:extLst>
      <p:ext uri="{BB962C8B-B14F-4D97-AF65-F5344CB8AC3E}">
        <p14:creationId xmlns:p14="http://schemas.microsoft.com/office/powerpoint/2010/main" val="40690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0F2AF2-EA92-44F8-853B-5E3554E36C48}" type="datetimeFigureOut">
              <a:rPr lang="en-US" smtClean="0"/>
              <a:pPr/>
              <a:t>1/28/21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575539-BFBE-477A-BDB6-9CA7B44D81A5}" type="slidenum">
              <a:rPr lang="en-US" smtClean="0"/>
              <a:pPr/>
              <a:t>‹#›</a:t>
            </a:fld>
            <a:endParaRPr lang="en-US"/>
          </a:p>
        </p:txBody>
      </p:sp>
    </p:spTree>
    <p:extLst>
      <p:ext uri="{BB962C8B-B14F-4D97-AF65-F5344CB8AC3E}">
        <p14:creationId xmlns:p14="http://schemas.microsoft.com/office/powerpoint/2010/main" val="1045409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0F2AF2-EA92-44F8-853B-5E3554E36C48}" type="datetimeFigureOut">
              <a:rPr lang="en-US" smtClean="0"/>
              <a:pPr/>
              <a:t>1/28/21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575539-BFBE-477A-BDB6-9CA7B44D81A5}" type="slidenum">
              <a:rPr lang="en-US" smtClean="0"/>
              <a:pPr/>
              <a:t>‹#›</a:t>
            </a:fld>
            <a:endParaRPr lang="en-US"/>
          </a:p>
        </p:txBody>
      </p:sp>
    </p:spTree>
    <p:extLst>
      <p:ext uri="{BB962C8B-B14F-4D97-AF65-F5344CB8AC3E}">
        <p14:creationId xmlns:p14="http://schemas.microsoft.com/office/powerpoint/2010/main" val="1097284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US" dirty="0"/>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C20F2AF2-EA92-44F8-853B-5E3554E36C48}" type="datetimeFigureOut">
              <a:rPr lang="en-US" smtClean="0"/>
              <a:pPr/>
              <a:t>1/28/21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75539-BFBE-477A-BDB6-9CA7B44D81A5}" type="slidenum">
              <a:rPr lang="en-US" smtClean="0"/>
              <a:pPr/>
              <a:t>‹#›</a:t>
            </a:fld>
            <a:endParaRPr lang="en-US"/>
          </a:p>
        </p:txBody>
      </p:sp>
    </p:spTree>
    <p:extLst>
      <p:ext uri="{BB962C8B-B14F-4D97-AF65-F5344CB8AC3E}">
        <p14:creationId xmlns:p14="http://schemas.microsoft.com/office/powerpoint/2010/main" val="3344504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6376" y="1974851"/>
            <a:ext cx="12344400" cy="9747250"/>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C20F2AF2-EA92-44F8-853B-5E3554E36C48}" type="datetimeFigureOut">
              <a:rPr lang="en-US" smtClean="0"/>
              <a:pPr/>
              <a:t>1/28/21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75539-BFBE-477A-BDB6-9CA7B44D81A5}" type="slidenum">
              <a:rPr lang="en-US" smtClean="0"/>
              <a:pPr/>
              <a:t>‹#›</a:t>
            </a:fld>
            <a:endParaRPr lang="en-US"/>
          </a:p>
        </p:txBody>
      </p:sp>
    </p:spTree>
    <p:extLst>
      <p:ext uri="{BB962C8B-B14F-4D97-AF65-F5344CB8AC3E}">
        <p14:creationId xmlns:p14="http://schemas.microsoft.com/office/powerpoint/2010/main" val="3642426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C20F2AF2-EA92-44F8-853B-5E3554E36C48}" type="datetimeFigureOut">
              <a:rPr lang="en-US" smtClean="0"/>
              <a:pPr/>
              <a:t>1/28/21</a:t>
            </a:fld>
            <a:endParaRPr lang="en-US"/>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C7575539-BFBE-477A-BDB6-9CA7B44D81A5}" type="slidenum">
              <a:rPr lang="en-US" smtClean="0"/>
              <a:pPr/>
              <a:t>‹#›</a:t>
            </a:fld>
            <a:endParaRPr lang="en-US"/>
          </a:p>
        </p:txBody>
      </p:sp>
    </p:spTree>
    <p:extLst>
      <p:ext uri="{BB962C8B-B14F-4D97-AF65-F5344CB8AC3E}">
        <p14:creationId xmlns:p14="http://schemas.microsoft.com/office/powerpoint/2010/main" val="2679246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plato.stanford.edu/entries/critical-thinking/" TargetMode="External"/><Relationship Id="rId4" Type="http://schemas.openxmlformats.org/officeDocument/2006/relationships/image" Target="../media/image12.gif"/></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gif"/></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0.gif"/><Relationship Id="rId4" Type="http://schemas.openxmlformats.org/officeDocument/2006/relationships/hyperlink" Target="https://bjsm.bmj.com/content/49/15/967"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bjsm.bmj.com/content/49/15/969" TargetMode="External"/><Relationship Id="rId5" Type="http://schemas.openxmlformats.org/officeDocument/2006/relationships/image" Target="../media/image21.png"/><Relationship Id="rId4" Type="http://schemas.openxmlformats.org/officeDocument/2006/relationships/image" Target="../media/image10.gif"/></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eshare.edgehill.ac.uk/12808/1/index.html" TargetMode="External"/><Relationship Id="rId4" Type="http://schemas.openxmlformats.org/officeDocument/2006/relationships/image" Target="../media/image23.gif"/></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9.gif"/></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hyperlink" Target="http://podcasts.ox.ac.uk/different-types-argument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blogs.plos.org/blog/2018/05/01/systematic-reviews-meta-analyses-a-5-step-checkup/" TargetMode="External"/><Relationship Id="rId5" Type="http://schemas.openxmlformats.org/officeDocument/2006/relationships/hyperlink" Target="https://www.students4bestevidence.net/blog/2019/01/21/bias-how-much-difference-does-it-really-make-in-randomized-trials/" TargetMode="External"/><Relationship Id="rId4" Type="http://schemas.openxmlformats.org/officeDocument/2006/relationships/hyperlink" Target="https://medium.com/@Daniel_Sharp_UK/the-truth-about-misleading-numbers-in-advertising-15625332c9e9"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image" Target="../media/image3.jpg"/><Relationship Id="rId7" Type="http://schemas.openxmlformats.org/officeDocument/2006/relationships/hyperlink" Target="http://capitadiscovery.co.uk/edgehill/items/329313"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capitadiscovery.co.uk/edgehill/items/268436" TargetMode="External"/><Relationship Id="rId5" Type="http://schemas.openxmlformats.org/officeDocument/2006/relationships/hyperlink" Target="http://capitadiscovery.co.uk/edgehill/items/77215" TargetMode="External"/><Relationship Id="rId4" Type="http://schemas.openxmlformats.org/officeDocument/2006/relationships/hyperlink" Target="https://www.edgehill.ac.uk/ls/subject/health/?tab=evidence-based-research"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www.edgehill.ac.uk/ls/live-chat/" TargetMode="External"/><Relationship Id="rId3" Type="http://schemas.openxmlformats.org/officeDocument/2006/relationships/image" Target="../media/image3.jpg"/><Relationship Id="rId7" Type="http://schemas.openxmlformats.org/officeDocument/2006/relationships/hyperlink" Target="mailto:CatalystEnquiries@edgehill.ac.uk"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hyperlink" Target="http://www.ehu.ac.uk/askus" TargetMode="External"/><Relationship Id="rId5" Type="http://schemas.openxmlformats.org/officeDocument/2006/relationships/hyperlink" Target="http://www.ehu.ac.uk/workshops" TargetMode="External"/><Relationship Id="rId4" Type="http://schemas.openxmlformats.org/officeDocument/2006/relationships/hyperlink" Target="http://www.ehu.ac.uk/uniskills" TargetMode="External"/><Relationship Id="rId9" Type="http://schemas.openxmlformats.org/officeDocument/2006/relationships/image" Target="../media/image9.gif"/></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22.gif"/><Relationship Id="rId5" Type="http://schemas.openxmlformats.org/officeDocument/2006/relationships/image" Target="../media/image27.gif"/><Relationship Id="rId4" Type="http://schemas.openxmlformats.org/officeDocument/2006/relationships/image" Target="../media/image26.gif"/></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www.phrasebank.manchester.ac.uk/being-critica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Edge Hill University"/>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68036" y="1286932"/>
            <a:ext cx="18647928" cy="11142134"/>
          </a:xfrm>
          <a:prstGeom prst="rect">
            <a:avLst/>
          </a:prstGeom>
        </p:spPr>
      </p:pic>
    </p:spTree>
    <p:extLst>
      <p:ext uri="{BB962C8B-B14F-4D97-AF65-F5344CB8AC3E}">
        <p14:creationId xmlns:p14="http://schemas.microsoft.com/office/powerpoint/2010/main" val="3421371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descr="Library and Learning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cxnSp>
        <p:nvCxnSpPr>
          <p:cNvPr id="20" name="Straight Connector 19">
            <a:extLst>
              <a:ext uri="{C183D7F6-B498-43B3-948B-1728B52AA6E4}">
                <adec:decorative xmlns:adec="http://schemas.microsoft.com/office/drawing/2017/decorative" val="1"/>
              </a:ext>
            </a:extLst>
          </p:cNvPr>
          <p:cNvCxnSpPr/>
          <p:nvPr/>
        </p:nvCxnSpPr>
        <p:spPr>
          <a:xfrm>
            <a:off x="2495368" y="3400955"/>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76811077-8529-41C6-8CF7-43EDAFEBC84F}"/>
              </a:ext>
              <a:ext uri="{C183D7F6-B498-43B3-948B-1728B52AA6E4}">
                <adec:decorative xmlns:adec="http://schemas.microsoft.com/office/drawing/2017/decorative" val="1"/>
              </a:ext>
            </a:extLst>
          </p:cNvPr>
          <p:cNvSpPr>
            <a:spLocks noGrp="1"/>
          </p:cNvSpPr>
          <p:nvPr>
            <p:ph type="title"/>
          </p:nvPr>
        </p:nvSpPr>
        <p:spPr>
          <a:xfrm>
            <a:off x="2495368" y="787401"/>
            <a:ext cx="21031200" cy="2651126"/>
          </a:xfrm>
        </p:spPr>
        <p:txBody>
          <a:bodyPr/>
          <a:lstStyle/>
          <a:p>
            <a:r>
              <a:rPr lang="en-US" dirty="0">
                <a:solidFill>
                  <a:schemeClr val="tx1">
                    <a:lumMod val="65000"/>
                    <a:lumOff val="35000"/>
                  </a:schemeClr>
                </a:solidFill>
                <a:latin typeface="Arial" panose="020B0604020202020204" pitchFamily="34" charset="0"/>
                <a:cs typeface="Arial" panose="020B0604020202020204" pitchFamily="34" charset="0"/>
              </a:rPr>
              <a:t>What does critical thinking involve?</a:t>
            </a:r>
            <a:endParaRPr lang="en-GB" dirty="0"/>
          </a:p>
        </p:txBody>
      </p:sp>
      <p:sp>
        <p:nvSpPr>
          <p:cNvPr id="4" name="Content Placeholder 3">
            <a:extLst>
              <a:ext uri="{FF2B5EF4-FFF2-40B4-BE49-F238E27FC236}">
                <a16:creationId xmlns:a16="http://schemas.microsoft.com/office/drawing/2014/main" id="{4893CE32-396C-4ED3-81FD-40AECBAB91A7}"/>
              </a:ext>
            </a:extLst>
          </p:cNvPr>
          <p:cNvSpPr>
            <a:spLocks noGrp="1"/>
          </p:cNvSpPr>
          <p:nvPr>
            <p:ph idx="1"/>
          </p:nvPr>
        </p:nvSpPr>
        <p:spPr>
          <a:xfrm>
            <a:off x="2495368" y="4175760"/>
            <a:ext cx="21553352" cy="8752839"/>
          </a:xfrm>
        </p:spPr>
        <p:txBody>
          <a:bodyPr>
            <a:normAutofit fontScale="92500"/>
          </a:bodyPr>
          <a:lstStyle/>
          <a:p>
            <a:pPr marL="571500" indent="-571500">
              <a:spcBef>
                <a:spcPts val="0"/>
              </a:spcBef>
              <a:defRPr/>
            </a:pPr>
            <a:endParaRPr lang="en-GB" sz="4800" b="1" dirty="0">
              <a:solidFill>
                <a:schemeClr val="tx1">
                  <a:lumMod val="65000"/>
                  <a:lumOff val="35000"/>
                </a:schemeClr>
              </a:solidFill>
              <a:latin typeface="Arial" panose="020B0604020202020204" pitchFamily="34" charset="0"/>
              <a:cs typeface="Arial" panose="020B0604020202020204" pitchFamily="34" charset="0"/>
            </a:endParaRPr>
          </a:p>
          <a:p>
            <a:pPr marL="1485900" lvl="1" indent="-571500">
              <a:spcBef>
                <a:spcPts val="0"/>
              </a:spcBef>
              <a:defRPr/>
            </a:pPr>
            <a:r>
              <a:rPr lang="en-GB" sz="7200" b="1" dirty="0">
                <a:solidFill>
                  <a:srgbClr val="445490"/>
                </a:solidFill>
                <a:latin typeface="Arial" panose="020B0604020202020204" pitchFamily="34" charset="0"/>
                <a:cs typeface="Arial" panose="020B0604020202020204" pitchFamily="34" charset="0"/>
              </a:rPr>
              <a:t>C</a:t>
            </a:r>
            <a:r>
              <a:rPr lang="en-GB" b="1" dirty="0">
                <a:solidFill>
                  <a:srgbClr val="445490"/>
                </a:solidFill>
                <a:latin typeface="Arial" panose="020B0604020202020204" pitchFamily="34" charset="0"/>
                <a:cs typeface="Arial" panose="020B0604020202020204" pitchFamily="34" charset="0"/>
              </a:rPr>
              <a:t>onsideration</a:t>
            </a:r>
            <a:r>
              <a:rPr lang="en-GB" dirty="0">
                <a:solidFill>
                  <a:schemeClr val="tx1">
                    <a:lumMod val="65000"/>
                    <a:lumOff val="35000"/>
                  </a:schemeClr>
                </a:solidFill>
                <a:latin typeface="Arial" panose="020B0604020202020204" pitchFamily="34" charset="0"/>
                <a:cs typeface="Arial" panose="020B0604020202020204" pitchFamily="34" charset="0"/>
              </a:rPr>
              <a:t>: giving an idea a fair hearing: thorough, interested and honest.</a:t>
            </a:r>
          </a:p>
          <a:p>
            <a:pPr marL="1485900" lvl="1" indent="-571500">
              <a:spcBef>
                <a:spcPts val="0"/>
              </a:spcBef>
              <a:defRPr/>
            </a:pPr>
            <a:endParaRPr lang="en-GB" dirty="0">
              <a:solidFill>
                <a:schemeClr val="tx1">
                  <a:lumMod val="65000"/>
                  <a:lumOff val="35000"/>
                </a:schemeClr>
              </a:solidFill>
              <a:latin typeface="Arial" panose="020B0604020202020204" pitchFamily="34" charset="0"/>
              <a:cs typeface="Arial" panose="020B0604020202020204" pitchFamily="34" charset="0"/>
            </a:endParaRPr>
          </a:p>
          <a:p>
            <a:pPr marL="1485900" lvl="1" indent="-571500">
              <a:spcBef>
                <a:spcPts val="0"/>
              </a:spcBef>
              <a:defRPr/>
            </a:pPr>
            <a:r>
              <a:rPr lang="en-GB" sz="7200" b="1" dirty="0">
                <a:solidFill>
                  <a:srgbClr val="445490"/>
                </a:solidFill>
                <a:latin typeface="Arial" panose="020B0604020202020204" pitchFamily="34" charset="0"/>
                <a:cs typeface="Arial" panose="020B0604020202020204" pitchFamily="34" charset="0"/>
              </a:rPr>
              <a:t>O</a:t>
            </a:r>
            <a:r>
              <a:rPr lang="en-GB" b="1" dirty="0">
                <a:solidFill>
                  <a:srgbClr val="445490"/>
                </a:solidFill>
                <a:latin typeface="Arial" panose="020B0604020202020204" pitchFamily="34" charset="0"/>
                <a:cs typeface="Arial" panose="020B0604020202020204" pitchFamily="34" charset="0"/>
              </a:rPr>
              <a:t>penness</a:t>
            </a:r>
            <a:r>
              <a:rPr lang="en-GB" dirty="0">
                <a:solidFill>
                  <a:schemeClr val="tx1">
                    <a:lumMod val="65000"/>
                    <a:lumOff val="35000"/>
                  </a:schemeClr>
                </a:solidFill>
                <a:latin typeface="Arial" panose="020B0604020202020204" pitchFamily="34" charset="0"/>
                <a:cs typeface="Arial" panose="020B0604020202020204" pitchFamily="34" charset="0"/>
              </a:rPr>
              <a:t>: Willingness to change your stance if justified by the arguments on offer; </a:t>
            </a:r>
            <a:r>
              <a:rPr lang="en-US" dirty="0">
                <a:solidFill>
                  <a:schemeClr val="tx1">
                    <a:lumMod val="65000"/>
                    <a:lumOff val="35000"/>
                  </a:schemeClr>
                </a:solidFill>
                <a:latin typeface="Arial" panose="020B0604020202020204" pitchFamily="34" charset="0"/>
                <a:cs typeface="Arial" panose="020B0604020202020204" pitchFamily="34" charset="0"/>
              </a:rPr>
              <a:t>suspending final judgement if you already hold a strong view on the topic – </a:t>
            </a:r>
            <a:r>
              <a:rPr lang="en-US" dirty="0" err="1">
                <a:solidFill>
                  <a:schemeClr val="tx1">
                    <a:lumMod val="65000"/>
                    <a:lumOff val="35000"/>
                  </a:schemeClr>
                </a:solidFill>
                <a:latin typeface="Arial" panose="020B0604020202020204" pitchFamily="34" charset="0"/>
                <a:cs typeface="Arial" panose="020B0604020202020204" pitchFamily="34" charset="0"/>
              </a:rPr>
              <a:t>scepticism</a:t>
            </a:r>
            <a:r>
              <a:rPr lang="en-US" dirty="0">
                <a:solidFill>
                  <a:schemeClr val="tx1">
                    <a:lumMod val="65000"/>
                    <a:lumOff val="35000"/>
                  </a:schemeClr>
                </a:solidFill>
                <a:latin typeface="Arial" panose="020B0604020202020204" pitchFamily="34" charset="0"/>
                <a:cs typeface="Arial" panose="020B0604020202020204" pitchFamily="34" charset="0"/>
              </a:rPr>
              <a:t> and cynicism are not the same thing!</a:t>
            </a:r>
            <a:endParaRPr lang="en-GB" dirty="0">
              <a:solidFill>
                <a:schemeClr val="tx1">
                  <a:lumMod val="65000"/>
                  <a:lumOff val="35000"/>
                </a:schemeClr>
              </a:solidFill>
              <a:latin typeface="Arial" panose="020B0604020202020204" pitchFamily="34" charset="0"/>
              <a:cs typeface="Arial" panose="020B0604020202020204" pitchFamily="34" charset="0"/>
            </a:endParaRPr>
          </a:p>
          <a:p>
            <a:pPr marL="1485900" lvl="1" indent="-571500">
              <a:spcBef>
                <a:spcPts val="0"/>
              </a:spcBef>
              <a:defRPr/>
            </a:pPr>
            <a:endParaRPr lang="en-GB" dirty="0">
              <a:solidFill>
                <a:schemeClr val="tx1">
                  <a:lumMod val="65000"/>
                  <a:lumOff val="35000"/>
                </a:schemeClr>
              </a:solidFill>
              <a:latin typeface="Arial" panose="020B0604020202020204" pitchFamily="34" charset="0"/>
              <a:cs typeface="Arial" panose="020B0604020202020204" pitchFamily="34" charset="0"/>
            </a:endParaRPr>
          </a:p>
          <a:p>
            <a:pPr marL="1485900" lvl="1" indent="-571500">
              <a:spcBef>
                <a:spcPts val="0"/>
              </a:spcBef>
              <a:defRPr/>
            </a:pPr>
            <a:r>
              <a:rPr lang="en-GB" sz="7200" b="1" dirty="0">
                <a:solidFill>
                  <a:srgbClr val="445490"/>
                </a:solidFill>
                <a:latin typeface="Arial" panose="020B0604020202020204" pitchFamily="34" charset="0"/>
                <a:cs typeface="Arial" panose="020B0604020202020204" pitchFamily="34" charset="0"/>
              </a:rPr>
              <a:t>R</a:t>
            </a:r>
            <a:r>
              <a:rPr lang="en-GB" b="1" dirty="0">
                <a:solidFill>
                  <a:srgbClr val="445490"/>
                </a:solidFill>
                <a:latin typeface="Arial" panose="020B0604020202020204" pitchFamily="34" charset="0"/>
                <a:cs typeface="Arial" panose="020B0604020202020204" pitchFamily="34" charset="0"/>
              </a:rPr>
              <a:t>econsideration</a:t>
            </a:r>
            <a:r>
              <a:rPr lang="en-GB" dirty="0">
                <a:solidFill>
                  <a:schemeClr val="tx1">
                    <a:lumMod val="65000"/>
                    <a:lumOff val="35000"/>
                  </a:schemeClr>
                </a:solidFill>
                <a:latin typeface="Arial" panose="020B0604020202020204" pitchFamily="34" charset="0"/>
                <a:cs typeface="Arial" panose="020B0604020202020204" pitchFamily="34" charset="0"/>
              </a:rPr>
              <a:t>: re-reading, returning to ideas in light of new knowledge and your own developing thoughts, and from more than one angle.</a:t>
            </a:r>
          </a:p>
          <a:p>
            <a:pPr marL="914400" lvl="1" indent="0">
              <a:spcBef>
                <a:spcPts val="0"/>
              </a:spcBef>
              <a:buNone/>
              <a:defRPr/>
            </a:pPr>
            <a:endParaRPr lang="en-GB" dirty="0">
              <a:solidFill>
                <a:schemeClr val="tx1">
                  <a:lumMod val="65000"/>
                  <a:lumOff val="35000"/>
                </a:schemeClr>
              </a:solidFill>
              <a:latin typeface="Arial" panose="020B0604020202020204" pitchFamily="34" charset="0"/>
              <a:cs typeface="Arial" panose="020B0604020202020204" pitchFamily="34" charset="0"/>
            </a:endParaRPr>
          </a:p>
          <a:p>
            <a:pPr marL="1485900" lvl="1" indent="-571500">
              <a:spcBef>
                <a:spcPts val="0"/>
              </a:spcBef>
              <a:defRPr/>
            </a:pPr>
            <a:r>
              <a:rPr lang="en-GB" sz="7200" b="1" dirty="0">
                <a:solidFill>
                  <a:srgbClr val="445490"/>
                </a:solidFill>
                <a:latin typeface="Arial" panose="020B0604020202020204" pitchFamily="34" charset="0"/>
                <a:cs typeface="Arial" panose="020B0604020202020204" pitchFamily="34" charset="0"/>
              </a:rPr>
              <a:t>D</a:t>
            </a:r>
            <a:r>
              <a:rPr lang="en-GB" b="1" dirty="0">
                <a:solidFill>
                  <a:srgbClr val="445490"/>
                </a:solidFill>
                <a:latin typeface="Arial" panose="020B0604020202020204" pitchFamily="34" charset="0"/>
                <a:cs typeface="Arial" panose="020B0604020202020204" pitchFamily="34" charset="0"/>
              </a:rPr>
              <a:t>uration</a:t>
            </a:r>
            <a:r>
              <a:rPr lang="en-GB" dirty="0">
                <a:solidFill>
                  <a:schemeClr val="tx1">
                    <a:lumMod val="65000"/>
                    <a:lumOff val="35000"/>
                  </a:schemeClr>
                </a:solidFill>
                <a:latin typeface="Arial" panose="020B0604020202020204" pitchFamily="34" charset="0"/>
                <a:cs typeface="Arial" panose="020B0604020202020204" pitchFamily="34" charset="0"/>
              </a:rPr>
              <a:t>: thinking about something for a decent amount of time.</a:t>
            </a:r>
          </a:p>
          <a:p>
            <a:pPr marL="1485900" lvl="1" indent="-571500">
              <a:spcBef>
                <a:spcPts val="0"/>
              </a:spcBef>
              <a:defRPr/>
            </a:pPr>
            <a:endParaRPr lang="en-GB" dirty="0">
              <a:solidFill>
                <a:schemeClr val="tx1">
                  <a:lumMod val="65000"/>
                  <a:lumOff val="35000"/>
                </a:schemeClr>
              </a:solidFill>
              <a:latin typeface="Arial" panose="020B0604020202020204" pitchFamily="34" charset="0"/>
              <a:cs typeface="Arial" panose="020B0604020202020204" pitchFamily="34" charset="0"/>
            </a:endParaRPr>
          </a:p>
          <a:p>
            <a:pPr>
              <a:spcAft>
                <a:spcPts val="1800"/>
              </a:spcAft>
            </a:pPr>
            <a:endParaRPr lang="en-US" dirty="0">
              <a:solidFill>
                <a:schemeClr val="tx1">
                  <a:lumMod val="65000"/>
                  <a:lumOff val="35000"/>
                </a:schemeClr>
              </a:solidFill>
            </a:endParaRPr>
          </a:p>
        </p:txBody>
      </p:sp>
      <p:pic>
        <p:nvPicPr>
          <p:cNvPr id="10" name="Picture 9">
            <a:extLst>
              <a:ext uri="{FF2B5EF4-FFF2-40B4-BE49-F238E27FC236}">
                <a16:creationId xmlns:a16="http://schemas.microsoft.com/office/drawing/2014/main" id="{73844BD4-937F-47C0-8A90-4D602D49346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57010" y="-344486"/>
            <a:ext cx="6943725" cy="4914900"/>
          </a:xfrm>
          <a:prstGeom prst="rect">
            <a:avLst/>
          </a:prstGeom>
        </p:spPr>
      </p:pic>
    </p:spTree>
    <p:extLst>
      <p:ext uri="{BB962C8B-B14F-4D97-AF65-F5344CB8AC3E}">
        <p14:creationId xmlns:p14="http://schemas.microsoft.com/office/powerpoint/2010/main" val="383214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descr="Library and Learning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cxnSp>
        <p:nvCxnSpPr>
          <p:cNvPr id="20" name="Straight Connector 19">
            <a:extLst>
              <a:ext uri="{C183D7F6-B498-43B3-948B-1728B52AA6E4}">
                <adec:decorative xmlns:adec="http://schemas.microsoft.com/office/drawing/2017/decorative" val="1"/>
              </a:ext>
            </a:extLst>
          </p:cNvPr>
          <p:cNvCxnSpPr/>
          <p:nvPr/>
        </p:nvCxnSpPr>
        <p:spPr>
          <a:xfrm>
            <a:off x="2495368" y="3400955"/>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76811077-8529-41C6-8CF7-43EDAFEBC84F}"/>
              </a:ext>
              <a:ext uri="{C183D7F6-B498-43B3-948B-1728B52AA6E4}">
                <adec:decorative xmlns:adec="http://schemas.microsoft.com/office/drawing/2017/decorative" val="1"/>
              </a:ext>
            </a:extLst>
          </p:cNvPr>
          <p:cNvSpPr>
            <a:spLocks noGrp="1"/>
          </p:cNvSpPr>
          <p:nvPr>
            <p:ph type="title"/>
          </p:nvPr>
        </p:nvSpPr>
        <p:spPr>
          <a:xfrm>
            <a:off x="2495368" y="787401"/>
            <a:ext cx="21031200" cy="2651126"/>
          </a:xfrm>
        </p:spPr>
        <p:txBody>
          <a:bodyPr/>
          <a:lstStyle/>
          <a:p>
            <a:r>
              <a:rPr lang="en-US" dirty="0">
                <a:solidFill>
                  <a:schemeClr val="tx1">
                    <a:lumMod val="65000"/>
                    <a:lumOff val="35000"/>
                  </a:schemeClr>
                </a:solidFill>
                <a:latin typeface="Arial" panose="020B0604020202020204" pitchFamily="34" charset="0"/>
                <a:cs typeface="Arial" panose="020B0604020202020204" pitchFamily="34" charset="0"/>
              </a:rPr>
              <a:t>Being critical</a:t>
            </a:r>
            <a:endParaRPr lang="en-GB" dirty="0"/>
          </a:p>
        </p:txBody>
      </p:sp>
      <p:pic>
        <p:nvPicPr>
          <p:cNvPr id="10" name="Picture 9">
            <a:extLst>
              <a:ext uri="{FF2B5EF4-FFF2-40B4-BE49-F238E27FC236}">
                <a16:creationId xmlns:a16="http://schemas.microsoft.com/office/drawing/2014/main" id="{EB1C356C-5DC8-4049-AF5D-0D824F0708D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01232" y="929520"/>
            <a:ext cx="4908301" cy="3235812"/>
          </a:xfrm>
          <a:prstGeom prst="rect">
            <a:avLst/>
          </a:prstGeom>
        </p:spPr>
      </p:pic>
      <p:sp>
        <p:nvSpPr>
          <p:cNvPr id="5" name="Rectangle 4">
            <a:extLst>
              <a:ext uri="{FF2B5EF4-FFF2-40B4-BE49-F238E27FC236}">
                <a16:creationId xmlns:a16="http://schemas.microsoft.com/office/drawing/2014/main" id="{882E670E-0868-4366-A5AD-0CE004A153C6}"/>
              </a:ext>
            </a:extLst>
          </p:cNvPr>
          <p:cNvSpPr/>
          <p:nvPr/>
        </p:nvSpPr>
        <p:spPr>
          <a:xfrm>
            <a:off x="2495368" y="11738698"/>
            <a:ext cx="21310530" cy="1200329"/>
          </a:xfrm>
          <a:prstGeom prst="rect">
            <a:avLst/>
          </a:prstGeom>
        </p:spPr>
        <p:txBody>
          <a:bodyPr wrap="square">
            <a:spAutoFit/>
          </a:bodyPr>
          <a:lstStyle/>
          <a:p>
            <a:r>
              <a:rPr lang="en-GB" u="sng" dirty="0">
                <a:solidFill>
                  <a:srgbClr val="464A4B"/>
                </a:solidFill>
                <a:hlinkClick r:id="rId5">
                  <a:extLst>
                    <a:ext uri="{A12FA001-AC4F-418D-AE19-62706E023703}">
                      <ahyp:hlinkClr xmlns:ahyp="http://schemas.microsoft.com/office/drawing/2018/hyperlinkcolor" val="tx"/>
                    </a:ext>
                  </a:extLst>
                </a:hlinkClick>
              </a:rPr>
              <a:t>A useful place to explore these questions and the definition is at </a:t>
            </a:r>
          </a:p>
          <a:p>
            <a:r>
              <a:rPr lang="en-GB" dirty="0">
                <a:solidFill>
                  <a:srgbClr val="464A4B"/>
                </a:solidFill>
                <a:hlinkClick r:id="rId5">
                  <a:extLst>
                    <a:ext uri="{A12FA001-AC4F-418D-AE19-62706E023703}">
                      <ahyp:hlinkClr xmlns:ahyp="http://schemas.microsoft.com/office/drawing/2018/hyperlinkcolor" val="tx"/>
                    </a:ext>
                  </a:extLst>
                </a:hlinkClick>
              </a:rPr>
              <a:t>https://plato.stanford.edu/entries/critical-thinking/</a:t>
            </a:r>
            <a:endParaRPr lang="en-GB" dirty="0">
              <a:solidFill>
                <a:srgbClr val="464A4B"/>
              </a:solidFill>
            </a:endParaRPr>
          </a:p>
        </p:txBody>
      </p:sp>
      <p:sp>
        <p:nvSpPr>
          <p:cNvPr id="13" name="Content Placeholder 3">
            <a:extLst>
              <a:ext uri="{FF2B5EF4-FFF2-40B4-BE49-F238E27FC236}">
                <a16:creationId xmlns:a16="http://schemas.microsoft.com/office/drawing/2014/main" id="{7BB20062-93C8-374C-A66A-BEC769CF9EAC}"/>
              </a:ext>
            </a:extLst>
          </p:cNvPr>
          <p:cNvSpPr>
            <a:spLocks noGrp="1"/>
          </p:cNvSpPr>
          <p:nvPr>
            <p:ph idx="1"/>
          </p:nvPr>
        </p:nvSpPr>
        <p:spPr>
          <a:xfrm>
            <a:off x="2495368" y="5474208"/>
            <a:ext cx="21031200" cy="8752839"/>
          </a:xfrm>
        </p:spPr>
        <p:txBody>
          <a:bodyPr>
            <a:normAutofit/>
          </a:bodyPr>
          <a:lstStyle/>
          <a:p>
            <a:pPr marL="0" indent="0">
              <a:spcAft>
                <a:spcPts val="1800"/>
              </a:spcAft>
              <a:buNone/>
            </a:pPr>
            <a:endParaRPr lang="en-US" dirty="0">
              <a:solidFill>
                <a:srgbClr val="464A4B"/>
              </a:solidFill>
            </a:endParaRPr>
          </a:p>
          <a:p>
            <a:pPr marL="0" indent="0" algn="ctr">
              <a:spcAft>
                <a:spcPts val="1800"/>
              </a:spcAft>
              <a:buNone/>
            </a:pPr>
            <a:r>
              <a:rPr lang="en-US" sz="9600" dirty="0">
                <a:solidFill>
                  <a:srgbClr val="464A4B"/>
                </a:solidFill>
                <a:latin typeface="Arial" panose="020B0604020202020204" pitchFamily="34" charset="0"/>
                <a:cs typeface="Arial" panose="020B0604020202020204" pitchFamily="34" charset="0"/>
              </a:rPr>
              <a:t>Why should we care?</a:t>
            </a:r>
          </a:p>
        </p:txBody>
      </p:sp>
    </p:spTree>
    <p:extLst>
      <p:ext uri="{BB962C8B-B14F-4D97-AF65-F5344CB8AC3E}">
        <p14:creationId xmlns:p14="http://schemas.microsoft.com/office/powerpoint/2010/main" val="370499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descr="Library and Learning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cxnSp>
        <p:nvCxnSpPr>
          <p:cNvPr id="20" name="Straight Connector 19">
            <a:extLst>
              <a:ext uri="{C183D7F6-B498-43B3-948B-1728B52AA6E4}">
                <adec:decorative xmlns:adec="http://schemas.microsoft.com/office/drawing/2017/decorative" val="1"/>
              </a:ext>
            </a:extLst>
          </p:cNvPr>
          <p:cNvCxnSpPr/>
          <p:nvPr/>
        </p:nvCxnSpPr>
        <p:spPr>
          <a:xfrm>
            <a:off x="2495368" y="2413403"/>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76811077-8529-41C6-8CF7-43EDAFEBC84F}"/>
              </a:ext>
              <a:ext uri="{C183D7F6-B498-43B3-948B-1728B52AA6E4}">
                <adec:decorative xmlns:adec="http://schemas.microsoft.com/office/drawing/2017/decorative" val="1"/>
              </a:ext>
            </a:extLst>
          </p:cNvPr>
          <p:cNvSpPr>
            <a:spLocks noGrp="1"/>
          </p:cNvSpPr>
          <p:nvPr>
            <p:ph type="title"/>
          </p:nvPr>
        </p:nvSpPr>
        <p:spPr>
          <a:xfrm>
            <a:off x="2312488" y="339823"/>
            <a:ext cx="21031200" cy="2651126"/>
          </a:xfrm>
        </p:spPr>
        <p:txBody>
          <a:bodyPr/>
          <a:lstStyle/>
          <a:p>
            <a:r>
              <a:rPr lang="en-US" dirty="0">
                <a:solidFill>
                  <a:schemeClr val="tx1">
                    <a:lumMod val="65000"/>
                    <a:lumOff val="35000"/>
                  </a:schemeClr>
                </a:solidFill>
                <a:latin typeface="Arial" panose="020B0604020202020204" pitchFamily="34" charset="0"/>
                <a:cs typeface="Arial" panose="020B0604020202020204" pitchFamily="34" charset="0"/>
              </a:rPr>
              <a:t>Critical reading: statistical manipulation</a:t>
            </a:r>
            <a:endParaRPr lang="en-GB" dirty="0"/>
          </a:p>
        </p:txBody>
      </p:sp>
      <p:sp>
        <p:nvSpPr>
          <p:cNvPr id="4" name="Content Placeholder 3">
            <a:extLst>
              <a:ext uri="{FF2B5EF4-FFF2-40B4-BE49-F238E27FC236}">
                <a16:creationId xmlns:a16="http://schemas.microsoft.com/office/drawing/2014/main" id="{4893CE32-396C-4ED3-81FD-40AECBAB91A7}"/>
              </a:ext>
            </a:extLst>
          </p:cNvPr>
          <p:cNvSpPr>
            <a:spLocks noGrp="1"/>
          </p:cNvSpPr>
          <p:nvPr>
            <p:ph idx="1"/>
          </p:nvPr>
        </p:nvSpPr>
        <p:spPr>
          <a:xfrm>
            <a:off x="2312488" y="2861485"/>
            <a:ext cx="21644792" cy="4949952"/>
          </a:xfrm>
        </p:spPr>
        <p:txBody>
          <a:bodyPr>
            <a:normAutofit/>
          </a:bodyPr>
          <a:lstStyle/>
          <a:p>
            <a:pPr marL="0" indent="0">
              <a:spcBef>
                <a:spcPts val="0"/>
              </a:spcBef>
              <a:buNone/>
              <a:defRPr/>
            </a:pPr>
            <a:r>
              <a:rPr lang="en-GB" sz="6000" dirty="0">
                <a:solidFill>
                  <a:schemeClr val="tx1">
                    <a:lumMod val="65000"/>
                    <a:lumOff val="35000"/>
                  </a:schemeClr>
                </a:solidFill>
                <a:latin typeface="Arial" panose="020B0604020202020204" pitchFamily="34" charset="0"/>
                <a:cs typeface="Arial" panose="020B0604020202020204" pitchFamily="34" charset="0"/>
              </a:rPr>
              <a:t>The manipulation of statistics to persuade the reader to accept claims at ‘face-value’, without evidence or a false presentation of the evidence, for example:</a:t>
            </a:r>
          </a:p>
          <a:p>
            <a:pPr>
              <a:spcBef>
                <a:spcPts val="0"/>
              </a:spcBef>
              <a:defRPr/>
            </a:pPr>
            <a:endParaRPr lang="en-GB" sz="6000" dirty="0">
              <a:solidFill>
                <a:schemeClr val="tx1">
                  <a:lumMod val="65000"/>
                  <a:lumOff val="35000"/>
                </a:schemeClr>
              </a:solidFill>
              <a:latin typeface="Arial" panose="020B0604020202020204" pitchFamily="34" charset="0"/>
              <a:cs typeface="Arial" panose="020B0604020202020204" pitchFamily="34" charset="0"/>
            </a:endParaRPr>
          </a:p>
          <a:p>
            <a:pPr>
              <a:spcAft>
                <a:spcPts val="1800"/>
              </a:spcAft>
            </a:pPr>
            <a:endParaRPr lang="en-US" dirty="0">
              <a:solidFill>
                <a:schemeClr val="tx1">
                  <a:lumMod val="65000"/>
                  <a:lumOff val="35000"/>
                </a:schemeClr>
              </a:solidFill>
            </a:endParaRPr>
          </a:p>
        </p:txBody>
      </p:sp>
      <p:sp>
        <p:nvSpPr>
          <p:cNvPr id="2" name="Rectangle 1">
            <a:extLst>
              <a:ext uri="{FF2B5EF4-FFF2-40B4-BE49-F238E27FC236}">
                <a16:creationId xmlns:a16="http://schemas.microsoft.com/office/drawing/2014/main" id="{AA0A4EEF-E898-4201-9FC1-70B7D8B0C6E8}"/>
              </a:ext>
            </a:extLst>
          </p:cNvPr>
          <p:cNvSpPr/>
          <p:nvPr/>
        </p:nvSpPr>
        <p:spPr>
          <a:xfrm>
            <a:off x="2495368" y="5884548"/>
            <a:ext cx="22269381" cy="7076424"/>
          </a:xfrm>
          <a:prstGeom prst="rect">
            <a:avLst/>
          </a:prstGeom>
        </p:spPr>
        <p:txBody>
          <a:bodyPr wrap="square">
            <a:spAutoFit/>
          </a:bodyPr>
          <a:lstStyle/>
          <a:p>
            <a:pPr marL="571500" indent="-571500">
              <a:lnSpc>
                <a:spcPct val="150000"/>
              </a:lnSpc>
              <a:spcBef>
                <a:spcPts val="0"/>
              </a:spcBef>
              <a:buFont typeface="Arial" panose="020B0604020202020204" pitchFamily="34" charset="0"/>
              <a:buChar char="•"/>
              <a:defRPr/>
            </a:pPr>
            <a:r>
              <a:rPr lang="en-GB" sz="4400" dirty="0">
                <a:solidFill>
                  <a:schemeClr val="tx1">
                    <a:lumMod val="65000"/>
                    <a:lumOff val="35000"/>
                  </a:schemeClr>
                </a:solidFill>
                <a:latin typeface="Arial" panose="020B0604020202020204" pitchFamily="34" charset="0"/>
                <a:cs typeface="Arial" panose="020B0604020202020204" pitchFamily="34" charset="0"/>
              </a:rPr>
              <a:t>Implied data ‘60% of scholars agree that….’</a:t>
            </a:r>
          </a:p>
          <a:p>
            <a:pPr marL="571500" indent="-571500">
              <a:lnSpc>
                <a:spcPct val="150000"/>
              </a:lnSpc>
              <a:spcBef>
                <a:spcPts val="0"/>
              </a:spcBef>
              <a:buFont typeface="Arial" panose="020B0604020202020204" pitchFamily="34" charset="0"/>
              <a:buChar char="•"/>
              <a:defRPr/>
            </a:pPr>
            <a:r>
              <a:rPr lang="en-GB" sz="4400" dirty="0">
                <a:solidFill>
                  <a:schemeClr val="tx1">
                    <a:lumMod val="65000"/>
                    <a:lumOff val="35000"/>
                  </a:schemeClr>
                </a:solidFill>
                <a:latin typeface="Arial" panose="020B0604020202020204" pitchFamily="34" charset="0"/>
                <a:cs typeface="Arial" panose="020B0604020202020204" pitchFamily="34" charset="0"/>
              </a:rPr>
              <a:t>Use of percentages when the sample size is small (misleading impression of greater significance)</a:t>
            </a:r>
          </a:p>
          <a:p>
            <a:pPr marL="571500" indent="-571500">
              <a:lnSpc>
                <a:spcPct val="150000"/>
              </a:lnSpc>
              <a:spcBef>
                <a:spcPts val="0"/>
              </a:spcBef>
              <a:buFont typeface="Arial" panose="020B0604020202020204" pitchFamily="34" charset="0"/>
              <a:buChar char="•"/>
              <a:defRPr/>
            </a:pPr>
            <a:r>
              <a:rPr lang="en-GB" sz="4400" dirty="0">
                <a:solidFill>
                  <a:schemeClr val="tx1">
                    <a:lumMod val="65000"/>
                    <a:lumOff val="35000"/>
                  </a:schemeClr>
                </a:solidFill>
                <a:latin typeface="Arial" panose="020B0604020202020204" pitchFamily="34" charset="0"/>
                <a:cs typeface="Arial" panose="020B0604020202020204" pitchFamily="34" charset="0"/>
              </a:rPr>
              <a:t>False claims of causation from correlation of data</a:t>
            </a:r>
          </a:p>
          <a:p>
            <a:pPr marL="571500" indent="-571500">
              <a:lnSpc>
                <a:spcPct val="150000"/>
              </a:lnSpc>
              <a:spcBef>
                <a:spcPts val="0"/>
              </a:spcBef>
              <a:buFont typeface="Arial" panose="020B0604020202020204" pitchFamily="34" charset="0"/>
              <a:buChar char="•"/>
              <a:defRPr/>
            </a:pPr>
            <a:r>
              <a:rPr lang="en-GB" sz="4400" dirty="0">
                <a:solidFill>
                  <a:schemeClr val="tx1">
                    <a:lumMod val="65000"/>
                    <a:lumOff val="35000"/>
                  </a:schemeClr>
                </a:solidFill>
                <a:latin typeface="Arial" panose="020B0604020202020204" pitchFamily="34" charset="0"/>
                <a:cs typeface="Arial" panose="020B0604020202020204" pitchFamily="34" charset="0"/>
              </a:rPr>
              <a:t>Cherry-picking, manipulation of data</a:t>
            </a:r>
          </a:p>
          <a:p>
            <a:pPr marL="571500" indent="-571500">
              <a:lnSpc>
                <a:spcPct val="150000"/>
              </a:lnSpc>
              <a:spcBef>
                <a:spcPts val="0"/>
              </a:spcBef>
              <a:buFont typeface="Arial" panose="020B0604020202020204" pitchFamily="34" charset="0"/>
              <a:buChar char="•"/>
              <a:defRPr/>
            </a:pPr>
            <a:r>
              <a:rPr lang="en-GB" sz="4400" dirty="0">
                <a:solidFill>
                  <a:schemeClr val="tx1">
                    <a:lumMod val="65000"/>
                    <a:lumOff val="35000"/>
                  </a:schemeClr>
                </a:solidFill>
                <a:latin typeface="Arial" panose="020B0604020202020204" pitchFamily="34" charset="0"/>
                <a:cs typeface="Arial" panose="020B0604020202020204" pitchFamily="34" charset="0"/>
              </a:rPr>
              <a:t>Misleading visualization of data</a:t>
            </a:r>
          </a:p>
          <a:p>
            <a:pPr marL="571500" indent="-571500">
              <a:lnSpc>
                <a:spcPct val="150000"/>
              </a:lnSpc>
              <a:spcBef>
                <a:spcPts val="0"/>
              </a:spcBef>
              <a:buFont typeface="Arial" panose="020B0604020202020204" pitchFamily="34" charset="0"/>
              <a:buChar char="•"/>
              <a:defRPr/>
            </a:pPr>
            <a:r>
              <a:rPr lang="en-GB" sz="4400" dirty="0">
                <a:solidFill>
                  <a:schemeClr val="tx1">
                    <a:lumMod val="65000"/>
                    <a:lumOff val="35000"/>
                  </a:schemeClr>
                </a:solidFill>
                <a:latin typeface="Arial" panose="020B0604020202020204" pitchFamily="34" charset="0"/>
                <a:cs typeface="Arial" panose="020B0604020202020204" pitchFamily="34" charset="0"/>
              </a:rPr>
              <a:t>….and other more complex statistical debates</a:t>
            </a:r>
          </a:p>
        </p:txBody>
      </p:sp>
      <p:pic>
        <p:nvPicPr>
          <p:cNvPr id="15" name="Picture 2" descr="An image of a motorway bill board displaying the toothpaste advert with the claim 'more than 80% of dentists recommend Colgate'.">
            <a:extLst>
              <a:ext uri="{FF2B5EF4-FFF2-40B4-BE49-F238E27FC236}">
                <a16:creationId xmlns:a16="http://schemas.microsoft.com/office/drawing/2014/main" id="{C7FCA945-5421-4FCD-8C2E-E6ABEEF114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95112" y="9258236"/>
            <a:ext cx="5857875" cy="420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035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cxnSp>
        <p:nvCxnSpPr>
          <p:cNvPr id="20" name="Straight Connector 19">
            <a:extLst>
              <a:ext uri="{C183D7F6-B498-43B3-948B-1728B52AA6E4}">
                <adec:decorative xmlns:adec="http://schemas.microsoft.com/office/drawing/2017/decorative" val="1"/>
              </a:ext>
            </a:extLst>
          </p:cNvPr>
          <p:cNvCxnSpPr/>
          <p:nvPr/>
        </p:nvCxnSpPr>
        <p:spPr>
          <a:xfrm>
            <a:off x="2495368" y="3400955"/>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76811077-8529-41C6-8CF7-43EDAFEBC84F}"/>
              </a:ext>
              <a:ext uri="{C183D7F6-B498-43B3-948B-1728B52AA6E4}">
                <adec:decorative xmlns:adec="http://schemas.microsoft.com/office/drawing/2017/decorative" val="1"/>
              </a:ext>
            </a:extLst>
          </p:cNvPr>
          <p:cNvSpPr>
            <a:spLocks noGrp="1"/>
          </p:cNvSpPr>
          <p:nvPr>
            <p:ph type="title"/>
          </p:nvPr>
        </p:nvSpPr>
        <p:spPr>
          <a:xfrm>
            <a:off x="2495368" y="787401"/>
            <a:ext cx="21031200" cy="2651126"/>
          </a:xfrm>
        </p:spPr>
        <p:txBody>
          <a:bodyPr/>
          <a:lstStyle/>
          <a:p>
            <a:r>
              <a:rPr lang="en-US" dirty="0">
                <a:solidFill>
                  <a:schemeClr val="tx1">
                    <a:lumMod val="65000"/>
                    <a:lumOff val="35000"/>
                  </a:schemeClr>
                </a:solidFill>
                <a:latin typeface="Arial" panose="020B0604020202020204" pitchFamily="34" charset="0"/>
                <a:cs typeface="Arial" panose="020B0604020202020204" pitchFamily="34" charset="0"/>
              </a:rPr>
              <a:t>Example:</a:t>
            </a:r>
            <a:endParaRPr lang="en-GB" dirty="0"/>
          </a:p>
        </p:txBody>
      </p:sp>
      <p:sp>
        <p:nvSpPr>
          <p:cNvPr id="4" name="Content Placeholder 3">
            <a:extLst>
              <a:ext uri="{FF2B5EF4-FFF2-40B4-BE49-F238E27FC236}">
                <a16:creationId xmlns:a16="http://schemas.microsoft.com/office/drawing/2014/main" id="{4893CE32-396C-4ED3-81FD-40AECBAB91A7}"/>
              </a:ext>
            </a:extLst>
          </p:cNvPr>
          <p:cNvSpPr>
            <a:spLocks noGrp="1"/>
          </p:cNvSpPr>
          <p:nvPr>
            <p:ph idx="1"/>
          </p:nvPr>
        </p:nvSpPr>
        <p:spPr>
          <a:xfrm>
            <a:off x="2495368" y="4175760"/>
            <a:ext cx="21031200" cy="8752839"/>
          </a:xfrm>
        </p:spPr>
        <p:txBody>
          <a:bodyPr>
            <a:normAutofit/>
          </a:bodyPr>
          <a:lstStyle/>
          <a:p>
            <a:pPr marL="0" indent="0">
              <a:spcAft>
                <a:spcPts val="1800"/>
              </a:spcAft>
              <a:buNone/>
            </a:pPr>
            <a:endParaRPr lang="en-GB" sz="6000" dirty="0">
              <a:latin typeface="Arial" panose="020B0604020202020204" pitchFamily="34" charset="0"/>
              <a:cs typeface="Arial" panose="020B0604020202020204" pitchFamily="34" charset="0"/>
            </a:endParaRPr>
          </a:p>
          <a:p>
            <a:pPr marL="0" indent="0">
              <a:spcAft>
                <a:spcPts val="1800"/>
              </a:spcAft>
              <a:buNone/>
            </a:pPr>
            <a:r>
              <a:rPr lang="en-GB" sz="6000" dirty="0">
                <a:solidFill>
                  <a:schemeClr val="tx1">
                    <a:lumMod val="65000"/>
                    <a:lumOff val="35000"/>
                  </a:schemeClr>
                </a:solidFill>
                <a:latin typeface="Arial" panose="020B0604020202020204" pitchFamily="34" charset="0"/>
                <a:cs typeface="Arial" panose="020B0604020202020204" pitchFamily="34" charset="0"/>
              </a:rPr>
              <a:t>‘Vegetarians are less likely to smoke than meat-eaters’</a:t>
            </a:r>
          </a:p>
          <a:p>
            <a:pPr>
              <a:spcAft>
                <a:spcPts val="1800"/>
              </a:spcAft>
            </a:pPr>
            <a:endParaRPr lang="en-US" dirty="0">
              <a:solidFill>
                <a:srgbClr val="464A4B"/>
              </a:solidFill>
            </a:endParaRPr>
          </a:p>
        </p:txBody>
      </p:sp>
      <p:pic>
        <p:nvPicPr>
          <p:cNvPr id="10" name="Picture 9">
            <a:extLst>
              <a:ext uri="{FF2B5EF4-FFF2-40B4-BE49-F238E27FC236}">
                <a16:creationId xmlns:a16="http://schemas.microsoft.com/office/drawing/2014/main" id="{EB1C356C-5DC8-4049-AF5D-0D824F0708D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01232" y="929520"/>
            <a:ext cx="4908301" cy="3235812"/>
          </a:xfrm>
          <a:prstGeom prst="rect">
            <a:avLst/>
          </a:prstGeom>
        </p:spPr>
      </p:pic>
      <p:sp>
        <p:nvSpPr>
          <p:cNvPr id="2" name="TextBox 1">
            <a:extLst>
              <a:ext uri="{FF2B5EF4-FFF2-40B4-BE49-F238E27FC236}">
                <a16:creationId xmlns:a16="http://schemas.microsoft.com/office/drawing/2014/main" id="{9FA1C22C-C4A6-44DF-ACDF-44E938676B01}"/>
              </a:ext>
            </a:extLst>
          </p:cNvPr>
          <p:cNvSpPr txBox="1"/>
          <p:nvPr/>
        </p:nvSpPr>
        <p:spPr>
          <a:xfrm>
            <a:off x="6693408" y="7444183"/>
            <a:ext cx="10684335" cy="2123658"/>
          </a:xfrm>
          <a:prstGeom prst="rect">
            <a:avLst/>
          </a:prstGeom>
          <a:noFill/>
        </p:spPr>
        <p:txBody>
          <a:bodyPr wrap="none" rtlCol="0">
            <a:spAutoFit/>
          </a:bodyPr>
          <a:lstStyle/>
          <a:p>
            <a:pPr algn="ctr"/>
            <a:r>
              <a:rPr lang="en-GB" sz="6600" dirty="0">
                <a:solidFill>
                  <a:schemeClr val="tx1">
                    <a:lumMod val="65000"/>
                    <a:lumOff val="35000"/>
                  </a:schemeClr>
                </a:solidFill>
                <a:latin typeface="Arial" panose="020B0604020202020204" pitchFamily="34" charset="0"/>
                <a:cs typeface="Arial" panose="020B0604020202020204" pitchFamily="34" charset="0"/>
              </a:rPr>
              <a:t>Remember:</a:t>
            </a:r>
          </a:p>
          <a:p>
            <a:pPr algn="ctr"/>
            <a:r>
              <a:rPr lang="en-GB" sz="6600" dirty="0">
                <a:solidFill>
                  <a:schemeClr val="tx1">
                    <a:lumMod val="65000"/>
                    <a:lumOff val="35000"/>
                  </a:schemeClr>
                </a:solidFill>
                <a:latin typeface="Arial" panose="020B0604020202020204" pitchFamily="34" charset="0"/>
                <a:cs typeface="Arial" panose="020B0604020202020204" pitchFamily="34" charset="0"/>
              </a:rPr>
              <a:t>Correlation is not causation!</a:t>
            </a:r>
          </a:p>
        </p:txBody>
      </p:sp>
    </p:spTree>
    <p:extLst>
      <p:ext uri="{BB962C8B-B14F-4D97-AF65-F5344CB8AC3E}">
        <p14:creationId xmlns:p14="http://schemas.microsoft.com/office/powerpoint/2010/main" val="64826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cxnSp>
        <p:nvCxnSpPr>
          <p:cNvPr id="20" name="Straight Connector 19">
            <a:extLst>
              <a:ext uri="{C183D7F6-B498-43B3-948B-1728B52AA6E4}">
                <adec:decorative xmlns:adec="http://schemas.microsoft.com/office/drawing/2017/decorative" val="1"/>
              </a:ext>
            </a:extLst>
          </p:cNvPr>
          <p:cNvCxnSpPr/>
          <p:nvPr/>
        </p:nvCxnSpPr>
        <p:spPr>
          <a:xfrm>
            <a:off x="2495368" y="3400955"/>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76811077-8529-41C6-8CF7-43EDAFEBC84F}"/>
              </a:ext>
              <a:ext uri="{C183D7F6-B498-43B3-948B-1728B52AA6E4}">
                <adec:decorative xmlns:adec="http://schemas.microsoft.com/office/drawing/2017/decorative" val="1"/>
              </a:ext>
            </a:extLst>
          </p:cNvPr>
          <p:cNvSpPr>
            <a:spLocks noGrp="1"/>
          </p:cNvSpPr>
          <p:nvPr>
            <p:ph type="title"/>
          </p:nvPr>
        </p:nvSpPr>
        <p:spPr>
          <a:xfrm>
            <a:off x="2495368" y="787401"/>
            <a:ext cx="21031200" cy="2651126"/>
          </a:xfrm>
        </p:spPr>
        <p:txBody>
          <a:bodyPr/>
          <a:lstStyle/>
          <a:p>
            <a:r>
              <a:rPr lang="en-US" dirty="0">
                <a:solidFill>
                  <a:schemeClr val="tx1">
                    <a:lumMod val="65000"/>
                    <a:lumOff val="35000"/>
                  </a:schemeClr>
                </a:solidFill>
                <a:latin typeface="Arial" panose="020B0604020202020204" pitchFamily="34" charset="0"/>
                <a:cs typeface="Arial" panose="020B0604020202020204" pitchFamily="34" charset="0"/>
              </a:rPr>
              <a:t>Rhetorical Manipulation</a:t>
            </a:r>
            <a:endParaRPr lang="en-GB" dirty="0"/>
          </a:p>
        </p:txBody>
      </p:sp>
      <p:sp>
        <p:nvSpPr>
          <p:cNvPr id="4" name="Content Placeholder 3">
            <a:extLst>
              <a:ext uri="{FF2B5EF4-FFF2-40B4-BE49-F238E27FC236}">
                <a16:creationId xmlns:a16="http://schemas.microsoft.com/office/drawing/2014/main" id="{4893CE32-396C-4ED3-81FD-40AECBAB91A7}"/>
              </a:ext>
            </a:extLst>
          </p:cNvPr>
          <p:cNvSpPr>
            <a:spLocks noGrp="1"/>
          </p:cNvSpPr>
          <p:nvPr>
            <p:ph idx="1"/>
          </p:nvPr>
        </p:nvSpPr>
        <p:spPr>
          <a:xfrm>
            <a:off x="2495368" y="4175760"/>
            <a:ext cx="21031200" cy="8752839"/>
          </a:xfrm>
        </p:spPr>
        <p:txBody>
          <a:bodyPr>
            <a:normAutofit/>
          </a:bodyPr>
          <a:lstStyle/>
          <a:p>
            <a:pPr marL="0" indent="0">
              <a:spcAft>
                <a:spcPts val="1800"/>
              </a:spcAft>
              <a:buNone/>
            </a:pPr>
            <a:r>
              <a:rPr lang="en-GB" altLang="en-US" dirty="0">
                <a:solidFill>
                  <a:srgbClr val="7084B5"/>
                </a:solidFill>
                <a:latin typeface="Arial" panose="020B0604020202020204" pitchFamily="34" charset="0"/>
                <a:cs typeface="Arial" panose="020B0604020202020204" pitchFamily="34" charset="0"/>
              </a:rPr>
              <a:t>The use of literary/rhetorical devices to persuade the reader to accept claims at ‘face-value’, often without any real further evidence to back statements. An example:</a:t>
            </a:r>
          </a:p>
          <a:p>
            <a:pPr marL="0" indent="0">
              <a:spcAft>
                <a:spcPts val="1800"/>
              </a:spcAft>
              <a:buNone/>
            </a:pPr>
            <a:r>
              <a:rPr lang="en-GB" altLang="en-US" sz="8800" dirty="0">
                <a:solidFill>
                  <a:schemeClr val="tx1">
                    <a:lumMod val="65000"/>
                    <a:lumOff val="35000"/>
                  </a:schemeClr>
                </a:solidFill>
                <a:latin typeface="Arial" panose="020B0604020202020204" pitchFamily="34" charset="0"/>
                <a:ea typeface="Calibri" panose="020F0502020204030204" pitchFamily="34" charset="0"/>
                <a:cs typeface="Times New Roman" panose="02020603050405020304" pitchFamily="18" charset="0"/>
              </a:rPr>
              <a:t>‘This craze for veganism surely must be stopped if we are to save our agricultural industry from disaster, as Smith (2018) has rightly argued…..’</a:t>
            </a:r>
          </a:p>
          <a:p>
            <a:pPr>
              <a:spcAft>
                <a:spcPts val="1800"/>
              </a:spcAft>
            </a:pPr>
            <a:endParaRPr lang="en-US" dirty="0">
              <a:solidFill>
                <a:srgbClr val="464A4B"/>
              </a:solidFill>
            </a:endParaRPr>
          </a:p>
        </p:txBody>
      </p:sp>
    </p:spTree>
    <p:extLst>
      <p:ext uri="{BB962C8B-B14F-4D97-AF65-F5344CB8AC3E}">
        <p14:creationId xmlns:p14="http://schemas.microsoft.com/office/powerpoint/2010/main" val="179886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273420" y="0"/>
            <a:ext cx="15868436" cy="13692924"/>
          </a:xfrm>
          <a:prstGeom prst="rect">
            <a:avLst/>
          </a:prstGeom>
        </p:spPr>
      </p:pic>
      <p:sp>
        <p:nvSpPr>
          <p:cNvPr id="3" name="Oval 2">
            <a:extLst>
              <a:ext uri="{FF2B5EF4-FFF2-40B4-BE49-F238E27FC236}">
                <a16:creationId xmlns:a16="http://schemas.microsoft.com/office/drawing/2014/main" id="{12F8C51E-A43D-4BB9-AA06-64387527E360}"/>
              </a:ext>
            </a:extLst>
          </p:cNvPr>
          <p:cNvSpPr/>
          <p:nvPr/>
        </p:nvSpPr>
        <p:spPr>
          <a:xfrm>
            <a:off x="8766712" y="4588269"/>
            <a:ext cx="1496008" cy="827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1">
                  <a:lumMod val="75000"/>
                  <a:lumOff val="25000"/>
                </a:schemeClr>
              </a:solidFill>
            </a:endParaRPr>
          </a:p>
        </p:txBody>
      </p:sp>
      <p:sp>
        <p:nvSpPr>
          <p:cNvPr id="5" name="Oval 4">
            <a:extLst>
              <a:ext uri="{FF2B5EF4-FFF2-40B4-BE49-F238E27FC236}">
                <a16:creationId xmlns:a16="http://schemas.microsoft.com/office/drawing/2014/main" id="{0955C632-065B-4B29-8E41-84CF005CDA61}"/>
              </a:ext>
            </a:extLst>
          </p:cNvPr>
          <p:cNvSpPr/>
          <p:nvPr/>
        </p:nvSpPr>
        <p:spPr>
          <a:xfrm>
            <a:off x="8766712" y="7019969"/>
            <a:ext cx="6325912" cy="827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1">
                  <a:lumMod val="75000"/>
                  <a:lumOff val="25000"/>
                </a:schemeClr>
              </a:solidFill>
            </a:endParaRPr>
          </a:p>
        </p:txBody>
      </p:sp>
    </p:spTree>
    <p:extLst>
      <p:ext uri="{BB962C8B-B14F-4D97-AF65-F5344CB8AC3E}">
        <p14:creationId xmlns:p14="http://schemas.microsoft.com/office/powerpoint/2010/main" val="4096731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1A8CCF-F18B-476B-A075-20809D20CA5F}"/>
              </a:ext>
            </a:extLst>
          </p:cNvPr>
          <p:cNvPicPr>
            <a:picLocks noChangeAspect="1"/>
          </p:cNvPicPr>
          <p:nvPr/>
        </p:nvPicPr>
        <p:blipFill>
          <a:blip r:embed="rId2"/>
          <a:stretch>
            <a:fillRect/>
          </a:stretch>
        </p:blipFill>
        <p:spPr>
          <a:xfrm>
            <a:off x="7162800" y="348345"/>
            <a:ext cx="9117832" cy="13019314"/>
          </a:xfrm>
          <a:prstGeom prst="rect">
            <a:avLst/>
          </a:prstGeom>
        </p:spPr>
      </p:pic>
      <p:sp>
        <p:nvSpPr>
          <p:cNvPr id="5" name="Oval 4">
            <a:extLst>
              <a:ext uri="{FF2B5EF4-FFF2-40B4-BE49-F238E27FC236}">
                <a16:creationId xmlns:a16="http://schemas.microsoft.com/office/drawing/2014/main" id="{61A8F6E9-6484-4811-9EE6-10D3D7A6A5DC}"/>
              </a:ext>
            </a:extLst>
          </p:cNvPr>
          <p:cNvSpPr/>
          <p:nvPr/>
        </p:nvSpPr>
        <p:spPr>
          <a:xfrm>
            <a:off x="13419845" y="514740"/>
            <a:ext cx="1170126" cy="5411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solidFill>
                <a:schemeClr val="tx1">
                  <a:lumMod val="75000"/>
                  <a:lumOff val="25000"/>
                </a:schemeClr>
              </a:solidFill>
            </a:endParaRPr>
          </a:p>
        </p:txBody>
      </p:sp>
      <p:sp>
        <p:nvSpPr>
          <p:cNvPr id="6" name="Oval 5">
            <a:extLst>
              <a:ext uri="{FF2B5EF4-FFF2-40B4-BE49-F238E27FC236}">
                <a16:creationId xmlns:a16="http://schemas.microsoft.com/office/drawing/2014/main" id="{95E1AE9E-53A1-441A-8099-22827D89BF33}"/>
              </a:ext>
            </a:extLst>
          </p:cNvPr>
          <p:cNvSpPr/>
          <p:nvPr/>
        </p:nvSpPr>
        <p:spPr>
          <a:xfrm>
            <a:off x="12834780" y="5587482"/>
            <a:ext cx="1755188" cy="5411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solidFill>
                <a:schemeClr val="tx1">
                  <a:lumMod val="75000"/>
                  <a:lumOff val="25000"/>
                </a:schemeClr>
              </a:solidFill>
            </a:endParaRPr>
          </a:p>
        </p:txBody>
      </p:sp>
      <p:sp>
        <p:nvSpPr>
          <p:cNvPr id="7" name="Oval 6">
            <a:extLst>
              <a:ext uri="{FF2B5EF4-FFF2-40B4-BE49-F238E27FC236}">
                <a16:creationId xmlns:a16="http://schemas.microsoft.com/office/drawing/2014/main" id="{98918C31-F360-47BB-8224-18CA686AF889}"/>
              </a:ext>
            </a:extLst>
          </p:cNvPr>
          <p:cNvSpPr/>
          <p:nvPr/>
        </p:nvSpPr>
        <p:spPr>
          <a:xfrm>
            <a:off x="8455959" y="6128658"/>
            <a:ext cx="1994330" cy="5411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solidFill>
                <a:schemeClr val="tx1">
                  <a:lumMod val="75000"/>
                  <a:lumOff val="25000"/>
                </a:schemeClr>
              </a:solidFill>
            </a:endParaRPr>
          </a:p>
        </p:txBody>
      </p:sp>
      <p:sp>
        <p:nvSpPr>
          <p:cNvPr id="8" name="Oval 7">
            <a:extLst>
              <a:ext uri="{FF2B5EF4-FFF2-40B4-BE49-F238E27FC236}">
                <a16:creationId xmlns:a16="http://schemas.microsoft.com/office/drawing/2014/main" id="{CFB9CC1D-659A-4D00-997E-5451ED393FC9}"/>
              </a:ext>
            </a:extLst>
          </p:cNvPr>
          <p:cNvSpPr/>
          <p:nvPr/>
        </p:nvSpPr>
        <p:spPr>
          <a:xfrm>
            <a:off x="9865225" y="12826482"/>
            <a:ext cx="1170126" cy="5411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solidFill>
                <a:schemeClr val="tx1">
                  <a:lumMod val="75000"/>
                  <a:lumOff val="25000"/>
                </a:schemeClr>
              </a:solidFill>
            </a:endParaRPr>
          </a:p>
        </p:txBody>
      </p:sp>
      <p:sp>
        <p:nvSpPr>
          <p:cNvPr id="9" name="Oval 8">
            <a:extLst>
              <a:ext uri="{FF2B5EF4-FFF2-40B4-BE49-F238E27FC236}">
                <a16:creationId xmlns:a16="http://schemas.microsoft.com/office/drawing/2014/main" id="{7B9888E1-7133-4228-A56B-CF4F08D096A9}"/>
              </a:ext>
            </a:extLst>
          </p:cNvPr>
          <p:cNvSpPr/>
          <p:nvPr/>
        </p:nvSpPr>
        <p:spPr>
          <a:xfrm>
            <a:off x="6997273" y="8392886"/>
            <a:ext cx="1994330" cy="5411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solidFill>
                <a:schemeClr val="tx1">
                  <a:lumMod val="75000"/>
                  <a:lumOff val="25000"/>
                </a:schemeClr>
              </a:solidFill>
            </a:endParaRPr>
          </a:p>
        </p:txBody>
      </p:sp>
    </p:spTree>
    <p:extLst>
      <p:ext uri="{BB962C8B-B14F-4D97-AF65-F5344CB8AC3E}">
        <p14:creationId xmlns:p14="http://schemas.microsoft.com/office/powerpoint/2010/main" val="3223846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26C681-BB4D-49C5-935F-CBD6B5A63A5A}"/>
              </a:ext>
            </a:extLst>
          </p:cNvPr>
          <p:cNvPicPr>
            <a:picLocks noChangeAspect="1"/>
          </p:cNvPicPr>
          <p:nvPr/>
        </p:nvPicPr>
        <p:blipFill>
          <a:blip r:embed="rId2"/>
          <a:stretch>
            <a:fillRect/>
          </a:stretch>
        </p:blipFill>
        <p:spPr>
          <a:xfrm>
            <a:off x="757514" y="1096444"/>
            <a:ext cx="14651816" cy="7989920"/>
          </a:xfrm>
          <a:prstGeom prst="rect">
            <a:avLst/>
          </a:prstGeom>
        </p:spPr>
      </p:pic>
      <p:sp>
        <p:nvSpPr>
          <p:cNvPr id="5" name="Oval 4">
            <a:extLst>
              <a:ext uri="{FF2B5EF4-FFF2-40B4-BE49-F238E27FC236}">
                <a16:creationId xmlns:a16="http://schemas.microsoft.com/office/drawing/2014/main" id="{5EB48A60-0FBF-4A02-956D-10F8E61522B8}"/>
              </a:ext>
            </a:extLst>
          </p:cNvPr>
          <p:cNvSpPr/>
          <p:nvPr/>
        </p:nvSpPr>
        <p:spPr>
          <a:xfrm>
            <a:off x="5337112" y="4009052"/>
            <a:ext cx="1253412" cy="10823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1">
                  <a:lumMod val="75000"/>
                  <a:lumOff val="25000"/>
                </a:schemeClr>
              </a:solidFill>
            </a:endParaRPr>
          </a:p>
        </p:txBody>
      </p:sp>
      <p:sp>
        <p:nvSpPr>
          <p:cNvPr id="6" name="Oval 5">
            <a:extLst>
              <a:ext uri="{FF2B5EF4-FFF2-40B4-BE49-F238E27FC236}">
                <a16:creationId xmlns:a16="http://schemas.microsoft.com/office/drawing/2014/main" id="{2D0B3680-7932-4FDF-8733-CE670389662A}"/>
              </a:ext>
            </a:extLst>
          </p:cNvPr>
          <p:cNvSpPr/>
          <p:nvPr/>
        </p:nvSpPr>
        <p:spPr>
          <a:xfrm>
            <a:off x="1828112" y="6040017"/>
            <a:ext cx="1269652" cy="827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1">
                  <a:lumMod val="75000"/>
                  <a:lumOff val="25000"/>
                </a:schemeClr>
              </a:solidFill>
            </a:endParaRPr>
          </a:p>
        </p:txBody>
      </p:sp>
      <p:sp>
        <p:nvSpPr>
          <p:cNvPr id="7" name="Oval 6">
            <a:extLst>
              <a:ext uri="{FF2B5EF4-FFF2-40B4-BE49-F238E27FC236}">
                <a16:creationId xmlns:a16="http://schemas.microsoft.com/office/drawing/2014/main" id="{C07D3629-C16E-4157-85B5-E7E8DDF6DF26}"/>
              </a:ext>
            </a:extLst>
          </p:cNvPr>
          <p:cNvSpPr/>
          <p:nvPr/>
        </p:nvSpPr>
        <p:spPr>
          <a:xfrm>
            <a:off x="11274491" y="609600"/>
            <a:ext cx="1191210" cy="10823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1">
                  <a:lumMod val="75000"/>
                  <a:lumOff val="25000"/>
                </a:schemeClr>
              </a:solidFill>
            </a:endParaRPr>
          </a:p>
        </p:txBody>
      </p:sp>
      <p:sp>
        <p:nvSpPr>
          <p:cNvPr id="8" name="Oval 7">
            <a:extLst>
              <a:ext uri="{FF2B5EF4-FFF2-40B4-BE49-F238E27FC236}">
                <a16:creationId xmlns:a16="http://schemas.microsoft.com/office/drawing/2014/main" id="{EFC044C7-88EA-4315-98EB-3EA9366ACB37}"/>
              </a:ext>
            </a:extLst>
          </p:cNvPr>
          <p:cNvSpPr/>
          <p:nvPr/>
        </p:nvSpPr>
        <p:spPr>
          <a:xfrm>
            <a:off x="10695994" y="5753877"/>
            <a:ext cx="1496008" cy="827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1">
                  <a:lumMod val="75000"/>
                  <a:lumOff val="25000"/>
                </a:schemeClr>
              </a:solidFill>
            </a:endParaRPr>
          </a:p>
        </p:txBody>
      </p:sp>
      <p:sp>
        <p:nvSpPr>
          <p:cNvPr id="9" name="Oval 8">
            <a:extLst>
              <a:ext uri="{FF2B5EF4-FFF2-40B4-BE49-F238E27FC236}">
                <a16:creationId xmlns:a16="http://schemas.microsoft.com/office/drawing/2014/main" id="{71B9EB25-69E7-438C-84A6-4FFF8D36E20C}"/>
              </a:ext>
            </a:extLst>
          </p:cNvPr>
          <p:cNvSpPr/>
          <p:nvPr/>
        </p:nvSpPr>
        <p:spPr>
          <a:xfrm>
            <a:off x="5673012" y="7504924"/>
            <a:ext cx="4572000" cy="8179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1">
                  <a:lumMod val="75000"/>
                  <a:lumOff val="25000"/>
                </a:schemeClr>
              </a:solidFill>
            </a:endParaRPr>
          </a:p>
        </p:txBody>
      </p:sp>
      <p:pic>
        <p:nvPicPr>
          <p:cNvPr id="3" name="Picture 2">
            <a:extLst>
              <a:ext uri="{FF2B5EF4-FFF2-40B4-BE49-F238E27FC236}">
                <a16:creationId xmlns:a16="http://schemas.microsoft.com/office/drawing/2014/main" id="{03C627A8-94BE-4F9A-B519-5DA1B2A230BF}"/>
              </a:ext>
            </a:extLst>
          </p:cNvPr>
          <p:cNvPicPr>
            <a:picLocks noChangeAspect="1"/>
          </p:cNvPicPr>
          <p:nvPr/>
        </p:nvPicPr>
        <p:blipFill>
          <a:blip r:embed="rId3"/>
          <a:stretch>
            <a:fillRect/>
          </a:stretch>
        </p:blipFill>
        <p:spPr>
          <a:xfrm>
            <a:off x="14614134" y="8546842"/>
            <a:ext cx="9147924" cy="4696116"/>
          </a:xfrm>
          <a:prstGeom prst="rect">
            <a:avLst/>
          </a:prstGeom>
        </p:spPr>
      </p:pic>
      <p:sp>
        <p:nvSpPr>
          <p:cNvPr id="11" name="Oval 10">
            <a:extLst>
              <a:ext uri="{FF2B5EF4-FFF2-40B4-BE49-F238E27FC236}">
                <a16:creationId xmlns:a16="http://schemas.microsoft.com/office/drawing/2014/main" id="{33B30D6C-6E2B-4F2C-B6D1-16895AC92864}"/>
              </a:ext>
            </a:extLst>
          </p:cNvPr>
          <p:cNvSpPr/>
          <p:nvPr/>
        </p:nvSpPr>
        <p:spPr>
          <a:xfrm>
            <a:off x="16185502" y="9846761"/>
            <a:ext cx="7576556" cy="13126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1">
                  <a:lumMod val="75000"/>
                  <a:lumOff val="25000"/>
                </a:schemeClr>
              </a:solidFill>
            </a:endParaRPr>
          </a:p>
        </p:txBody>
      </p:sp>
    </p:spTree>
    <p:extLst>
      <p:ext uri="{BB962C8B-B14F-4D97-AF65-F5344CB8AC3E}">
        <p14:creationId xmlns:p14="http://schemas.microsoft.com/office/powerpoint/2010/main" val="1859026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cxnSp>
        <p:nvCxnSpPr>
          <p:cNvPr id="20" name="Straight Connector 19"/>
          <p:cNvCxnSpPr/>
          <p:nvPr/>
        </p:nvCxnSpPr>
        <p:spPr>
          <a:xfrm>
            <a:off x="3242715" y="3615963"/>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3A3611A-DE62-4B08-854B-97FD00DE7E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66973" y="-1104661"/>
            <a:ext cx="5417026" cy="7653124"/>
          </a:xfrm>
          <a:prstGeom prst="rect">
            <a:avLst/>
          </a:prstGeom>
        </p:spPr>
      </p:pic>
      <p:sp>
        <p:nvSpPr>
          <p:cNvPr id="8" name="TextBox 7">
            <a:extLst>
              <a:ext uri="{FF2B5EF4-FFF2-40B4-BE49-F238E27FC236}">
                <a16:creationId xmlns:a16="http://schemas.microsoft.com/office/drawing/2014/main" id="{E34FF911-403F-407A-BDBF-CD288BA75448}"/>
              </a:ext>
            </a:extLst>
          </p:cNvPr>
          <p:cNvSpPr txBox="1"/>
          <p:nvPr/>
        </p:nvSpPr>
        <p:spPr>
          <a:xfrm>
            <a:off x="2782443" y="1596839"/>
            <a:ext cx="16503832" cy="1569660"/>
          </a:xfrm>
          <a:prstGeom prst="rect">
            <a:avLst/>
          </a:prstGeom>
          <a:noFill/>
        </p:spPr>
        <p:txBody>
          <a:bodyPr wrap="square" rtlCol="0">
            <a:spAutoFit/>
          </a:bodyPr>
          <a:lstStyle/>
          <a:p>
            <a:r>
              <a:rPr lang="en-US" sz="9600" dirty="0">
                <a:solidFill>
                  <a:schemeClr val="tx1">
                    <a:lumMod val="65000"/>
                    <a:lumOff val="35000"/>
                  </a:schemeClr>
                </a:solidFill>
                <a:latin typeface="Arial" panose="020B0604020202020204" pitchFamily="34" charset="0"/>
                <a:cs typeface="Arial" panose="020B0604020202020204" pitchFamily="34" charset="0"/>
              </a:rPr>
              <a:t>Make a plan</a:t>
            </a:r>
          </a:p>
        </p:txBody>
      </p:sp>
      <p:pic>
        <p:nvPicPr>
          <p:cNvPr id="9" name="Picture 8">
            <a:extLst>
              <a:ext uri="{FF2B5EF4-FFF2-40B4-BE49-F238E27FC236}">
                <a16:creationId xmlns:a16="http://schemas.microsoft.com/office/drawing/2014/main" id="{0BEB5A7A-1509-469A-BFC2-609AE469D1F8}"/>
              </a:ext>
            </a:extLst>
          </p:cNvPr>
          <p:cNvPicPr>
            <a:picLocks noChangeAspect="1"/>
          </p:cNvPicPr>
          <p:nvPr/>
        </p:nvPicPr>
        <p:blipFill>
          <a:blip r:embed="rId5"/>
          <a:stretch>
            <a:fillRect/>
          </a:stretch>
        </p:blipFill>
        <p:spPr>
          <a:xfrm>
            <a:off x="2488195" y="4800032"/>
            <a:ext cx="17174388" cy="8153966"/>
          </a:xfrm>
          <a:prstGeom prst="rect">
            <a:avLst/>
          </a:prstGeom>
        </p:spPr>
      </p:pic>
    </p:spTree>
    <p:extLst>
      <p:ext uri="{BB962C8B-B14F-4D97-AF65-F5344CB8AC3E}">
        <p14:creationId xmlns:p14="http://schemas.microsoft.com/office/powerpoint/2010/main" val="1568159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descr="Library and Learning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cxnSp>
        <p:nvCxnSpPr>
          <p:cNvPr id="20" name="Straight Connector 19">
            <a:extLst>
              <a:ext uri="{C183D7F6-B498-43B3-948B-1728B52AA6E4}">
                <adec:decorative xmlns:adec="http://schemas.microsoft.com/office/drawing/2017/decorative" val="1"/>
              </a:ext>
            </a:extLst>
          </p:cNvPr>
          <p:cNvCxnSpPr/>
          <p:nvPr/>
        </p:nvCxnSpPr>
        <p:spPr>
          <a:xfrm>
            <a:off x="2495368" y="3400955"/>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76811077-8529-41C6-8CF7-43EDAFEBC84F}"/>
              </a:ext>
              <a:ext uri="{C183D7F6-B498-43B3-948B-1728B52AA6E4}">
                <adec:decorative xmlns:adec="http://schemas.microsoft.com/office/drawing/2017/decorative" val="1"/>
              </a:ext>
            </a:extLst>
          </p:cNvPr>
          <p:cNvSpPr>
            <a:spLocks noGrp="1"/>
          </p:cNvSpPr>
          <p:nvPr>
            <p:ph type="title"/>
          </p:nvPr>
        </p:nvSpPr>
        <p:spPr>
          <a:xfrm>
            <a:off x="2495368" y="787401"/>
            <a:ext cx="21031200" cy="2651126"/>
          </a:xfrm>
        </p:spPr>
        <p:txBody>
          <a:bodyPr/>
          <a:lstStyle/>
          <a:p>
            <a:r>
              <a:rPr lang="en-US" dirty="0">
                <a:solidFill>
                  <a:schemeClr val="tx1">
                    <a:lumMod val="65000"/>
                    <a:lumOff val="35000"/>
                  </a:schemeClr>
                </a:solidFill>
                <a:latin typeface="Arial" panose="020B0604020202020204" pitchFamily="34" charset="0"/>
                <a:cs typeface="Arial" panose="020B0604020202020204" pitchFamily="34" charset="0"/>
              </a:rPr>
              <a:t>Article Workshop</a:t>
            </a:r>
            <a:endParaRPr lang="en-GB" dirty="0"/>
          </a:p>
        </p:txBody>
      </p:sp>
      <p:sp>
        <p:nvSpPr>
          <p:cNvPr id="4" name="Content Placeholder 3">
            <a:extLst>
              <a:ext uri="{FF2B5EF4-FFF2-40B4-BE49-F238E27FC236}">
                <a16:creationId xmlns:a16="http://schemas.microsoft.com/office/drawing/2014/main" id="{4893CE32-396C-4ED3-81FD-40AECBAB91A7}"/>
              </a:ext>
            </a:extLst>
          </p:cNvPr>
          <p:cNvSpPr>
            <a:spLocks noGrp="1"/>
          </p:cNvSpPr>
          <p:nvPr>
            <p:ph idx="1"/>
          </p:nvPr>
        </p:nvSpPr>
        <p:spPr>
          <a:xfrm>
            <a:off x="2495368" y="4175760"/>
            <a:ext cx="21666200" cy="8752839"/>
          </a:xfrm>
        </p:spPr>
        <p:txBody>
          <a:bodyPr vert="horz" lIns="91440" tIns="45720" rIns="91440" bIns="45720" rtlCol="0" anchor="t">
            <a:normAutofit/>
          </a:bodyPr>
          <a:lstStyle/>
          <a:p>
            <a:pPr marL="0" indent="0">
              <a:spcAft>
                <a:spcPts val="1800"/>
              </a:spcAft>
              <a:buNone/>
            </a:pPr>
            <a:r>
              <a:rPr lang="en-US" b="1" dirty="0">
                <a:latin typeface="Arial"/>
                <a:ea typeface="+mn-lt"/>
                <a:cs typeface="+mn-lt"/>
              </a:rPr>
              <a:t>Critically assess</a:t>
            </a:r>
            <a:r>
              <a:rPr lang="en-US" dirty="0">
                <a:latin typeface="Arial"/>
                <a:ea typeface="+mn-lt"/>
                <a:cs typeface="+mn-lt"/>
              </a:rPr>
              <a:t> </a:t>
            </a:r>
            <a:r>
              <a:rPr lang="en-US" dirty="0" err="1">
                <a:latin typeface="Arial"/>
                <a:ea typeface="+mn-lt"/>
                <a:cs typeface="+mn-lt"/>
              </a:rPr>
              <a:t>Mahotra</a:t>
            </a:r>
            <a:r>
              <a:rPr lang="en-US" dirty="0">
                <a:latin typeface="Arial"/>
                <a:ea typeface="+mn-lt"/>
                <a:cs typeface="+mn-lt"/>
              </a:rPr>
              <a:t>, Noakes and Phinney, 2015:</a:t>
            </a:r>
          </a:p>
          <a:p>
            <a:pPr marL="0" indent="0">
              <a:spcAft>
                <a:spcPts val="1800"/>
              </a:spcAft>
              <a:buNone/>
            </a:pPr>
            <a:r>
              <a:rPr lang="en-US" dirty="0">
                <a:latin typeface="Arial"/>
                <a:ea typeface="+mn-lt"/>
                <a:cs typeface="+mn-lt"/>
                <a:hlinkClick r:id="rId4"/>
              </a:rPr>
              <a:t>https://bjsm.bmj.com/content/49/15/967</a:t>
            </a:r>
            <a:endParaRPr lang="en-US" dirty="0">
              <a:latin typeface="Arial"/>
              <a:ea typeface="+mn-lt"/>
              <a:cs typeface="+mn-lt"/>
            </a:endParaRPr>
          </a:p>
          <a:p>
            <a:pPr marL="0" indent="0">
              <a:spcAft>
                <a:spcPts val="1800"/>
              </a:spcAft>
              <a:buNone/>
            </a:pPr>
            <a:r>
              <a:rPr lang="en-US" dirty="0">
                <a:latin typeface="Arial"/>
                <a:ea typeface="+mn-lt"/>
                <a:cs typeface="+mn-lt"/>
              </a:rPr>
              <a:t>(Main thesis: physical activity does not promote weight loss)</a:t>
            </a:r>
          </a:p>
          <a:p>
            <a:pPr marL="0" indent="0">
              <a:spcAft>
                <a:spcPts val="1800"/>
              </a:spcAft>
              <a:buNone/>
            </a:pPr>
            <a:endParaRPr lang="en-US" dirty="0">
              <a:latin typeface="Arial"/>
              <a:cs typeface="Calibri"/>
            </a:endParaRPr>
          </a:p>
          <a:p>
            <a:pPr marL="0" indent="0">
              <a:spcAft>
                <a:spcPts val="1800"/>
              </a:spcAft>
              <a:buNone/>
            </a:pPr>
            <a:r>
              <a:rPr lang="en-US" sz="6000" b="1" dirty="0">
                <a:latin typeface="Arial"/>
                <a:cs typeface="Calibri"/>
              </a:rPr>
              <a:t>Is this a credible source? Why/why not?</a:t>
            </a:r>
          </a:p>
          <a:p>
            <a:pPr marL="0" indent="0">
              <a:spcAft>
                <a:spcPts val="1800"/>
              </a:spcAft>
              <a:buNone/>
            </a:pPr>
            <a:endParaRPr lang="en-US" sz="6000" b="1" dirty="0">
              <a:latin typeface="Arial"/>
              <a:cs typeface="Calibri"/>
            </a:endParaRPr>
          </a:p>
          <a:p>
            <a:pPr marL="0" indent="0">
              <a:spcAft>
                <a:spcPts val="1800"/>
              </a:spcAft>
              <a:buNone/>
            </a:pPr>
            <a:r>
              <a:rPr lang="en-US" sz="6000" b="1" dirty="0">
                <a:latin typeface="Arial"/>
                <a:cs typeface="Calibri"/>
              </a:rPr>
              <a:t>Is the article biased?</a:t>
            </a:r>
            <a:endParaRPr lang="en-US" sz="6000" dirty="0"/>
          </a:p>
        </p:txBody>
      </p:sp>
      <p:pic>
        <p:nvPicPr>
          <p:cNvPr id="10" name="Picture 9">
            <a:extLst>
              <a:ext uri="{FF2B5EF4-FFF2-40B4-BE49-F238E27FC236}">
                <a16:creationId xmlns:a16="http://schemas.microsoft.com/office/drawing/2014/main" id="{E0558AC4-4853-4943-9E0B-39E218E5408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60713" y="-192468"/>
            <a:ext cx="5893498" cy="4797033"/>
          </a:xfrm>
          <a:prstGeom prst="rect">
            <a:avLst/>
          </a:prstGeom>
        </p:spPr>
      </p:pic>
      <p:pic>
        <p:nvPicPr>
          <p:cNvPr id="7" name="Picture 6" descr="Qr code&#10;&#10;Description automatically generated">
            <a:extLst>
              <a:ext uri="{FF2B5EF4-FFF2-40B4-BE49-F238E27FC236}">
                <a16:creationId xmlns:a16="http://schemas.microsoft.com/office/drawing/2014/main" id="{C3C5A26A-699A-7C4C-94BF-E843CC2923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794892" y="7806755"/>
            <a:ext cx="5947036" cy="5623187"/>
          </a:xfrm>
          <a:prstGeom prst="rect">
            <a:avLst/>
          </a:prstGeom>
        </p:spPr>
      </p:pic>
    </p:spTree>
    <p:extLst>
      <p:ext uri="{BB962C8B-B14F-4D97-AF65-F5344CB8AC3E}">
        <p14:creationId xmlns:p14="http://schemas.microsoft.com/office/powerpoint/2010/main" val="37754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descr="Library and Learning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cxnSp>
        <p:nvCxnSpPr>
          <p:cNvPr id="20" name="Straight Connector 19">
            <a:extLst>
              <a:ext uri="{C183D7F6-B498-43B3-948B-1728B52AA6E4}">
                <adec:decorative xmlns:adec="http://schemas.microsoft.com/office/drawing/2017/decorative" val="1"/>
              </a:ext>
            </a:extLst>
          </p:cNvPr>
          <p:cNvCxnSpPr/>
          <p:nvPr/>
        </p:nvCxnSpPr>
        <p:spPr>
          <a:xfrm>
            <a:off x="2495368" y="3463896"/>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pic>
        <p:nvPicPr>
          <p:cNvPr id="3" name="Picture 2" descr="Man browsing bookshelv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86667" y="-854999"/>
            <a:ext cx="7601722" cy="10739643"/>
          </a:xfrm>
          <a:prstGeom prst="rect">
            <a:avLst/>
          </a:prstGeom>
        </p:spPr>
      </p:pic>
      <p:sp>
        <p:nvSpPr>
          <p:cNvPr id="2" name="Title 1">
            <a:extLst>
              <a:ext uri="{FF2B5EF4-FFF2-40B4-BE49-F238E27FC236}">
                <a16:creationId xmlns:a16="http://schemas.microsoft.com/office/drawing/2014/main" id="{402A6E34-E792-4B51-83EC-26B26AE8F140}"/>
              </a:ext>
              <a:ext uri="{C183D7F6-B498-43B3-948B-1728B52AA6E4}">
                <adec:decorative xmlns:adec="http://schemas.microsoft.com/office/drawing/2017/decorative" val="1"/>
              </a:ext>
            </a:extLst>
          </p:cNvPr>
          <p:cNvSpPr>
            <a:spLocks noGrp="1"/>
          </p:cNvSpPr>
          <p:nvPr>
            <p:ph type="title"/>
          </p:nvPr>
        </p:nvSpPr>
        <p:spPr>
          <a:xfrm>
            <a:off x="2495368" y="812770"/>
            <a:ext cx="21031200" cy="2651126"/>
          </a:xfrm>
        </p:spPr>
        <p:txBody>
          <a:bodyPr/>
          <a:lstStyle/>
          <a:p>
            <a:r>
              <a:rPr lang="en-US" spc="-30" dirty="0">
                <a:solidFill>
                  <a:schemeClr val="tx1">
                    <a:lumMod val="65000"/>
                    <a:lumOff val="35000"/>
                  </a:schemeClr>
                </a:solidFill>
                <a:latin typeface="Arial" panose="020B0604020202020204" pitchFamily="34" charset="0"/>
                <a:cs typeface="Arial" panose="020B0604020202020204" pitchFamily="34" charset="0"/>
              </a:rPr>
              <a:t>While we’re waiting…</a:t>
            </a:r>
            <a:endParaRPr lang="en-GB" dirty="0"/>
          </a:p>
        </p:txBody>
      </p:sp>
      <p:sp>
        <p:nvSpPr>
          <p:cNvPr id="4" name="Content Placeholder 3">
            <a:extLst>
              <a:ext uri="{FF2B5EF4-FFF2-40B4-BE49-F238E27FC236}">
                <a16:creationId xmlns:a16="http://schemas.microsoft.com/office/drawing/2014/main" id="{8FCDA355-596D-46DE-98D6-8EDD6D8E38C6}"/>
              </a:ext>
            </a:extLst>
          </p:cNvPr>
          <p:cNvSpPr>
            <a:spLocks noGrp="1"/>
          </p:cNvSpPr>
          <p:nvPr>
            <p:ph idx="1"/>
          </p:nvPr>
        </p:nvSpPr>
        <p:spPr>
          <a:xfrm>
            <a:off x="2495368" y="3931514"/>
            <a:ext cx="16542440" cy="8695995"/>
          </a:xfrm>
        </p:spPr>
        <p:txBody>
          <a:bodyPr>
            <a:noAutofit/>
          </a:bodyPr>
          <a:lstStyle/>
          <a:p>
            <a:pPr marL="0" indent="0">
              <a:lnSpc>
                <a:spcPct val="160000"/>
              </a:lnSpc>
              <a:buNone/>
            </a:pPr>
            <a:r>
              <a:rPr lang="en-GB" sz="4400" dirty="0">
                <a:solidFill>
                  <a:schemeClr val="tx1">
                    <a:lumMod val="65000"/>
                    <a:lumOff val="35000"/>
                  </a:schemeClr>
                </a:solidFill>
                <a:latin typeface="Arial" panose="020B0604020202020204" pitchFamily="34" charset="0"/>
                <a:cs typeface="Arial" panose="020B0604020202020204" pitchFamily="34" charset="0"/>
              </a:rPr>
              <a:t>In the </a:t>
            </a:r>
            <a:r>
              <a:rPr lang="en-GB" sz="4400" b="1" dirty="0">
                <a:solidFill>
                  <a:schemeClr val="tx1">
                    <a:lumMod val="65000"/>
                    <a:lumOff val="35000"/>
                  </a:schemeClr>
                </a:solidFill>
                <a:latin typeface="Arial" panose="020B0604020202020204" pitchFamily="34" charset="0"/>
                <a:cs typeface="Arial" panose="020B0604020202020204" pitchFamily="34" charset="0"/>
              </a:rPr>
              <a:t>chat box</a:t>
            </a:r>
            <a:r>
              <a:rPr lang="en-GB" sz="4400" dirty="0">
                <a:solidFill>
                  <a:schemeClr val="tx1">
                    <a:lumMod val="65000"/>
                    <a:lumOff val="35000"/>
                  </a:schemeClr>
                </a:solidFill>
                <a:latin typeface="Arial" panose="020B0604020202020204" pitchFamily="34" charset="0"/>
                <a:cs typeface="Arial" panose="020B0604020202020204" pitchFamily="34" charset="0"/>
              </a:rPr>
              <a:t>, please share: </a:t>
            </a:r>
          </a:p>
          <a:p>
            <a:pPr>
              <a:lnSpc>
                <a:spcPct val="160000"/>
              </a:lnSpc>
            </a:pPr>
            <a:r>
              <a:rPr lang="en-GB" sz="4400" dirty="0">
                <a:solidFill>
                  <a:schemeClr val="tx1">
                    <a:lumMod val="65000"/>
                    <a:lumOff val="35000"/>
                  </a:schemeClr>
                </a:solidFill>
                <a:latin typeface="Arial" panose="020B0604020202020204" pitchFamily="34" charset="0"/>
                <a:cs typeface="Arial" panose="020B0604020202020204" pitchFamily="34" charset="0"/>
              </a:rPr>
              <a:t>Your year</a:t>
            </a:r>
          </a:p>
          <a:p>
            <a:pPr>
              <a:lnSpc>
                <a:spcPct val="160000"/>
              </a:lnSpc>
            </a:pPr>
            <a:r>
              <a:rPr lang="en-GB" sz="4400" dirty="0">
                <a:solidFill>
                  <a:schemeClr val="tx1">
                    <a:lumMod val="65000"/>
                    <a:lumOff val="35000"/>
                  </a:schemeClr>
                </a:solidFill>
                <a:latin typeface="Arial" panose="020B0604020202020204" pitchFamily="34" charset="0"/>
                <a:cs typeface="Arial" panose="020B0604020202020204" pitchFamily="34" charset="0"/>
              </a:rPr>
              <a:t>Your course name</a:t>
            </a:r>
          </a:p>
          <a:p>
            <a:pPr>
              <a:lnSpc>
                <a:spcPct val="160000"/>
              </a:lnSpc>
            </a:pPr>
            <a:r>
              <a:rPr lang="en-GB" sz="4400" dirty="0">
                <a:solidFill>
                  <a:schemeClr val="tx1">
                    <a:lumMod val="65000"/>
                    <a:lumOff val="35000"/>
                  </a:schemeClr>
                </a:solidFill>
                <a:latin typeface="Arial" panose="020B0604020202020204" pitchFamily="34" charset="0"/>
                <a:cs typeface="Arial" panose="020B0604020202020204" pitchFamily="34" charset="0"/>
              </a:rPr>
              <a:t>What you hope to get out of today’s session</a:t>
            </a:r>
          </a:p>
        </p:txBody>
      </p:sp>
    </p:spTree>
    <p:extLst>
      <p:ext uri="{BB962C8B-B14F-4D97-AF65-F5344CB8AC3E}">
        <p14:creationId xmlns:p14="http://schemas.microsoft.com/office/powerpoint/2010/main" val="3228195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descr="Library and Learning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cxnSp>
        <p:nvCxnSpPr>
          <p:cNvPr id="20" name="Straight Connector 19">
            <a:extLst>
              <a:ext uri="{C183D7F6-B498-43B3-948B-1728B52AA6E4}">
                <adec:decorative xmlns:adec="http://schemas.microsoft.com/office/drawing/2017/decorative" val="1"/>
              </a:ext>
            </a:extLst>
          </p:cNvPr>
          <p:cNvCxnSpPr/>
          <p:nvPr/>
        </p:nvCxnSpPr>
        <p:spPr>
          <a:xfrm>
            <a:off x="2495368" y="3400955"/>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76811077-8529-41C6-8CF7-43EDAFEBC84F}"/>
              </a:ext>
              <a:ext uri="{C183D7F6-B498-43B3-948B-1728B52AA6E4}">
                <adec:decorative xmlns:adec="http://schemas.microsoft.com/office/drawing/2017/decorative" val="1"/>
              </a:ext>
            </a:extLst>
          </p:cNvPr>
          <p:cNvSpPr>
            <a:spLocks noGrp="1"/>
          </p:cNvSpPr>
          <p:nvPr>
            <p:ph type="title"/>
          </p:nvPr>
        </p:nvSpPr>
        <p:spPr>
          <a:xfrm>
            <a:off x="2495368" y="787401"/>
            <a:ext cx="21031200" cy="2651126"/>
          </a:xfrm>
        </p:spPr>
        <p:txBody>
          <a:bodyPr/>
          <a:lstStyle/>
          <a:p>
            <a:r>
              <a:rPr lang="en-US" dirty="0">
                <a:solidFill>
                  <a:schemeClr val="tx1">
                    <a:lumMod val="65000"/>
                    <a:lumOff val="35000"/>
                  </a:schemeClr>
                </a:solidFill>
                <a:latin typeface="Arial" panose="020B0604020202020204" pitchFamily="34" charset="0"/>
                <a:cs typeface="Arial" panose="020B0604020202020204" pitchFamily="34" charset="0"/>
              </a:rPr>
              <a:t>Article Workshop</a:t>
            </a:r>
            <a:endParaRPr lang="en-GB" dirty="0"/>
          </a:p>
        </p:txBody>
      </p:sp>
      <p:sp>
        <p:nvSpPr>
          <p:cNvPr id="4" name="Content Placeholder 3">
            <a:extLst>
              <a:ext uri="{FF2B5EF4-FFF2-40B4-BE49-F238E27FC236}">
                <a16:creationId xmlns:a16="http://schemas.microsoft.com/office/drawing/2014/main" id="{4893CE32-396C-4ED3-81FD-40AECBAB91A7}"/>
              </a:ext>
            </a:extLst>
          </p:cNvPr>
          <p:cNvSpPr>
            <a:spLocks noGrp="1"/>
          </p:cNvSpPr>
          <p:nvPr>
            <p:ph idx="1"/>
          </p:nvPr>
        </p:nvSpPr>
        <p:spPr>
          <a:xfrm>
            <a:off x="2495368" y="4175760"/>
            <a:ext cx="21666200" cy="8752839"/>
          </a:xfrm>
        </p:spPr>
        <p:txBody>
          <a:bodyPr vert="horz" lIns="91440" tIns="45720" rIns="91440" bIns="45720" rtlCol="0" anchor="t">
            <a:normAutofit/>
          </a:bodyPr>
          <a:lstStyle/>
          <a:p>
            <a:pPr>
              <a:spcAft>
                <a:spcPts val="1800"/>
              </a:spcAft>
            </a:pPr>
            <a:r>
              <a:rPr lang="en-US" sz="6000" dirty="0"/>
              <a:t>Competing interests – Atkins diet affiliation</a:t>
            </a:r>
          </a:p>
          <a:p>
            <a:pPr>
              <a:spcAft>
                <a:spcPts val="1800"/>
              </a:spcAft>
            </a:pPr>
            <a:r>
              <a:rPr lang="en-US" sz="6000" dirty="0"/>
              <a:t>“exercise doesn’t work we want you to buy our book!”</a:t>
            </a:r>
          </a:p>
          <a:p>
            <a:pPr>
              <a:spcAft>
                <a:spcPts val="1800"/>
              </a:spcAft>
            </a:pPr>
            <a:r>
              <a:rPr lang="en-US" sz="6000" dirty="0"/>
              <a:t> hollow rhetoric e.g. ‘obesity has rocketed’, ‘the public drowned’</a:t>
            </a:r>
          </a:p>
          <a:p>
            <a:pPr>
              <a:spcAft>
                <a:spcPts val="1800"/>
              </a:spcAft>
            </a:pPr>
            <a:r>
              <a:rPr lang="en-US" sz="6000" dirty="0"/>
              <a:t>Lack of references</a:t>
            </a:r>
          </a:p>
          <a:p>
            <a:pPr>
              <a:spcAft>
                <a:spcPts val="1800"/>
              </a:spcAft>
            </a:pPr>
            <a:r>
              <a:rPr lang="en-US" sz="6000" dirty="0"/>
              <a:t>Cherry picking – ignoring other</a:t>
            </a:r>
            <a:br>
              <a:rPr lang="en-US" sz="6000" dirty="0"/>
            </a:br>
            <a:r>
              <a:rPr lang="en-US" sz="6000" dirty="0"/>
              <a:t>evidence out there</a:t>
            </a:r>
          </a:p>
          <a:p>
            <a:pPr>
              <a:spcAft>
                <a:spcPts val="1800"/>
              </a:spcAft>
            </a:pPr>
            <a:r>
              <a:rPr lang="en-US" sz="6000" dirty="0"/>
              <a:t>To name a few!</a:t>
            </a:r>
          </a:p>
        </p:txBody>
      </p:sp>
      <p:pic>
        <p:nvPicPr>
          <p:cNvPr id="10" name="Picture 9">
            <a:extLst>
              <a:ext uri="{FF2B5EF4-FFF2-40B4-BE49-F238E27FC236}">
                <a16:creationId xmlns:a16="http://schemas.microsoft.com/office/drawing/2014/main" id="{E0558AC4-4853-4943-9E0B-39E218E5408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60713" y="-192468"/>
            <a:ext cx="5893498" cy="4797033"/>
          </a:xfrm>
          <a:prstGeom prst="rect">
            <a:avLst/>
          </a:prstGeom>
        </p:spPr>
      </p:pic>
      <p:pic>
        <p:nvPicPr>
          <p:cNvPr id="5" name="Picture 4">
            <a:extLst>
              <a:ext uri="{FF2B5EF4-FFF2-40B4-BE49-F238E27FC236}">
                <a16:creationId xmlns:a16="http://schemas.microsoft.com/office/drawing/2014/main" id="{8C3F70E5-789E-0749-9FF5-20B255F4D8F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95171" y="8303768"/>
            <a:ext cx="6727028" cy="4624831"/>
          </a:xfrm>
          <a:prstGeom prst="rect">
            <a:avLst/>
          </a:prstGeom>
        </p:spPr>
      </p:pic>
      <p:sp>
        <p:nvSpPr>
          <p:cNvPr id="2" name="Rectangle 1">
            <a:extLst>
              <a:ext uri="{FF2B5EF4-FFF2-40B4-BE49-F238E27FC236}">
                <a16:creationId xmlns:a16="http://schemas.microsoft.com/office/drawing/2014/main" id="{8FDCED14-2054-6C43-B815-38241BD58B5F}"/>
              </a:ext>
              <a:ext uri="{C183D7F6-B498-43B3-948B-1728B52AA6E4}">
                <adec:decorative xmlns:adec="http://schemas.microsoft.com/office/drawing/2017/decorative" val="1"/>
              </a:ext>
            </a:extLst>
          </p:cNvPr>
          <p:cNvSpPr/>
          <p:nvPr/>
        </p:nvSpPr>
        <p:spPr>
          <a:xfrm>
            <a:off x="16091089" y="12928599"/>
            <a:ext cx="8070479" cy="646331"/>
          </a:xfrm>
          <a:prstGeom prst="rect">
            <a:avLst/>
          </a:prstGeom>
        </p:spPr>
        <p:txBody>
          <a:bodyPr wrap="none">
            <a:spAutoFit/>
          </a:bodyPr>
          <a:lstStyle/>
          <a:p>
            <a:r>
              <a:rPr lang="en-GB" u="sng" dirty="0">
                <a:hlinkClick r:id="rId6"/>
              </a:rPr>
              <a:t>https://bjsm.bmj.com/content/49/15/969</a:t>
            </a:r>
            <a:endParaRPr lang="en-GB" u="sng" dirty="0"/>
          </a:p>
        </p:txBody>
      </p:sp>
    </p:spTree>
    <p:extLst>
      <p:ext uri="{BB962C8B-B14F-4D97-AF65-F5344CB8AC3E}">
        <p14:creationId xmlns:p14="http://schemas.microsoft.com/office/powerpoint/2010/main" val="2692463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cxnSp>
        <p:nvCxnSpPr>
          <p:cNvPr id="20" name="Straight Connector 19">
            <a:extLst>
              <a:ext uri="{C183D7F6-B498-43B3-948B-1728B52AA6E4}">
                <adec:decorative xmlns:adec="http://schemas.microsoft.com/office/drawing/2017/decorative" val="1"/>
              </a:ext>
            </a:extLst>
          </p:cNvPr>
          <p:cNvCxnSpPr/>
          <p:nvPr/>
        </p:nvCxnSpPr>
        <p:spPr>
          <a:xfrm>
            <a:off x="2495368" y="3400955"/>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76811077-8529-41C6-8CF7-43EDAFEBC84F}"/>
              </a:ext>
              <a:ext uri="{C183D7F6-B498-43B3-948B-1728B52AA6E4}">
                <adec:decorative xmlns:adec="http://schemas.microsoft.com/office/drawing/2017/decorative" val="1"/>
              </a:ext>
            </a:extLst>
          </p:cNvPr>
          <p:cNvSpPr>
            <a:spLocks noGrp="1"/>
          </p:cNvSpPr>
          <p:nvPr>
            <p:ph type="title"/>
          </p:nvPr>
        </p:nvSpPr>
        <p:spPr>
          <a:xfrm>
            <a:off x="2495368" y="1303145"/>
            <a:ext cx="21031200" cy="2651126"/>
          </a:xfrm>
        </p:spPr>
        <p:txBody>
          <a:bodyPr>
            <a:normAutofit fontScale="90000"/>
          </a:bodyPr>
          <a:lstStyle/>
          <a:p>
            <a:r>
              <a:rPr lang="en-GB" altLang="en-US" dirty="0">
                <a:latin typeface="Arial" panose="020B0604020202020204" pitchFamily="34" charset="0"/>
                <a:cs typeface="Arial" panose="020B0604020202020204" pitchFamily="34" charset="0"/>
              </a:rPr>
              <a:t>Applying critical analysis to your reading: </a:t>
            </a:r>
            <a:r>
              <a:rPr lang="en-GB" altLang="en-US" dirty="0">
                <a:solidFill>
                  <a:srgbClr val="7084B5"/>
                </a:solidFill>
                <a:latin typeface="Arial" panose="020B0604020202020204" pitchFamily="34" charset="0"/>
                <a:cs typeface="Arial" panose="020B0604020202020204" pitchFamily="34" charset="0"/>
              </a:rPr>
              <a:t>when you finish reading!</a:t>
            </a:r>
            <a:br>
              <a:rPr lang="en-US" altLang="en-US" dirty="0">
                <a:solidFill>
                  <a:srgbClr val="7084B5"/>
                </a:solidFill>
                <a:latin typeface="Arial" panose="020B0604020202020204" pitchFamily="34" charset="0"/>
                <a:cs typeface="Arial" panose="020B0604020202020204" pitchFamily="34" charset="0"/>
              </a:rPr>
            </a:br>
            <a:endParaRPr lang="en-GB" dirty="0"/>
          </a:p>
        </p:txBody>
      </p:sp>
      <p:sp>
        <p:nvSpPr>
          <p:cNvPr id="4" name="Content Placeholder 3">
            <a:extLst>
              <a:ext uri="{FF2B5EF4-FFF2-40B4-BE49-F238E27FC236}">
                <a16:creationId xmlns:a16="http://schemas.microsoft.com/office/drawing/2014/main" id="{4893CE32-396C-4ED3-81FD-40AECBAB91A7}"/>
              </a:ext>
            </a:extLst>
          </p:cNvPr>
          <p:cNvSpPr>
            <a:spLocks noGrp="1"/>
          </p:cNvSpPr>
          <p:nvPr>
            <p:ph idx="1"/>
          </p:nvPr>
        </p:nvSpPr>
        <p:spPr>
          <a:xfrm>
            <a:off x="2495368" y="4175760"/>
            <a:ext cx="21031200" cy="8752839"/>
          </a:xfrm>
        </p:spPr>
        <p:txBody>
          <a:bodyPr>
            <a:normAutofit/>
          </a:bodyPr>
          <a:lstStyle/>
          <a:p>
            <a:pPr fontAlgn="base">
              <a:lnSpc>
                <a:spcPct val="100000"/>
              </a:lnSpc>
              <a:spcBef>
                <a:spcPct val="0"/>
              </a:spcBef>
              <a:spcAft>
                <a:spcPct val="0"/>
              </a:spcAft>
            </a:pPr>
            <a:r>
              <a:rPr lang="en-GB" altLang="en-US" sz="4800" b="1" dirty="0">
                <a:solidFill>
                  <a:srgbClr val="4D4F53"/>
                </a:solidFill>
                <a:latin typeface="Arial" panose="020B0604020202020204" pitchFamily="34" charset="0"/>
                <a:ea typeface="Calibri" panose="020F0502020204030204" pitchFamily="34" charset="0"/>
                <a:cs typeface="Times New Roman" panose="02020603050405020304" pitchFamily="18" charset="0"/>
              </a:rPr>
              <a:t>Would you be able to summarise the main argument/s for someone?</a:t>
            </a:r>
          </a:p>
          <a:p>
            <a:pPr fontAlgn="base">
              <a:lnSpc>
                <a:spcPct val="100000"/>
              </a:lnSpc>
              <a:spcBef>
                <a:spcPct val="0"/>
              </a:spcBef>
              <a:spcAft>
                <a:spcPct val="0"/>
              </a:spcAft>
            </a:pPr>
            <a:endParaRPr lang="en-GB" altLang="en-US" sz="4800" b="1" dirty="0">
              <a:solidFill>
                <a:srgbClr val="4D4F53"/>
              </a:solidFill>
              <a:latin typeface="Arial" panose="020B0604020202020204" pitchFamily="34" charset="0"/>
              <a:ea typeface="Calibri" panose="020F0502020204030204" pitchFamily="34" charset="0"/>
              <a:cs typeface="Times New Roman" panose="02020603050405020304" pitchFamily="18" charset="0"/>
            </a:endParaRPr>
          </a:p>
          <a:p>
            <a:pPr fontAlgn="base">
              <a:lnSpc>
                <a:spcPct val="100000"/>
              </a:lnSpc>
              <a:spcBef>
                <a:spcPct val="0"/>
              </a:spcBef>
              <a:spcAft>
                <a:spcPct val="0"/>
              </a:spcAft>
            </a:pPr>
            <a:r>
              <a:rPr lang="en-GB" altLang="en-US" sz="4800" b="1" dirty="0">
                <a:solidFill>
                  <a:srgbClr val="4D4F53"/>
                </a:solidFill>
                <a:latin typeface="Arial" panose="020B0604020202020204" pitchFamily="34" charset="0"/>
                <a:ea typeface="Calibri" panose="020F0502020204030204" pitchFamily="34" charset="0"/>
                <a:cs typeface="Times New Roman" panose="02020603050405020304" pitchFamily="18" charset="0"/>
              </a:rPr>
              <a:t>Would you be able to explain to someone why this particular view might be best, why you are convinced by it – or not?  </a:t>
            </a:r>
          </a:p>
          <a:p>
            <a:pPr fontAlgn="base">
              <a:lnSpc>
                <a:spcPct val="100000"/>
              </a:lnSpc>
              <a:spcBef>
                <a:spcPct val="0"/>
              </a:spcBef>
              <a:spcAft>
                <a:spcPct val="0"/>
              </a:spcAft>
            </a:pPr>
            <a:endParaRPr lang="en-GB" altLang="en-US" sz="4800" b="1" dirty="0">
              <a:solidFill>
                <a:srgbClr val="4D4F53"/>
              </a:solidFill>
              <a:latin typeface="Arial" panose="020B0604020202020204" pitchFamily="34" charset="0"/>
              <a:ea typeface="Calibri" panose="020F0502020204030204" pitchFamily="34" charset="0"/>
              <a:cs typeface="Times New Roman" panose="02020603050405020304" pitchFamily="18" charset="0"/>
            </a:endParaRPr>
          </a:p>
          <a:p>
            <a:pPr fontAlgn="base">
              <a:lnSpc>
                <a:spcPct val="100000"/>
              </a:lnSpc>
              <a:spcBef>
                <a:spcPct val="0"/>
              </a:spcBef>
              <a:spcAft>
                <a:spcPct val="0"/>
              </a:spcAft>
            </a:pPr>
            <a:r>
              <a:rPr lang="en-GB" altLang="en-US" sz="4800" b="1" dirty="0">
                <a:solidFill>
                  <a:srgbClr val="4D4F53"/>
                </a:solidFill>
                <a:latin typeface="Arial" panose="020B0604020202020204" pitchFamily="34" charset="0"/>
                <a:ea typeface="Calibri" panose="020F0502020204030204" pitchFamily="34" charset="0"/>
                <a:cs typeface="Times New Roman" panose="02020603050405020304" pitchFamily="18" charset="0"/>
              </a:rPr>
              <a:t>Would you be able to outline the strengths and weaknesses of the research, in terms of its arguments, design and evidence?</a:t>
            </a:r>
          </a:p>
          <a:p>
            <a:pPr fontAlgn="base">
              <a:lnSpc>
                <a:spcPct val="100000"/>
              </a:lnSpc>
              <a:spcBef>
                <a:spcPct val="0"/>
              </a:spcBef>
              <a:spcAft>
                <a:spcPct val="0"/>
              </a:spcAft>
            </a:pPr>
            <a:endParaRPr lang="en-GB" altLang="en-US" sz="4800" b="1" dirty="0">
              <a:solidFill>
                <a:srgbClr val="4D4F53"/>
              </a:solidFill>
              <a:latin typeface="Arial" panose="020B0604020202020204" pitchFamily="34" charset="0"/>
              <a:ea typeface="Calibri" panose="020F0502020204030204" pitchFamily="34" charset="0"/>
              <a:cs typeface="Times New Roman" panose="02020603050405020304" pitchFamily="18" charset="0"/>
            </a:endParaRPr>
          </a:p>
          <a:p>
            <a:pPr fontAlgn="base">
              <a:lnSpc>
                <a:spcPct val="100000"/>
              </a:lnSpc>
              <a:spcBef>
                <a:spcPct val="0"/>
              </a:spcBef>
              <a:spcAft>
                <a:spcPct val="0"/>
              </a:spcAft>
            </a:pPr>
            <a:r>
              <a:rPr lang="en-GB" altLang="en-US" sz="4800" b="1" dirty="0">
                <a:solidFill>
                  <a:srgbClr val="4D4F53"/>
                </a:solidFill>
                <a:latin typeface="Arial" panose="020B0604020202020204" pitchFamily="34" charset="0"/>
                <a:ea typeface="Calibri" panose="020F0502020204030204" pitchFamily="34" charset="0"/>
                <a:cs typeface="Times New Roman" panose="02020603050405020304" pitchFamily="18" charset="0"/>
              </a:rPr>
              <a:t>Do you need to investigate further, read more, find out something else to be sure?</a:t>
            </a:r>
          </a:p>
          <a:p>
            <a:pPr>
              <a:spcAft>
                <a:spcPts val="1800"/>
              </a:spcAft>
            </a:pPr>
            <a:endParaRPr lang="en-US" dirty="0">
              <a:solidFill>
                <a:srgbClr val="464A4B"/>
              </a:solidFill>
            </a:endParaRPr>
          </a:p>
        </p:txBody>
      </p:sp>
      <p:pic>
        <p:nvPicPr>
          <p:cNvPr id="10" name="Picture 9">
            <a:extLst>
              <a:ext uri="{FF2B5EF4-FFF2-40B4-BE49-F238E27FC236}">
                <a16:creationId xmlns:a16="http://schemas.microsoft.com/office/drawing/2014/main" id="{515B05ED-6495-41FB-B55E-F09D404839C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44400" y="11320370"/>
            <a:ext cx="2790703" cy="2184969"/>
          </a:xfrm>
          <a:prstGeom prst="rect">
            <a:avLst/>
          </a:prstGeom>
        </p:spPr>
      </p:pic>
    </p:spTree>
    <p:extLst>
      <p:ext uri="{BB962C8B-B14F-4D97-AF65-F5344CB8AC3E}">
        <p14:creationId xmlns:p14="http://schemas.microsoft.com/office/powerpoint/2010/main" val="532865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descr="Library and Learning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cxnSp>
        <p:nvCxnSpPr>
          <p:cNvPr id="20" name="Straight Connector 19">
            <a:extLst>
              <a:ext uri="{C183D7F6-B498-43B3-948B-1728B52AA6E4}">
                <adec:decorative xmlns:adec="http://schemas.microsoft.com/office/drawing/2017/decorative" val="1"/>
              </a:ext>
            </a:extLst>
          </p:cNvPr>
          <p:cNvCxnSpPr/>
          <p:nvPr/>
        </p:nvCxnSpPr>
        <p:spPr>
          <a:xfrm>
            <a:off x="2495368" y="3400955"/>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76811077-8529-41C6-8CF7-43EDAFEBC84F}"/>
              </a:ext>
              <a:ext uri="{C183D7F6-B498-43B3-948B-1728B52AA6E4}">
                <adec:decorative xmlns:adec="http://schemas.microsoft.com/office/drawing/2017/decorative" val="1"/>
              </a:ext>
            </a:extLst>
          </p:cNvPr>
          <p:cNvSpPr>
            <a:spLocks noGrp="1"/>
          </p:cNvSpPr>
          <p:nvPr>
            <p:ph type="title"/>
          </p:nvPr>
        </p:nvSpPr>
        <p:spPr>
          <a:xfrm>
            <a:off x="2495368" y="787401"/>
            <a:ext cx="21031200" cy="2651126"/>
          </a:xfrm>
        </p:spPr>
        <p:txBody>
          <a:bodyPr>
            <a:normAutofit fontScale="90000"/>
          </a:bodyPr>
          <a:lstStyle/>
          <a:p>
            <a:br>
              <a:rPr lang="en-US" dirty="0">
                <a:solidFill>
                  <a:schemeClr val="tx1">
                    <a:lumMod val="65000"/>
                    <a:lumOff val="35000"/>
                  </a:schemeClr>
                </a:solidFill>
                <a:latin typeface="Arial" panose="020B0604020202020204" pitchFamily="34" charset="0"/>
                <a:cs typeface="Arial" panose="020B0604020202020204" pitchFamily="34" charset="0"/>
              </a:rPr>
            </a:br>
            <a:r>
              <a:rPr lang="en-US" dirty="0">
                <a:solidFill>
                  <a:schemeClr val="tx1">
                    <a:lumMod val="65000"/>
                    <a:lumOff val="35000"/>
                  </a:schemeClr>
                </a:solidFill>
                <a:latin typeface="Arial" panose="020B0604020202020204" pitchFamily="34" charset="0"/>
                <a:cs typeface="Arial" panose="020B0604020202020204" pitchFamily="34" charset="0"/>
              </a:rPr>
              <a:t>It’s supposed to be challenging</a:t>
            </a:r>
            <a:br>
              <a:rPr lang="en-US" dirty="0">
                <a:solidFill>
                  <a:schemeClr val="tx1">
                    <a:lumMod val="65000"/>
                    <a:lumOff val="35000"/>
                  </a:schemeClr>
                </a:solidFill>
                <a:latin typeface="Arial" panose="020B0604020202020204" pitchFamily="34" charset="0"/>
                <a:cs typeface="Arial" panose="020B0604020202020204" pitchFamily="34" charset="0"/>
              </a:rPr>
            </a:br>
            <a:endParaRPr lang="en-GB" dirty="0"/>
          </a:p>
        </p:txBody>
      </p:sp>
      <p:sp>
        <p:nvSpPr>
          <p:cNvPr id="4" name="Content Placeholder 3">
            <a:extLst>
              <a:ext uri="{FF2B5EF4-FFF2-40B4-BE49-F238E27FC236}">
                <a16:creationId xmlns:a16="http://schemas.microsoft.com/office/drawing/2014/main" id="{4893CE32-396C-4ED3-81FD-40AECBAB91A7}"/>
              </a:ext>
            </a:extLst>
          </p:cNvPr>
          <p:cNvSpPr>
            <a:spLocks noGrp="1"/>
          </p:cNvSpPr>
          <p:nvPr>
            <p:ph idx="1"/>
          </p:nvPr>
        </p:nvSpPr>
        <p:spPr>
          <a:xfrm>
            <a:off x="2495368" y="4175760"/>
            <a:ext cx="21031200" cy="8752839"/>
          </a:xfrm>
        </p:spPr>
        <p:txBody>
          <a:bodyPr>
            <a:normAutofit fontScale="77500" lnSpcReduction="20000"/>
          </a:bodyPr>
          <a:lstStyle/>
          <a:p>
            <a:pPr marL="12700">
              <a:lnSpc>
                <a:spcPct val="100000"/>
              </a:lnSpc>
            </a:pPr>
            <a:r>
              <a:rPr lang="en-US" sz="6000" spc="-30" dirty="0">
                <a:solidFill>
                  <a:srgbClr val="404040"/>
                </a:solidFill>
                <a:latin typeface="Arial" panose="020B0604020202020204" pitchFamily="34" charset="0"/>
                <a:cs typeface="Arial" panose="020B0604020202020204" pitchFamily="34" charset="0"/>
              </a:rPr>
              <a:t>Many students find being critical difficult due to: </a:t>
            </a:r>
            <a:br>
              <a:rPr lang="en-US" sz="6000" spc="-30" dirty="0">
                <a:solidFill>
                  <a:srgbClr val="404040"/>
                </a:solidFill>
                <a:latin typeface="Arial" panose="020B0604020202020204" pitchFamily="34" charset="0"/>
                <a:cs typeface="Arial" panose="020B0604020202020204" pitchFamily="34" charset="0"/>
              </a:rPr>
            </a:br>
            <a:endParaRPr lang="en-US" sz="6000" spc="-30" dirty="0">
              <a:solidFill>
                <a:srgbClr val="404040"/>
              </a:solidFill>
              <a:latin typeface="Arial" panose="020B0604020202020204" pitchFamily="34" charset="0"/>
              <a:cs typeface="Arial" panose="020B0604020202020204" pitchFamily="34" charset="0"/>
            </a:endParaRPr>
          </a:p>
          <a:p>
            <a:pPr marL="698500" indent="-685800">
              <a:lnSpc>
                <a:spcPct val="100000"/>
              </a:lnSpc>
            </a:pPr>
            <a:r>
              <a:rPr lang="en-US" sz="6000" spc="-30" dirty="0">
                <a:solidFill>
                  <a:srgbClr val="404040"/>
                </a:solidFill>
                <a:latin typeface="Arial" panose="020B0604020202020204" pitchFamily="34" charset="0"/>
                <a:cs typeface="Arial" panose="020B0604020202020204" pitchFamily="34" charset="0"/>
              </a:rPr>
              <a:t>Feeling like they don’t have the authority </a:t>
            </a:r>
          </a:p>
          <a:p>
            <a:pPr marL="698500" indent="-685800">
              <a:lnSpc>
                <a:spcPct val="100000"/>
              </a:lnSpc>
            </a:pPr>
            <a:endParaRPr lang="en-US" sz="6000" spc="-30" dirty="0">
              <a:solidFill>
                <a:srgbClr val="404040"/>
              </a:solidFill>
              <a:latin typeface="Arial" panose="020B0604020202020204" pitchFamily="34" charset="0"/>
              <a:cs typeface="Arial" panose="020B0604020202020204" pitchFamily="34" charset="0"/>
            </a:endParaRPr>
          </a:p>
          <a:p>
            <a:pPr marL="698500" indent="-685800">
              <a:lnSpc>
                <a:spcPct val="100000"/>
              </a:lnSpc>
            </a:pPr>
            <a:r>
              <a:rPr lang="en-US" sz="6000" spc="-30" dirty="0">
                <a:solidFill>
                  <a:srgbClr val="404040"/>
                </a:solidFill>
                <a:latin typeface="Arial" panose="020B0604020202020204" pitchFamily="34" charset="0"/>
                <a:cs typeface="Arial" panose="020B0604020202020204" pitchFamily="34" charset="0"/>
              </a:rPr>
              <a:t>It being an unfamiliar way of thinking </a:t>
            </a:r>
          </a:p>
          <a:p>
            <a:pPr marL="698500" indent="-685800">
              <a:lnSpc>
                <a:spcPct val="100000"/>
              </a:lnSpc>
            </a:pPr>
            <a:endParaRPr lang="en-US" sz="6000" spc="-30" dirty="0">
              <a:solidFill>
                <a:srgbClr val="404040"/>
              </a:solidFill>
              <a:latin typeface="Arial" panose="020B0604020202020204" pitchFamily="34" charset="0"/>
              <a:cs typeface="Arial" panose="020B0604020202020204" pitchFamily="34" charset="0"/>
            </a:endParaRPr>
          </a:p>
          <a:p>
            <a:pPr marL="698500" indent="-685800">
              <a:lnSpc>
                <a:spcPct val="100000"/>
              </a:lnSpc>
            </a:pPr>
            <a:r>
              <a:rPr lang="en-US" sz="6000" spc="-30" dirty="0">
                <a:solidFill>
                  <a:srgbClr val="404040"/>
                </a:solidFill>
                <a:latin typeface="Arial" panose="020B0604020202020204" pitchFamily="34" charset="0"/>
                <a:cs typeface="Arial" panose="020B0604020202020204" pitchFamily="34" charset="0"/>
              </a:rPr>
              <a:t>The amount of reading required </a:t>
            </a:r>
          </a:p>
          <a:p>
            <a:pPr marL="698500" indent="-685800">
              <a:lnSpc>
                <a:spcPct val="100000"/>
              </a:lnSpc>
            </a:pPr>
            <a:endParaRPr lang="en-US" sz="6000" spc="-30" dirty="0">
              <a:solidFill>
                <a:srgbClr val="404040"/>
              </a:solidFill>
              <a:latin typeface="Arial" panose="020B0604020202020204" pitchFamily="34" charset="0"/>
              <a:cs typeface="Arial" panose="020B0604020202020204" pitchFamily="34" charset="0"/>
            </a:endParaRPr>
          </a:p>
          <a:p>
            <a:pPr marL="698500" indent="-685800">
              <a:lnSpc>
                <a:spcPct val="100000"/>
              </a:lnSpc>
            </a:pPr>
            <a:r>
              <a:rPr lang="en-US" sz="6000" spc="-30" dirty="0">
                <a:solidFill>
                  <a:srgbClr val="404040"/>
                </a:solidFill>
                <a:latin typeface="Arial" panose="020B0604020202020204" pitchFamily="34" charset="0"/>
                <a:cs typeface="Arial" panose="020B0604020202020204" pitchFamily="34" charset="0"/>
              </a:rPr>
              <a:t>The complex set of possibilities an idea/concept can present</a:t>
            </a:r>
          </a:p>
          <a:p>
            <a:pPr marL="698500" indent="-685800">
              <a:lnSpc>
                <a:spcPct val="100000"/>
              </a:lnSpc>
            </a:pPr>
            <a:endParaRPr lang="en-US" sz="6000" spc="-30" dirty="0">
              <a:solidFill>
                <a:srgbClr val="404040"/>
              </a:solidFill>
              <a:latin typeface="Arial" panose="020B0604020202020204" pitchFamily="34" charset="0"/>
              <a:cs typeface="Arial" panose="020B0604020202020204" pitchFamily="34" charset="0"/>
            </a:endParaRPr>
          </a:p>
          <a:p>
            <a:pPr marL="698500" indent="-685800">
              <a:lnSpc>
                <a:spcPct val="100000"/>
              </a:lnSpc>
            </a:pPr>
            <a:r>
              <a:rPr lang="en-US" sz="6000" spc="-30" dirty="0">
                <a:solidFill>
                  <a:srgbClr val="404040"/>
                </a:solidFill>
                <a:latin typeface="Arial" panose="020B0604020202020204" pitchFamily="34" charset="0"/>
                <a:cs typeface="Arial" panose="020B0604020202020204" pitchFamily="34" charset="0"/>
              </a:rPr>
              <a:t>Most academic work you read will be persuasive  </a:t>
            </a:r>
          </a:p>
          <a:p>
            <a:pPr>
              <a:spcAft>
                <a:spcPts val="1800"/>
              </a:spcAft>
            </a:pPr>
            <a:endParaRPr lang="en-US" dirty="0">
              <a:solidFill>
                <a:srgbClr val="464A4B"/>
              </a:solidFill>
            </a:endParaRPr>
          </a:p>
        </p:txBody>
      </p:sp>
      <p:pic>
        <p:nvPicPr>
          <p:cNvPr id="10" name="Picture 9" descr="Clock.">
            <a:extLst>
              <a:ext uri="{FF2B5EF4-FFF2-40B4-BE49-F238E27FC236}">
                <a16:creationId xmlns:a16="http://schemas.microsoft.com/office/drawing/2014/main" id="{729C6647-B285-4BE1-A49D-4DC3FAA128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93824" y="613038"/>
            <a:ext cx="4615466" cy="4929317"/>
          </a:xfrm>
          <a:prstGeom prst="rect">
            <a:avLst/>
          </a:prstGeom>
        </p:spPr>
      </p:pic>
    </p:spTree>
    <p:extLst>
      <p:ext uri="{BB962C8B-B14F-4D97-AF65-F5344CB8AC3E}">
        <p14:creationId xmlns:p14="http://schemas.microsoft.com/office/powerpoint/2010/main" val="1288109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descr="Library and Learning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cxnSp>
        <p:nvCxnSpPr>
          <p:cNvPr id="20" name="Straight Connector 19">
            <a:extLst>
              <a:ext uri="{C183D7F6-B498-43B3-948B-1728B52AA6E4}">
                <adec:decorative xmlns:adec="http://schemas.microsoft.com/office/drawing/2017/decorative" val="1"/>
              </a:ext>
            </a:extLst>
          </p:cNvPr>
          <p:cNvCxnSpPr/>
          <p:nvPr/>
        </p:nvCxnSpPr>
        <p:spPr>
          <a:xfrm>
            <a:off x="2495368" y="3400955"/>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76811077-8529-41C6-8CF7-43EDAFEBC84F}"/>
              </a:ext>
              <a:ext uri="{C183D7F6-B498-43B3-948B-1728B52AA6E4}">
                <adec:decorative xmlns:adec="http://schemas.microsoft.com/office/drawing/2017/decorative" val="1"/>
              </a:ext>
            </a:extLst>
          </p:cNvPr>
          <p:cNvSpPr>
            <a:spLocks noGrp="1"/>
          </p:cNvSpPr>
          <p:nvPr>
            <p:ph type="title"/>
          </p:nvPr>
        </p:nvSpPr>
        <p:spPr>
          <a:xfrm>
            <a:off x="2495368" y="787401"/>
            <a:ext cx="21031200" cy="2651126"/>
          </a:xfrm>
        </p:spPr>
        <p:txBody>
          <a:bodyPr/>
          <a:lstStyle/>
          <a:p>
            <a:r>
              <a:rPr lang="en-US" dirty="0">
                <a:solidFill>
                  <a:schemeClr val="tx1">
                    <a:lumMod val="65000"/>
                    <a:lumOff val="35000"/>
                  </a:schemeClr>
                </a:solidFill>
                <a:latin typeface="Arial" panose="020B0604020202020204" pitchFamily="34" charset="0"/>
                <a:cs typeface="Arial" panose="020B0604020202020204" pitchFamily="34" charset="0"/>
              </a:rPr>
              <a:t>Online Toolkit</a:t>
            </a:r>
            <a:endParaRPr lang="en-GB" dirty="0"/>
          </a:p>
        </p:txBody>
      </p:sp>
      <p:pic>
        <p:nvPicPr>
          <p:cNvPr id="10" name="Picture 9">
            <a:extLst>
              <a:ext uri="{FF2B5EF4-FFF2-40B4-BE49-F238E27FC236}">
                <a16:creationId xmlns:a16="http://schemas.microsoft.com/office/drawing/2014/main" id="{729C6647-B285-4BE1-A49D-4DC3FAA1289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93824" y="613038"/>
            <a:ext cx="4615466" cy="4929317"/>
          </a:xfrm>
          <a:prstGeom prst="rect">
            <a:avLst/>
          </a:prstGeom>
        </p:spPr>
      </p:pic>
      <p:pic>
        <p:nvPicPr>
          <p:cNvPr id="12" name="Content Placeholder 11" descr="Screen shot of the online Critical Thinking Toolkit, found at the UniSkills webpages.  ">
            <a:hlinkClick r:id="rId5"/>
            <a:extLst>
              <a:ext uri="{FF2B5EF4-FFF2-40B4-BE49-F238E27FC236}">
                <a16:creationId xmlns:a16="http://schemas.microsoft.com/office/drawing/2014/main" id="{6732C17B-D6E0-4DCE-8E06-525B19F2640F}"/>
              </a:ext>
            </a:extLst>
          </p:cNvPr>
          <p:cNvPicPr>
            <a:picLocks noGrp="1" noChangeAspect="1"/>
          </p:cNvPicPr>
          <p:nvPr>
            <p:ph idx="1"/>
          </p:nvPr>
        </p:nvPicPr>
        <p:blipFill rotWithShape="1">
          <a:blip r:embed="rId6"/>
          <a:srcRect l="11356" t="9512" r="11563" b="3464"/>
          <a:stretch/>
        </p:blipFill>
        <p:spPr>
          <a:xfrm>
            <a:off x="2564678" y="4175124"/>
            <a:ext cx="13783714" cy="8753475"/>
          </a:xfrm>
          <a:prstGeom prst="rect">
            <a:avLst/>
          </a:prstGeom>
        </p:spPr>
      </p:pic>
    </p:spTree>
    <p:extLst>
      <p:ext uri="{BB962C8B-B14F-4D97-AF65-F5344CB8AC3E}">
        <p14:creationId xmlns:p14="http://schemas.microsoft.com/office/powerpoint/2010/main" val="333435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descr="Library and Learning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cxnSp>
        <p:nvCxnSpPr>
          <p:cNvPr id="20" name="Straight Connector 19">
            <a:extLst>
              <a:ext uri="{C183D7F6-B498-43B3-948B-1728B52AA6E4}">
                <adec:decorative xmlns:adec="http://schemas.microsoft.com/office/drawing/2017/decorative" val="1"/>
              </a:ext>
            </a:extLst>
          </p:cNvPr>
          <p:cNvCxnSpPr/>
          <p:nvPr/>
        </p:nvCxnSpPr>
        <p:spPr>
          <a:xfrm>
            <a:off x="2495368" y="3400955"/>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76811077-8529-41C6-8CF7-43EDAFEBC84F}"/>
              </a:ext>
              <a:ext uri="{C183D7F6-B498-43B3-948B-1728B52AA6E4}">
                <adec:decorative xmlns:adec="http://schemas.microsoft.com/office/drawing/2017/decorative" val="1"/>
              </a:ext>
            </a:extLst>
          </p:cNvPr>
          <p:cNvSpPr>
            <a:spLocks noGrp="1"/>
          </p:cNvSpPr>
          <p:nvPr>
            <p:ph type="title"/>
          </p:nvPr>
        </p:nvSpPr>
        <p:spPr>
          <a:xfrm>
            <a:off x="2495368" y="787401"/>
            <a:ext cx="21031200" cy="2651126"/>
          </a:xfrm>
        </p:spPr>
        <p:txBody>
          <a:bodyPr/>
          <a:lstStyle/>
          <a:p>
            <a:r>
              <a:rPr lang="en-US" dirty="0">
                <a:solidFill>
                  <a:schemeClr val="tx1">
                    <a:lumMod val="65000"/>
                    <a:lumOff val="35000"/>
                  </a:schemeClr>
                </a:solidFill>
                <a:latin typeface="Arial" panose="020B0604020202020204" pitchFamily="34" charset="0"/>
                <a:cs typeface="Arial" panose="020B0604020202020204" pitchFamily="34" charset="0"/>
              </a:rPr>
              <a:t>My Library Tab in Learning Edge</a:t>
            </a:r>
            <a:endParaRPr lang="en-GB" dirty="0"/>
          </a:p>
        </p:txBody>
      </p:sp>
      <p:pic>
        <p:nvPicPr>
          <p:cNvPr id="10" name="Picture 9">
            <a:extLst>
              <a:ext uri="{FF2B5EF4-FFF2-40B4-BE49-F238E27FC236}">
                <a16:creationId xmlns:a16="http://schemas.microsoft.com/office/drawing/2014/main" id="{73844BD4-937F-47C0-8A90-4D602D49346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40274" y="967288"/>
            <a:ext cx="6943725" cy="4914900"/>
          </a:xfrm>
          <a:prstGeom prst="rect">
            <a:avLst/>
          </a:prstGeom>
        </p:spPr>
      </p:pic>
      <p:pic>
        <p:nvPicPr>
          <p:cNvPr id="12" name="Content Placeholder 9" descr="Screen shot of the My Library tab from Learning Edge. ">
            <a:extLst>
              <a:ext uri="{FF2B5EF4-FFF2-40B4-BE49-F238E27FC236}">
                <a16:creationId xmlns:a16="http://schemas.microsoft.com/office/drawing/2014/main" id="{E32B5ECF-8AFF-42DE-AFE2-FBE86FBEE3E8}"/>
              </a:ext>
            </a:extLst>
          </p:cNvPr>
          <p:cNvPicPr>
            <a:picLocks noGrp="1"/>
          </p:cNvPicPr>
          <p:nvPr>
            <p:ph idx="1"/>
          </p:nvPr>
        </p:nvPicPr>
        <p:blipFill rotWithShape="1">
          <a:blip r:embed="rId5"/>
          <a:srcRect l="1645" t="17838" r="2796" b="4384"/>
          <a:stretch/>
        </p:blipFill>
        <p:spPr bwMode="auto">
          <a:xfrm>
            <a:off x="2782443" y="4747689"/>
            <a:ext cx="17475830" cy="800102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44330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cxnSp>
        <p:nvCxnSpPr>
          <p:cNvPr id="20" name="Straight Connector 19">
            <a:extLst>
              <a:ext uri="{C183D7F6-B498-43B3-948B-1728B52AA6E4}">
                <adec:decorative xmlns:adec="http://schemas.microsoft.com/office/drawing/2017/decorative" val="1"/>
              </a:ext>
            </a:extLst>
          </p:cNvPr>
          <p:cNvCxnSpPr/>
          <p:nvPr/>
        </p:nvCxnSpPr>
        <p:spPr>
          <a:xfrm>
            <a:off x="3007432" y="2706011"/>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76811077-8529-41C6-8CF7-43EDAFEBC84F}"/>
              </a:ext>
              <a:ext uri="{C183D7F6-B498-43B3-948B-1728B52AA6E4}">
                <adec:decorative xmlns:adec="http://schemas.microsoft.com/office/drawing/2017/decorative" val="1"/>
              </a:ext>
            </a:extLst>
          </p:cNvPr>
          <p:cNvSpPr>
            <a:spLocks noGrp="1"/>
          </p:cNvSpPr>
          <p:nvPr>
            <p:ph type="title"/>
          </p:nvPr>
        </p:nvSpPr>
        <p:spPr>
          <a:xfrm>
            <a:off x="2495368" y="787401"/>
            <a:ext cx="21031200" cy="2651126"/>
          </a:xfrm>
        </p:spPr>
        <p:txBody>
          <a:bodyPr/>
          <a:lstStyle/>
          <a:p>
            <a:r>
              <a:rPr lang="en-US" dirty="0">
                <a:solidFill>
                  <a:schemeClr val="tx1">
                    <a:lumMod val="65000"/>
                    <a:lumOff val="35000"/>
                  </a:schemeClr>
                </a:solidFill>
                <a:latin typeface="Arial" panose="020B0604020202020204" pitchFamily="34" charset="0"/>
                <a:cs typeface="Arial" panose="020B0604020202020204" pitchFamily="34" charset="0"/>
              </a:rPr>
              <a:t>Links to some food for thought…</a:t>
            </a:r>
            <a:endParaRPr lang="en-GB" dirty="0"/>
          </a:p>
        </p:txBody>
      </p:sp>
      <p:sp>
        <p:nvSpPr>
          <p:cNvPr id="4" name="Content Placeholder 3">
            <a:extLst>
              <a:ext uri="{FF2B5EF4-FFF2-40B4-BE49-F238E27FC236}">
                <a16:creationId xmlns:a16="http://schemas.microsoft.com/office/drawing/2014/main" id="{4893CE32-396C-4ED3-81FD-40AECBAB91A7}"/>
              </a:ext>
            </a:extLst>
          </p:cNvPr>
          <p:cNvSpPr>
            <a:spLocks noGrp="1"/>
          </p:cNvSpPr>
          <p:nvPr>
            <p:ph idx="1"/>
          </p:nvPr>
        </p:nvSpPr>
        <p:spPr>
          <a:xfrm>
            <a:off x="2367352" y="3297936"/>
            <a:ext cx="21031200" cy="8752839"/>
          </a:xfrm>
        </p:spPr>
        <p:txBody>
          <a:bodyPr>
            <a:normAutofit fontScale="85000" lnSpcReduction="20000"/>
          </a:bodyPr>
          <a:lstStyle/>
          <a:p>
            <a:pPr marL="0" indent="0">
              <a:spcAft>
                <a:spcPts val="1800"/>
              </a:spcAft>
              <a:buNone/>
            </a:pPr>
            <a:r>
              <a:rPr lang="en-US" dirty="0">
                <a:solidFill>
                  <a:srgbClr val="464A4B"/>
                </a:solidFill>
                <a:latin typeface="Arial" panose="020B0604020202020204" pitchFamily="34" charset="0"/>
                <a:cs typeface="Arial" panose="020B0604020202020204" pitchFamily="34" charset="0"/>
              </a:rPr>
              <a:t>The Colgate ad and marketing: </a:t>
            </a:r>
            <a:r>
              <a:rPr lang="en-GB" dirty="0">
                <a:latin typeface="Arial" panose="020B0604020202020204" pitchFamily="34" charset="0"/>
                <a:cs typeface="Arial" panose="020B0604020202020204" pitchFamily="34" charset="0"/>
                <a:hlinkClick r:id="rId4"/>
              </a:rPr>
              <a:t>https://medium.com/@Daniel_Sharp_UK/the-truth-about-misleading-numbers-in-advertising-15625332c9e9</a:t>
            </a:r>
            <a:endParaRPr lang="en-GB" dirty="0">
              <a:latin typeface="Arial" panose="020B0604020202020204" pitchFamily="34" charset="0"/>
              <a:cs typeface="Arial" panose="020B0604020202020204" pitchFamily="34" charset="0"/>
            </a:endParaRPr>
          </a:p>
          <a:p>
            <a:pPr marL="0" indent="0">
              <a:spcAft>
                <a:spcPts val="1800"/>
              </a:spcAft>
              <a:buNone/>
            </a:pPr>
            <a:r>
              <a:rPr lang="en-US" dirty="0">
                <a:solidFill>
                  <a:srgbClr val="464A4B"/>
                </a:solidFill>
                <a:latin typeface="Arial" panose="020B0604020202020204" pitchFamily="34" charset="0"/>
                <a:cs typeface="Arial" panose="020B0604020202020204" pitchFamily="34" charset="0"/>
              </a:rPr>
              <a:t>Types of bias and healthcare research:</a:t>
            </a:r>
          </a:p>
          <a:p>
            <a:pPr marL="0" indent="0">
              <a:spcAft>
                <a:spcPts val="1800"/>
              </a:spcAft>
              <a:buNone/>
            </a:pPr>
            <a:r>
              <a:rPr lang="en-GB" dirty="0">
                <a:latin typeface="Arial" panose="020B0604020202020204" pitchFamily="34" charset="0"/>
                <a:cs typeface="Arial" panose="020B0604020202020204" pitchFamily="34" charset="0"/>
                <a:hlinkClick r:id="rId5"/>
              </a:rPr>
              <a:t>https://www.students4bestevidence.net/blog/2019/01/21/bias-how-much-difference-does-it-really-make-in-randomized-trials/</a:t>
            </a:r>
            <a:endParaRPr lang="en-GB" dirty="0">
              <a:latin typeface="Arial" panose="020B0604020202020204" pitchFamily="34" charset="0"/>
              <a:cs typeface="Arial" panose="020B0604020202020204" pitchFamily="34" charset="0"/>
            </a:endParaRPr>
          </a:p>
          <a:p>
            <a:pPr marL="0" indent="0">
              <a:spcAft>
                <a:spcPts val="1800"/>
              </a:spcAft>
              <a:buNone/>
            </a:pPr>
            <a:r>
              <a:rPr lang="en-US" dirty="0">
                <a:solidFill>
                  <a:srgbClr val="464A4B"/>
                </a:solidFill>
                <a:latin typeface="Arial" panose="020B0604020202020204" pitchFamily="34" charset="0"/>
                <a:cs typeface="Arial" panose="020B0604020202020204" pitchFamily="34" charset="0"/>
              </a:rPr>
              <a:t>Critical approaches to systematic reviews:</a:t>
            </a:r>
          </a:p>
          <a:p>
            <a:pPr marL="0" indent="0">
              <a:spcAft>
                <a:spcPts val="1800"/>
              </a:spcAft>
              <a:buNone/>
            </a:pPr>
            <a:r>
              <a:rPr lang="en-GB" dirty="0">
                <a:hlinkClick r:id="rId6"/>
              </a:rPr>
              <a:t>https://blogs.plos.org/blog/2018/05/01/systematic-reviews-meta-analyses-a-5-step-checkup/</a:t>
            </a:r>
            <a:endParaRPr lang="en-US" dirty="0">
              <a:solidFill>
                <a:srgbClr val="464A4B"/>
              </a:solidFill>
              <a:latin typeface="Arial" panose="020B0604020202020204" pitchFamily="34" charset="0"/>
              <a:cs typeface="Arial" panose="020B0604020202020204" pitchFamily="34" charset="0"/>
            </a:endParaRPr>
          </a:p>
          <a:p>
            <a:pPr marL="0" indent="0">
              <a:spcAft>
                <a:spcPts val="1800"/>
              </a:spcAft>
              <a:buNone/>
            </a:pPr>
            <a:r>
              <a:rPr lang="en-US" dirty="0">
                <a:solidFill>
                  <a:srgbClr val="464A4B"/>
                </a:solidFill>
                <a:latin typeface="Arial" panose="020B0604020202020204" pitchFamily="34" charset="0"/>
                <a:cs typeface="Arial" panose="020B0604020202020204" pitchFamily="34" charset="0"/>
              </a:rPr>
              <a:t>Types of argument:</a:t>
            </a:r>
          </a:p>
          <a:p>
            <a:pPr marL="0" indent="0">
              <a:spcAft>
                <a:spcPts val="1800"/>
              </a:spcAft>
              <a:buNone/>
            </a:pPr>
            <a:r>
              <a:rPr lang="en-GB" dirty="0">
                <a:latin typeface="Arial" panose="020B0604020202020204" pitchFamily="34" charset="0"/>
                <a:cs typeface="Arial" panose="020B0604020202020204" pitchFamily="34" charset="0"/>
                <a:hlinkClick r:id="rId7"/>
              </a:rPr>
              <a:t>http://podcasts.ox.ac.uk/different-types-arguments</a:t>
            </a:r>
            <a:endParaRPr lang="en-US" dirty="0">
              <a:solidFill>
                <a:srgbClr val="464A4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763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cxnSp>
        <p:nvCxnSpPr>
          <p:cNvPr id="20" name="Straight Connector 19">
            <a:extLst>
              <a:ext uri="{C183D7F6-B498-43B3-948B-1728B52AA6E4}">
                <adec:decorative xmlns:adec="http://schemas.microsoft.com/office/drawing/2017/decorative" val="1"/>
              </a:ext>
            </a:extLst>
          </p:cNvPr>
          <p:cNvCxnSpPr/>
          <p:nvPr/>
        </p:nvCxnSpPr>
        <p:spPr>
          <a:xfrm>
            <a:off x="2495368" y="3400955"/>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76811077-8529-41C6-8CF7-43EDAFEBC84F}"/>
              </a:ext>
              <a:ext uri="{C183D7F6-B498-43B3-948B-1728B52AA6E4}">
                <adec:decorative xmlns:adec="http://schemas.microsoft.com/office/drawing/2017/decorative" val="1"/>
              </a:ext>
            </a:extLst>
          </p:cNvPr>
          <p:cNvSpPr>
            <a:spLocks noGrp="1"/>
          </p:cNvSpPr>
          <p:nvPr>
            <p:ph type="title"/>
          </p:nvPr>
        </p:nvSpPr>
        <p:spPr>
          <a:xfrm>
            <a:off x="2495368" y="787401"/>
            <a:ext cx="21031200" cy="2651126"/>
          </a:xfrm>
        </p:spPr>
        <p:txBody>
          <a:bodyPr/>
          <a:lstStyle/>
          <a:p>
            <a:r>
              <a:rPr lang="en-GB" dirty="0">
                <a:solidFill>
                  <a:schemeClr val="tx1">
                    <a:lumMod val="65000"/>
                    <a:lumOff val="35000"/>
                  </a:schemeClr>
                </a:solidFill>
                <a:latin typeface="Arial" panose="020B0604020202020204" pitchFamily="34" charset="0"/>
                <a:cs typeface="Arial" panose="020B0604020202020204" pitchFamily="34" charset="0"/>
              </a:rPr>
              <a:t>More help/follow up resources</a:t>
            </a:r>
          </a:p>
        </p:txBody>
      </p:sp>
      <p:sp>
        <p:nvSpPr>
          <p:cNvPr id="4" name="Content Placeholder 3">
            <a:extLst>
              <a:ext uri="{FF2B5EF4-FFF2-40B4-BE49-F238E27FC236}">
                <a16:creationId xmlns:a16="http://schemas.microsoft.com/office/drawing/2014/main" id="{4893CE32-396C-4ED3-81FD-40AECBAB91A7}"/>
              </a:ext>
            </a:extLst>
          </p:cNvPr>
          <p:cNvSpPr>
            <a:spLocks noGrp="1"/>
          </p:cNvSpPr>
          <p:nvPr>
            <p:ph idx="1"/>
          </p:nvPr>
        </p:nvSpPr>
        <p:spPr>
          <a:xfrm>
            <a:off x="2495368" y="4175760"/>
            <a:ext cx="21031200" cy="8752839"/>
          </a:xfrm>
        </p:spPr>
        <p:txBody>
          <a:bodyPr>
            <a:normAutofit/>
          </a:bodyPr>
          <a:lstStyle/>
          <a:p>
            <a:pPr marL="0" lvl="0" indent="0">
              <a:lnSpc>
                <a:spcPct val="100000"/>
              </a:lnSpc>
              <a:spcBef>
                <a:spcPts val="0"/>
              </a:spcBef>
              <a:buNone/>
              <a:defRPr/>
            </a:pPr>
            <a:endParaRPr lang="en-GB" sz="4800" dirty="0">
              <a:solidFill>
                <a:srgbClr val="4D4F53"/>
              </a:solidFill>
              <a:latin typeface="Arial" panose="020B0604020202020204" pitchFamily="34" charset="0"/>
              <a:cs typeface="Arial" panose="020B0604020202020204" pitchFamily="34" charset="0"/>
            </a:endParaRPr>
          </a:p>
          <a:p>
            <a:pPr marL="0" lvl="0" indent="0">
              <a:lnSpc>
                <a:spcPct val="100000"/>
              </a:lnSpc>
              <a:spcBef>
                <a:spcPts val="0"/>
              </a:spcBef>
              <a:buNone/>
              <a:defRPr/>
            </a:pPr>
            <a:r>
              <a:rPr lang="en-GB" sz="3600" b="1" dirty="0">
                <a:solidFill>
                  <a:srgbClr val="445490"/>
                </a:solidFill>
                <a:latin typeface="Arial" panose="020B0604020202020204" pitchFamily="34" charset="0"/>
                <a:cs typeface="Arial" panose="020B0604020202020204" pitchFamily="34" charset="0"/>
              </a:rPr>
              <a:t>Frameworks and Checklists</a:t>
            </a:r>
            <a:r>
              <a:rPr lang="en-GB" sz="3600" b="1" dirty="0">
                <a:solidFill>
                  <a:srgbClr val="8193DB"/>
                </a:solidFill>
                <a:latin typeface="Arial" panose="020B0604020202020204" pitchFamily="34" charset="0"/>
                <a:cs typeface="Arial" panose="020B0604020202020204" pitchFamily="34" charset="0"/>
              </a:rPr>
              <a:t> </a:t>
            </a:r>
            <a:r>
              <a:rPr lang="en-GB" sz="3600" dirty="0">
                <a:solidFill>
                  <a:srgbClr val="4D4F53"/>
                </a:solidFill>
                <a:latin typeface="Arial" panose="020B0604020202020204" pitchFamily="34" charset="0"/>
                <a:cs typeface="Arial" panose="020B0604020202020204" pitchFamily="34" charset="0"/>
              </a:rPr>
              <a:t>– subject pages, or ask your tutor for discipline specific recommendations: for Health see here: </a:t>
            </a:r>
            <a:r>
              <a:rPr lang="en-GB" sz="3600" dirty="0">
                <a:solidFill>
                  <a:srgbClr val="4D4F53"/>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https://www.edgehill.ac.uk/ls/subject/health/?tab=evidence-based-research</a:t>
            </a:r>
            <a:r>
              <a:rPr lang="en-GB" sz="3600" dirty="0">
                <a:solidFill>
                  <a:srgbClr val="4D4F53"/>
                </a:solidFill>
                <a:latin typeface="Arial" panose="020B0604020202020204" pitchFamily="34" charset="0"/>
                <a:cs typeface="Arial" panose="020B0604020202020204" pitchFamily="34" charset="0"/>
              </a:rPr>
              <a:t> or follow the ‘Journals and Databases’ button on your My Library page</a:t>
            </a:r>
          </a:p>
          <a:p>
            <a:pPr marL="0" lvl="0" indent="0">
              <a:lnSpc>
                <a:spcPct val="100000"/>
              </a:lnSpc>
              <a:spcBef>
                <a:spcPts val="0"/>
              </a:spcBef>
              <a:buNone/>
              <a:defRPr/>
            </a:pPr>
            <a:r>
              <a:rPr lang="en-GB" sz="3600" dirty="0">
                <a:solidFill>
                  <a:srgbClr val="4D4F53"/>
                </a:solidFill>
                <a:latin typeface="Arial" panose="020B0604020202020204" pitchFamily="34" charset="0"/>
                <a:cs typeface="Arial" panose="020B0604020202020204" pitchFamily="34" charset="0"/>
              </a:rPr>
              <a:t> </a:t>
            </a:r>
          </a:p>
          <a:p>
            <a:pPr marL="0" lvl="0" indent="0">
              <a:lnSpc>
                <a:spcPct val="100000"/>
              </a:lnSpc>
              <a:spcBef>
                <a:spcPts val="0"/>
              </a:spcBef>
              <a:buNone/>
              <a:defRPr/>
            </a:pPr>
            <a:r>
              <a:rPr lang="en-GB" sz="3600" b="1" dirty="0">
                <a:solidFill>
                  <a:srgbClr val="445490"/>
                </a:solidFill>
                <a:latin typeface="Arial" panose="020B0604020202020204" pitchFamily="34" charset="0"/>
                <a:cs typeface="Arial" panose="020B0604020202020204" pitchFamily="34" charset="0"/>
              </a:rPr>
              <a:t>Recommended Resources </a:t>
            </a:r>
            <a:r>
              <a:rPr lang="en-GB" sz="3600" dirty="0">
                <a:solidFill>
                  <a:srgbClr val="4D4F53"/>
                </a:solidFill>
                <a:latin typeface="Arial" panose="020B0604020202020204" pitchFamily="34" charset="0"/>
                <a:cs typeface="Arial" panose="020B0604020202020204" pitchFamily="34" charset="0"/>
              </a:rPr>
              <a:t>on critical thinking and writing:</a:t>
            </a:r>
          </a:p>
          <a:p>
            <a:pPr marL="0" lvl="0" indent="0">
              <a:lnSpc>
                <a:spcPct val="100000"/>
              </a:lnSpc>
              <a:spcBef>
                <a:spcPts val="0"/>
              </a:spcBef>
              <a:buNone/>
              <a:defRPr/>
            </a:pPr>
            <a:endParaRPr lang="en-GB" sz="3600" dirty="0">
              <a:solidFill>
                <a:srgbClr val="4D4F53"/>
              </a:solidFill>
              <a:latin typeface="Arial" panose="020B0604020202020204" pitchFamily="34" charset="0"/>
              <a:cs typeface="Arial" panose="020B0604020202020204" pitchFamily="34" charset="0"/>
            </a:endParaRPr>
          </a:p>
          <a:p>
            <a:pPr marL="0" lvl="0" indent="0">
              <a:lnSpc>
                <a:spcPct val="100000"/>
              </a:lnSpc>
              <a:spcBef>
                <a:spcPts val="0"/>
              </a:spcBef>
              <a:buNone/>
              <a:defRPr/>
            </a:pPr>
            <a:r>
              <a:rPr lang="en-GB" sz="3600" dirty="0">
                <a:solidFill>
                  <a:srgbClr val="4D4F53"/>
                </a:solidFill>
                <a:latin typeface="Arial" panose="020B0604020202020204" pitchFamily="34" charset="0"/>
                <a:cs typeface="Arial" panose="020B0604020202020204" pitchFamily="34" charset="0"/>
              </a:rPr>
              <a:t>COTTRELL, S., 2013.</a:t>
            </a:r>
            <a:r>
              <a:rPr lang="en-GB" sz="3600" i="1" dirty="0">
                <a:solidFill>
                  <a:srgbClr val="4D4F53"/>
                </a:solidFill>
                <a:latin typeface="Arial" panose="020B0604020202020204" pitchFamily="34" charset="0"/>
                <a:cs typeface="Arial" panose="020B0604020202020204" pitchFamily="34" charset="0"/>
              </a:rPr>
              <a:t> The Study Skills Handbook. </a:t>
            </a:r>
            <a:r>
              <a:rPr lang="en-GB" sz="3600" dirty="0">
                <a:solidFill>
                  <a:srgbClr val="4D4F53"/>
                </a:solidFill>
                <a:latin typeface="Arial" panose="020B0604020202020204" pitchFamily="34" charset="0"/>
                <a:cs typeface="Arial" panose="020B0604020202020204" pitchFamily="34" charset="0"/>
              </a:rPr>
              <a:t>4th ed. ed. Basingstoke, Hampshire: Palgrave Macmillan. Available from: </a:t>
            </a:r>
            <a:r>
              <a:rPr lang="en-GB" sz="3600" dirty="0">
                <a:solidFill>
                  <a:srgbClr val="4D4F53"/>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http://capitadiscovery.co.uk/edgehill/items/77215</a:t>
            </a:r>
            <a:r>
              <a:rPr lang="en-GB" sz="3600" dirty="0">
                <a:solidFill>
                  <a:srgbClr val="4D4F53"/>
                </a:solidFill>
                <a:latin typeface="Arial" panose="020B0604020202020204" pitchFamily="34" charset="0"/>
                <a:cs typeface="Arial" panose="020B0604020202020204" pitchFamily="34" charset="0"/>
              </a:rPr>
              <a:t> </a:t>
            </a:r>
          </a:p>
          <a:p>
            <a:pPr marL="0" lvl="0" indent="0">
              <a:lnSpc>
                <a:spcPct val="100000"/>
              </a:lnSpc>
              <a:spcBef>
                <a:spcPts val="0"/>
              </a:spcBef>
              <a:buNone/>
              <a:defRPr/>
            </a:pPr>
            <a:endParaRPr lang="en-GB" sz="3600" dirty="0">
              <a:solidFill>
                <a:srgbClr val="4D4F53"/>
              </a:solidFill>
              <a:latin typeface="Arial" panose="020B0604020202020204" pitchFamily="34" charset="0"/>
              <a:cs typeface="Arial" panose="020B0604020202020204" pitchFamily="34" charset="0"/>
            </a:endParaRPr>
          </a:p>
          <a:p>
            <a:pPr marL="0" lvl="0" indent="0">
              <a:lnSpc>
                <a:spcPct val="100000"/>
              </a:lnSpc>
              <a:spcBef>
                <a:spcPts val="0"/>
              </a:spcBef>
              <a:buNone/>
              <a:defRPr/>
            </a:pPr>
            <a:r>
              <a:rPr lang="en-GB" sz="3600" dirty="0">
                <a:solidFill>
                  <a:srgbClr val="4D4F53"/>
                </a:solidFill>
                <a:latin typeface="Arial" panose="020B0604020202020204" pitchFamily="34" charset="0"/>
                <a:cs typeface="Arial" panose="020B0604020202020204" pitchFamily="34" charset="0"/>
              </a:rPr>
              <a:t>PRICE, B. and HARRINGTON, A., 2016.</a:t>
            </a:r>
            <a:r>
              <a:rPr lang="en-GB" sz="3600" i="1" dirty="0">
                <a:solidFill>
                  <a:srgbClr val="4D4F53"/>
                </a:solidFill>
                <a:latin typeface="Arial" panose="020B0604020202020204" pitchFamily="34" charset="0"/>
                <a:cs typeface="Arial" panose="020B0604020202020204" pitchFamily="34" charset="0"/>
              </a:rPr>
              <a:t> Critical Thinking and Writing for Nursing Students. </a:t>
            </a:r>
            <a:r>
              <a:rPr lang="en-GB" sz="3600" dirty="0">
                <a:solidFill>
                  <a:srgbClr val="4D4F53"/>
                </a:solidFill>
                <a:latin typeface="Arial" panose="020B0604020202020204" pitchFamily="34" charset="0"/>
                <a:cs typeface="Arial" panose="020B0604020202020204" pitchFamily="34" charset="0"/>
              </a:rPr>
              <a:t>3rd ed. ed. Los Angeles: Learning Matters. Available from: </a:t>
            </a:r>
            <a:r>
              <a:rPr lang="en-GB" sz="3600" dirty="0">
                <a:solidFill>
                  <a:srgbClr val="4D4F53"/>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http://capitadiscovery.co.uk/edgehill/items/268436</a:t>
            </a:r>
            <a:r>
              <a:rPr lang="en-GB" sz="3600" dirty="0">
                <a:solidFill>
                  <a:srgbClr val="4D4F53"/>
                </a:solidFill>
                <a:latin typeface="Arial" panose="020B0604020202020204" pitchFamily="34" charset="0"/>
                <a:cs typeface="Arial" panose="020B0604020202020204" pitchFamily="34" charset="0"/>
              </a:rPr>
              <a:t> </a:t>
            </a:r>
          </a:p>
          <a:p>
            <a:pPr marL="0" lvl="0" indent="0">
              <a:lnSpc>
                <a:spcPct val="100000"/>
              </a:lnSpc>
              <a:spcBef>
                <a:spcPts val="0"/>
              </a:spcBef>
              <a:buNone/>
              <a:defRPr/>
            </a:pPr>
            <a:endParaRPr lang="en-GB" sz="3600" dirty="0">
              <a:solidFill>
                <a:srgbClr val="4D4F53"/>
              </a:solidFill>
              <a:latin typeface="Arial" panose="020B0604020202020204" pitchFamily="34" charset="0"/>
              <a:cs typeface="Arial" panose="020B0604020202020204" pitchFamily="34" charset="0"/>
            </a:endParaRPr>
          </a:p>
          <a:p>
            <a:pPr marL="0" lvl="0" indent="0">
              <a:lnSpc>
                <a:spcPct val="100000"/>
              </a:lnSpc>
              <a:spcBef>
                <a:spcPts val="0"/>
              </a:spcBef>
              <a:buNone/>
              <a:defRPr/>
            </a:pPr>
            <a:r>
              <a:rPr lang="en-GB" sz="3600" dirty="0">
                <a:solidFill>
                  <a:srgbClr val="4D4F53"/>
                </a:solidFill>
                <a:latin typeface="Arial" panose="020B0604020202020204" pitchFamily="34" charset="0"/>
                <a:cs typeface="Arial" panose="020B0604020202020204" pitchFamily="34" charset="0"/>
              </a:rPr>
              <a:t>WESTON, A., 2018.</a:t>
            </a:r>
            <a:r>
              <a:rPr lang="en-GB" sz="3600" i="1" dirty="0">
                <a:solidFill>
                  <a:srgbClr val="4D4F53"/>
                </a:solidFill>
                <a:latin typeface="Arial" panose="020B0604020202020204" pitchFamily="34" charset="0"/>
                <a:cs typeface="Arial" panose="020B0604020202020204" pitchFamily="34" charset="0"/>
              </a:rPr>
              <a:t> A rulebook for arguments. </a:t>
            </a:r>
            <a:r>
              <a:rPr lang="en-GB" sz="3600" dirty="0">
                <a:solidFill>
                  <a:srgbClr val="4D4F53"/>
                </a:solidFill>
                <a:latin typeface="Arial" panose="020B0604020202020204" pitchFamily="34" charset="0"/>
                <a:cs typeface="Arial" panose="020B0604020202020204" pitchFamily="34" charset="0"/>
              </a:rPr>
              <a:t>Fifth edition. ed. Indianapolis: Hackett Publishing Company. Available from: </a:t>
            </a:r>
            <a:r>
              <a:rPr lang="en-GB" sz="3600" dirty="0">
                <a:solidFill>
                  <a:srgbClr val="4D4F53"/>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http://capitadiscovery.co.uk/edgehill/items/329313</a:t>
            </a:r>
            <a:r>
              <a:rPr lang="en-GB" sz="3600" dirty="0">
                <a:solidFill>
                  <a:srgbClr val="4D4F53"/>
                </a:solidFill>
                <a:latin typeface="Arial" panose="020B0604020202020204" pitchFamily="34" charset="0"/>
                <a:cs typeface="Arial" panose="020B0604020202020204" pitchFamily="34" charset="0"/>
              </a:rPr>
              <a:t> </a:t>
            </a:r>
            <a:endParaRPr lang="en-GB" sz="4800" dirty="0">
              <a:solidFill>
                <a:srgbClr val="4D4F53"/>
              </a:solidFill>
              <a:latin typeface="Arial" panose="020B0604020202020204" pitchFamily="34" charset="0"/>
              <a:cs typeface="Arial" panose="020B0604020202020204" pitchFamily="34" charset="0"/>
            </a:endParaRPr>
          </a:p>
          <a:p>
            <a:pPr marL="571500" lvl="0" indent="-571500">
              <a:lnSpc>
                <a:spcPct val="100000"/>
              </a:lnSpc>
              <a:spcBef>
                <a:spcPts val="0"/>
              </a:spcBef>
              <a:defRPr/>
            </a:pPr>
            <a:endParaRPr lang="en-GB" sz="4800" dirty="0">
              <a:solidFill>
                <a:srgbClr val="4D4F53"/>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GB" sz="3600" dirty="0">
              <a:solidFill>
                <a:srgbClr val="4D4F53"/>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sz="3600" dirty="0">
              <a:solidFill>
                <a:srgbClr val="4D4F53"/>
              </a:solidFill>
              <a:latin typeface="Arial" panose="020B0604020202020204" pitchFamily="34" charset="0"/>
              <a:cs typeface="Arial" panose="020B0604020202020204" pitchFamily="34" charset="0"/>
            </a:endParaRPr>
          </a:p>
          <a:p>
            <a:pPr>
              <a:spcAft>
                <a:spcPts val="1800"/>
              </a:spcAft>
            </a:pPr>
            <a:endParaRPr lang="en-US" dirty="0">
              <a:solidFill>
                <a:srgbClr val="464A4B"/>
              </a:solidFill>
            </a:endParaRPr>
          </a:p>
        </p:txBody>
      </p:sp>
      <p:pic>
        <p:nvPicPr>
          <p:cNvPr id="10" name="Picture 9">
            <a:extLst>
              <a:ext uri="{FF2B5EF4-FFF2-40B4-BE49-F238E27FC236}">
                <a16:creationId xmlns:a16="http://schemas.microsoft.com/office/drawing/2014/main" id="{515B05ED-6495-41FB-B55E-F09D404839CE}"/>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404078" y="1152026"/>
            <a:ext cx="5581427" cy="4369954"/>
          </a:xfrm>
          <a:prstGeom prst="rect">
            <a:avLst/>
          </a:prstGeom>
        </p:spPr>
      </p:pic>
    </p:spTree>
    <p:extLst>
      <p:ext uri="{BB962C8B-B14F-4D97-AF65-F5344CB8AC3E}">
        <p14:creationId xmlns:p14="http://schemas.microsoft.com/office/powerpoint/2010/main" val="363755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tr-TR" sz="3600" b="0" i="0" u="none" strike="noStrike" kern="1200" cap="none" spc="0" normalizeH="0" baseline="0" noProof="0">
              <a:ln>
                <a:noFill/>
              </a:ln>
              <a:solidFill>
                <a:srgbClr val="7084B5"/>
              </a:solidFill>
              <a:effectLst/>
              <a:uLnTx/>
              <a:uFillTx/>
              <a:latin typeface="Calibri"/>
              <a:ea typeface="+mn-ea"/>
              <a:cs typeface="+mn-cs"/>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tr-TR" sz="3600" b="0" i="0" u="none" strike="noStrike" kern="1200" cap="none" spc="0" normalizeH="0" baseline="0" noProof="0">
              <a:ln>
                <a:noFill/>
              </a:ln>
              <a:solidFill>
                <a:srgbClr val="588C7E"/>
              </a:solidFill>
              <a:effectLst/>
              <a:uLnTx/>
              <a:uFillTx/>
              <a:latin typeface="Calibri"/>
              <a:ea typeface="+mn-ea"/>
              <a:cs typeface="+mn-cs"/>
            </a:endParaRPr>
          </a:p>
        </p:txBody>
      </p:sp>
      <p:sp>
        <p:nvSpPr>
          <p:cNvPr id="16" name="Rectangle 15">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tr-TR" sz="3600" b="0" i="0" u="none" strike="noStrike" kern="1200" cap="none" spc="0" normalizeH="0" baseline="0" noProof="0">
              <a:ln>
                <a:noFill/>
              </a:ln>
              <a:solidFill>
                <a:srgbClr val="588C7E"/>
              </a:solidFill>
              <a:effectLst/>
              <a:uLnTx/>
              <a:uFillTx/>
              <a:latin typeface="Calibri"/>
              <a:ea typeface="+mn-ea"/>
              <a:cs typeface="+mn-cs"/>
            </a:endParaRPr>
          </a:p>
        </p:txBody>
      </p:sp>
      <p:pic>
        <p:nvPicPr>
          <p:cNvPr id="17" name="Picture 16" descr="Library and Learning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sp>
        <p:nvSpPr>
          <p:cNvPr id="18" name="TextBox 17"/>
          <p:cNvSpPr txBox="1"/>
          <p:nvPr/>
        </p:nvSpPr>
        <p:spPr>
          <a:xfrm>
            <a:off x="2495367" y="5265856"/>
            <a:ext cx="21193021" cy="6432530"/>
          </a:xfrm>
          <a:prstGeom prst="rect">
            <a:avLst/>
          </a:prstGeom>
          <a:noFill/>
        </p:spPr>
        <p:txBody>
          <a:bodyPr wrap="square" lIns="91440" tIns="45720" rIns="91440" bIns="45720" rtlCol="0" anchor="t">
            <a:spAutoFit/>
          </a:bodyPr>
          <a:lstStyle/>
          <a:p>
            <a:pPr marL="571500" marR="0" lvl="0" indent="-571500" algn="l" defTabSz="1828800" rtl="0" eaLnBrk="1" fontAlgn="auto" latinLnBrk="0" hangingPunct="1">
              <a:lnSpc>
                <a:spcPct val="100000"/>
              </a:lnSpc>
              <a:spcBef>
                <a:spcPts val="0"/>
              </a:spcBef>
              <a:spcAft>
                <a:spcPts val="1200"/>
              </a:spcAft>
              <a:buClr>
                <a:srgbClr val="445490"/>
              </a:buClr>
              <a:buSzPct val="110000"/>
              <a:buFont typeface="Arial" panose="020B0604020202020204" pitchFamily="34" charset="0"/>
              <a:buChar char="•"/>
              <a:tabLst/>
              <a:defRPr/>
            </a:pPr>
            <a:r>
              <a:rPr kumimoji="0" lang="en-US" sz="4400" b="0" i="0" u="none" strike="noStrike" kern="1200" cap="none" spc="0" normalizeH="0" baseline="0" noProof="0" dirty="0">
                <a:ln>
                  <a:noFill/>
                </a:ln>
                <a:solidFill>
                  <a:prstClr val="black">
                    <a:lumMod val="65000"/>
                    <a:lumOff val="35000"/>
                  </a:prstClr>
                </a:solidFill>
                <a:effectLst/>
                <a:uLnTx/>
                <a:uFillTx/>
                <a:ea typeface="Helvetica Neue LT Pro 55 Roman" charset="0"/>
                <a:cs typeface="Arial"/>
              </a:rPr>
              <a:t>Discover lots of useful information, guides, videos and interactive online toolkits on our </a:t>
            </a:r>
            <a:r>
              <a:rPr kumimoji="0" lang="en-US" sz="4400" b="0" i="0" u="none" strike="noStrike" kern="1200" cap="none" spc="0" normalizeH="0" baseline="0" noProof="0" dirty="0" err="1">
                <a:ln>
                  <a:noFill/>
                </a:ln>
                <a:solidFill>
                  <a:prstClr val="black">
                    <a:lumMod val="65000"/>
                    <a:lumOff val="35000"/>
                  </a:prstClr>
                </a:solidFill>
                <a:effectLst/>
                <a:uLnTx/>
                <a:uFillTx/>
                <a:ea typeface="Helvetica Neue LT Pro 55 Roman" charset="0"/>
                <a:cs typeface="Arial"/>
              </a:rPr>
              <a:t>UniSkills</a:t>
            </a:r>
            <a:r>
              <a:rPr kumimoji="0" lang="en-US" sz="4400" b="0" i="0" u="none" strike="noStrike" kern="1200" cap="none" spc="0" normalizeH="0" baseline="0" noProof="0" dirty="0">
                <a:ln>
                  <a:noFill/>
                </a:ln>
                <a:solidFill>
                  <a:prstClr val="black">
                    <a:lumMod val="65000"/>
                    <a:lumOff val="35000"/>
                  </a:prstClr>
                </a:solidFill>
                <a:effectLst/>
                <a:uLnTx/>
                <a:uFillTx/>
                <a:ea typeface="Helvetica Neue LT Pro 55 Roman" charset="0"/>
                <a:cs typeface="Arial"/>
              </a:rPr>
              <a:t> webpages </a:t>
            </a:r>
            <a:r>
              <a:rPr kumimoji="0" lang="en-US" sz="4400" b="0" i="0" u="none" strike="noStrike" kern="1200" cap="none" spc="0" normalizeH="0" baseline="0" noProof="0" dirty="0">
                <a:ln>
                  <a:noFill/>
                </a:ln>
                <a:solidFill>
                  <a:srgbClr val="464A4B"/>
                </a:solidFill>
                <a:effectLst/>
                <a:uLnTx/>
                <a:uFillTx/>
                <a:ea typeface="Helvetica Neue LT Pro 55 Roman" charset="0"/>
                <a:cs typeface="Arial"/>
                <a:hlinkClick r:id="rId4"/>
              </a:rPr>
              <a:t>ehu.ac.uk/uniskills</a:t>
            </a:r>
            <a:r>
              <a:rPr kumimoji="0" lang="en-US" sz="4400" b="0" i="0" u="none" strike="noStrike" kern="1200" cap="none" spc="0" normalizeH="0" baseline="0" noProof="0" dirty="0">
                <a:ln>
                  <a:noFill/>
                </a:ln>
                <a:solidFill>
                  <a:srgbClr val="464A4B"/>
                </a:solidFill>
                <a:effectLst/>
                <a:uLnTx/>
                <a:uFillTx/>
                <a:ea typeface="Helvetica Neue LT Pro 55 Roman" charset="0"/>
                <a:cs typeface="Arial"/>
              </a:rPr>
              <a:t> - available 24/7!</a:t>
            </a:r>
            <a:endParaRPr kumimoji="0" lang="en-US" sz="4400" b="0" i="0" u="none" strike="noStrike" kern="1200" cap="none" spc="0" normalizeH="0" baseline="0" noProof="0" dirty="0">
              <a:ln>
                <a:noFill/>
              </a:ln>
              <a:solidFill>
                <a:srgbClr val="464A4B"/>
              </a:solidFill>
              <a:effectLst/>
              <a:uLnTx/>
              <a:uFillTx/>
              <a:ea typeface="Helvetica Neue LT Pro 55 Roman" charset="0"/>
              <a:cs typeface="Arial" panose="020B0604020202020204" pitchFamily="34" charset="0"/>
            </a:endParaRPr>
          </a:p>
          <a:p>
            <a:pPr marL="571500" marR="0" lvl="0" indent="-571500" algn="l" defTabSz="1828800" rtl="0" eaLnBrk="1" fontAlgn="auto" latinLnBrk="0" hangingPunct="1">
              <a:lnSpc>
                <a:spcPct val="100000"/>
              </a:lnSpc>
              <a:spcBef>
                <a:spcPts val="0"/>
              </a:spcBef>
              <a:spcAft>
                <a:spcPts val="1200"/>
              </a:spcAft>
              <a:buClr>
                <a:srgbClr val="445490"/>
              </a:buClr>
              <a:buSzPct val="110000"/>
              <a:buFont typeface="Arial" panose="020B0604020202020204" pitchFamily="34" charset="0"/>
              <a:buChar char="•"/>
              <a:tabLst/>
              <a:defRPr/>
            </a:pPr>
            <a:endParaRPr kumimoji="0" lang="en-US" sz="4400" b="0" i="0" u="none" strike="noStrike" kern="1200" cap="none" spc="0" normalizeH="0" baseline="0" noProof="0" dirty="0">
              <a:ln>
                <a:noFill/>
              </a:ln>
              <a:solidFill>
                <a:srgbClr val="464A4B"/>
              </a:solidFill>
              <a:effectLst/>
              <a:uLnTx/>
              <a:uFillTx/>
              <a:ea typeface="Helvetica Neue LT Pro 55 Roman" charset="0"/>
              <a:cs typeface="Arial" panose="020B0604020202020204" pitchFamily="34" charset="0"/>
            </a:endParaRPr>
          </a:p>
          <a:p>
            <a:pPr marL="571500" marR="0" lvl="0" indent="-571500" algn="l" defTabSz="1828800" rtl="0" eaLnBrk="1" fontAlgn="auto" latinLnBrk="0" hangingPunct="1">
              <a:lnSpc>
                <a:spcPct val="100000"/>
              </a:lnSpc>
              <a:spcBef>
                <a:spcPts val="0"/>
              </a:spcBef>
              <a:spcAft>
                <a:spcPts val="1200"/>
              </a:spcAft>
              <a:buClr>
                <a:srgbClr val="445490"/>
              </a:buClr>
              <a:buSzPct val="110000"/>
              <a:buFont typeface="Arial" panose="020B0604020202020204" pitchFamily="34" charset="0"/>
              <a:buChar char="•"/>
              <a:tabLst/>
              <a:defRPr/>
            </a:pPr>
            <a:r>
              <a:rPr kumimoji="0" lang="en-US" sz="4400" b="0" i="0" u="none" strike="noStrike" kern="1200" cap="none" spc="0" normalizeH="0" baseline="0" noProof="0" dirty="0">
                <a:ln>
                  <a:noFill/>
                </a:ln>
                <a:solidFill>
                  <a:prstClr val="black">
                    <a:lumMod val="65000"/>
                    <a:lumOff val="35000"/>
                  </a:prstClr>
                </a:solidFill>
                <a:effectLst/>
                <a:uLnTx/>
                <a:uFillTx/>
                <a:ea typeface="Helvetica Neue LT Pro 55 Roman" charset="0"/>
                <a:cs typeface="Arial"/>
              </a:rPr>
              <a:t>Book your place on a </a:t>
            </a:r>
            <a:r>
              <a:rPr kumimoji="0" lang="en-US" sz="4400" b="0" i="0" u="none" strike="noStrike" kern="1200" cap="none" spc="0" normalizeH="0" baseline="0" noProof="0" dirty="0" err="1">
                <a:ln>
                  <a:noFill/>
                </a:ln>
                <a:solidFill>
                  <a:prstClr val="black">
                    <a:lumMod val="65000"/>
                    <a:lumOff val="35000"/>
                  </a:prstClr>
                </a:solidFill>
                <a:effectLst/>
                <a:uLnTx/>
                <a:uFillTx/>
                <a:ea typeface="Helvetica Neue LT Pro 55 Roman" charset="0"/>
                <a:cs typeface="Arial"/>
              </a:rPr>
              <a:t>UniSkills</a:t>
            </a:r>
            <a:r>
              <a:rPr kumimoji="0" lang="en-US" sz="4400" b="0" i="0" u="none" strike="noStrike" kern="1200" cap="none" spc="0" normalizeH="0" baseline="0" noProof="0" dirty="0">
                <a:ln>
                  <a:noFill/>
                </a:ln>
                <a:solidFill>
                  <a:prstClr val="black">
                    <a:lumMod val="65000"/>
                    <a:lumOff val="35000"/>
                  </a:prstClr>
                </a:solidFill>
                <a:effectLst/>
                <a:uLnTx/>
                <a:uFillTx/>
                <a:ea typeface="Helvetica Neue LT Pro 55 Roman" charset="0"/>
                <a:cs typeface="Arial"/>
              </a:rPr>
              <a:t> webinar running throughout the year </a:t>
            </a:r>
            <a:r>
              <a:rPr kumimoji="0" lang="en-US" sz="4400" b="0" i="0" u="none" strike="noStrike" kern="1200" cap="none" spc="0" normalizeH="0" baseline="0" noProof="0" dirty="0">
                <a:ln>
                  <a:noFill/>
                </a:ln>
                <a:solidFill>
                  <a:srgbClr val="464A4B"/>
                </a:solidFill>
                <a:effectLst/>
                <a:uLnTx/>
                <a:uFillTx/>
                <a:ea typeface="Helvetica Neue LT Pro 55 Roman" charset="0"/>
                <a:cs typeface="Arial"/>
                <a:hlinkClick r:id="rId5"/>
              </a:rPr>
              <a:t>ehu.ac.uk/workshops</a:t>
            </a:r>
            <a:endParaRPr kumimoji="0" lang="en-US" sz="4400" b="0" i="0" u="none" strike="noStrike" kern="1200" cap="none" spc="0" normalizeH="0" baseline="0" noProof="0" dirty="0">
              <a:ln>
                <a:noFill/>
              </a:ln>
              <a:solidFill>
                <a:srgbClr val="464A4B"/>
              </a:solidFill>
              <a:effectLst/>
              <a:uLnTx/>
              <a:uFillTx/>
              <a:ea typeface="Helvetica Neue LT Pro 55 Roman" charset="0"/>
              <a:cs typeface="Arial" panose="020B0604020202020204" pitchFamily="34" charset="0"/>
            </a:endParaRPr>
          </a:p>
          <a:p>
            <a:pPr marL="571500" marR="0" lvl="0" indent="-571500" algn="l" defTabSz="1828800" rtl="0" eaLnBrk="1" fontAlgn="auto" latinLnBrk="0" hangingPunct="1">
              <a:lnSpc>
                <a:spcPct val="100000"/>
              </a:lnSpc>
              <a:spcBef>
                <a:spcPts val="0"/>
              </a:spcBef>
              <a:spcAft>
                <a:spcPts val="1200"/>
              </a:spcAft>
              <a:buClr>
                <a:srgbClr val="445490"/>
              </a:buClr>
              <a:buSzPct val="110000"/>
              <a:buFont typeface="Arial" panose="020B0604020202020204" pitchFamily="34" charset="0"/>
              <a:buChar char="•"/>
              <a:tabLst/>
              <a:defRPr/>
            </a:pPr>
            <a:endParaRPr kumimoji="0" lang="en-US" sz="4400" b="0" i="0" u="none" strike="noStrike" kern="1200" cap="none" spc="0" normalizeH="0" baseline="0" noProof="0" dirty="0">
              <a:ln>
                <a:noFill/>
              </a:ln>
              <a:solidFill>
                <a:srgbClr val="464A4B"/>
              </a:solidFill>
              <a:effectLst/>
              <a:uLnTx/>
              <a:uFillTx/>
              <a:ea typeface="Helvetica Neue LT Pro 55 Roman" charset="0"/>
              <a:cs typeface="Arial" panose="020B0604020202020204" pitchFamily="34" charset="0"/>
            </a:endParaRPr>
          </a:p>
          <a:p>
            <a:pPr marL="571500" marR="0" lvl="0" indent="-571500" algn="l" defTabSz="1828800" rtl="0" eaLnBrk="1" fontAlgn="auto" latinLnBrk="0" hangingPunct="1">
              <a:lnSpc>
                <a:spcPct val="100000"/>
              </a:lnSpc>
              <a:spcBef>
                <a:spcPts val="0"/>
              </a:spcBef>
              <a:spcAft>
                <a:spcPts val="1200"/>
              </a:spcAft>
              <a:buClr>
                <a:srgbClr val="445490"/>
              </a:buClr>
              <a:buSzPct val="110000"/>
              <a:buFont typeface="Arial" panose="020B0604020202020204" pitchFamily="34" charset="0"/>
              <a:buChar char="•"/>
              <a:tabLst/>
              <a:defRPr/>
            </a:pPr>
            <a:r>
              <a:rPr kumimoji="0" lang="en-US" sz="4400" b="0" i="0" u="none" strike="noStrike" kern="1200" cap="none" spc="0" normalizeH="0" baseline="0" noProof="0" dirty="0">
                <a:ln>
                  <a:noFill/>
                </a:ln>
                <a:solidFill>
                  <a:prstClr val="black">
                    <a:lumMod val="65000"/>
                    <a:lumOff val="35000"/>
                  </a:prstClr>
                </a:solidFill>
                <a:effectLst/>
                <a:uLnTx/>
                <a:uFillTx/>
                <a:ea typeface="Helvetica Neue LT Pro 55 Roman" charset="0"/>
                <a:cs typeface="Arial"/>
              </a:rPr>
              <a:t>Search our FAQs or Ask a Question online </a:t>
            </a:r>
            <a:r>
              <a:rPr kumimoji="0" lang="en-US" sz="4400" b="0" i="0" u="none" strike="noStrike" kern="1200" cap="none" spc="0" normalizeH="0" baseline="0" noProof="0" dirty="0">
                <a:ln>
                  <a:noFill/>
                </a:ln>
                <a:solidFill>
                  <a:srgbClr val="464A4B"/>
                </a:solidFill>
                <a:effectLst/>
                <a:uLnTx/>
                <a:uFillTx/>
                <a:ea typeface="Helvetica Neue LT Pro 55 Roman" charset="0"/>
                <a:cs typeface="Arial"/>
                <a:hlinkClick r:id="rId6"/>
              </a:rPr>
              <a:t>ehu.ac.uk/askus</a:t>
            </a:r>
            <a:r>
              <a:rPr kumimoji="0" lang="en-US" sz="4400" b="0" i="0" u="none" strike="noStrike" kern="1200" cap="none" spc="0" normalizeH="0" baseline="0" noProof="0" dirty="0">
                <a:ln>
                  <a:noFill/>
                </a:ln>
                <a:solidFill>
                  <a:srgbClr val="464A4B"/>
                </a:solidFill>
                <a:effectLst/>
                <a:uLnTx/>
                <a:uFillTx/>
                <a:ea typeface="Helvetica Neue LT Pro 55 Roman" charset="0"/>
                <a:cs typeface="Arial"/>
              </a:rPr>
              <a:t> </a:t>
            </a:r>
            <a:endParaRPr kumimoji="0" lang="en-US" sz="4400" b="0" i="0" u="none" strike="noStrike" kern="1200" cap="none" spc="0" normalizeH="0" baseline="0" noProof="0" dirty="0">
              <a:ln>
                <a:noFill/>
              </a:ln>
              <a:solidFill>
                <a:srgbClr val="464A4B"/>
              </a:solidFill>
              <a:effectLst/>
              <a:uLnTx/>
              <a:uFillTx/>
              <a:ea typeface="Helvetica Neue LT Pro 55 Roman" charset="0"/>
              <a:cs typeface="Arial" panose="020B0604020202020204" pitchFamily="34" charset="0"/>
            </a:endParaRPr>
          </a:p>
          <a:p>
            <a:pPr marL="571500" marR="0" lvl="0" indent="-571500" algn="l" defTabSz="1828800" rtl="0" eaLnBrk="1" fontAlgn="auto" latinLnBrk="0" hangingPunct="1">
              <a:lnSpc>
                <a:spcPct val="100000"/>
              </a:lnSpc>
              <a:spcBef>
                <a:spcPts val="0"/>
              </a:spcBef>
              <a:spcAft>
                <a:spcPts val="1200"/>
              </a:spcAft>
              <a:buClr>
                <a:srgbClr val="445490"/>
              </a:buClr>
              <a:buSzPct val="110000"/>
              <a:buFont typeface="Arial" panose="020B0604020202020204" pitchFamily="34" charset="0"/>
              <a:buChar char="•"/>
              <a:tabLst/>
              <a:defRPr/>
            </a:pPr>
            <a:endParaRPr kumimoji="0" lang="en-US" sz="4400" b="0" i="0" u="none" strike="noStrike" kern="1200" cap="none" spc="0" normalizeH="0" baseline="0" noProof="0" dirty="0">
              <a:ln>
                <a:noFill/>
              </a:ln>
              <a:solidFill>
                <a:srgbClr val="464A4B"/>
              </a:solidFill>
              <a:effectLst/>
              <a:uLnTx/>
              <a:uFillTx/>
              <a:ea typeface="Helvetica Neue LT Pro 55 Roman" charset="0"/>
              <a:cs typeface="Arial" panose="020B0604020202020204" pitchFamily="34" charset="0"/>
            </a:endParaRPr>
          </a:p>
          <a:p>
            <a:pPr marL="571500" marR="0" lvl="0" indent="-571500" algn="l" defTabSz="1828800" rtl="0" eaLnBrk="1" fontAlgn="auto" latinLnBrk="0" hangingPunct="1">
              <a:lnSpc>
                <a:spcPct val="100000"/>
              </a:lnSpc>
              <a:spcBef>
                <a:spcPts val="0"/>
              </a:spcBef>
              <a:spcAft>
                <a:spcPts val="1200"/>
              </a:spcAft>
              <a:buClr>
                <a:srgbClr val="445490"/>
              </a:buClr>
              <a:buSzPct val="110000"/>
              <a:buFont typeface="Arial" panose="020B0604020202020204" pitchFamily="34" charset="0"/>
              <a:buChar char="•"/>
              <a:tabLst/>
              <a:defRPr/>
            </a:pPr>
            <a:r>
              <a:rPr kumimoji="0" lang="en-US" sz="4400" b="0" i="0" u="none" strike="noStrike" kern="1200" cap="none" spc="0" normalizeH="0" baseline="0" noProof="0" dirty="0">
                <a:ln>
                  <a:noFill/>
                </a:ln>
                <a:solidFill>
                  <a:prstClr val="black">
                    <a:lumMod val="65000"/>
                    <a:lumOff val="35000"/>
                  </a:prstClr>
                </a:solidFill>
                <a:effectLst/>
                <a:uLnTx/>
                <a:uFillTx/>
                <a:ea typeface="Helvetica Neue LT Pro 55 Roman" charset="0"/>
                <a:cs typeface="Arial"/>
              </a:rPr>
              <a:t>Contact the Catalyst Helpdesk via email at </a:t>
            </a:r>
            <a:r>
              <a:rPr kumimoji="0" lang="en-US" sz="4400" b="0" i="0" u="none" strike="noStrike" kern="1200" cap="none" spc="0" normalizeH="0" baseline="0" noProof="0" dirty="0">
                <a:ln>
                  <a:noFill/>
                </a:ln>
                <a:solidFill>
                  <a:prstClr val="black">
                    <a:lumMod val="65000"/>
                    <a:lumOff val="35000"/>
                  </a:prstClr>
                </a:solidFill>
                <a:effectLst/>
                <a:uLnTx/>
                <a:uFillTx/>
                <a:ea typeface="Helvetica Neue LT Pro 55 Roman" charset="0"/>
                <a:cs typeface="Arial"/>
                <a:hlinkClick r:id="rId7">
                  <a:extLst>
                    <a:ext uri="{A12FA001-AC4F-418D-AE19-62706E023703}">
                      <ahyp:hlinkClr xmlns:ahyp="http://schemas.microsoft.com/office/drawing/2018/hyperlinkcolor" val="tx"/>
                    </a:ext>
                  </a:extLst>
                </a:hlinkClick>
              </a:rPr>
              <a:t>CatalystEnquiries@edgehill.ac.uk</a:t>
            </a:r>
            <a:r>
              <a:rPr kumimoji="0" lang="en-US" sz="4400" b="0" i="0" u="none" strike="noStrike" kern="1200" cap="none" spc="0" normalizeH="0" baseline="0" noProof="0" dirty="0">
                <a:ln>
                  <a:noFill/>
                </a:ln>
                <a:solidFill>
                  <a:prstClr val="black">
                    <a:lumMod val="65000"/>
                    <a:lumOff val="35000"/>
                  </a:prstClr>
                </a:solidFill>
                <a:effectLst/>
                <a:uLnTx/>
                <a:uFillTx/>
                <a:ea typeface="Helvetica Neue LT Pro 55 Roman" charset="0"/>
                <a:cs typeface="Arial"/>
              </a:rPr>
              <a:t> or </a:t>
            </a:r>
            <a:r>
              <a:rPr kumimoji="0" lang="en-US" sz="4400" b="0" i="0" u="none" strike="noStrike" kern="1200" cap="none" spc="0" normalizeH="0" baseline="0" noProof="0" dirty="0">
                <a:ln>
                  <a:noFill/>
                </a:ln>
                <a:solidFill>
                  <a:prstClr val="black">
                    <a:lumMod val="65000"/>
                    <a:lumOff val="35000"/>
                  </a:prstClr>
                </a:solidFill>
                <a:effectLst/>
                <a:uLnTx/>
                <a:uFillTx/>
                <a:ea typeface="Helvetica Neue LT Pro 55 Roman" charset="0"/>
                <a:cs typeface="Arial"/>
                <a:hlinkClick r:id="rId8">
                  <a:extLst>
                    <a:ext uri="{A12FA001-AC4F-418D-AE19-62706E023703}">
                      <ahyp:hlinkClr xmlns:ahyp="http://schemas.microsoft.com/office/drawing/2018/hyperlinkcolor" val="tx"/>
                    </a:ext>
                  </a:extLst>
                </a:hlinkClick>
              </a:rPr>
              <a:t>live chat</a:t>
            </a:r>
            <a:endParaRPr kumimoji="0" lang="tr-TR" sz="4400" b="0" i="0" u="none" strike="noStrike" kern="1200" cap="none" spc="0" normalizeH="0" baseline="0" noProof="0" dirty="0">
              <a:ln>
                <a:noFill/>
              </a:ln>
              <a:solidFill>
                <a:prstClr val="black">
                  <a:lumMod val="65000"/>
                  <a:lumOff val="35000"/>
                </a:prstClr>
              </a:solidFill>
              <a:effectLst/>
              <a:uLnTx/>
              <a:uFillTx/>
              <a:ea typeface="Helvetica Neue LT Pro 55 Roman" charset="0"/>
              <a:cs typeface="Arial"/>
            </a:endParaRPr>
          </a:p>
        </p:txBody>
      </p:sp>
      <p:cxnSp>
        <p:nvCxnSpPr>
          <p:cNvPr id="20" name="Straight Connector 19">
            <a:extLst>
              <a:ext uri="{C183D7F6-B498-43B3-948B-1728B52AA6E4}">
                <adec:decorative xmlns:adec="http://schemas.microsoft.com/office/drawing/2017/decorative" val="1"/>
              </a:ext>
            </a:extLst>
          </p:cNvPr>
          <p:cNvCxnSpPr/>
          <p:nvPr/>
        </p:nvCxnSpPr>
        <p:spPr>
          <a:xfrm>
            <a:off x="2835640" y="3843181"/>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pic>
        <p:nvPicPr>
          <p:cNvPr id="3" name="Picture 2" descr="Woman sat on an oversized pen drive whilst using a laptop.">
            <a:extLst>
              <a:ext uri="{FF2B5EF4-FFF2-40B4-BE49-F238E27FC236}">
                <a16:creationId xmlns:a16="http://schemas.microsoft.com/office/drawing/2014/main" id="{3F144892-207A-4E23-85B7-C6B002BD233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224057" y="139479"/>
            <a:ext cx="6943725" cy="4914900"/>
          </a:xfrm>
          <a:prstGeom prst="rect">
            <a:avLst/>
          </a:prstGeom>
        </p:spPr>
      </p:pic>
      <p:sp>
        <p:nvSpPr>
          <p:cNvPr id="2" name="Title 1">
            <a:extLst>
              <a:ext uri="{FF2B5EF4-FFF2-40B4-BE49-F238E27FC236}">
                <a16:creationId xmlns:a16="http://schemas.microsoft.com/office/drawing/2014/main" id="{1F5361D8-30A4-4914-8D2F-97EF3756E413}"/>
              </a:ext>
              <a:ext uri="{C183D7F6-B498-43B3-948B-1728B52AA6E4}">
                <adec:decorative xmlns:adec="http://schemas.microsoft.com/office/drawing/2017/decorative" val="1"/>
              </a:ext>
            </a:extLst>
          </p:cNvPr>
          <p:cNvSpPr>
            <a:spLocks noGrp="1"/>
          </p:cNvSpPr>
          <p:nvPr>
            <p:ph type="title"/>
          </p:nvPr>
        </p:nvSpPr>
        <p:spPr>
          <a:xfrm>
            <a:off x="2657189" y="1192055"/>
            <a:ext cx="21031200" cy="2651126"/>
          </a:xfrm>
        </p:spPr>
        <p:txBody>
          <a:bodyPr/>
          <a:lstStyle/>
          <a:p>
            <a:r>
              <a:rPr lang="tr-TR" sz="9600" b="1" dirty="0">
                <a:solidFill>
                  <a:srgbClr val="445490"/>
                </a:solidFill>
                <a:latin typeface="+mn-lt"/>
                <a:ea typeface="Helvetica Neue LT Pro 75" charset="0"/>
                <a:cs typeface="Helvetica Neue LT Pro 75" charset="0"/>
              </a:rPr>
              <a:t>Fu</a:t>
            </a:r>
            <a:r>
              <a:rPr lang="tr-TR" sz="9600" b="1" spc="600" dirty="0">
                <a:solidFill>
                  <a:srgbClr val="445490"/>
                </a:solidFill>
                <a:latin typeface="+mn-lt"/>
                <a:ea typeface="Helvetica Neue LT Pro 75" charset="0"/>
                <a:cs typeface="Helvetica Neue LT Pro 75" charset="0"/>
              </a:rPr>
              <a:t>rt</a:t>
            </a:r>
            <a:r>
              <a:rPr lang="tr-TR" sz="9600" b="1" dirty="0">
                <a:solidFill>
                  <a:srgbClr val="445490"/>
                </a:solidFill>
                <a:latin typeface="+mn-lt"/>
                <a:ea typeface="Helvetica Neue LT Pro 75" charset="0"/>
                <a:cs typeface="Helvetica Neue LT Pro 75" charset="0"/>
              </a:rPr>
              <a:t>her</a:t>
            </a:r>
            <a:r>
              <a:rPr lang="tr-TR" sz="9600" b="1" dirty="0">
                <a:solidFill>
                  <a:srgbClr val="445490"/>
                </a:solidFill>
                <a:latin typeface="Helvetica Neue LT Pro 75" charset="0"/>
                <a:ea typeface="Helvetica Neue LT Pro 75" charset="0"/>
                <a:cs typeface="Helvetica Neue LT Pro 75" charset="0"/>
              </a:rPr>
              <a:t> suppo</a:t>
            </a:r>
            <a:r>
              <a:rPr lang="tr-TR" sz="9600" b="1" spc="600" dirty="0">
                <a:solidFill>
                  <a:srgbClr val="445490"/>
                </a:solidFill>
                <a:latin typeface="Helvetica Neue LT Pro 75" charset="0"/>
                <a:ea typeface="Helvetica Neue LT Pro 75" charset="0"/>
                <a:cs typeface="Helvetica Neue LT Pro 75" charset="0"/>
              </a:rPr>
              <a:t>rt</a:t>
            </a:r>
            <a:endParaRPr lang="en-GB" dirty="0"/>
          </a:p>
        </p:txBody>
      </p:sp>
    </p:spTree>
    <p:extLst>
      <p:ext uri="{BB962C8B-B14F-4D97-AF65-F5344CB8AC3E}">
        <p14:creationId xmlns:p14="http://schemas.microsoft.com/office/powerpoint/2010/main" val="378060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4880121" y="9181862"/>
            <a:ext cx="6533232" cy="707886"/>
          </a:xfrm>
          <a:prstGeom prst="rect">
            <a:avLst/>
          </a:prstGeom>
          <a:noFill/>
        </p:spPr>
        <p:txBody>
          <a:bodyPr wrap="square" rtlCol="0">
            <a:spAutoFit/>
          </a:bodyPr>
          <a:lstStyle/>
          <a:p>
            <a:r>
              <a:rPr lang="en-US" sz="4000" dirty="0">
                <a:solidFill>
                  <a:schemeClr val="tx1">
                    <a:lumMod val="75000"/>
                    <a:lumOff val="25000"/>
                  </a:schemeClr>
                </a:solidFill>
                <a:latin typeface="Helvetica" charset="0"/>
                <a:ea typeface="Helvetica" charset="0"/>
                <a:cs typeface="Helvetica" charset="0"/>
              </a:rPr>
              <a:t>@EHULearnService</a:t>
            </a:r>
            <a:endParaRPr lang="tr-TR" sz="4000" dirty="0">
              <a:solidFill>
                <a:schemeClr val="tx1">
                  <a:lumMod val="75000"/>
                  <a:lumOff val="25000"/>
                </a:schemeClr>
              </a:solidFill>
              <a:latin typeface="Helvetica" charset="0"/>
              <a:ea typeface="Helvetica" charset="0"/>
              <a:cs typeface="Helvetica" charset="0"/>
            </a:endParaRPr>
          </a:p>
        </p:txBody>
      </p:sp>
      <p:sp>
        <p:nvSpPr>
          <p:cNvPr id="21" name="Freeform 20" descr="Twitter logo."/>
          <p:cNvSpPr>
            <a:spLocks/>
          </p:cNvSpPr>
          <p:nvPr/>
        </p:nvSpPr>
        <p:spPr bwMode="auto">
          <a:xfrm>
            <a:off x="3734540" y="9328382"/>
            <a:ext cx="769350" cy="627512"/>
          </a:xfrm>
          <a:custGeom>
            <a:avLst/>
            <a:gdLst>
              <a:gd name="T0" fmla="*/ 1421663 w 280"/>
              <a:gd name="T1" fmla="*/ 137144 h 228"/>
              <a:gd name="T2" fmla="*/ 1254110 w 280"/>
              <a:gd name="T3" fmla="*/ 182859 h 228"/>
              <a:gd name="T4" fmla="*/ 1381044 w 280"/>
              <a:gd name="T5" fmla="*/ 25397 h 228"/>
              <a:gd name="T6" fmla="*/ 1198259 w 280"/>
              <a:gd name="T7" fmla="*/ 96509 h 228"/>
              <a:gd name="T8" fmla="*/ 985009 w 280"/>
              <a:gd name="T9" fmla="*/ 0 h 228"/>
              <a:gd name="T10" fmla="*/ 690522 w 280"/>
              <a:gd name="T11" fmla="*/ 294606 h 228"/>
              <a:gd name="T12" fmla="*/ 700677 w 280"/>
              <a:gd name="T13" fmla="*/ 360639 h 228"/>
              <a:gd name="T14" fmla="*/ 96470 w 280"/>
              <a:gd name="T15" fmla="*/ 55874 h 228"/>
              <a:gd name="T16" fmla="*/ 60928 w 280"/>
              <a:gd name="T17" fmla="*/ 203177 h 228"/>
              <a:gd name="T18" fmla="*/ 187863 w 280"/>
              <a:gd name="T19" fmla="*/ 446989 h 228"/>
              <a:gd name="T20" fmla="*/ 55851 w 280"/>
              <a:gd name="T21" fmla="*/ 406353 h 228"/>
              <a:gd name="T22" fmla="*/ 55851 w 280"/>
              <a:gd name="T23" fmla="*/ 411433 h 228"/>
              <a:gd name="T24" fmla="*/ 289410 w 280"/>
              <a:gd name="T25" fmla="*/ 700960 h 228"/>
              <a:gd name="T26" fmla="*/ 213249 w 280"/>
              <a:gd name="T27" fmla="*/ 711118 h 228"/>
              <a:gd name="T28" fmla="*/ 157398 w 280"/>
              <a:gd name="T29" fmla="*/ 706039 h 228"/>
              <a:gd name="T30" fmla="*/ 431576 w 280"/>
              <a:gd name="T31" fmla="*/ 904136 h 228"/>
              <a:gd name="T32" fmla="*/ 71083 w 280"/>
              <a:gd name="T33" fmla="*/ 1031122 h 228"/>
              <a:gd name="T34" fmla="*/ 0 w 280"/>
              <a:gd name="T35" fmla="*/ 1026042 h 228"/>
              <a:gd name="T36" fmla="*/ 446808 w 280"/>
              <a:gd name="T37" fmla="*/ 1158107 h 228"/>
              <a:gd name="T38" fmla="*/ 1274419 w 280"/>
              <a:gd name="T39" fmla="*/ 330162 h 228"/>
              <a:gd name="T40" fmla="*/ 1274419 w 280"/>
              <a:gd name="T41" fmla="*/ 289527 h 228"/>
              <a:gd name="T42" fmla="*/ 1421663 w 280"/>
              <a:gd name="T43" fmla="*/ 137144 h 2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0" h="228">
                <a:moveTo>
                  <a:pt x="280" y="27"/>
                </a:moveTo>
                <a:cubicBezTo>
                  <a:pt x="270" y="32"/>
                  <a:pt x="259" y="35"/>
                  <a:pt x="247" y="36"/>
                </a:cubicBezTo>
                <a:cubicBezTo>
                  <a:pt x="259" y="29"/>
                  <a:pt x="268" y="18"/>
                  <a:pt x="272" y="5"/>
                </a:cubicBezTo>
                <a:cubicBezTo>
                  <a:pt x="261" y="11"/>
                  <a:pt x="249" y="16"/>
                  <a:pt x="236" y="19"/>
                </a:cubicBezTo>
                <a:cubicBezTo>
                  <a:pt x="225" y="7"/>
                  <a:pt x="210" y="0"/>
                  <a:pt x="194" y="0"/>
                </a:cubicBezTo>
                <a:cubicBezTo>
                  <a:pt x="162" y="0"/>
                  <a:pt x="136" y="26"/>
                  <a:pt x="136" y="58"/>
                </a:cubicBezTo>
                <a:cubicBezTo>
                  <a:pt x="136" y="62"/>
                  <a:pt x="137" y="67"/>
                  <a:pt x="138" y="71"/>
                </a:cubicBezTo>
                <a:cubicBezTo>
                  <a:pt x="90" y="69"/>
                  <a:pt x="48" y="46"/>
                  <a:pt x="19" y="11"/>
                </a:cubicBezTo>
                <a:cubicBezTo>
                  <a:pt x="14" y="19"/>
                  <a:pt x="12" y="29"/>
                  <a:pt x="12" y="40"/>
                </a:cubicBezTo>
                <a:cubicBezTo>
                  <a:pt x="12" y="60"/>
                  <a:pt x="22" y="77"/>
                  <a:pt x="37" y="88"/>
                </a:cubicBezTo>
                <a:cubicBezTo>
                  <a:pt x="28" y="87"/>
                  <a:pt x="19" y="85"/>
                  <a:pt x="11" y="80"/>
                </a:cubicBezTo>
                <a:cubicBezTo>
                  <a:pt x="11" y="81"/>
                  <a:pt x="11" y="81"/>
                  <a:pt x="11" y="81"/>
                </a:cubicBezTo>
                <a:cubicBezTo>
                  <a:pt x="11" y="109"/>
                  <a:pt x="31" y="132"/>
                  <a:pt x="57" y="138"/>
                </a:cubicBezTo>
                <a:cubicBezTo>
                  <a:pt x="52" y="139"/>
                  <a:pt x="47" y="140"/>
                  <a:pt x="42" y="140"/>
                </a:cubicBezTo>
                <a:cubicBezTo>
                  <a:pt x="38" y="140"/>
                  <a:pt x="35" y="139"/>
                  <a:pt x="31" y="139"/>
                </a:cubicBezTo>
                <a:cubicBezTo>
                  <a:pt x="39" y="161"/>
                  <a:pt x="60" y="178"/>
                  <a:pt x="85" y="178"/>
                </a:cubicBezTo>
                <a:cubicBezTo>
                  <a:pt x="65" y="194"/>
                  <a:pt x="40" y="203"/>
                  <a:pt x="14" y="203"/>
                </a:cubicBezTo>
                <a:cubicBezTo>
                  <a:pt x="9" y="203"/>
                  <a:pt x="4" y="203"/>
                  <a:pt x="0" y="202"/>
                </a:cubicBezTo>
                <a:cubicBezTo>
                  <a:pt x="25" y="219"/>
                  <a:pt x="55" y="228"/>
                  <a:pt x="88" y="228"/>
                </a:cubicBezTo>
                <a:cubicBezTo>
                  <a:pt x="194" y="228"/>
                  <a:pt x="251" y="140"/>
                  <a:pt x="251" y="65"/>
                </a:cubicBezTo>
                <a:cubicBezTo>
                  <a:pt x="251" y="62"/>
                  <a:pt x="251" y="60"/>
                  <a:pt x="251" y="57"/>
                </a:cubicBezTo>
                <a:cubicBezTo>
                  <a:pt x="263" y="49"/>
                  <a:pt x="272" y="39"/>
                  <a:pt x="280" y="27"/>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9" name="TextBox 28"/>
          <p:cNvSpPr txBox="1"/>
          <p:nvPr/>
        </p:nvSpPr>
        <p:spPr>
          <a:xfrm>
            <a:off x="4763559" y="8106067"/>
            <a:ext cx="5448266" cy="707886"/>
          </a:xfrm>
          <a:prstGeom prst="rect">
            <a:avLst/>
          </a:prstGeom>
          <a:noFill/>
        </p:spPr>
        <p:txBody>
          <a:bodyPr wrap="square" rtlCol="0">
            <a:spAutoFit/>
          </a:bodyPr>
          <a:lstStyle/>
          <a:p>
            <a:r>
              <a:rPr lang="en-US" sz="4000" dirty="0">
                <a:solidFill>
                  <a:srgbClr val="464A4B"/>
                </a:solidFill>
                <a:latin typeface="Helvetica" charset="0"/>
                <a:ea typeface="Helvetica" charset="0"/>
                <a:cs typeface="Helvetica" charset="0"/>
              </a:rPr>
              <a:t>@</a:t>
            </a:r>
            <a:r>
              <a:rPr lang="en-US" sz="4000" dirty="0" err="1">
                <a:solidFill>
                  <a:srgbClr val="464A4B"/>
                </a:solidFill>
                <a:latin typeface="Helvetica" charset="0"/>
                <a:ea typeface="Helvetica" charset="0"/>
                <a:cs typeface="Helvetica" charset="0"/>
              </a:rPr>
              <a:t>EHULibrary</a:t>
            </a:r>
            <a:endParaRPr lang="tr-TR" sz="4000" dirty="0">
              <a:solidFill>
                <a:srgbClr val="464A4B"/>
              </a:solidFill>
              <a:latin typeface="Helvetica" charset="0"/>
              <a:ea typeface="Helvetica" charset="0"/>
              <a:cs typeface="Helvetica" charset="0"/>
            </a:endParaRPr>
          </a:p>
        </p:txBody>
      </p:sp>
      <p:sp>
        <p:nvSpPr>
          <p:cNvPr id="17" name="Freeform 22" descr="Instagram logo."/>
          <p:cNvSpPr>
            <a:spLocks noEditPoints="1"/>
          </p:cNvSpPr>
          <p:nvPr/>
        </p:nvSpPr>
        <p:spPr bwMode="auto">
          <a:xfrm>
            <a:off x="3734540" y="8070678"/>
            <a:ext cx="745000" cy="743275"/>
          </a:xfrm>
          <a:custGeom>
            <a:avLst/>
            <a:gdLst>
              <a:gd name="T0" fmla="*/ 1101028 w 204"/>
              <a:gd name="T1" fmla="*/ 0 h 204"/>
              <a:gd name="T2" fmla="*/ 261830 w 204"/>
              <a:gd name="T3" fmla="*/ 0 h 204"/>
              <a:gd name="T4" fmla="*/ 0 w 204"/>
              <a:gd name="T5" fmla="*/ 261344 h 204"/>
              <a:gd name="T6" fmla="*/ 0 w 204"/>
              <a:gd name="T7" fmla="*/ 542791 h 204"/>
              <a:gd name="T8" fmla="*/ 0 w 204"/>
              <a:gd name="T9" fmla="*/ 1098985 h 204"/>
              <a:gd name="T10" fmla="*/ 261830 w 204"/>
              <a:gd name="T11" fmla="*/ 1367030 h 204"/>
              <a:gd name="T12" fmla="*/ 1101028 w 204"/>
              <a:gd name="T13" fmla="*/ 1367030 h 204"/>
              <a:gd name="T14" fmla="*/ 1369571 w 204"/>
              <a:gd name="T15" fmla="*/ 1098985 h 204"/>
              <a:gd name="T16" fmla="*/ 1369571 w 204"/>
              <a:gd name="T17" fmla="*/ 542791 h 204"/>
              <a:gd name="T18" fmla="*/ 1369571 w 204"/>
              <a:gd name="T19" fmla="*/ 261344 h 204"/>
              <a:gd name="T20" fmla="*/ 1101028 w 204"/>
              <a:gd name="T21" fmla="*/ 0 h 204"/>
              <a:gd name="T22" fmla="*/ 1181591 w 204"/>
              <a:gd name="T23" fmla="*/ 154126 h 204"/>
              <a:gd name="T24" fmla="*/ 1208445 w 204"/>
              <a:gd name="T25" fmla="*/ 154126 h 204"/>
              <a:gd name="T26" fmla="*/ 1208445 w 204"/>
              <a:gd name="T27" fmla="*/ 187632 h 204"/>
              <a:gd name="T28" fmla="*/ 1208445 w 204"/>
              <a:gd name="T29" fmla="*/ 388665 h 204"/>
              <a:gd name="T30" fmla="*/ 980183 w 204"/>
              <a:gd name="T31" fmla="*/ 388665 h 204"/>
              <a:gd name="T32" fmla="*/ 980183 w 204"/>
              <a:gd name="T33" fmla="*/ 160827 h 204"/>
              <a:gd name="T34" fmla="*/ 1181591 w 204"/>
              <a:gd name="T35" fmla="*/ 154126 h 204"/>
              <a:gd name="T36" fmla="*/ 490092 w 204"/>
              <a:gd name="T37" fmla="*/ 542791 h 204"/>
              <a:gd name="T38" fmla="*/ 684786 w 204"/>
              <a:gd name="T39" fmla="*/ 442274 h 204"/>
              <a:gd name="T40" fmla="*/ 879479 w 204"/>
              <a:gd name="T41" fmla="*/ 542791 h 204"/>
              <a:gd name="T42" fmla="*/ 926475 w 204"/>
              <a:gd name="T43" fmla="*/ 683515 h 204"/>
              <a:gd name="T44" fmla="*/ 684786 w 204"/>
              <a:gd name="T45" fmla="*/ 924756 h 204"/>
              <a:gd name="T46" fmla="*/ 443097 w 204"/>
              <a:gd name="T47" fmla="*/ 683515 h 204"/>
              <a:gd name="T48" fmla="*/ 490092 w 204"/>
              <a:gd name="T49" fmla="*/ 542791 h 204"/>
              <a:gd name="T50" fmla="*/ 1235299 w 204"/>
              <a:gd name="T51" fmla="*/ 1098985 h 204"/>
              <a:gd name="T52" fmla="*/ 1101028 w 204"/>
              <a:gd name="T53" fmla="*/ 1233007 h 204"/>
              <a:gd name="T54" fmla="*/ 261830 w 204"/>
              <a:gd name="T55" fmla="*/ 1233007 h 204"/>
              <a:gd name="T56" fmla="*/ 134272 w 204"/>
              <a:gd name="T57" fmla="*/ 1098985 h 204"/>
              <a:gd name="T58" fmla="*/ 134272 w 204"/>
              <a:gd name="T59" fmla="*/ 542791 h 204"/>
              <a:gd name="T60" fmla="*/ 335679 w 204"/>
              <a:gd name="T61" fmla="*/ 542791 h 204"/>
              <a:gd name="T62" fmla="*/ 308825 w 204"/>
              <a:gd name="T63" fmla="*/ 683515 h 204"/>
              <a:gd name="T64" fmla="*/ 684786 w 204"/>
              <a:gd name="T65" fmla="*/ 1058778 h 204"/>
              <a:gd name="T66" fmla="*/ 1054033 w 204"/>
              <a:gd name="T67" fmla="*/ 683515 h 204"/>
              <a:gd name="T68" fmla="*/ 1027178 w 204"/>
              <a:gd name="T69" fmla="*/ 542791 h 204"/>
              <a:gd name="T70" fmla="*/ 1235299 w 204"/>
              <a:gd name="T71" fmla="*/ 542791 h 204"/>
              <a:gd name="T72" fmla="*/ 1235299 w 204"/>
              <a:gd name="T73" fmla="*/ 1098985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 name="TextBox 12"/>
          <p:cNvSpPr txBox="1"/>
          <p:nvPr/>
        </p:nvSpPr>
        <p:spPr>
          <a:xfrm>
            <a:off x="4906338" y="10257657"/>
            <a:ext cx="7986701" cy="707886"/>
          </a:xfrm>
          <a:prstGeom prst="rect">
            <a:avLst/>
          </a:prstGeom>
          <a:noFill/>
        </p:spPr>
        <p:txBody>
          <a:bodyPr wrap="square" rtlCol="0">
            <a:spAutoFit/>
          </a:bodyPr>
          <a:lstStyle/>
          <a:p>
            <a:r>
              <a:rPr lang="en-US" sz="4000" dirty="0" err="1">
                <a:solidFill>
                  <a:schemeClr val="tx1">
                    <a:lumMod val="75000"/>
                    <a:lumOff val="25000"/>
                  </a:schemeClr>
                </a:solidFill>
                <a:latin typeface="Helvetica" charset="0"/>
                <a:ea typeface="Helvetica" charset="0"/>
                <a:cs typeface="Helvetica" charset="0"/>
              </a:rPr>
              <a:t>edgehill.ac.uk</a:t>
            </a:r>
            <a:r>
              <a:rPr lang="en-US" sz="4000" dirty="0">
                <a:solidFill>
                  <a:schemeClr val="tx1">
                    <a:lumMod val="75000"/>
                    <a:lumOff val="25000"/>
                  </a:schemeClr>
                </a:solidFill>
                <a:latin typeface="Helvetica" charset="0"/>
                <a:ea typeface="Helvetica" charset="0"/>
                <a:cs typeface="Helvetica" charset="0"/>
              </a:rPr>
              <a:t>/</a:t>
            </a:r>
            <a:r>
              <a:rPr lang="en-US" sz="4000" dirty="0" err="1">
                <a:solidFill>
                  <a:schemeClr val="tx1">
                    <a:lumMod val="75000"/>
                    <a:lumOff val="25000"/>
                  </a:schemeClr>
                </a:solidFill>
                <a:latin typeface="Helvetica" charset="0"/>
                <a:ea typeface="Helvetica" charset="0"/>
                <a:cs typeface="Helvetica" charset="0"/>
              </a:rPr>
              <a:t>uniskills</a:t>
            </a:r>
            <a:endParaRPr lang="tr-TR" sz="4000" dirty="0">
              <a:solidFill>
                <a:schemeClr val="tx1">
                  <a:lumMod val="75000"/>
                  <a:lumOff val="25000"/>
                </a:schemeClr>
              </a:solidFill>
              <a:latin typeface="Helvetica" charset="0"/>
              <a:ea typeface="Helvetica" charset="0"/>
              <a:cs typeface="Helvetica" charset="0"/>
            </a:endParaRPr>
          </a:p>
        </p:txBody>
      </p:sp>
      <p:cxnSp>
        <p:nvCxnSpPr>
          <p:cNvPr id="24" name="Straight Connector 23">
            <a:extLst>
              <a:ext uri="{C183D7F6-B498-43B3-948B-1728B52AA6E4}">
                <adec:decorative xmlns:adec="http://schemas.microsoft.com/office/drawing/2017/decorative" val="1"/>
              </a:ext>
            </a:extLst>
          </p:cNvPr>
          <p:cNvCxnSpPr/>
          <p:nvPr/>
        </p:nvCxnSpPr>
        <p:spPr>
          <a:xfrm>
            <a:off x="3603375" y="4685719"/>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20" name="Rectangle 19">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27" name="Rectangle 26">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30" name="Picture 29" descr="Library and Learning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pic>
        <p:nvPicPr>
          <p:cNvPr id="2" name="Picture 1" descr="Blog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3375" y="11093793"/>
            <a:ext cx="1162269" cy="1117567"/>
          </a:xfrm>
          <a:prstGeom prst="rect">
            <a:avLst/>
          </a:prstGeom>
        </p:spPr>
      </p:pic>
      <p:sp>
        <p:nvSpPr>
          <p:cNvPr id="31" name="TextBox 30"/>
          <p:cNvSpPr txBox="1"/>
          <p:nvPr/>
        </p:nvSpPr>
        <p:spPr>
          <a:xfrm>
            <a:off x="4906338" y="11298633"/>
            <a:ext cx="8025794" cy="707886"/>
          </a:xfrm>
          <a:prstGeom prst="rect">
            <a:avLst/>
          </a:prstGeom>
          <a:noFill/>
        </p:spPr>
        <p:txBody>
          <a:bodyPr wrap="square" rtlCol="0">
            <a:spAutoFit/>
          </a:bodyPr>
          <a:lstStyle/>
          <a:p>
            <a:r>
              <a:rPr lang="en-US" sz="4000" dirty="0" err="1">
                <a:solidFill>
                  <a:schemeClr val="tx1">
                    <a:lumMod val="75000"/>
                    <a:lumOff val="25000"/>
                  </a:schemeClr>
                </a:solidFill>
                <a:latin typeface="Helvetica" charset="0"/>
                <a:ea typeface="Helvetica" charset="0"/>
                <a:cs typeface="Helvetica" charset="0"/>
              </a:rPr>
              <a:t>Blogs.edgehill.ac.uk</a:t>
            </a:r>
            <a:r>
              <a:rPr lang="en-US" sz="4000" dirty="0">
                <a:solidFill>
                  <a:schemeClr val="tx1">
                    <a:lumMod val="75000"/>
                    <a:lumOff val="25000"/>
                  </a:schemeClr>
                </a:solidFill>
                <a:latin typeface="Helvetica" charset="0"/>
                <a:ea typeface="Helvetica" charset="0"/>
                <a:cs typeface="Helvetica" charset="0"/>
              </a:rPr>
              <a:t>/ls</a:t>
            </a:r>
            <a:endParaRPr lang="tr-TR" sz="4000" dirty="0">
              <a:solidFill>
                <a:schemeClr val="tx1">
                  <a:lumMod val="75000"/>
                  <a:lumOff val="25000"/>
                </a:schemeClr>
              </a:solidFill>
              <a:latin typeface="Helvetica" charset="0"/>
              <a:ea typeface="Helvetica" charset="0"/>
              <a:cs typeface="Helvetica" charset="0"/>
            </a:endParaRPr>
          </a:p>
        </p:txBody>
      </p:sp>
      <p:pic>
        <p:nvPicPr>
          <p:cNvPr id="3" name="Picture 2" descr="Globe to indicate website link."/>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9052" y="9942364"/>
            <a:ext cx="1331976" cy="1331976"/>
          </a:xfrm>
          <a:prstGeom prst="rect">
            <a:avLst/>
          </a:prstGeom>
        </p:spPr>
      </p:pic>
      <p:pic>
        <p:nvPicPr>
          <p:cNvPr id="32" name="Picture 31" descr="Paper plan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115929" y="583038"/>
            <a:ext cx="5625306" cy="4299855"/>
          </a:xfrm>
          <a:prstGeom prst="rect">
            <a:avLst/>
          </a:prstGeom>
        </p:spPr>
      </p:pic>
      <p:sp>
        <p:nvSpPr>
          <p:cNvPr id="6" name="Title 5">
            <a:extLst>
              <a:ext uri="{FF2B5EF4-FFF2-40B4-BE49-F238E27FC236}">
                <a16:creationId xmlns:a16="http://schemas.microsoft.com/office/drawing/2014/main" id="{A038E302-CBBB-4E5E-96F8-62D5A028BAD3}"/>
              </a:ext>
            </a:extLst>
          </p:cNvPr>
          <p:cNvSpPr>
            <a:spLocks noGrp="1"/>
          </p:cNvSpPr>
          <p:nvPr>
            <p:ph type="title"/>
          </p:nvPr>
        </p:nvSpPr>
        <p:spPr>
          <a:xfrm>
            <a:off x="2495368" y="1063676"/>
            <a:ext cx="21031200" cy="2651126"/>
          </a:xfrm>
        </p:spPr>
        <p:txBody>
          <a:bodyPr/>
          <a:lstStyle/>
          <a:p>
            <a:r>
              <a:rPr lang="tr-TR" b="1" dirty="0">
                <a:solidFill>
                  <a:srgbClr val="445490"/>
                </a:solidFill>
                <a:latin typeface="+mn-lt"/>
                <a:ea typeface="Helvetica Neue LT Pro 75" charset="0"/>
                <a:cs typeface="Helvetica Neue LT Pro 75" charset="0"/>
              </a:rPr>
              <a:t>Keep in touch</a:t>
            </a:r>
            <a:endParaRPr lang="en-GB" dirty="0">
              <a:latin typeface="+mn-lt"/>
            </a:endParaRPr>
          </a:p>
        </p:txBody>
      </p:sp>
    </p:spTree>
    <p:extLst>
      <p:ext uri="{BB962C8B-B14F-4D97-AF65-F5344CB8AC3E}">
        <p14:creationId xmlns:p14="http://schemas.microsoft.com/office/powerpoint/2010/main" val="3831814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computer, room&#10;&#10;Description generated with very high confidence">
            <a:extLst>
              <a:ext uri="{FF2B5EF4-FFF2-40B4-BE49-F238E27FC236}">
                <a16:creationId xmlns:a16="http://schemas.microsoft.com/office/drawing/2014/main" id="{80A64300-2B49-4497-8E67-0E0C7050701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1037" y="1990564"/>
            <a:ext cx="11781184" cy="8951664"/>
          </a:xfrm>
          <a:prstGeom prst="rect">
            <a:avLst/>
          </a:prstGeom>
        </p:spPr>
      </p:pic>
    </p:spTree>
    <p:extLst>
      <p:ext uri="{BB962C8B-B14F-4D97-AF65-F5344CB8AC3E}">
        <p14:creationId xmlns:p14="http://schemas.microsoft.com/office/powerpoint/2010/main" val="4209383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498452" y="-4406820"/>
            <a:ext cx="13473932" cy="22297167"/>
          </a:xfrm>
          <a:prstGeom prst="rect">
            <a:avLst/>
          </a:prstGeom>
        </p:spPr>
      </p:pic>
      <p:sp>
        <p:nvSpPr>
          <p:cNvPr id="2" name="Title 1" descr="UniSkills Workshop">
            <a:extLst>
              <a:ext uri="{FF2B5EF4-FFF2-40B4-BE49-F238E27FC236}">
                <a16:creationId xmlns:a16="http://schemas.microsoft.com/office/drawing/2014/main" id="{E8046F36-59B1-4DBE-AC0E-C103613205EB}"/>
              </a:ext>
              <a:ext uri="{C183D7F6-B498-43B3-948B-1728B52AA6E4}">
                <adec:decorative xmlns:adec="http://schemas.microsoft.com/office/drawing/2017/decorative" val="0"/>
              </a:ext>
            </a:extLst>
          </p:cNvPr>
          <p:cNvSpPr>
            <a:spLocks noGrp="1"/>
          </p:cNvSpPr>
          <p:nvPr>
            <p:ph type="title"/>
          </p:nvPr>
        </p:nvSpPr>
        <p:spPr>
          <a:xfrm>
            <a:off x="2495368" y="3107289"/>
            <a:ext cx="21031200" cy="2651126"/>
          </a:xfrm>
        </p:spPr>
        <p:txBody>
          <a:bodyPr>
            <a:normAutofit fontScale="90000"/>
          </a:bodyPr>
          <a:lstStyle/>
          <a:p>
            <a:pPr lvl="0">
              <a:lnSpc>
                <a:spcPct val="100000"/>
              </a:lnSpc>
              <a:spcBef>
                <a:spcPts val="0"/>
              </a:spcBef>
            </a:pPr>
            <a:r>
              <a:rPr lang="tr-TR" sz="12000" b="1" dirty="0">
                <a:solidFill>
                  <a:srgbClr val="445490"/>
                </a:solidFill>
                <a:latin typeface="Helvetica Neue LT Pro 75" charset="0"/>
                <a:ea typeface="Helvetica Neue LT Pro 75" charset="0"/>
                <a:cs typeface="Helvetica Neue LT Pro 75" charset="0"/>
              </a:rPr>
              <a:t>UniSkills</a:t>
            </a:r>
            <a:r>
              <a:rPr lang="en-GB" sz="12000" b="1" dirty="0">
                <a:solidFill>
                  <a:srgbClr val="445490"/>
                </a:solidFill>
                <a:latin typeface="Helvetica Neue LT Pro 75" charset="0"/>
                <a:ea typeface="Helvetica Neue LT Pro 75" charset="0"/>
                <a:cs typeface="Helvetica Neue LT Pro 75" charset="0"/>
              </a:rPr>
              <a:t> Workshops</a:t>
            </a:r>
            <a:br>
              <a:rPr lang="tr-TR" sz="12000" b="1" dirty="0">
                <a:solidFill>
                  <a:srgbClr val="445490"/>
                </a:solidFill>
                <a:latin typeface="Helvetica Neue LT Pro 75" charset="0"/>
                <a:ea typeface="Helvetica Neue LT Pro 75" charset="0"/>
                <a:cs typeface="Helvetica Neue LT Pro 75" charset="0"/>
              </a:rPr>
            </a:br>
            <a:br>
              <a:rPr lang="tr-TR" sz="12000" b="1" dirty="0">
                <a:solidFill>
                  <a:srgbClr val="445490"/>
                </a:solidFill>
                <a:latin typeface="Helvetica Neue LT Pro 75" charset="0"/>
                <a:ea typeface="Helvetica Neue LT Pro 75" charset="0"/>
                <a:cs typeface="Helvetica Neue LT Pro 75" charset="0"/>
              </a:rPr>
            </a:br>
            <a:endParaRPr lang="en-GB" dirty="0"/>
          </a:p>
        </p:txBody>
      </p:sp>
      <p:sp>
        <p:nvSpPr>
          <p:cNvPr id="13" name="Rectangle 12">
            <a:extLst>
              <a:ext uri="{C183D7F6-B498-43B3-948B-1728B52AA6E4}">
                <adec:decorative xmlns:adec="http://schemas.microsoft.com/office/drawing/2017/decorative" val="1"/>
              </a:ext>
            </a:extLst>
          </p:cNvPr>
          <p:cNvSpPr/>
          <p:nvPr/>
        </p:nvSpPr>
        <p:spPr>
          <a:xfrm>
            <a:off x="2086832" y="9283148"/>
            <a:ext cx="22297168" cy="44280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22" name="TextBox 21"/>
          <p:cNvSpPr txBox="1"/>
          <p:nvPr/>
        </p:nvSpPr>
        <p:spPr>
          <a:xfrm>
            <a:off x="2543581" y="4229171"/>
            <a:ext cx="10059234" cy="1754326"/>
          </a:xfrm>
          <a:prstGeom prst="rect">
            <a:avLst/>
          </a:prstGeom>
          <a:noFill/>
        </p:spPr>
        <p:txBody>
          <a:bodyPr wrap="square" rtlCol="0">
            <a:spAutoFit/>
          </a:bodyPr>
          <a:lstStyle/>
          <a:p>
            <a:r>
              <a:rPr lang="en-GB" sz="5400" dirty="0">
                <a:solidFill>
                  <a:schemeClr val="tx1">
                    <a:lumMod val="85000"/>
                    <a:lumOff val="15000"/>
                  </a:schemeClr>
                </a:solidFill>
                <a:latin typeface="Arial" panose="020B0604020202020204" pitchFamily="34" charset="0"/>
                <a:ea typeface="Helvetica Neue LT Pro 55 Roman" charset="0"/>
                <a:cs typeface="Arial" panose="020B0604020202020204" pitchFamily="34" charset="0"/>
              </a:rPr>
              <a:t>Introduction to Critical Thinking</a:t>
            </a:r>
          </a:p>
          <a:p>
            <a:endParaRPr lang="en-GB" sz="5400" dirty="0">
              <a:solidFill>
                <a:schemeClr val="tx1">
                  <a:lumMod val="65000"/>
                  <a:lumOff val="35000"/>
                </a:schemeClr>
              </a:solidFill>
              <a:latin typeface="Arial" panose="020B0604020202020204" pitchFamily="34" charset="0"/>
              <a:ea typeface="Helvetica Neue LT Pro 55 Roman" charset="0"/>
              <a:cs typeface="Arial" panose="020B0604020202020204" pitchFamily="34" charset="0"/>
            </a:endParaRPr>
          </a:p>
        </p:txBody>
      </p:sp>
      <p:sp>
        <p:nvSpPr>
          <p:cNvPr id="9" name="Rectangle 8">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0" name="Rectangle 9">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1" name="Rectangle 10">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4" name="Picture 3" descr="Library and Learning Servic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pic>
        <p:nvPicPr>
          <p:cNvPr id="14" name="Picture 13">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02815" y="3470708"/>
            <a:ext cx="11781184" cy="8951664"/>
          </a:xfrm>
          <a:prstGeom prst="rect">
            <a:avLst/>
          </a:prstGeom>
        </p:spPr>
      </p:pic>
      <p:sp>
        <p:nvSpPr>
          <p:cNvPr id="21" name="TextBox 20"/>
          <p:cNvSpPr txBox="1"/>
          <p:nvPr/>
        </p:nvSpPr>
        <p:spPr>
          <a:xfrm>
            <a:off x="2634107" y="12451346"/>
            <a:ext cx="6140059" cy="830997"/>
          </a:xfrm>
          <a:prstGeom prst="rect">
            <a:avLst/>
          </a:prstGeom>
          <a:noFill/>
        </p:spPr>
        <p:txBody>
          <a:bodyPr wrap="square" rtlCol="0">
            <a:spAutoFit/>
          </a:bodyPr>
          <a:lstStyle/>
          <a:p>
            <a:r>
              <a:rPr lang="en-US" sz="4800" b="1" dirty="0" err="1">
                <a:solidFill>
                  <a:srgbClr val="445490"/>
                </a:solidFill>
                <a:latin typeface="Helvetica" charset="0"/>
                <a:ea typeface="Helvetica" charset="0"/>
                <a:cs typeface="Helvetica" charset="0"/>
              </a:rPr>
              <a:t>ehu.ac.uk</a:t>
            </a:r>
            <a:r>
              <a:rPr lang="en-US" sz="4800" b="1" dirty="0">
                <a:solidFill>
                  <a:srgbClr val="445490"/>
                </a:solidFill>
                <a:latin typeface="Helvetica" charset="0"/>
                <a:ea typeface="Helvetica" charset="0"/>
                <a:cs typeface="Helvetica" charset="0"/>
              </a:rPr>
              <a:t>/</a:t>
            </a:r>
            <a:r>
              <a:rPr lang="en-US" sz="4800" b="1" dirty="0" err="1">
                <a:solidFill>
                  <a:srgbClr val="445490"/>
                </a:solidFill>
                <a:latin typeface="Helvetica" charset="0"/>
                <a:ea typeface="Helvetica" charset="0"/>
                <a:cs typeface="Helvetica" charset="0"/>
              </a:rPr>
              <a:t>uniskills</a:t>
            </a:r>
            <a:endParaRPr lang="tr-TR" sz="4800" b="1" dirty="0">
              <a:solidFill>
                <a:srgbClr val="445490"/>
              </a:solidFill>
              <a:latin typeface="Helvetica" charset="0"/>
              <a:ea typeface="Helvetica" charset="0"/>
              <a:cs typeface="Helvetica" charset="0"/>
            </a:endParaRPr>
          </a:p>
        </p:txBody>
      </p:sp>
      <p:pic>
        <p:nvPicPr>
          <p:cNvPr id="15" name="Picture 14" descr="A person wearing glasses and smiling at the camera&#10;&#10;Description automatically generated">
            <a:extLst>
              <a:ext uri="{FF2B5EF4-FFF2-40B4-BE49-F238E27FC236}">
                <a16:creationId xmlns:a16="http://schemas.microsoft.com/office/drawing/2014/main" id="{FBC9ABD7-9373-1F4E-AA6E-03E4E8201E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34107" y="7411511"/>
            <a:ext cx="7467653" cy="4267230"/>
          </a:xfrm>
          <a:prstGeom prst="rect">
            <a:avLst/>
          </a:prstGeom>
        </p:spPr>
      </p:pic>
    </p:spTree>
    <p:extLst>
      <p:ext uri="{BB962C8B-B14F-4D97-AF65-F5344CB8AC3E}">
        <p14:creationId xmlns:p14="http://schemas.microsoft.com/office/powerpoint/2010/main" val="285403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descr="Library and Learning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cxnSp>
        <p:nvCxnSpPr>
          <p:cNvPr id="20" name="Straight Connector 19">
            <a:extLst>
              <a:ext uri="{C183D7F6-B498-43B3-948B-1728B52AA6E4}">
                <adec:decorative xmlns:adec="http://schemas.microsoft.com/office/drawing/2017/decorative" val="1"/>
              </a:ext>
            </a:extLst>
          </p:cNvPr>
          <p:cNvCxnSpPr/>
          <p:nvPr/>
        </p:nvCxnSpPr>
        <p:spPr>
          <a:xfrm>
            <a:off x="2495368" y="3463896"/>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pic>
        <p:nvPicPr>
          <p:cNvPr id="3" name="Picture 2" descr="Man browsing bookshelv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96944" y="-2189224"/>
            <a:ext cx="8582676" cy="12125525"/>
          </a:xfrm>
          <a:prstGeom prst="rect">
            <a:avLst/>
          </a:prstGeom>
        </p:spPr>
      </p:pic>
      <p:sp>
        <p:nvSpPr>
          <p:cNvPr id="2" name="Title 1">
            <a:extLst>
              <a:ext uri="{FF2B5EF4-FFF2-40B4-BE49-F238E27FC236}">
                <a16:creationId xmlns:a16="http://schemas.microsoft.com/office/drawing/2014/main" id="{402A6E34-E792-4B51-83EC-26B26AE8F140}"/>
              </a:ext>
              <a:ext uri="{C183D7F6-B498-43B3-948B-1728B52AA6E4}">
                <adec:decorative xmlns:adec="http://schemas.microsoft.com/office/drawing/2017/decorative" val="1"/>
              </a:ext>
            </a:extLst>
          </p:cNvPr>
          <p:cNvSpPr>
            <a:spLocks noGrp="1"/>
          </p:cNvSpPr>
          <p:nvPr>
            <p:ph type="title"/>
          </p:nvPr>
        </p:nvSpPr>
        <p:spPr>
          <a:xfrm>
            <a:off x="2495368" y="812770"/>
            <a:ext cx="21031200" cy="2651126"/>
          </a:xfrm>
        </p:spPr>
        <p:txBody>
          <a:bodyPr/>
          <a:lstStyle/>
          <a:p>
            <a:r>
              <a:rPr lang="en-US" spc="-30" dirty="0">
                <a:solidFill>
                  <a:schemeClr val="tx1">
                    <a:lumMod val="65000"/>
                    <a:lumOff val="35000"/>
                  </a:schemeClr>
                </a:solidFill>
                <a:latin typeface="Arial" panose="020B0604020202020204" pitchFamily="34" charset="0"/>
                <a:cs typeface="Arial" panose="020B0604020202020204" pitchFamily="34" charset="0"/>
              </a:rPr>
              <a:t>Overview of session</a:t>
            </a:r>
            <a:endParaRPr lang="en-GB" dirty="0"/>
          </a:p>
        </p:txBody>
      </p:sp>
      <p:sp>
        <p:nvSpPr>
          <p:cNvPr id="4" name="Content Placeholder 3">
            <a:extLst>
              <a:ext uri="{FF2B5EF4-FFF2-40B4-BE49-F238E27FC236}">
                <a16:creationId xmlns:a16="http://schemas.microsoft.com/office/drawing/2014/main" id="{8FCDA355-596D-46DE-98D6-8EDD6D8E38C6}"/>
              </a:ext>
            </a:extLst>
          </p:cNvPr>
          <p:cNvSpPr>
            <a:spLocks noGrp="1"/>
          </p:cNvSpPr>
          <p:nvPr>
            <p:ph idx="1"/>
          </p:nvPr>
        </p:nvSpPr>
        <p:spPr>
          <a:xfrm>
            <a:off x="2495368" y="3931514"/>
            <a:ext cx="16542440" cy="8695995"/>
          </a:xfrm>
        </p:spPr>
        <p:txBody>
          <a:bodyPr>
            <a:noAutofit/>
          </a:bodyPr>
          <a:lstStyle/>
          <a:p>
            <a:pPr>
              <a:lnSpc>
                <a:spcPct val="160000"/>
              </a:lnSpc>
            </a:pPr>
            <a:r>
              <a:rPr lang="en-GB" sz="4400" dirty="0">
                <a:solidFill>
                  <a:schemeClr val="tx1">
                    <a:lumMod val="65000"/>
                    <a:lumOff val="35000"/>
                  </a:schemeClr>
                </a:solidFill>
                <a:latin typeface="Arial" panose="020B0604020202020204" pitchFamily="34" charset="0"/>
                <a:cs typeface="Arial" panose="020B0604020202020204" pitchFamily="34" charset="0"/>
              </a:rPr>
              <a:t>Developing a definition of ‘critical thinking’</a:t>
            </a:r>
          </a:p>
          <a:p>
            <a:pPr>
              <a:lnSpc>
                <a:spcPct val="160000"/>
              </a:lnSpc>
            </a:pPr>
            <a:r>
              <a:rPr lang="en-GB" sz="4400" dirty="0">
                <a:solidFill>
                  <a:schemeClr val="tx1">
                    <a:lumMod val="65000"/>
                    <a:lumOff val="35000"/>
                  </a:schemeClr>
                </a:solidFill>
                <a:latin typeface="Arial" panose="020B0604020202020204" pitchFamily="34" charset="0"/>
                <a:cs typeface="Arial" panose="020B0604020202020204" pitchFamily="34" charset="0"/>
              </a:rPr>
              <a:t>What this means for your reading and writing at university</a:t>
            </a:r>
          </a:p>
          <a:p>
            <a:pPr>
              <a:lnSpc>
                <a:spcPct val="160000"/>
              </a:lnSpc>
            </a:pPr>
            <a:r>
              <a:rPr lang="en-GB" sz="4400" dirty="0">
                <a:solidFill>
                  <a:schemeClr val="tx1">
                    <a:lumMod val="65000"/>
                    <a:lumOff val="35000"/>
                  </a:schemeClr>
                </a:solidFill>
                <a:latin typeface="Arial" panose="020B0604020202020204" pitchFamily="34" charset="0"/>
                <a:cs typeface="Arial" panose="020B0604020202020204" pitchFamily="34" charset="0"/>
              </a:rPr>
              <a:t>How to assess the strength and validity of arguments in academic texts</a:t>
            </a:r>
          </a:p>
          <a:p>
            <a:pPr>
              <a:lnSpc>
                <a:spcPct val="160000"/>
              </a:lnSpc>
            </a:pPr>
            <a:r>
              <a:rPr lang="en-GB" sz="4400" dirty="0">
                <a:solidFill>
                  <a:schemeClr val="tx1">
                    <a:lumMod val="65000"/>
                    <a:lumOff val="35000"/>
                  </a:schemeClr>
                </a:solidFill>
                <a:latin typeface="Arial" panose="020B0604020202020204" pitchFamily="34" charset="0"/>
                <a:cs typeface="Arial" panose="020B0604020202020204" pitchFamily="34" charset="0"/>
              </a:rPr>
              <a:t>Signposting to further resources </a:t>
            </a:r>
          </a:p>
          <a:p>
            <a:pPr>
              <a:lnSpc>
                <a:spcPct val="160000"/>
              </a:lnSpc>
            </a:pPr>
            <a:r>
              <a:rPr lang="en-GB" sz="4400" dirty="0">
                <a:solidFill>
                  <a:schemeClr val="tx1">
                    <a:lumMod val="65000"/>
                    <a:lumOff val="35000"/>
                  </a:schemeClr>
                </a:solidFill>
                <a:latin typeface="Arial" panose="020B0604020202020204" pitchFamily="34" charset="0"/>
                <a:cs typeface="Arial" panose="020B0604020202020204" pitchFamily="34" charset="0"/>
              </a:rPr>
              <a:t>An opportunity to ask questions</a:t>
            </a:r>
          </a:p>
        </p:txBody>
      </p:sp>
    </p:spTree>
    <p:extLst>
      <p:ext uri="{BB962C8B-B14F-4D97-AF65-F5344CB8AC3E}">
        <p14:creationId xmlns:p14="http://schemas.microsoft.com/office/powerpoint/2010/main" val="1078127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a:extLst>
              <a:ext uri="{C183D7F6-B498-43B3-948B-1728B52AA6E4}">
                <adec:decorative xmlns:adec="http://schemas.microsoft.com/office/drawing/2017/decorative" val="1"/>
              </a:ext>
            </a:extLst>
          </p:cNvPr>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a:extLst>
              <a:ext uri="{C183D7F6-B498-43B3-948B-1728B52AA6E4}">
                <adec:decorative xmlns:adec="http://schemas.microsoft.com/office/drawing/2017/decorative" val="1"/>
              </a:ext>
            </a:extLst>
          </p:cNvPr>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descr="Library and Learning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cxnSp>
        <p:nvCxnSpPr>
          <p:cNvPr id="20" name="Straight Connector 19">
            <a:extLst>
              <a:ext uri="{C183D7F6-B498-43B3-948B-1728B52AA6E4}">
                <adec:decorative xmlns:adec="http://schemas.microsoft.com/office/drawing/2017/decorative" val="1"/>
              </a:ext>
            </a:extLst>
          </p:cNvPr>
          <p:cNvCxnSpPr/>
          <p:nvPr/>
        </p:nvCxnSpPr>
        <p:spPr>
          <a:xfrm>
            <a:off x="2495368" y="3400955"/>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76811077-8529-41C6-8CF7-43EDAFEBC84F}"/>
              </a:ext>
              <a:ext uri="{C183D7F6-B498-43B3-948B-1728B52AA6E4}">
                <adec:decorative xmlns:adec="http://schemas.microsoft.com/office/drawing/2017/decorative" val="1"/>
              </a:ext>
            </a:extLst>
          </p:cNvPr>
          <p:cNvSpPr>
            <a:spLocks noGrp="1"/>
          </p:cNvSpPr>
          <p:nvPr>
            <p:ph type="title"/>
          </p:nvPr>
        </p:nvSpPr>
        <p:spPr>
          <a:xfrm>
            <a:off x="2495368" y="787401"/>
            <a:ext cx="21031200" cy="2651126"/>
          </a:xfrm>
        </p:spPr>
        <p:txBody>
          <a:bodyPr/>
          <a:lstStyle/>
          <a:p>
            <a:r>
              <a:rPr lang="en-GB" dirty="0"/>
              <a:t>Discussion</a:t>
            </a:r>
          </a:p>
        </p:txBody>
      </p:sp>
      <p:sp>
        <p:nvSpPr>
          <p:cNvPr id="4" name="Content Placeholder 3">
            <a:extLst>
              <a:ext uri="{FF2B5EF4-FFF2-40B4-BE49-F238E27FC236}">
                <a16:creationId xmlns:a16="http://schemas.microsoft.com/office/drawing/2014/main" id="{4893CE32-396C-4ED3-81FD-40AECBAB91A7}"/>
              </a:ext>
            </a:extLst>
          </p:cNvPr>
          <p:cNvSpPr>
            <a:spLocks noGrp="1"/>
          </p:cNvSpPr>
          <p:nvPr>
            <p:ph idx="1"/>
          </p:nvPr>
        </p:nvSpPr>
        <p:spPr>
          <a:xfrm>
            <a:off x="2495368" y="5474208"/>
            <a:ext cx="21031200" cy="8752839"/>
          </a:xfrm>
        </p:spPr>
        <p:txBody>
          <a:bodyPr>
            <a:normAutofit/>
          </a:bodyPr>
          <a:lstStyle/>
          <a:p>
            <a:pPr marL="0" indent="0">
              <a:spcAft>
                <a:spcPts val="1800"/>
              </a:spcAft>
              <a:buNone/>
            </a:pPr>
            <a:endParaRPr lang="en-US" dirty="0">
              <a:solidFill>
                <a:srgbClr val="464A4B"/>
              </a:solidFill>
            </a:endParaRPr>
          </a:p>
          <a:p>
            <a:pPr marL="0" indent="0" algn="ctr">
              <a:spcAft>
                <a:spcPts val="1800"/>
              </a:spcAft>
              <a:buNone/>
            </a:pPr>
            <a:r>
              <a:rPr lang="en-US" sz="9600" dirty="0">
                <a:solidFill>
                  <a:srgbClr val="464A4B"/>
                </a:solidFill>
                <a:latin typeface="Arial" panose="020B0604020202020204" pitchFamily="34" charset="0"/>
                <a:cs typeface="Arial" panose="020B0604020202020204" pitchFamily="34" charset="0"/>
              </a:rPr>
              <a:t>What does ‘criticality’, ‘being critical’ or ‘critical thinking’ mean to you?</a:t>
            </a:r>
          </a:p>
        </p:txBody>
      </p:sp>
      <p:pic>
        <p:nvPicPr>
          <p:cNvPr id="10" name="Picture 9">
            <a:extLst>
              <a:ext uri="{FF2B5EF4-FFF2-40B4-BE49-F238E27FC236}">
                <a16:creationId xmlns:a16="http://schemas.microsoft.com/office/drawing/2014/main" id="{8F6C27C2-E899-4463-B4CE-BA8AC81C1C4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05120" y="-196237"/>
            <a:ext cx="4462271" cy="5975245"/>
          </a:xfrm>
          <a:prstGeom prst="rect">
            <a:avLst/>
          </a:prstGeom>
        </p:spPr>
      </p:pic>
    </p:spTree>
    <p:extLst>
      <p:ext uri="{BB962C8B-B14F-4D97-AF65-F5344CB8AC3E}">
        <p14:creationId xmlns:p14="http://schemas.microsoft.com/office/powerpoint/2010/main" val="2371192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cxnSp>
        <p:nvCxnSpPr>
          <p:cNvPr id="20" name="Straight Connector 19"/>
          <p:cNvCxnSpPr/>
          <p:nvPr/>
        </p:nvCxnSpPr>
        <p:spPr>
          <a:xfrm>
            <a:off x="3256941" y="3498926"/>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BBB51F35-98F8-47A1-8FDF-CA98BE9A1E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40274" y="967288"/>
            <a:ext cx="6943725" cy="4914900"/>
          </a:xfrm>
          <a:prstGeom prst="rect">
            <a:avLst/>
          </a:prstGeom>
        </p:spPr>
      </p:pic>
      <p:sp>
        <p:nvSpPr>
          <p:cNvPr id="8" name="TextBox 7">
            <a:extLst>
              <a:ext uri="{FF2B5EF4-FFF2-40B4-BE49-F238E27FC236}">
                <a16:creationId xmlns:a16="http://schemas.microsoft.com/office/drawing/2014/main" id="{5CD67FAF-59AF-4C59-AF8D-691E9B906D65}"/>
              </a:ext>
            </a:extLst>
          </p:cNvPr>
          <p:cNvSpPr txBox="1"/>
          <p:nvPr/>
        </p:nvSpPr>
        <p:spPr>
          <a:xfrm>
            <a:off x="2495368" y="1531467"/>
            <a:ext cx="16503832" cy="1569660"/>
          </a:xfrm>
          <a:prstGeom prst="rect">
            <a:avLst/>
          </a:prstGeom>
          <a:noFill/>
        </p:spPr>
        <p:txBody>
          <a:bodyPr wrap="square" rtlCol="0">
            <a:spAutoFit/>
          </a:bodyPr>
          <a:lstStyle/>
          <a:p>
            <a:r>
              <a:rPr lang="en-US" sz="9600" dirty="0">
                <a:solidFill>
                  <a:schemeClr val="tx1">
                    <a:lumMod val="65000"/>
                    <a:lumOff val="35000"/>
                  </a:schemeClr>
                </a:solidFill>
                <a:latin typeface="Arial" panose="020B0604020202020204" pitchFamily="34" charset="0"/>
                <a:cs typeface="Arial" panose="020B0604020202020204" pitchFamily="34" charset="0"/>
              </a:rPr>
              <a:t>And in your assignments?</a:t>
            </a:r>
          </a:p>
        </p:txBody>
      </p:sp>
      <p:sp>
        <p:nvSpPr>
          <p:cNvPr id="10" name="TextBox 9">
            <a:extLst>
              <a:ext uri="{FF2B5EF4-FFF2-40B4-BE49-F238E27FC236}">
                <a16:creationId xmlns:a16="http://schemas.microsoft.com/office/drawing/2014/main" id="{8315935D-AC3E-40FE-BC7A-74568265ED3F}"/>
              </a:ext>
            </a:extLst>
          </p:cNvPr>
          <p:cNvSpPr txBox="1"/>
          <p:nvPr/>
        </p:nvSpPr>
        <p:spPr>
          <a:xfrm>
            <a:off x="2086832" y="4925065"/>
            <a:ext cx="21458053" cy="9188734"/>
          </a:xfrm>
          <a:prstGeom prst="rect">
            <a:avLst/>
          </a:prstGeom>
          <a:noFill/>
        </p:spPr>
        <p:txBody>
          <a:bodyPr wrap="square" rtlCol="0">
            <a:spAutoFit/>
          </a:bodyPr>
          <a:lstStyle/>
          <a:p>
            <a:pPr marL="1612900" lvl="1" indent="-685800">
              <a:lnSpc>
                <a:spcPct val="150000"/>
              </a:lnSpc>
              <a:buFont typeface="Arial" panose="020B0604020202020204" pitchFamily="34" charset="0"/>
              <a:buChar char="•"/>
            </a:pPr>
            <a:r>
              <a:rPr lang="en-US" sz="4400" spc="-30" dirty="0">
                <a:solidFill>
                  <a:schemeClr val="tx1">
                    <a:lumMod val="65000"/>
                    <a:lumOff val="35000"/>
                  </a:schemeClr>
                </a:solidFill>
                <a:latin typeface="Arial" panose="020B0604020202020204" pitchFamily="34" charset="0"/>
                <a:cs typeface="Arial" panose="020B0604020202020204" pitchFamily="34" charset="0"/>
              </a:rPr>
              <a:t>Learning how to spot and present an effective argument</a:t>
            </a:r>
            <a:br>
              <a:rPr lang="en-US" sz="4400" spc="-30" dirty="0">
                <a:solidFill>
                  <a:schemeClr val="tx1">
                    <a:lumMod val="65000"/>
                    <a:lumOff val="35000"/>
                  </a:schemeClr>
                </a:solidFill>
                <a:latin typeface="Arial" panose="020B0604020202020204" pitchFamily="34" charset="0"/>
                <a:cs typeface="Arial" panose="020B0604020202020204" pitchFamily="34" charset="0"/>
              </a:rPr>
            </a:br>
            <a:r>
              <a:rPr lang="en-US" sz="4400" spc="-30" dirty="0">
                <a:solidFill>
                  <a:schemeClr val="tx1">
                    <a:lumMod val="65000"/>
                    <a:lumOff val="35000"/>
                  </a:schemeClr>
                </a:solidFill>
                <a:latin typeface="Arial" panose="020B0604020202020204" pitchFamily="34" charset="0"/>
                <a:cs typeface="Arial" panose="020B0604020202020204" pitchFamily="34" charset="0"/>
              </a:rPr>
              <a:t> </a:t>
            </a:r>
          </a:p>
          <a:p>
            <a:pPr marL="927100" lvl="1">
              <a:lnSpc>
                <a:spcPct val="150000"/>
              </a:lnSpc>
            </a:pPr>
            <a:r>
              <a:rPr lang="en-US" sz="4400" spc="-30" dirty="0">
                <a:solidFill>
                  <a:schemeClr val="tx1">
                    <a:lumMod val="65000"/>
                    <a:lumOff val="35000"/>
                  </a:schemeClr>
                </a:solidFill>
                <a:latin typeface="Arial" panose="020B0604020202020204" pitchFamily="34" charset="0"/>
                <a:cs typeface="Arial" panose="020B0604020202020204" pitchFamily="34" charset="0"/>
              </a:rPr>
              <a:t>To do this you need to:</a:t>
            </a:r>
            <a:br>
              <a:rPr lang="en-US" sz="4400" spc="-30" dirty="0">
                <a:solidFill>
                  <a:schemeClr val="tx1">
                    <a:lumMod val="65000"/>
                    <a:lumOff val="35000"/>
                  </a:schemeClr>
                </a:solidFill>
                <a:latin typeface="Arial" panose="020B0604020202020204" pitchFamily="34" charset="0"/>
                <a:cs typeface="Arial" panose="020B0604020202020204" pitchFamily="34" charset="0"/>
              </a:rPr>
            </a:br>
            <a:endParaRPr lang="en-US" sz="4400" spc="-30" dirty="0">
              <a:solidFill>
                <a:schemeClr val="tx1">
                  <a:lumMod val="65000"/>
                  <a:lumOff val="35000"/>
                </a:schemeClr>
              </a:solidFill>
              <a:latin typeface="Arial" panose="020B0604020202020204" pitchFamily="34" charset="0"/>
              <a:cs typeface="Arial" panose="020B0604020202020204" pitchFamily="34" charset="0"/>
            </a:endParaRPr>
          </a:p>
          <a:p>
            <a:pPr marL="1612900" lvl="1" indent="-685800">
              <a:lnSpc>
                <a:spcPct val="150000"/>
              </a:lnSpc>
              <a:buFont typeface="Arial" panose="020B0604020202020204" pitchFamily="34" charset="0"/>
              <a:buChar char="•"/>
            </a:pPr>
            <a:r>
              <a:rPr lang="en-US" sz="4400" spc="-30" dirty="0">
                <a:solidFill>
                  <a:schemeClr val="tx1">
                    <a:lumMod val="65000"/>
                    <a:lumOff val="35000"/>
                  </a:schemeClr>
                </a:solidFill>
                <a:latin typeface="Arial" panose="020B0604020202020204" pitchFamily="34" charset="0"/>
                <a:cs typeface="Arial" panose="020B0604020202020204" pitchFamily="34" charset="0"/>
              </a:rPr>
              <a:t>Investigate evidence for and against different ideas</a:t>
            </a:r>
          </a:p>
          <a:p>
            <a:pPr marL="1612900" lvl="1" indent="-685800">
              <a:lnSpc>
                <a:spcPct val="150000"/>
              </a:lnSpc>
              <a:buFont typeface="Arial" panose="020B0604020202020204" pitchFamily="34" charset="0"/>
              <a:buChar char="•"/>
            </a:pPr>
            <a:r>
              <a:rPr lang="en-US" sz="4400" spc="-30" dirty="0">
                <a:solidFill>
                  <a:schemeClr val="tx1">
                    <a:lumMod val="65000"/>
                    <a:lumOff val="35000"/>
                  </a:schemeClr>
                </a:solidFill>
                <a:latin typeface="Arial" panose="020B0604020202020204" pitchFamily="34" charset="0"/>
                <a:cs typeface="Arial" panose="020B0604020202020204" pitchFamily="34" charset="0"/>
              </a:rPr>
              <a:t>Test this evidence by comparing to other literature</a:t>
            </a:r>
          </a:p>
          <a:p>
            <a:pPr marL="1612900" lvl="1" indent="-685800">
              <a:lnSpc>
                <a:spcPct val="150000"/>
              </a:lnSpc>
              <a:buFont typeface="Arial" panose="020B0604020202020204" pitchFamily="34" charset="0"/>
              <a:buChar char="•"/>
            </a:pPr>
            <a:r>
              <a:rPr lang="en-US" sz="4400" spc="-30" dirty="0">
                <a:solidFill>
                  <a:schemeClr val="tx1">
                    <a:lumMod val="65000"/>
                    <a:lumOff val="35000"/>
                  </a:schemeClr>
                </a:solidFill>
                <a:latin typeface="Arial" panose="020B0604020202020204" pitchFamily="34" charset="0"/>
                <a:cs typeface="Arial" panose="020B0604020202020204" pitchFamily="34" charset="0"/>
              </a:rPr>
              <a:t>Consider alternate perspectives and </a:t>
            </a:r>
            <a:r>
              <a:rPr lang="en-US" sz="4400" b="1" spc="-30" dirty="0">
                <a:solidFill>
                  <a:schemeClr val="tx1">
                    <a:lumMod val="65000"/>
                    <a:lumOff val="35000"/>
                  </a:schemeClr>
                </a:solidFill>
                <a:latin typeface="Arial" panose="020B0604020202020204" pitchFamily="34" charset="0"/>
                <a:cs typeface="Arial" panose="020B0604020202020204" pitchFamily="34" charset="0"/>
              </a:rPr>
              <a:t>implications</a:t>
            </a:r>
          </a:p>
          <a:p>
            <a:pPr marL="1612900" lvl="1" indent="-685800">
              <a:lnSpc>
                <a:spcPct val="150000"/>
              </a:lnSpc>
              <a:buFont typeface="Arial" panose="020B0604020202020204" pitchFamily="34" charset="0"/>
              <a:buChar char="•"/>
            </a:pPr>
            <a:r>
              <a:rPr lang="en-US" sz="4400" spc="-30" dirty="0">
                <a:solidFill>
                  <a:schemeClr val="tx1">
                    <a:lumMod val="65000"/>
                    <a:lumOff val="35000"/>
                  </a:schemeClr>
                </a:solidFill>
                <a:latin typeface="Arial" panose="020B0604020202020204" pitchFamily="34" charset="0"/>
                <a:cs typeface="Arial" panose="020B0604020202020204" pitchFamily="34" charset="0"/>
              </a:rPr>
              <a:t>Reach your own informed conclusion</a:t>
            </a:r>
          </a:p>
          <a:p>
            <a:pPr marL="1612900" lvl="1" indent="-685800">
              <a:lnSpc>
                <a:spcPct val="150000"/>
              </a:lnSpc>
              <a:buFont typeface="Arial" panose="020B0604020202020204" pitchFamily="34" charset="0"/>
              <a:buChar char="•"/>
            </a:pPr>
            <a:endParaRPr lang="en-US" sz="4800" spc="-3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9238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sp>
        <p:nvSpPr>
          <p:cNvPr id="18" name="TextBox 17"/>
          <p:cNvSpPr txBox="1"/>
          <p:nvPr/>
        </p:nvSpPr>
        <p:spPr>
          <a:xfrm>
            <a:off x="2495368" y="4846158"/>
            <a:ext cx="15574280" cy="1723549"/>
          </a:xfrm>
          <a:prstGeom prst="rect">
            <a:avLst/>
          </a:prstGeom>
          <a:noFill/>
        </p:spPr>
        <p:txBody>
          <a:bodyPr wrap="square" rtlCol="0">
            <a:spAutoFit/>
          </a:bodyPr>
          <a:lstStyle/>
          <a:p>
            <a:endParaRPr lang="en-US" sz="6600" spc="-30" dirty="0">
              <a:latin typeface="Arial" panose="020B0604020202020204" pitchFamily="34" charset="0"/>
              <a:cs typeface="Arial" panose="020B0604020202020204" pitchFamily="34" charset="0"/>
            </a:endParaRPr>
          </a:p>
          <a:p>
            <a:pPr>
              <a:spcAft>
                <a:spcPts val="1200"/>
              </a:spcAft>
              <a:buClr>
                <a:srgbClr val="445490"/>
              </a:buClr>
              <a:buSzPct val="110000"/>
            </a:pPr>
            <a:endParaRPr lang="en-US" sz="4000" dirty="0">
              <a:solidFill>
                <a:srgbClr val="464A4B"/>
              </a:solidFill>
              <a:latin typeface="Helvetica Neue LT Pro 55 Roman" charset="0"/>
              <a:ea typeface="Helvetica Neue LT Pro 55 Roman" charset="0"/>
              <a:cs typeface="Helvetica Neue LT Pro 55 Roman" charset="0"/>
            </a:endParaRPr>
          </a:p>
        </p:txBody>
      </p:sp>
      <p:pic>
        <p:nvPicPr>
          <p:cNvPr id="12" name="Picture 11">
            <a:extLst>
              <a:ext uri="{FF2B5EF4-FFF2-40B4-BE49-F238E27FC236}">
                <a16:creationId xmlns:a16="http://schemas.microsoft.com/office/drawing/2014/main" id="{BDF7288B-B25F-477D-81CF-208FF85498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71343" y="433657"/>
            <a:ext cx="4260428" cy="3467790"/>
          </a:xfrm>
          <a:prstGeom prst="rect">
            <a:avLst/>
          </a:prstGeom>
        </p:spPr>
      </p:pic>
      <p:sp>
        <p:nvSpPr>
          <p:cNvPr id="9" name="TextBox 8">
            <a:extLst>
              <a:ext uri="{FF2B5EF4-FFF2-40B4-BE49-F238E27FC236}">
                <a16:creationId xmlns:a16="http://schemas.microsoft.com/office/drawing/2014/main" id="{82A9D50A-58BA-42AB-93D7-83AF34173CEB}"/>
              </a:ext>
            </a:extLst>
          </p:cNvPr>
          <p:cNvSpPr txBox="1"/>
          <p:nvPr/>
        </p:nvSpPr>
        <p:spPr>
          <a:xfrm>
            <a:off x="2782443" y="1183617"/>
            <a:ext cx="16503832" cy="3046988"/>
          </a:xfrm>
          <a:prstGeom prst="rect">
            <a:avLst/>
          </a:prstGeom>
          <a:noFill/>
        </p:spPr>
        <p:txBody>
          <a:bodyPr wrap="square" rtlCol="0">
            <a:spAutoFit/>
          </a:bodyPr>
          <a:lstStyle/>
          <a:p>
            <a:r>
              <a:rPr lang="en-US" sz="9600" dirty="0">
                <a:solidFill>
                  <a:schemeClr val="tx1">
                    <a:lumMod val="65000"/>
                    <a:lumOff val="35000"/>
                  </a:schemeClr>
                </a:solidFill>
                <a:latin typeface="Arial" panose="020B0604020202020204" pitchFamily="34" charset="0"/>
                <a:cs typeface="Arial" panose="020B0604020202020204" pitchFamily="34" charset="0"/>
              </a:rPr>
              <a:t>Critical writing vs. descriptive writing </a:t>
            </a:r>
          </a:p>
        </p:txBody>
      </p:sp>
      <p:graphicFrame>
        <p:nvGraphicFramePr>
          <p:cNvPr id="13" name="Table 12">
            <a:extLst>
              <a:ext uri="{FF2B5EF4-FFF2-40B4-BE49-F238E27FC236}">
                <a16:creationId xmlns:a16="http://schemas.microsoft.com/office/drawing/2014/main" id="{2E600488-405E-499C-9A6A-E63BA326B2A6}"/>
              </a:ext>
            </a:extLst>
          </p:cNvPr>
          <p:cNvGraphicFramePr>
            <a:graphicFrameLocks noGrp="1"/>
          </p:cNvGraphicFramePr>
          <p:nvPr/>
        </p:nvGraphicFramePr>
        <p:xfrm>
          <a:off x="2495368" y="5527715"/>
          <a:ext cx="17353056" cy="7915362"/>
        </p:xfrm>
        <a:graphic>
          <a:graphicData uri="http://schemas.openxmlformats.org/drawingml/2006/table">
            <a:tbl>
              <a:tblPr firstRow="1" firstCol="1" bandRow="1"/>
              <a:tblGrid>
                <a:gridCol w="8367517">
                  <a:extLst>
                    <a:ext uri="{9D8B030D-6E8A-4147-A177-3AD203B41FA5}">
                      <a16:colId xmlns:a16="http://schemas.microsoft.com/office/drawing/2014/main" val="4160851378"/>
                    </a:ext>
                  </a:extLst>
                </a:gridCol>
                <a:gridCol w="8985539">
                  <a:extLst>
                    <a:ext uri="{9D8B030D-6E8A-4147-A177-3AD203B41FA5}">
                      <a16:colId xmlns:a16="http://schemas.microsoft.com/office/drawing/2014/main" val="343672900"/>
                    </a:ext>
                  </a:extLst>
                </a:gridCol>
              </a:tblGrid>
              <a:tr h="0">
                <a:tc>
                  <a:txBody>
                    <a:bodyPr/>
                    <a:lstStyle>
                      <a:lvl1pPr marL="0" algn="l" defTabSz="1828800" rtl="0" eaLnBrk="1" latinLnBrk="0" hangingPunct="1">
                        <a:defRPr sz="3600" b="1" kern="1200">
                          <a:solidFill>
                            <a:schemeClr val="lt1"/>
                          </a:solidFill>
                          <a:latin typeface="Calibri"/>
                        </a:defRPr>
                      </a:lvl1pPr>
                      <a:lvl2pPr marL="914400" algn="l" defTabSz="1828800" rtl="0" eaLnBrk="1" latinLnBrk="0" hangingPunct="1">
                        <a:defRPr sz="3600" b="1" kern="1200">
                          <a:solidFill>
                            <a:schemeClr val="lt1"/>
                          </a:solidFill>
                          <a:latin typeface="Calibri"/>
                        </a:defRPr>
                      </a:lvl2pPr>
                      <a:lvl3pPr marL="1828800" algn="l" defTabSz="1828800" rtl="0" eaLnBrk="1" latinLnBrk="0" hangingPunct="1">
                        <a:defRPr sz="3600" b="1" kern="1200">
                          <a:solidFill>
                            <a:schemeClr val="lt1"/>
                          </a:solidFill>
                          <a:latin typeface="Calibri"/>
                        </a:defRPr>
                      </a:lvl3pPr>
                      <a:lvl4pPr marL="2743200" algn="l" defTabSz="1828800" rtl="0" eaLnBrk="1" latinLnBrk="0" hangingPunct="1">
                        <a:defRPr sz="3600" b="1" kern="1200">
                          <a:solidFill>
                            <a:schemeClr val="lt1"/>
                          </a:solidFill>
                          <a:latin typeface="Calibri"/>
                        </a:defRPr>
                      </a:lvl4pPr>
                      <a:lvl5pPr marL="3657600" algn="l" defTabSz="1828800" rtl="0" eaLnBrk="1" latinLnBrk="0" hangingPunct="1">
                        <a:defRPr sz="3600" b="1" kern="1200">
                          <a:solidFill>
                            <a:schemeClr val="lt1"/>
                          </a:solidFill>
                          <a:latin typeface="Calibri"/>
                        </a:defRPr>
                      </a:lvl5pPr>
                      <a:lvl6pPr marL="4572000" algn="l" defTabSz="1828800" rtl="0" eaLnBrk="1" latinLnBrk="0" hangingPunct="1">
                        <a:defRPr sz="3600" b="1" kern="1200">
                          <a:solidFill>
                            <a:schemeClr val="lt1"/>
                          </a:solidFill>
                          <a:latin typeface="Calibri"/>
                        </a:defRPr>
                      </a:lvl6pPr>
                      <a:lvl7pPr marL="5486400" algn="l" defTabSz="1828800" rtl="0" eaLnBrk="1" latinLnBrk="0" hangingPunct="1">
                        <a:defRPr sz="3600" b="1" kern="1200">
                          <a:solidFill>
                            <a:schemeClr val="lt1"/>
                          </a:solidFill>
                          <a:latin typeface="Calibri"/>
                        </a:defRPr>
                      </a:lvl7pPr>
                      <a:lvl8pPr marL="6400800" algn="l" defTabSz="1828800" rtl="0" eaLnBrk="1" latinLnBrk="0" hangingPunct="1">
                        <a:defRPr sz="3600" b="1" kern="1200">
                          <a:solidFill>
                            <a:schemeClr val="lt1"/>
                          </a:solidFill>
                          <a:latin typeface="Calibri"/>
                        </a:defRPr>
                      </a:lvl8pPr>
                      <a:lvl9pPr marL="7315200" algn="l" defTabSz="1828800" rtl="0" eaLnBrk="1" latinLnBrk="0" hangingPunct="1">
                        <a:defRPr sz="3600" b="1" kern="1200">
                          <a:solidFill>
                            <a:schemeClr val="lt1"/>
                          </a:solidFill>
                          <a:latin typeface="Calibri"/>
                        </a:defRPr>
                      </a:lvl9pPr>
                    </a:lstStyle>
                    <a:p>
                      <a:pPr marL="0" marR="0" algn="ctr">
                        <a:spcBef>
                          <a:spcPts val="0"/>
                        </a:spcBef>
                        <a:spcAft>
                          <a:spcPts val="0"/>
                        </a:spcAft>
                      </a:pPr>
                      <a:r>
                        <a:rPr lang="en-GB" sz="3200" dirty="0">
                          <a:effectLst/>
                          <a:latin typeface="Arial" panose="020B0604020202020204" pitchFamily="34" charset="0"/>
                          <a:cs typeface="Arial" panose="020B0604020202020204" pitchFamily="34" charset="0"/>
                        </a:rPr>
                        <a:t>Descriptive writing</a:t>
                      </a:r>
                      <a:endParaRPr lang="en-US" sz="3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75000"/>
                      </a:schemeClr>
                    </a:solidFill>
                  </a:tcPr>
                </a:tc>
                <a:tc>
                  <a:txBody>
                    <a:bodyPr/>
                    <a:lstStyle>
                      <a:lvl1pPr marL="0" algn="l" defTabSz="1828800" rtl="0" eaLnBrk="1" latinLnBrk="0" hangingPunct="1">
                        <a:defRPr sz="3600" b="1" kern="1200">
                          <a:solidFill>
                            <a:schemeClr val="lt1"/>
                          </a:solidFill>
                          <a:latin typeface="Calibri"/>
                        </a:defRPr>
                      </a:lvl1pPr>
                      <a:lvl2pPr marL="914400" algn="l" defTabSz="1828800" rtl="0" eaLnBrk="1" latinLnBrk="0" hangingPunct="1">
                        <a:defRPr sz="3600" b="1" kern="1200">
                          <a:solidFill>
                            <a:schemeClr val="lt1"/>
                          </a:solidFill>
                          <a:latin typeface="Calibri"/>
                        </a:defRPr>
                      </a:lvl2pPr>
                      <a:lvl3pPr marL="1828800" algn="l" defTabSz="1828800" rtl="0" eaLnBrk="1" latinLnBrk="0" hangingPunct="1">
                        <a:defRPr sz="3600" b="1" kern="1200">
                          <a:solidFill>
                            <a:schemeClr val="lt1"/>
                          </a:solidFill>
                          <a:latin typeface="Calibri"/>
                        </a:defRPr>
                      </a:lvl3pPr>
                      <a:lvl4pPr marL="2743200" algn="l" defTabSz="1828800" rtl="0" eaLnBrk="1" latinLnBrk="0" hangingPunct="1">
                        <a:defRPr sz="3600" b="1" kern="1200">
                          <a:solidFill>
                            <a:schemeClr val="lt1"/>
                          </a:solidFill>
                          <a:latin typeface="Calibri"/>
                        </a:defRPr>
                      </a:lvl4pPr>
                      <a:lvl5pPr marL="3657600" algn="l" defTabSz="1828800" rtl="0" eaLnBrk="1" latinLnBrk="0" hangingPunct="1">
                        <a:defRPr sz="3600" b="1" kern="1200">
                          <a:solidFill>
                            <a:schemeClr val="lt1"/>
                          </a:solidFill>
                          <a:latin typeface="Calibri"/>
                        </a:defRPr>
                      </a:lvl5pPr>
                      <a:lvl6pPr marL="4572000" algn="l" defTabSz="1828800" rtl="0" eaLnBrk="1" latinLnBrk="0" hangingPunct="1">
                        <a:defRPr sz="3600" b="1" kern="1200">
                          <a:solidFill>
                            <a:schemeClr val="lt1"/>
                          </a:solidFill>
                          <a:latin typeface="Calibri"/>
                        </a:defRPr>
                      </a:lvl6pPr>
                      <a:lvl7pPr marL="5486400" algn="l" defTabSz="1828800" rtl="0" eaLnBrk="1" latinLnBrk="0" hangingPunct="1">
                        <a:defRPr sz="3600" b="1" kern="1200">
                          <a:solidFill>
                            <a:schemeClr val="lt1"/>
                          </a:solidFill>
                          <a:latin typeface="Calibri"/>
                        </a:defRPr>
                      </a:lvl7pPr>
                      <a:lvl8pPr marL="6400800" algn="l" defTabSz="1828800" rtl="0" eaLnBrk="1" latinLnBrk="0" hangingPunct="1">
                        <a:defRPr sz="3600" b="1" kern="1200">
                          <a:solidFill>
                            <a:schemeClr val="lt1"/>
                          </a:solidFill>
                          <a:latin typeface="Calibri"/>
                        </a:defRPr>
                      </a:lvl8pPr>
                      <a:lvl9pPr marL="7315200" algn="l" defTabSz="1828800" rtl="0" eaLnBrk="1" latinLnBrk="0" hangingPunct="1">
                        <a:defRPr sz="3600" b="1" kern="1200">
                          <a:solidFill>
                            <a:schemeClr val="lt1"/>
                          </a:solidFill>
                          <a:latin typeface="Calibri"/>
                        </a:defRPr>
                      </a:lvl9pPr>
                    </a:lstStyle>
                    <a:p>
                      <a:pPr marL="0" marR="0" algn="ctr">
                        <a:spcBef>
                          <a:spcPts val="0"/>
                        </a:spcBef>
                        <a:spcAft>
                          <a:spcPts val="0"/>
                        </a:spcAft>
                      </a:pPr>
                      <a:r>
                        <a:rPr lang="en-GB" sz="3200" dirty="0">
                          <a:solidFill>
                            <a:schemeClr val="tx1">
                              <a:lumMod val="65000"/>
                              <a:lumOff val="35000"/>
                            </a:schemeClr>
                          </a:solidFill>
                          <a:effectLst/>
                          <a:latin typeface="Arial" panose="020B0604020202020204" pitchFamily="34" charset="0"/>
                          <a:cs typeface="Arial" panose="020B0604020202020204" pitchFamily="34" charset="0"/>
                        </a:rPr>
                        <a:t>Critical/analytical writing</a:t>
                      </a:r>
                      <a:endParaRPr lang="en-US" sz="32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2356014190"/>
                  </a:ext>
                </a:extLst>
              </a:tr>
              <a:tr h="449957">
                <a:tc>
                  <a:txBody>
                    <a:bodyPr/>
                    <a:lstStyle>
                      <a:lvl1pPr marL="0" algn="l" defTabSz="1828800" rtl="0" eaLnBrk="1" latinLnBrk="0" hangingPunct="1">
                        <a:defRPr sz="3600" b="1" kern="1200">
                          <a:solidFill>
                            <a:schemeClr val="lt1"/>
                          </a:solidFill>
                          <a:latin typeface="Calibri"/>
                        </a:defRPr>
                      </a:lvl1pPr>
                      <a:lvl2pPr marL="914400" algn="l" defTabSz="1828800" rtl="0" eaLnBrk="1" latinLnBrk="0" hangingPunct="1">
                        <a:defRPr sz="3600" b="1" kern="1200">
                          <a:solidFill>
                            <a:schemeClr val="lt1"/>
                          </a:solidFill>
                          <a:latin typeface="Calibri"/>
                        </a:defRPr>
                      </a:lvl2pPr>
                      <a:lvl3pPr marL="1828800" algn="l" defTabSz="1828800" rtl="0" eaLnBrk="1" latinLnBrk="0" hangingPunct="1">
                        <a:defRPr sz="3600" b="1" kern="1200">
                          <a:solidFill>
                            <a:schemeClr val="lt1"/>
                          </a:solidFill>
                          <a:latin typeface="Calibri"/>
                        </a:defRPr>
                      </a:lvl3pPr>
                      <a:lvl4pPr marL="2743200" algn="l" defTabSz="1828800" rtl="0" eaLnBrk="1" latinLnBrk="0" hangingPunct="1">
                        <a:defRPr sz="3600" b="1" kern="1200">
                          <a:solidFill>
                            <a:schemeClr val="lt1"/>
                          </a:solidFill>
                          <a:latin typeface="Calibri"/>
                        </a:defRPr>
                      </a:lvl4pPr>
                      <a:lvl5pPr marL="3657600" algn="l" defTabSz="1828800" rtl="0" eaLnBrk="1" latinLnBrk="0" hangingPunct="1">
                        <a:defRPr sz="3600" b="1" kern="1200">
                          <a:solidFill>
                            <a:schemeClr val="lt1"/>
                          </a:solidFill>
                          <a:latin typeface="Calibri"/>
                        </a:defRPr>
                      </a:lvl5pPr>
                      <a:lvl6pPr marL="4572000" algn="l" defTabSz="1828800" rtl="0" eaLnBrk="1" latinLnBrk="0" hangingPunct="1">
                        <a:defRPr sz="3600" b="1" kern="1200">
                          <a:solidFill>
                            <a:schemeClr val="lt1"/>
                          </a:solidFill>
                          <a:latin typeface="Calibri"/>
                        </a:defRPr>
                      </a:lvl6pPr>
                      <a:lvl7pPr marL="5486400" algn="l" defTabSz="1828800" rtl="0" eaLnBrk="1" latinLnBrk="0" hangingPunct="1">
                        <a:defRPr sz="3600" b="1" kern="1200">
                          <a:solidFill>
                            <a:schemeClr val="lt1"/>
                          </a:solidFill>
                          <a:latin typeface="Calibri"/>
                        </a:defRPr>
                      </a:lvl7pPr>
                      <a:lvl8pPr marL="6400800" algn="l" defTabSz="1828800" rtl="0" eaLnBrk="1" latinLnBrk="0" hangingPunct="1">
                        <a:defRPr sz="3600" b="1" kern="1200">
                          <a:solidFill>
                            <a:schemeClr val="lt1"/>
                          </a:solidFill>
                          <a:latin typeface="Calibri"/>
                        </a:defRPr>
                      </a:lvl8pPr>
                      <a:lvl9pPr marL="7315200" algn="l" defTabSz="1828800" rtl="0" eaLnBrk="1" latinLnBrk="0" hangingPunct="1">
                        <a:defRPr sz="3600" b="1" kern="1200">
                          <a:solidFill>
                            <a:schemeClr val="lt1"/>
                          </a:solidFill>
                          <a:latin typeface="Calibri"/>
                        </a:defRPr>
                      </a:lvl9pPr>
                    </a:lstStyle>
                    <a:p>
                      <a:pPr marL="0" marR="0">
                        <a:spcBef>
                          <a:spcPts val="0"/>
                        </a:spcBef>
                        <a:spcAft>
                          <a:spcPts val="0"/>
                        </a:spcAft>
                      </a:pPr>
                      <a:r>
                        <a:rPr lang="en-GB" sz="3200" dirty="0">
                          <a:effectLst/>
                          <a:latin typeface="Arial" panose="020B0604020202020204" pitchFamily="34" charset="0"/>
                          <a:cs typeface="Arial" panose="020B0604020202020204" pitchFamily="34" charset="0"/>
                        </a:rPr>
                        <a:t>describes what happened</a:t>
                      </a:r>
                      <a:endParaRPr lang="en-US" sz="3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75000"/>
                      </a:schemeClr>
                    </a:solidFill>
                  </a:tcPr>
                </a:tc>
                <a:tc>
                  <a:txBody>
                    <a:bodyPr/>
                    <a:lstStyle>
                      <a:lvl1pPr marL="0" algn="l" defTabSz="1828800" rtl="0" eaLnBrk="1" latinLnBrk="0" hangingPunct="1">
                        <a:defRPr sz="3600" kern="1200">
                          <a:solidFill>
                            <a:schemeClr val="dk1"/>
                          </a:solidFill>
                          <a:latin typeface="Calibri"/>
                        </a:defRPr>
                      </a:lvl1pPr>
                      <a:lvl2pPr marL="914400" algn="l" defTabSz="1828800" rtl="0" eaLnBrk="1" latinLnBrk="0" hangingPunct="1">
                        <a:defRPr sz="3600" kern="1200">
                          <a:solidFill>
                            <a:schemeClr val="dk1"/>
                          </a:solidFill>
                          <a:latin typeface="Calibri"/>
                        </a:defRPr>
                      </a:lvl2pPr>
                      <a:lvl3pPr marL="1828800" algn="l" defTabSz="1828800" rtl="0" eaLnBrk="1" latinLnBrk="0" hangingPunct="1">
                        <a:defRPr sz="3600" kern="1200">
                          <a:solidFill>
                            <a:schemeClr val="dk1"/>
                          </a:solidFill>
                          <a:latin typeface="Calibri"/>
                        </a:defRPr>
                      </a:lvl3pPr>
                      <a:lvl4pPr marL="2743200" algn="l" defTabSz="1828800" rtl="0" eaLnBrk="1" latinLnBrk="0" hangingPunct="1">
                        <a:defRPr sz="3600" kern="1200">
                          <a:solidFill>
                            <a:schemeClr val="dk1"/>
                          </a:solidFill>
                          <a:latin typeface="Calibri"/>
                        </a:defRPr>
                      </a:lvl4pPr>
                      <a:lvl5pPr marL="3657600" algn="l" defTabSz="1828800" rtl="0" eaLnBrk="1" latinLnBrk="0" hangingPunct="1">
                        <a:defRPr sz="3600" kern="1200">
                          <a:solidFill>
                            <a:schemeClr val="dk1"/>
                          </a:solidFill>
                          <a:latin typeface="Calibri"/>
                        </a:defRPr>
                      </a:lvl5pPr>
                      <a:lvl6pPr marL="4572000" algn="l" defTabSz="1828800" rtl="0" eaLnBrk="1" latinLnBrk="0" hangingPunct="1">
                        <a:defRPr sz="3600" kern="1200">
                          <a:solidFill>
                            <a:schemeClr val="dk1"/>
                          </a:solidFill>
                          <a:latin typeface="Calibri"/>
                        </a:defRPr>
                      </a:lvl6pPr>
                      <a:lvl7pPr marL="5486400" algn="l" defTabSz="1828800" rtl="0" eaLnBrk="1" latinLnBrk="0" hangingPunct="1">
                        <a:defRPr sz="3600" kern="1200">
                          <a:solidFill>
                            <a:schemeClr val="dk1"/>
                          </a:solidFill>
                          <a:latin typeface="Calibri"/>
                        </a:defRPr>
                      </a:lvl7pPr>
                      <a:lvl8pPr marL="6400800" algn="l" defTabSz="1828800" rtl="0" eaLnBrk="1" latinLnBrk="0" hangingPunct="1">
                        <a:defRPr sz="3600" kern="1200">
                          <a:solidFill>
                            <a:schemeClr val="dk1"/>
                          </a:solidFill>
                          <a:latin typeface="Calibri"/>
                        </a:defRPr>
                      </a:lvl8pPr>
                      <a:lvl9pPr marL="7315200" algn="l" defTabSz="1828800" rtl="0" eaLnBrk="1" latinLnBrk="0" hangingPunct="1">
                        <a:defRPr sz="3600" kern="1200">
                          <a:solidFill>
                            <a:schemeClr val="dk1"/>
                          </a:solidFill>
                          <a:latin typeface="Calibri"/>
                        </a:defRPr>
                      </a:lvl9pPr>
                    </a:lstStyle>
                    <a:p>
                      <a:pPr marL="0" marR="0">
                        <a:spcBef>
                          <a:spcPts val="0"/>
                        </a:spcBef>
                        <a:spcAft>
                          <a:spcPts val="0"/>
                        </a:spcAft>
                      </a:pPr>
                      <a:r>
                        <a:rPr lang="en-GB" sz="3200" dirty="0">
                          <a:solidFill>
                            <a:schemeClr val="tx1">
                              <a:lumMod val="65000"/>
                              <a:lumOff val="35000"/>
                            </a:schemeClr>
                          </a:solidFill>
                          <a:effectLst/>
                          <a:latin typeface="Arial" panose="020B0604020202020204" pitchFamily="34" charset="0"/>
                          <a:cs typeface="Arial" panose="020B0604020202020204" pitchFamily="34" charset="0"/>
                        </a:rPr>
                        <a:t>identifies the significance</a:t>
                      </a:r>
                      <a:endParaRPr lang="en-US" sz="32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373282306"/>
                  </a:ext>
                </a:extLst>
              </a:tr>
              <a:tr h="449957">
                <a:tc>
                  <a:txBody>
                    <a:bodyPr/>
                    <a:lstStyle>
                      <a:lvl1pPr marL="0" algn="l" defTabSz="1828800" rtl="0" eaLnBrk="1" latinLnBrk="0" hangingPunct="1">
                        <a:defRPr sz="3600" b="1" kern="1200">
                          <a:solidFill>
                            <a:schemeClr val="lt1"/>
                          </a:solidFill>
                          <a:latin typeface="Calibri"/>
                        </a:defRPr>
                      </a:lvl1pPr>
                      <a:lvl2pPr marL="914400" algn="l" defTabSz="1828800" rtl="0" eaLnBrk="1" latinLnBrk="0" hangingPunct="1">
                        <a:defRPr sz="3600" b="1" kern="1200">
                          <a:solidFill>
                            <a:schemeClr val="lt1"/>
                          </a:solidFill>
                          <a:latin typeface="Calibri"/>
                        </a:defRPr>
                      </a:lvl2pPr>
                      <a:lvl3pPr marL="1828800" algn="l" defTabSz="1828800" rtl="0" eaLnBrk="1" latinLnBrk="0" hangingPunct="1">
                        <a:defRPr sz="3600" b="1" kern="1200">
                          <a:solidFill>
                            <a:schemeClr val="lt1"/>
                          </a:solidFill>
                          <a:latin typeface="Calibri"/>
                        </a:defRPr>
                      </a:lvl3pPr>
                      <a:lvl4pPr marL="2743200" algn="l" defTabSz="1828800" rtl="0" eaLnBrk="1" latinLnBrk="0" hangingPunct="1">
                        <a:defRPr sz="3600" b="1" kern="1200">
                          <a:solidFill>
                            <a:schemeClr val="lt1"/>
                          </a:solidFill>
                          <a:latin typeface="Calibri"/>
                        </a:defRPr>
                      </a:lvl4pPr>
                      <a:lvl5pPr marL="3657600" algn="l" defTabSz="1828800" rtl="0" eaLnBrk="1" latinLnBrk="0" hangingPunct="1">
                        <a:defRPr sz="3600" b="1" kern="1200">
                          <a:solidFill>
                            <a:schemeClr val="lt1"/>
                          </a:solidFill>
                          <a:latin typeface="Calibri"/>
                        </a:defRPr>
                      </a:lvl5pPr>
                      <a:lvl6pPr marL="4572000" algn="l" defTabSz="1828800" rtl="0" eaLnBrk="1" latinLnBrk="0" hangingPunct="1">
                        <a:defRPr sz="3600" b="1" kern="1200">
                          <a:solidFill>
                            <a:schemeClr val="lt1"/>
                          </a:solidFill>
                          <a:latin typeface="Calibri"/>
                        </a:defRPr>
                      </a:lvl6pPr>
                      <a:lvl7pPr marL="5486400" algn="l" defTabSz="1828800" rtl="0" eaLnBrk="1" latinLnBrk="0" hangingPunct="1">
                        <a:defRPr sz="3600" b="1" kern="1200">
                          <a:solidFill>
                            <a:schemeClr val="lt1"/>
                          </a:solidFill>
                          <a:latin typeface="Calibri"/>
                        </a:defRPr>
                      </a:lvl7pPr>
                      <a:lvl8pPr marL="6400800" algn="l" defTabSz="1828800" rtl="0" eaLnBrk="1" latinLnBrk="0" hangingPunct="1">
                        <a:defRPr sz="3600" b="1" kern="1200">
                          <a:solidFill>
                            <a:schemeClr val="lt1"/>
                          </a:solidFill>
                          <a:latin typeface="Calibri"/>
                        </a:defRPr>
                      </a:lvl8pPr>
                      <a:lvl9pPr marL="7315200" algn="l" defTabSz="1828800" rtl="0" eaLnBrk="1" latinLnBrk="0" hangingPunct="1">
                        <a:defRPr sz="3600" b="1" kern="1200">
                          <a:solidFill>
                            <a:schemeClr val="lt1"/>
                          </a:solidFill>
                          <a:latin typeface="Calibri"/>
                        </a:defRPr>
                      </a:lvl9pPr>
                    </a:lstStyle>
                    <a:p>
                      <a:pPr marL="0" marR="0">
                        <a:spcBef>
                          <a:spcPts val="0"/>
                        </a:spcBef>
                        <a:spcAft>
                          <a:spcPts val="0"/>
                        </a:spcAft>
                      </a:pPr>
                      <a:r>
                        <a:rPr lang="en-GB" sz="3200" dirty="0">
                          <a:effectLst/>
                          <a:latin typeface="Arial" panose="020B0604020202020204" pitchFamily="34" charset="0"/>
                          <a:cs typeface="Arial" panose="020B0604020202020204" pitchFamily="34" charset="0"/>
                        </a:rPr>
                        <a:t>states what something is like</a:t>
                      </a:r>
                      <a:endParaRPr lang="en-US" sz="3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75000"/>
                      </a:schemeClr>
                    </a:solidFill>
                  </a:tcPr>
                </a:tc>
                <a:tc>
                  <a:txBody>
                    <a:bodyPr/>
                    <a:lstStyle>
                      <a:lvl1pPr marL="0" algn="l" defTabSz="1828800" rtl="0" eaLnBrk="1" latinLnBrk="0" hangingPunct="1">
                        <a:defRPr sz="3600" kern="1200">
                          <a:solidFill>
                            <a:schemeClr val="dk1"/>
                          </a:solidFill>
                          <a:latin typeface="Calibri"/>
                        </a:defRPr>
                      </a:lvl1pPr>
                      <a:lvl2pPr marL="914400" algn="l" defTabSz="1828800" rtl="0" eaLnBrk="1" latinLnBrk="0" hangingPunct="1">
                        <a:defRPr sz="3600" kern="1200">
                          <a:solidFill>
                            <a:schemeClr val="dk1"/>
                          </a:solidFill>
                          <a:latin typeface="Calibri"/>
                        </a:defRPr>
                      </a:lvl2pPr>
                      <a:lvl3pPr marL="1828800" algn="l" defTabSz="1828800" rtl="0" eaLnBrk="1" latinLnBrk="0" hangingPunct="1">
                        <a:defRPr sz="3600" kern="1200">
                          <a:solidFill>
                            <a:schemeClr val="dk1"/>
                          </a:solidFill>
                          <a:latin typeface="Calibri"/>
                        </a:defRPr>
                      </a:lvl3pPr>
                      <a:lvl4pPr marL="2743200" algn="l" defTabSz="1828800" rtl="0" eaLnBrk="1" latinLnBrk="0" hangingPunct="1">
                        <a:defRPr sz="3600" kern="1200">
                          <a:solidFill>
                            <a:schemeClr val="dk1"/>
                          </a:solidFill>
                          <a:latin typeface="Calibri"/>
                        </a:defRPr>
                      </a:lvl4pPr>
                      <a:lvl5pPr marL="3657600" algn="l" defTabSz="1828800" rtl="0" eaLnBrk="1" latinLnBrk="0" hangingPunct="1">
                        <a:defRPr sz="3600" kern="1200">
                          <a:solidFill>
                            <a:schemeClr val="dk1"/>
                          </a:solidFill>
                          <a:latin typeface="Calibri"/>
                        </a:defRPr>
                      </a:lvl5pPr>
                      <a:lvl6pPr marL="4572000" algn="l" defTabSz="1828800" rtl="0" eaLnBrk="1" latinLnBrk="0" hangingPunct="1">
                        <a:defRPr sz="3600" kern="1200">
                          <a:solidFill>
                            <a:schemeClr val="dk1"/>
                          </a:solidFill>
                          <a:latin typeface="Calibri"/>
                        </a:defRPr>
                      </a:lvl6pPr>
                      <a:lvl7pPr marL="5486400" algn="l" defTabSz="1828800" rtl="0" eaLnBrk="1" latinLnBrk="0" hangingPunct="1">
                        <a:defRPr sz="3600" kern="1200">
                          <a:solidFill>
                            <a:schemeClr val="dk1"/>
                          </a:solidFill>
                          <a:latin typeface="Calibri"/>
                        </a:defRPr>
                      </a:lvl7pPr>
                      <a:lvl8pPr marL="6400800" algn="l" defTabSz="1828800" rtl="0" eaLnBrk="1" latinLnBrk="0" hangingPunct="1">
                        <a:defRPr sz="3600" kern="1200">
                          <a:solidFill>
                            <a:schemeClr val="dk1"/>
                          </a:solidFill>
                          <a:latin typeface="Calibri"/>
                        </a:defRPr>
                      </a:lvl8pPr>
                      <a:lvl9pPr marL="7315200" algn="l" defTabSz="1828800" rtl="0" eaLnBrk="1" latinLnBrk="0" hangingPunct="1">
                        <a:defRPr sz="3600" kern="1200">
                          <a:solidFill>
                            <a:schemeClr val="dk1"/>
                          </a:solidFill>
                          <a:latin typeface="Calibri"/>
                        </a:defRPr>
                      </a:lvl9pPr>
                    </a:lstStyle>
                    <a:p>
                      <a:pPr marL="0" marR="0">
                        <a:spcBef>
                          <a:spcPts val="0"/>
                        </a:spcBef>
                        <a:spcAft>
                          <a:spcPts val="0"/>
                        </a:spcAft>
                      </a:pPr>
                      <a:r>
                        <a:rPr lang="en-GB" sz="3200" dirty="0">
                          <a:solidFill>
                            <a:schemeClr val="tx1">
                              <a:lumMod val="65000"/>
                              <a:lumOff val="35000"/>
                            </a:schemeClr>
                          </a:solidFill>
                          <a:effectLst/>
                          <a:latin typeface="Arial" panose="020B0604020202020204" pitchFamily="34" charset="0"/>
                          <a:cs typeface="Arial" panose="020B0604020202020204" pitchFamily="34" charset="0"/>
                        </a:rPr>
                        <a:t>evaluates strengths and weaknesses</a:t>
                      </a:r>
                      <a:endParaRPr lang="en-US" sz="32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2351491824"/>
                  </a:ext>
                </a:extLst>
              </a:tr>
              <a:tr h="831547">
                <a:tc>
                  <a:txBody>
                    <a:bodyPr/>
                    <a:lstStyle>
                      <a:lvl1pPr marL="0" algn="l" defTabSz="1828800" rtl="0" eaLnBrk="1" latinLnBrk="0" hangingPunct="1">
                        <a:defRPr sz="3600" b="1" kern="1200">
                          <a:solidFill>
                            <a:schemeClr val="lt1"/>
                          </a:solidFill>
                          <a:latin typeface="Calibri"/>
                        </a:defRPr>
                      </a:lvl1pPr>
                      <a:lvl2pPr marL="914400" algn="l" defTabSz="1828800" rtl="0" eaLnBrk="1" latinLnBrk="0" hangingPunct="1">
                        <a:defRPr sz="3600" b="1" kern="1200">
                          <a:solidFill>
                            <a:schemeClr val="lt1"/>
                          </a:solidFill>
                          <a:latin typeface="Calibri"/>
                        </a:defRPr>
                      </a:lvl2pPr>
                      <a:lvl3pPr marL="1828800" algn="l" defTabSz="1828800" rtl="0" eaLnBrk="1" latinLnBrk="0" hangingPunct="1">
                        <a:defRPr sz="3600" b="1" kern="1200">
                          <a:solidFill>
                            <a:schemeClr val="lt1"/>
                          </a:solidFill>
                          <a:latin typeface="Calibri"/>
                        </a:defRPr>
                      </a:lvl3pPr>
                      <a:lvl4pPr marL="2743200" algn="l" defTabSz="1828800" rtl="0" eaLnBrk="1" latinLnBrk="0" hangingPunct="1">
                        <a:defRPr sz="3600" b="1" kern="1200">
                          <a:solidFill>
                            <a:schemeClr val="lt1"/>
                          </a:solidFill>
                          <a:latin typeface="Calibri"/>
                        </a:defRPr>
                      </a:lvl4pPr>
                      <a:lvl5pPr marL="3657600" algn="l" defTabSz="1828800" rtl="0" eaLnBrk="1" latinLnBrk="0" hangingPunct="1">
                        <a:defRPr sz="3600" b="1" kern="1200">
                          <a:solidFill>
                            <a:schemeClr val="lt1"/>
                          </a:solidFill>
                          <a:latin typeface="Calibri"/>
                        </a:defRPr>
                      </a:lvl5pPr>
                      <a:lvl6pPr marL="4572000" algn="l" defTabSz="1828800" rtl="0" eaLnBrk="1" latinLnBrk="0" hangingPunct="1">
                        <a:defRPr sz="3600" b="1" kern="1200">
                          <a:solidFill>
                            <a:schemeClr val="lt1"/>
                          </a:solidFill>
                          <a:latin typeface="Calibri"/>
                        </a:defRPr>
                      </a:lvl6pPr>
                      <a:lvl7pPr marL="5486400" algn="l" defTabSz="1828800" rtl="0" eaLnBrk="1" latinLnBrk="0" hangingPunct="1">
                        <a:defRPr sz="3600" b="1" kern="1200">
                          <a:solidFill>
                            <a:schemeClr val="lt1"/>
                          </a:solidFill>
                          <a:latin typeface="Calibri"/>
                        </a:defRPr>
                      </a:lvl7pPr>
                      <a:lvl8pPr marL="6400800" algn="l" defTabSz="1828800" rtl="0" eaLnBrk="1" latinLnBrk="0" hangingPunct="1">
                        <a:defRPr sz="3600" b="1" kern="1200">
                          <a:solidFill>
                            <a:schemeClr val="lt1"/>
                          </a:solidFill>
                          <a:latin typeface="Calibri"/>
                        </a:defRPr>
                      </a:lvl8pPr>
                      <a:lvl9pPr marL="7315200" algn="l" defTabSz="1828800" rtl="0" eaLnBrk="1" latinLnBrk="0" hangingPunct="1">
                        <a:defRPr sz="3600" b="1" kern="1200">
                          <a:solidFill>
                            <a:schemeClr val="lt1"/>
                          </a:solidFill>
                          <a:latin typeface="Calibri"/>
                        </a:defRPr>
                      </a:lvl9pPr>
                    </a:lstStyle>
                    <a:p>
                      <a:pPr marL="0" marR="0">
                        <a:spcBef>
                          <a:spcPts val="0"/>
                        </a:spcBef>
                        <a:spcAft>
                          <a:spcPts val="0"/>
                        </a:spcAft>
                      </a:pPr>
                      <a:r>
                        <a:rPr lang="en-GB" sz="3200" dirty="0">
                          <a:effectLst/>
                          <a:latin typeface="Arial" panose="020B0604020202020204" pitchFamily="34" charset="0"/>
                          <a:cs typeface="Arial" panose="020B0604020202020204" pitchFamily="34" charset="0"/>
                        </a:rPr>
                        <a:t>gives the story so far</a:t>
                      </a:r>
                      <a:endParaRPr lang="en-US" sz="3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75000"/>
                      </a:schemeClr>
                    </a:solidFill>
                  </a:tcPr>
                </a:tc>
                <a:tc>
                  <a:txBody>
                    <a:bodyPr/>
                    <a:lstStyle>
                      <a:lvl1pPr marL="0" algn="l" defTabSz="1828800" rtl="0" eaLnBrk="1" latinLnBrk="0" hangingPunct="1">
                        <a:defRPr sz="3600" kern="1200">
                          <a:solidFill>
                            <a:schemeClr val="dk1"/>
                          </a:solidFill>
                          <a:latin typeface="Calibri"/>
                        </a:defRPr>
                      </a:lvl1pPr>
                      <a:lvl2pPr marL="914400" algn="l" defTabSz="1828800" rtl="0" eaLnBrk="1" latinLnBrk="0" hangingPunct="1">
                        <a:defRPr sz="3600" kern="1200">
                          <a:solidFill>
                            <a:schemeClr val="dk1"/>
                          </a:solidFill>
                          <a:latin typeface="Calibri"/>
                        </a:defRPr>
                      </a:lvl2pPr>
                      <a:lvl3pPr marL="1828800" algn="l" defTabSz="1828800" rtl="0" eaLnBrk="1" latinLnBrk="0" hangingPunct="1">
                        <a:defRPr sz="3600" kern="1200">
                          <a:solidFill>
                            <a:schemeClr val="dk1"/>
                          </a:solidFill>
                          <a:latin typeface="Calibri"/>
                        </a:defRPr>
                      </a:lvl3pPr>
                      <a:lvl4pPr marL="2743200" algn="l" defTabSz="1828800" rtl="0" eaLnBrk="1" latinLnBrk="0" hangingPunct="1">
                        <a:defRPr sz="3600" kern="1200">
                          <a:solidFill>
                            <a:schemeClr val="dk1"/>
                          </a:solidFill>
                          <a:latin typeface="Calibri"/>
                        </a:defRPr>
                      </a:lvl4pPr>
                      <a:lvl5pPr marL="3657600" algn="l" defTabSz="1828800" rtl="0" eaLnBrk="1" latinLnBrk="0" hangingPunct="1">
                        <a:defRPr sz="3600" kern="1200">
                          <a:solidFill>
                            <a:schemeClr val="dk1"/>
                          </a:solidFill>
                          <a:latin typeface="Calibri"/>
                        </a:defRPr>
                      </a:lvl5pPr>
                      <a:lvl6pPr marL="4572000" algn="l" defTabSz="1828800" rtl="0" eaLnBrk="1" latinLnBrk="0" hangingPunct="1">
                        <a:defRPr sz="3600" kern="1200">
                          <a:solidFill>
                            <a:schemeClr val="dk1"/>
                          </a:solidFill>
                          <a:latin typeface="Calibri"/>
                        </a:defRPr>
                      </a:lvl6pPr>
                      <a:lvl7pPr marL="5486400" algn="l" defTabSz="1828800" rtl="0" eaLnBrk="1" latinLnBrk="0" hangingPunct="1">
                        <a:defRPr sz="3600" kern="1200">
                          <a:solidFill>
                            <a:schemeClr val="dk1"/>
                          </a:solidFill>
                          <a:latin typeface="Calibri"/>
                        </a:defRPr>
                      </a:lvl7pPr>
                      <a:lvl8pPr marL="6400800" algn="l" defTabSz="1828800" rtl="0" eaLnBrk="1" latinLnBrk="0" hangingPunct="1">
                        <a:defRPr sz="3600" kern="1200">
                          <a:solidFill>
                            <a:schemeClr val="dk1"/>
                          </a:solidFill>
                          <a:latin typeface="Calibri"/>
                        </a:defRPr>
                      </a:lvl8pPr>
                      <a:lvl9pPr marL="7315200" algn="l" defTabSz="1828800" rtl="0" eaLnBrk="1" latinLnBrk="0" hangingPunct="1">
                        <a:defRPr sz="3600" kern="1200">
                          <a:solidFill>
                            <a:schemeClr val="dk1"/>
                          </a:solidFill>
                          <a:latin typeface="Calibri"/>
                        </a:defRPr>
                      </a:lvl9pPr>
                    </a:lstStyle>
                    <a:p>
                      <a:pPr marL="0" marR="0">
                        <a:spcBef>
                          <a:spcPts val="0"/>
                        </a:spcBef>
                        <a:spcAft>
                          <a:spcPts val="0"/>
                        </a:spcAft>
                      </a:pPr>
                      <a:r>
                        <a:rPr lang="en-GB" sz="3200" dirty="0">
                          <a:solidFill>
                            <a:schemeClr val="tx1">
                              <a:lumMod val="65000"/>
                              <a:lumOff val="35000"/>
                            </a:schemeClr>
                          </a:solidFill>
                          <a:effectLst/>
                          <a:latin typeface="Arial" panose="020B0604020202020204" pitchFamily="34" charset="0"/>
                          <a:cs typeface="Arial" panose="020B0604020202020204" pitchFamily="34" charset="0"/>
                        </a:rPr>
                        <a:t>weighs one piece of information against another</a:t>
                      </a:r>
                      <a:endParaRPr lang="en-US" sz="32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488334684"/>
                  </a:ext>
                </a:extLst>
              </a:tr>
              <a:tr h="899915">
                <a:tc>
                  <a:txBody>
                    <a:bodyPr/>
                    <a:lstStyle>
                      <a:lvl1pPr marL="0" algn="l" defTabSz="1828800" rtl="0" eaLnBrk="1" latinLnBrk="0" hangingPunct="1">
                        <a:defRPr sz="3600" b="1" kern="1200">
                          <a:solidFill>
                            <a:schemeClr val="lt1"/>
                          </a:solidFill>
                          <a:latin typeface="Calibri"/>
                        </a:defRPr>
                      </a:lvl1pPr>
                      <a:lvl2pPr marL="914400" algn="l" defTabSz="1828800" rtl="0" eaLnBrk="1" latinLnBrk="0" hangingPunct="1">
                        <a:defRPr sz="3600" b="1" kern="1200">
                          <a:solidFill>
                            <a:schemeClr val="lt1"/>
                          </a:solidFill>
                          <a:latin typeface="Calibri"/>
                        </a:defRPr>
                      </a:lvl2pPr>
                      <a:lvl3pPr marL="1828800" algn="l" defTabSz="1828800" rtl="0" eaLnBrk="1" latinLnBrk="0" hangingPunct="1">
                        <a:defRPr sz="3600" b="1" kern="1200">
                          <a:solidFill>
                            <a:schemeClr val="lt1"/>
                          </a:solidFill>
                          <a:latin typeface="Calibri"/>
                        </a:defRPr>
                      </a:lvl3pPr>
                      <a:lvl4pPr marL="2743200" algn="l" defTabSz="1828800" rtl="0" eaLnBrk="1" latinLnBrk="0" hangingPunct="1">
                        <a:defRPr sz="3600" b="1" kern="1200">
                          <a:solidFill>
                            <a:schemeClr val="lt1"/>
                          </a:solidFill>
                          <a:latin typeface="Calibri"/>
                        </a:defRPr>
                      </a:lvl4pPr>
                      <a:lvl5pPr marL="3657600" algn="l" defTabSz="1828800" rtl="0" eaLnBrk="1" latinLnBrk="0" hangingPunct="1">
                        <a:defRPr sz="3600" b="1" kern="1200">
                          <a:solidFill>
                            <a:schemeClr val="lt1"/>
                          </a:solidFill>
                          <a:latin typeface="Calibri"/>
                        </a:defRPr>
                      </a:lvl5pPr>
                      <a:lvl6pPr marL="4572000" algn="l" defTabSz="1828800" rtl="0" eaLnBrk="1" latinLnBrk="0" hangingPunct="1">
                        <a:defRPr sz="3600" b="1" kern="1200">
                          <a:solidFill>
                            <a:schemeClr val="lt1"/>
                          </a:solidFill>
                          <a:latin typeface="Calibri"/>
                        </a:defRPr>
                      </a:lvl6pPr>
                      <a:lvl7pPr marL="5486400" algn="l" defTabSz="1828800" rtl="0" eaLnBrk="1" latinLnBrk="0" hangingPunct="1">
                        <a:defRPr sz="3600" b="1" kern="1200">
                          <a:solidFill>
                            <a:schemeClr val="lt1"/>
                          </a:solidFill>
                          <a:latin typeface="Calibri"/>
                        </a:defRPr>
                      </a:lvl7pPr>
                      <a:lvl8pPr marL="6400800" algn="l" defTabSz="1828800" rtl="0" eaLnBrk="1" latinLnBrk="0" hangingPunct="1">
                        <a:defRPr sz="3600" b="1" kern="1200">
                          <a:solidFill>
                            <a:schemeClr val="lt1"/>
                          </a:solidFill>
                          <a:latin typeface="Calibri"/>
                        </a:defRPr>
                      </a:lvl8pPr>
                      <a:lvl9pPr marL="7315200" algn="l" defTabSz="1828800" rtl="0" eaLnBrk="1" latinLnBrk="0" hangingPunct="1">
                        <a:defRPr sz="3600" b="1" kern="1200">
                          <a:solidFill>
                            <a:schemeClr val="lt1"/>
                          </a:solidFill>
                          <a:latin typeface="Calibri"/>
                        </a:defRPr>
                      </a:lvl9pPr>
                    </a:lstStyle>
                    <a:p>
                      <a:pPr marL="0" marR="0">
                        <a:spcBef>
                          <a:spcPts val="0"/>
                        </a:spcBef>
                        <a:spcAft>
                          <a:spcPts val="0"/>
                        </a:spcAft>
                      </a:pPr>
                      <a:r>
                        <a:rPr lang="en-GB" sz="3200" dirty="0">
                          <a:effectLst/>
                          <a:latin typeface="Arial" panose="020B0604020202020204" pitchFamily="34" charset="0"/>
                          <a:cs typeface="Arial" panose="020B0604020202020204" pitchFamily="34" charset="0"/>
                        </a:rPr>
                        <a:t>outlines the order in which things happened</a:t>
                      </a:r>
                      <a:endParaRPr lang="en-US" sz="3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75000"/>
                      </a:schemeClr>
                    </a:solidFill>
                  </a:tcPr>
                </a:tc>
                <a:tc>
                  <a:txBody>
                    <a:bodyPr/>
                    <a:lstStyle>
                      <a:lvl1pPr marL="0" algn="l" defTabSz="1828800" rtl="0" eaLnBrk="1" latinLnBrk="0" hangingPunct="1">
                        <a:defRPr sz="3600" kern="1200">
                          <a:solidFill>
                            <a:schemeClr val="dk1"/>
                          </a:solidFill>
                          <a:latin typeface="Calibri"/>
                        </a:defRPr>
                      </a:lvl1pPr>
                      <a:lvl2pPr marL="914400" algn="l" defTabSz="1828800" rtl="0" eaLnBrk="1" latinLnBrk="0" hangingPunct="1">
                        <a:defRPr sz="3600" kern="1200">
                          <a:solidFill>
                            <a:schemeClr val="dk1"/>
                          </a:solidFill>
                          <a:latin typeface="Calibri"/>
                        </a:defRPr>
                      </a:lvl2pPr>
                      <a:lvl3pPr marL="1828800" algn="l" defTabSz="1828800" rtl="0" eaLnBrk="1" latinLnBrk="0" hangingPunct="1">
                        <a:defRPr sz="3600" kern="1200">
                          <a:solidFill>
                            <a:schemeClr val="dk1"/>
                          </a:solidFill>
                          <a:latin typeface="Calibri"/>
                        </a:defRPr>
                      </a:lvl3pPr>
                      <a:lvl4pPr marL="2743200" algn="l" defTabSz="1828800" rtl="0" eaLnBrk="1" latinLnBrk="0" hangingPunct="1">
                        <a:defRPr sz="3600" kern="1200">
                          <a:solidFill>
                            <a:schemeClr val="dk1"/>
                          </a:solidFill>
                          <a:latin typeface="Calibri"/>
                        </a:defRPr>
                      </a:lvl4pPr>
                      <a:lvl5pPr marL="3657600" algn="l" defTabSz="1828800" rtl="0" eaLnBrk="1" latinLnBrk="0" hangingPunct="1">
                        <a:defRPr sz="3600" kern="1200">
                          <a:solidFill>
                            <a:schemeClr val="dk1"/>
                          </a:solidFill>
                          <a:latin typeface="Calibri"/>
                        </a:defRPr>
                      </a:lvl5pPr>
                      <a:lvl6pPr marL="4572000" algn="l" defTabSz="1828800" rtl="0" eaLnBrk="1" latinLnBrk="0" hangingPunct="1">
                        <a:defRPr sz="3600" kern="1200">
                          <a:solidFill>
                            <a:schemeClr val="dk1"/>
                          </a:solidFill>
                          <a:latin typeface="Calibri"/>
                        </a:defRPr>
                      </a:lvl6pPr>
                      <a:lvl7pPr marL="5486400" algn="l" defTabSz="1828800" rtl="0" eaLnBrk="1" latinLnBrk="0" hangingPunct="1">
                        <a:defRPr sz="3600" kern="1200">
                          <a:solidFill>
                            <a:schemeClr val="dk1"/>
                          </a:solidFill>
                          <a:latin typeface="Calibri"/>
                        </a:defRPr>
                      </a:lvl7pPr>
                      <a:lvl8pPr marL="6400800" algn="l" defTabSz="1828800" rtl="0" eaLnBrk="1" latinLnBrk="0" hangingPunct="1">
                        <a:defRPr sz="3600" kern="1200">
                          <a:solidFill>
                            <a:schemeClr val="dk1"/>
                          </a:solidFill>
                          <a:latin typeface="Calibri"/>
                        </a:defRPr>
                      </a:lvl8pPr>
                      <a:lvl9pPr marL="7315200" algn="l" defTabSz="1828800" rtl="0" eaLnBrk="1" latinLnBrk="0" hangingPunct="1">
                        <a:defRPr sz="3600" kern="1200">
                          <a:solidFill>
                            <a:schemeClr val="dk1"/>
                          </a:solidFill>
                          <a:latin typeface="Calibri"/>
                        </a:defRPr>
                      </a:lvl9pPr>
                    </a:lstStyle>
                    <a:p>
                      <a:pPr marL="0" marR="0">
                        <a:spcBef>
                          <a:spcPts val="0"/>
                        </a:spcBef>
                        <a:spcAft>
                          <a:spcPts val="0"/>
                        </a:spcAft>
                      </a:pPr>
                      <a:r>
                        <a:rPr lang="en-GB" sz="3200" dirty="0">
                          <a:solidFill>
                            <a:schemeClr val="tx1">
                              <a:lumMod val="65000"/>
                              <a:lumOff val="35000"/>
                            </a:schemeClr>
                          </a:solidFill>
                          <a:effectLst/>
                          <a:latin typeface="Arial" panose="020B0604020202020204" pitchFamily="34" charset="0"/>
                          <a:cs typeface="Arial" panose="020B0604020202020204" pitchFamily="34" charset="0"/>
                        </a:rPr>
                        <a:t>makes reasoned judgements</a:t>
                      </a:r>
                      <a:endParaRPr lang="en-US" sz="32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285021840"/>
                  </a:ext>
                </a:extLst>
              </a:tr>
              <a:tr h="831547">
                <a:tc>
                  <a:txBody>
                    <a:bodyPr/>
                    <a:lstStyle>
                      <a:lvl1pPr marL="0" algn="l" defTabSz="1828800" rtl="0" eaLnBrk="1" latinLnBrk="0" hangingPunct="1">
                        <a:defRPr sz="3600" b="1" kern="1200">
                          <a:solidFill>
                            <a:schemeClr val="lt1"/>
                          </a:solidFill>
                          <a:latin typeface="Calibri"/>
                        </a:defRPr>
                      </a:lvl1pPr>
                      <a:lvl2pPr marL="914400" algn="l" defTabSz="1828800" rtl="0" eaLnBrk="1" latinLnBrk="0" hangingPunct="1">
                        <a:defRPr sz="3600" b="1" kern="1200">
                          <a:solidFill>
                            <a:schemeClr val="lt1"/>
                          </a:solidFill>
                          <a:latin typeface="Calibri"/>
                        </a:defRPr>
                      </a:lvl2pPr>
                      <a:lvl3pPr marL="1828800" algn="l" defTabSz="1828800" rtl="0" eaLnBrk="1" latinLnBrk="0" hangingPunct="1">
                        <a:defRPr sz="3600" b="1" kern="1200">
                          <a:solidFill>
                            <a:schemeClr val="lt1"/>
                          </a:solidFill>
                          <a:latin typeface="Calibri"/>
                        </a:defRPr>
                      </a:lvl3pPr>
                      <a:lvl4pPr marL="2743200" algn="l" defTabSz="1828800" rtl="0" eaLnBrk="1" latinLnBrk="0" hangingPunct="1">
                        <a:defRPr sz="3600" b="1" kern="1200">
                          <a:solidFill>
                            <a:schemeClr val="lt1"/>
                          </a:solidFill>
                          <a:latin typeface="Calibri"/>
                        </a:defRPr>
                      </a:lvl4pPr>
                      <a:lvl5pPr marL="3657600" algn="l" defTabSz="1828800" rtl="0" eaLnBrk="1" latinLnBrk="0" hangingPunct="1">
                        <a:defRPr sz="3600" b="1" kern="1200">
                          <a:solidFill>
                            <a:schemeClr val="lt1"/>
                          </a:solidFill>
                          <a:latin typeface="Calibri"/>
                        </a:defRPr>
                      </a:lvl5pPr>
                      <a:lvl6pPr marL="4572000" algn="l" defTabSz="1828800" rtl="0" eaLnBrk="1" latinLnBrk="0" hangingPunct="1">
                        <a:defRPr sz="3600" b="1" kern="1200">
                          <a:solidFill>
                            <a:schemeClr val="lt1"/>
                          </a:solidFill>
                          <a:latin typeface="Calibri"/>
                        </a:defRPr>
                      </a:lvl6pPr>
                      <a:lvl7pPr marL="5486400" algn="l" defTabSz="1828800" rtl="0" eaLnBrk="1" latinLnBrk="0" hangingPunct="1">
                        <a:defRPr sz="3600" b="1" kern="1200">
                          <a:solidFill>
                            <a:schemeClr val="lt1"/>
                          </a:solidFill>
                          <a:latin typeface="Calibri"/>
                        </a:defRPr>
                      </a:lvl7pPr>
                      <a:lvl8pPr marL="6400800" algn="l" defTabSz="1828800" rtl="0" eaLnBrk="1" latinLnBrk="0" hangingPunct="1">
                        <a:defRPr sz="3600" b="1" kern="1200">
                          <a:solidFill>
                            <a:schemeClr val="lt1"/>
                          </a:solidFill>
                          <a:latin typeface="Calibri"/>
                        </a:defRPr>
                      </a:lvl8pPr>
                      <a:lvl9pPr marL="7315200" algn="l" defTabSz="1828800" rtl="0" eaLnBrk="1" latinLnBrk="0" hangingPunct="1">
                        <a:defRPr sz="3600" b="1" kern="1200">
                          <a:solidFill>
                            <a:schemeClr val="lt1"/>
                          </a:solidFill>
                          <a:latin typeface="Calibri"/>
                        </a:defRPr>
                      </a:lvl9pPr>
                    </a:lstStyle>
                    <a:p>
                      <a:pPr marL="0" marR="0">
                        <a:spcBef>
                          <a:spcPts val="0"/>
                        </a:spcBef>
                        <a:spcAft>
                          <a:spcPts val="0"/>
                        </a:spcAft>
                      </a:pPr>
                      <a:r>
                        <a:rPr lang="en-GB" sz="3200" dirty="0">
                          <a:effectLst/>
                          <a:latin typeface="Arial" panose="020B0604020202020204" pitchFamily="34" charset="0"/>
                          <a:cs typeface="Arial" panose="020B0604020202020204" pitchFamily="34" charset="0"/>
                        </a:rPr>
                        <a:t>instructs how to do something</a:t>
                      </a:r>
                      <a:endParaRPr lang="en-US" sz="3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75000"/>
                      </a:schemeClr>
                    </a:solidFill>
                  </a:tcPr>
                </a:tc>
                <a:tc>
                  <a:txBody>
                    <a:bodyPr/>
                    <a:lstStyle>
                      <a:lvl1pPr marL="0" algn="l" defTabSz="1828800" rtl="0" eaLnBrk="1" latinLnBrk="0" hangingPunct="1">
                        <a:defRPr sz="3600" kern="1200">
                          <a:solidFill>
                            <a:schemeClr val="dk1"/>
                          </a:solidFill>
                          <a:latin typeface="Calibri"/>
                        </a:defRPr>
                      </a:lvl1pPr>
                      <a:lvl2pPr marL="914400" algn="l" defTabSz="1828800" rtl="0" eaLnBrk="1" latinLnBrk="0" hangingPunct="1">
                        <a:defRPr sz="3600" kern="1200">
                          <a:solidFill>
                            <a:schemeClr val="dk1"/>
                          </a:solidFill>
                          <a:latin typeface="Calibri"/>
                        </a:defRPr>
                      </a:lvl2pPr>
                      <a:lvl3pPr marL="1828800" algn="l" defTabSz="1828800" rtl="0" eaLnBrk="1" latinLnBrk="0" hangingPunct="1">
                        <a:defRPr sz="3600" kern="1200">
                          <a:solidFill>
                            <a:schemeClr val="dk1"/>
                          </a:solidFill>
                          <a:latin typeface="Calibri"/>
                        </a:defRPr>
                      </a:lvl3pPr>
                      <a:lvl4pPr marL="2743200" algn="l" defTabSz="1828800" rtl="0" eaLnBrk="1" latinLnBrk="0" hangingPunct="1">
                        <a:defRPr sz="3600" kern="1200">
                          <a:solidFill>
                            <a:schemeClr val="dk1"/>
                          </a:solidFill>
                          <a:latin typeface="Calibri"/>
                        </a:defRPr>
                      </a:lvl4pPr>
                      <a:lvl5pPr marL="3657600" algn="l" defTabSz="1828800" rtl="0" eaLnBrk="1" latinLnBrk="0" hangingPunct="1">
                        <a:defRPr sz="3600" kern="1200">
                          <a:solidFill>
                            <a:schemeClr val="dk1"/>
                          </a:solidFill>
                          <a:latin typeface="Calibri"/>
                        </a:defRPr>
                      </a:lvl5pPr>
                      <a:lvl6pPr marL="4572000" algn="l" defTabSz="1828800" rtl="0" eaLnBrk="1" latinLnBrk="0" hangingPunct="1">
                        <a:defRPr sz="3600" kern="1200">
                          <a:solidFill>
                            <a:schemeClr val="dk1"/>
                          </a:solidFill>
                          <a:latin typeface="Calibri"/>
                        </a:defRPr>
                      </a:lvl6pPr>
                      <a:lvl7pPr marL="5486400" algn="l" defTabSz="1828800" rtl="0" eaLnBrk="1" latinLnBrk="0" hangingPunct="1">
                        <a:defRPr sz="3600" kern="1200">
                          <a:solidFill>
                            <a:schemeClr val="dk1"/>
                          </a:solidFill>
                          <a:latin typeface="Calibri"/>
                        </a:defRPr>
                      </a:lvl7pPr>
                      <a:lvl8pPr marL="6400800" algn="l" defTabSz="1828800" rtl="0" eaLnBrk="1" latinLnBrk="0" hangingPunct="1">
                        <a:defRPr sz="3600" kern="1200">
                          <a:solidFill>
                            <a:schemeClr val="dk1"/>
                          </a:solidFill>
                          <a:latin typeface="Calibri"/>
                        </a:defRPr>
                      </a:lvl8pPr>
                      <a:lvl9pPr marL="7315200" algn="l" defTabSz="1828800" rtl="0" eaLnBrk="1" latinLnBrk="0" hangingPunct="1">
                        <a:defRPr sz="3600" kern="1200">
                          <a:solidFill>
                            <a:schemeClr val="dk1"/>
                          </a:solidFill>
                          <a:latin typeface="Calibri"/>
                        </a:defRPr>
                      </a:lvl9pPr>
                    </a:lstStyle>
                    <a:p>
                      <a:pPr marL="0" marR="0">
                        <a:spcBef>
                          <a:spcPts val="0"/>
                        </a:spcBef>
                        <a:spcAft>
                          <a:spcPts val="0"/>
                        </a:spcAft>
                      </a:pPr>
                      <a:r>
                        <a:rPr lang="en-GB" sz="3200" dirty="0">
                          <a:solidFill>
                            <a:schemeClr val="tx1">
                              <a:lumMod val="65000"/>
                              <a:lumOff val="35000"/>
                            </a:schemeClr>
                          </a:solidFill>
                          <a:effectLst/>
                          <a:latin typeface="Arial" panose="020B0604020202020204" pitchFamily="34" charset="0"/>
                          <a:cs typeface="Arial" panose="020B0604020202020204" pitchFamily="34" charset="0"/>
                        </a:rPr>
                        <a:t>argues a case according to the evidence</a:t>
                      </a:r>
                      <a:endParaRPr lang="en-US" sz="32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287507699"/>
                  </a:ext>
                </a:extLst>
              </a:tr>
              <a:tr h="831547">
                <a:tc>
                  <a:txBody>
                    <a:bodyPr/>
                    <a:lstStyle>
                      <a:lvl1pPr marL="0" algn="l" defTabSz="1828800" rtl="0" eaLnBrk="1" latinLnBrk="0" hangingPunct="1">
                        <a:defRPr sz="3600" b="1" kern="1200">
                          <a:solidFill>
                            <a:schemeClr val="lt1"/>
                          </a:solidFill>
                          <a:latin typeface="Calibri"/>
                        </a:defRPr>
                      </a:lvl1pPr>
                      <a:lvl2pPr marL="914400" algn="l" defTabSz="1828800" rtl="0" eaLnBrk="1" latinLnBrk="0" hangingPunct="1">
                        <a:defRPr sz="3600" b="1" kern="1200">
                          <a:solidFill>
                            <a:schemeClr val="lt1"/>
                          </a:solidFill>
                          <a:latin typeface="Calibri"/>
                        </a:defRPr>
                      </a:lvl2pPr>
                      <a:lvl3pPr marL="1828800" algn="l" defTabSz="1828800" rtl="0" eaLnBrk="1" latinLnBrk="0" hangingPunct="1">
                        <a:defRPr sz="3600" b="1" kern="1200">
                          <a:solidFill>
                            <a:schemeClr val="lt1"/>
                          </a:solidFill>
                          <a:latin typeface="Calibri"/>
                        </a:defRPr>
                      </a:lvl3pPr>
                      <a:lvl4pPr marL="2743200" algn="l" defTabSz="1828800" rtl="0" eaLnBrk="1" latinLnBrk="0" hangingPunct="1">
                        <a:defRPr sz="3600" b="1" kern="1200">
                          <a:solidFill>
                            <a:schemeClr val="lt1"/>
                          </a:solidFill>
                          <a:latin typeface="Calibri"/>
                        </a:defRPr>
                      </a:lvl4pPr>
                      <a:lvl5pPr marL="3657600" algn="l" defTabSz="1828800" rtl="0" eaLnBrk="1" latinLnBrk="0" hangingPunct="1">
                        <a:defRPr sz="3600" b="1" kern="1200">
                          <a:solidFill>
                            <a:schemeClr val="lt1"/>
                          </a:solidFill>
                          <a:latin typeface="Calibri"/>
                        </a:defRPr>
                      </a:lvl5pPr>
                      <a:lvl6pPr marL="4572000" algn="l" defTabSz="1828800" rtl="0" eaLnBrk="1" latinLnBrk="0" hangingPunct="1">
                        <a:defRPr sz="3600" b="1" kern="1200">
                          <a:solidFill>
                            <a:schemeClr val="lt1"/>
                          </a:solidFill>
                          <a:latin typeface="Calibri"/>
                        </a:defRPr>
                      </a:lvl6pPr>
                      <a:lvl7pPr marL="5486400" algn="l" defTabSz="1828800" rtl="0" eaLnBrk="1" latinLnBrk="0" hangingPunct="1">
                        <a:defRPr sz="3600" b="1" kern="1200">
                          <a:solidFill>
                            <a:schemeClr val="lt1"/>
                          </a:solidFill>
                          <a:latin typeface="Calibri"/>
                        </a:defRPr>
                      </a:lvl7pPr>
                      <a:lvl8pPr marL="6400800" algn="l" defTabSz="1828800" rtl="0" eaLnBrk="1" latinLnBrk="0" hangingPunct="1">
                        <a:defRPr sz="3600" b="1" kern="1200">
                          <a:solidFill>
                            <a:schemeClr val="lt1"/>
                          </a:solidFill>
                          <a:latin typeface="Calibri"/>
                        </a:defRPr>
                      </a:lvl8pPr>
                      <a:lvl9pPr marL="7315200" algn="l" defTabSz="1828800" rtl="0" eaLnBrk="1" latinLnBrk="0" hangingPunct="1">
                        <a:defRPr sz="3600" b="1" kern="1200">
                          <a:solidFill>
                            <a:schemeClr val="lt1"/>
                          </a:solidFill>
                          <a:latin typeface="Calibri"/>
                        </a:defRPr>
                      </a:lvl9pPr>
                    </a:lstStyle>
                    <a:p>
                      <a:pPr marL="0" marR="0">
                        <a:spcBef>
                          <a:spcPts val="0"/>
                        </a:spcBef>
                        <a:spcAft>
                          <a:spcPts val="0"/>
                        </a:spcAft>
                      </a:pPr>
                      <a:r>
                        <a:rPr lang="en-GB" sz="3200" dirty="0">
                          <a:effectLst/>
                          <a:latin typeface="Arial" panose="020B0604020202020204" pitchFamily="34" charset="0"/>
                          <a:cs typeface="Arial" panose="020B0604020202020204" pitchFamily="34" charset="0"/>
                        </a:rPr>
                        <a:t>lists the main elements of a theory</a:t>
                      </a:r>
                      <a:endParaRPr lang="en-US" sz="3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75000"/>
                      </a:schemeClr>
                    </a:solidFill>
                  </a:tcPr>
                </a:tc>
                <a:tc>
                  <a:txBody>
                    <a:bodyPr/>
                    <a:lstStyle>
                      <a:lvl1pPr marL="0" algn="l" defTabSz="1828800" rtl="0" eaLnBrk="1" latinLnBrk="0" hangingPunct="1">
                        <a:defRPr sz="3600" kern="1200">
                          <a:solidFill>
                            <a:schemeClr val="dk1"/>
                          </a:solidFill>
                          <a:latin typeface="Calibri"/>
                        </a:defRPr>
                      </a:lvl1pPr>
                      <a:lvl2pPr marL="914400" algn="l" defTabSz="1828800" rtl="0" eaLnBrk="1" latinLnBrk="0" hangingPunct="1">
                        <a:defRPr sz="3600" kern="1200">
                          <a:solidFill>
                            <a:schemeClr val="dk1"/>
                          </a:solidFill>
                          <a:latin typeface="Calibri"/>
                        </a:defRPr>
                      </a:lvl2pPr>
                      <a:lvl3pPr marL="1828800" algn="l" defTabSz="1828800" rtl="0" eaLnBrk="1" latinLnBrk="0" hangingPunct="1">
                        <a:defRPr sz="3600" kern="1200">
                          <a:solidFill>
                            <a:schemeClr val="dk1"/>
                          </a:solidFill>
                          <a:latin typeface="Calibri"/>
                        </a:defRPr>
                      </a:lvl3pPr>
                      <a:lvl4pPr marL="2743200" algn="l" defTabSz="1828800" rtl="0" eaLnBrk="1" latinLnBrk="0" hangingPunct="1">
                        <a:defRPr sz="3600" kern="1200">
                          <a:solidFill>
                            <a:schemeClr val="dk1"/>
                          </a:solidFill>
                          <a:latin typeface="Calibri"/>
                        </a:defRPr>
                      </a:lvl4pPr>
                      <a:lvl5pPr marL="3657600" algn="l" defTabSz="1828800" rtl="0" eaLnBrk="1" latinLnBrk="0" hangingPunct="1">
                        <a:defRPr sz="3600" kern="1200">
                          <a:solidFill>
                            <a:schemeClr val="dk1"/>
                          </a:solidFill>
                          <a:latin typeface="Calibri"/>
                        </a:defRPr>
                      </a:lvl5pPr>
                      <a:lvl6pPr marL="4572000" algn="l" defTabSz="1828800" rtl="0" eaLnBrk="1" latinLnBrk="0" hangingPunct="1">
                        <a:defRPr sz="3600" kern="1200">
                          <a:solidFill>
                            <a:schemeClr val="dk1"/>
                          </a:solidFill>
                          <a:latin typeface="Calibri"/>
                        </a:defRPr>
                      </a:lvl6pPr>
                      <a:lvl7pPr marL="5486400" algn="l" defTabSz="1828800" rtl="0" eaLnBrk="1" latinLnBrk="0" hangingPunct="1">
                        <a:defRPr sz="3600" kern="1200">
                          <a:solidFill>
                            <a:schemeClr val="dk1"/>
                          </a:solidFill>
                          <a:latin typeface="Calibri"/>
                        </a:defRPr>
                      </a:lvl7pPr>
                      <a:lvl8pPr marL="6400800" algn="l" defTabSz="1828800" rtl="0" eaLnBrk="1" latinLnBrk="0" hangingPunct="1">
                        <a:defRPr sz="3600" kern="1200">
                          <a:solidFill>
                            <a:schemeClr val="dk1"/>
                          </a:solidFill>
                          <a:latin typeface="Calibri"/>
                        </a:defRPr>
                      </a:lvl8pPr>
                      <a:lvl9pPr marL="7315200" algn="l" defTabSz="1828800" rtl="0" eaLnBrk="1" latinLnBrk="0" hangingPunct="1">
                        <a:defRPr sz="3600" kern="1200">
                          <a:solidFill>
                            <a:schemeClr val="dk1"/>
                          </a:solidFill>
                          <a:latin typeface="Calibri"/>
                        </a:defRPr>
                      </a:lvl9pPr>
                    </a:lstStyle>
                    <a:p>
                      <a:pPr marL="0" marR="0">
                        <a:spcBef>
                          <a:spcPts val="0"/>
                        </a:spcBef>
                        <a:spcAft>
                          <a:spcPts val="0"/>
                        </a:spcAft>
                      </a:pPr>
                      <a:r>
                        <a:rPr lang="en-GB" sz="3200" dirty="0">
                          <a:solidFill>
                            <a:schemeClr val="tx1">
                              <a:lumMod val="65000"/>
                              <a:lumOff val="35000"/>
                            </a:schemeClr>
                          </a:solidFill>
                          <a:effectLst/>
                          <a:latin typeface="Arial" panose="020B0604020202020204" pitchFamily="34" charset="0"/>
                          <a:cs typeface="Arial" panose="020B0604020202020204" pitchFamily="34" charset="0"/>
                        </a:rPr>
                        <a:t>shows why something is relevant or suitable</a:t>
                      </a:r>
                      <a:endParaRPr lang="en-US" sz="32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4185578839"/>
                  </a:ext>
                </a:extLst>
              </a:tr>
              <a:tr h="831547">
                <a:tc>
                  <a:txBody>
                    <a:bodyPr/>
                    <a:lstStyle>
                      <a:lvl1pPr marL="0" algn="l" defTabSz="1828800" rtl="0" eaLnBrk="1" latinLnBrk="0" hangingPunct="1">
                        <a:defRPr sz="3600" b="1" kern="1200">
                          <a:solidFill>
                            <a:schemeClr val="lt1"/>
                          </a:solidFill>
                          <a:latin typeface="Calibri"/>
                        </a:defRPr>
                      </a:lvl1pPr>
                      <a:lvl2pPr marL="914400" algn="l" defTabSz="1828800" rtl="0" eaLnBrk="1" latinLnBrk="0" hangingPunct="1">
                        <a:defRPr sz="3600" b="1" kern="1200">
                          <a:solidFill>
                            <a:schemeClr val="lt1"/>
                          </a:solidFill>
                          <a:latin typeface="Calibri"/>
                        </a:defRPr>
                      </a:lvl2pPr>
                      <a:lvl3pPr marL="1828800" algn="l" defTabSz="1828800" rtl="0" eaLnBrk="1" latinLnBrk="0" hangingPunct="1">
                        <a:defRPr sz="3600" b="1" kern="1200">
                          <a:solidFill>
                            <a:schemeClr val="lt1"/>
                          </a:solidFill>
                          <a:latin typeface="Calibri"/>
                        </a:defRPr>
                      </a:lvl3pPr>
                      <a:lvl4pPr marL="2743200" algn="l" defTabSz="1828800" rtl="0" eaLnBrk="1" latinLnBrk="0" hangingPunct="1">
                        <a:defRPr sz="3600" b="1" kern="1200">
                          <a:solidFill>
                            <a:schemeClr val="lt1"/>
                          </a:solidFill>
                          <a:latin typeface="Calibri"/>
                        </a:defRPr>
                      </a:lvl4pPr>
                      <a:lvl5pPr marL="3657600" algn="l" defTabSz="1828800" rtl="0" eaLnBrk="1" latinLnBrk="0" hangingPunct="1">
                        <a:defRPr sz="3600" b="1" kern="1200">
                          <a:solidFill>
                            <a:schemeClr val="lt1"/>
                          </a:solidFill>
                          <a:latin typeface="Calibri"/>
                        </a:defRPr>
                      </a:lvl5pPr>
                      <a:lvl6pPr marL="4572000" algn="l" defTabSz="1828800" rtl="0" eaLnBrk="1" latinLnBrk="0" hangingPunct="1">
                        <a:defRPr sz="3600" b="1" kern="1200">
                          <a:solidFill>
                            <a:schemeClr val="lt1"/>
                          </a:solidFill>
                          <a:latin typeface="Calibri"/>
                        </a:defRPr>
                      </a:lvl6pPr>
                      <a:lvl7pPr marL="5486400" algn="l" defTabSz="1828800" rtl="0" eaLnBrk="1" latinLnBrk="0" hangingPunct="1">
                        <a:defRPr sz="3600" b="1" kern="1200">
                          <a:solidFill>
                            <a:schemeClr val="lt1"/>
                          </a:solidFill>
                          <a:latin typeface="Calibri"/>
                        </a:defRPr>
                      </a:lvl7pPr>
                      <a:lvl8pPr marL="6400800" algn="l" defTabSz="1828800" rtl="0" eaLnBrk="1" latinLnBrk="0" hangingPunct="1">
                        <a:defRPr sz="3600" b="1" kern="1200">
                          <a:solidFill>
                            <a:schemeClr val="lt1"/>
                          </a:solidFill>
                          <a:latin typeface="Calibri"/>
                        </a:defRPr>
                      </a:lvl8pPr>
                      <a:lvl9pPr marL="7315200" algn="l" defTabSz="1828800" rtl="0" eaLnBrk="1" latinLnBrk="0" hangingPunct="1">
                        <a:defRPr sz="3600" b="1" kern="1200">
                          <a:solidFill>
                            <a:schemeClr val="lt1"/>
                          </a:solidFill>
                          <a:latin typeface="Calibri"/>
                        </a:defRPr>
                      </a:lvl9pPr>
                    </a:lstStyle>
                    <a:p>
                      <a:pPr marL="0" marR="0">
                        <a:spcBef>
                          <a:spcPts val="0"/>
                        </a:spcBef>
                        <a:spcAft>
                          <a:spcPts val="0"/>
                        </a:spcAft>
                      </a:pPr>
                      <a:r>
                        <a:rPr lang="en-GB" sz="3200" dirty="0">
                          <a:effectLst/>
                          <a:latin typeface="Arial" panose="020B0604020202020204" pitchFamily="34" charset="0"/>
                          <a:cs typeface="Arial" panose="020B0604020202020204" pitchFamily="34" charset="0"/>
                        </a:rPr>
                        <a:t>outlines how something works 	</a:t>
                      </a:r>
                      <a:endParaRPr lang="en-US" sz="3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75000"/>
                      </a:schemeClr>
                    </a:solidFill>
                  </a:tcPr>
                </a:tc>
                <a:tc>
                  <a:txBody>
                    <a:bodyPr/>
                    <a:lstStyle>
                      <a:lvl1pPr marL="0" algn="l" defTabSz="1828800" rtl="0" eaLnBrk="1" latinLnBrk="0" hangingPunct="1">
                        <a:defRPr sz="3600" kern="1200">
                          <a:solidFill>
                            <a:schemeClr val="dk1"/>
                          </a:solidFill>
                          <a:latin typeface="Calibri"/>
                        </a:defRPr>
                      </a:lvl1pPr>
                      <a:lvl2pPr marL="914400" algn="l" defTabSz="1828800" rtl="0" eaLnBrk="1" latinLnBrk="0" hangingPunct="1">
                        <a:defRPr sz="3600" kern="1200">
                          <a:solidFill>
                            <a:schemeClr val="dk1"/>
                          </a:solidFill>
                          <a:latin typeface="Calibri"/>
                        </a:defRPr>
                      </a:lvl2pPr>
                      <a:lvl3pPr marL="1828800" algn="l" defTabSz="1828800" rtl="0" eaLnBrk="1" latinLnBrk="0" hangingPunct="1">
                        <a:defRPr sz="3600" kern="1200">
                          <a:solidFill>
                            <a:schemeClr val="dk1"/>
                          </a:solidFill>
                          <a:latin typeface="Calibri"/>
                        </a:defRPr>
                      </a:lvl3pPr>
                      <a:lvl4pPr marL="2743200" algn="l" defTabSz="1828800" rtl="0" eaLnBrk="1" latinLnBrk="0" hangingPunct="1">
                        <a:defRPr sz="3600" kern="1200">
                          <a:solidFill>
                            <a:schemeClr val="dk1"/>
                          </a:solidFill>
                          <a:latin typeface="Calibri"/>
                        </a:defRPr>
                      </a:lvl4pPr>
                      <a:lvl5pPr marL="3657600" algn="l" defTabSz="1828800" rtl="0" eaLnBrk="1" latinLnBrk="0" hangingPunct="1">
                        <a:defRPr sz="3600" kern="1200">
                          <a:solidFill>
                            <a:schemeClr val="dk1"/>
                          </a:solidFill>
                          <a:latin typeface="Calibri"/>
                        </a:defRPr>
                      </a:lvl5pPr>
                      <a:lvl6pPr marL="4572000" algn="l" defTabSz="1828800" rtl="0" eaLnBrk="1" latinLnBrk="0" hangingPunct="1">
                        <a:defRPr sz="3600" kern="1200">
                          <a:solidFill>
                            <a:schemeClr val="dk1"/>
                          </a:solidFill>
                          <a:latin typeface="Calibri"/>
                        </a:defRPr>
                      </a:lvl6pPr>
                      <a:lvl7pPr marL="5486400" algn="l" defTabSz="1828800" rtl="0" eaLnBrk="1" latinLnBrk="0" hangingPunct="1">
                        <a:defRPr sz="3600" kern="1200">
                          <a:solidFill>
                            <a:schemeClr val="dk1"/>
                          </a:solidFill>
                          <a:latin typeface="Calibri"/>
                        </a:defRPr>
                      </a:lvl7pPr>
                      <a:lvl8pPr marL="6400800" algn="l" defTabSz="1828800" rtl="0" eaLnBrk="1" latinLnBrk="0" hangingPunct="1">
                        <a:defRPr sz="3600" kern="1200">
                          <a:solidFill>
                            <a:schemeClr val="dk1"/>
                          </a:solidFill>
                          <a:latin typeface="Calibri"/>
                        </a:defRPr>
                      </a:lvl8pPr>
                      <a:lvl9pPr marL="7315200" algn="l" defTabSz="1828800" rtl="0" eaLnBrk="1" latinLnBrk="0" hangingPunct="1">
                        <a:defRPr sz="3600" kern="1200">
                          <a:solidFill>
                            <a:schemeClr val="dk1"/>
                          </a:solidFill>
                          <a:latin typeface="Calibri"/>
                        </a:defRPr>
                      </a:lvl9pPr>
                    </a:lstStyle>
                    <a:p>
                      <a:pPr marL="0" marR="0">
                        <a:spcBef>
                          <a:spcPts val="0"/>
                        </a:spcBef>
                        <a:spcAft>
                          <a:spcPts val="0"/>
                        </a:spcAft>
                      </a:pPr>
                      <a:r>
                        <a:rPr lang="en-GB" sz="3200" dirty="0">
                          <a:solidFill>
                            <a:schemeClr val="tx1">
                              <a:lumMod val="65000"/>
                              <a:lumOff val="35000"/>
                            </a:schemeClr>
                          </a:solidFill>
                          <a:effectLst/>
                          <a:latin typeface="Arial" panose="020B0604020202020204" pitchFamily="34" charset="0"/>
                          <a:cs typeface="Arial" panose="020B0604020202020204" pitchFamily="34" charset="0"/>
                        </a:rPr>
                        <a:t>indicates why something works</a:t>
                      </a:r>
                      <a:endParaRPr lang="en-US" sz="32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302173114"/>
                  </a:ext>
                </a:extLst>
              </a:tr>
              <a:tr h="831547">
                <a:tc>
                  <a:txBody>
                    <a:bodyPr/>
                    <a:lstStyle>
                      <a:lvl1pPr marL="0" algn="l" defTabSz="1828800" rtl="0" eaLnBrk="1" latinLnBrk="0" hangingPunct="1">
                        <a:defRPr sz="3600" b="1" kern="1200">
                          <a:solidFill>
                            <a:schemeClr val="lt1"/>
                          </a:solidFill>
                          <a:latin typeface="Calibri"/>
                        </a:defRPr>
                      </a:lvl1pPr>
                      <a:lvl2pPr marL="914400" algn="l" defTabSz="1828800" rtl="0" eaLnBrk="1" latinLnBrk="0" hangingPunct="1">
                        <a:defRPr sz="3600" b="1" kern="1200">
                          <a:solidFill>
                            <a:schemeClr val="lt1"/>
                          </a:solidFill>
                          <a:latin typeface="Calibri"/>
                        </a:defRPr>
                      </a:lvl2pPr>
                      <a:lvl3pPr marL="1828800" algn="l" defTabSz="1828800" rtl="0" eaLnBrk="1" latinLnBrk="0" hangingPunct="1">
                        <a:defRPr sz="3600" b="1" kern="1200">
                          <a:solidFill>
                            <a:schemeClr val="lt1"/>
                          </a:solidFill>
                          <a:latin typeface="Calibri"/>
                        </a:defRPr>
                      </a:lvl3pPr>
                      <a:lvl4pPr marL="2743200" algn="l" defTabSz="1828800" rtl="0" eaLnBrk="1" latinLnBrk="0" hangingPunct="1">
                        <a:defRPr sz="3600" b="1" kern="1200">
                          <a:solidFill>
                            <a:schemeClr val="lt1"/>
                          </a:solidFill>
                          <a:latin typeface="Calibri"/>
                        </a:defRPr>
                      </a:lvl4pPr>
                      <a:lvl5pPr marL="3657600" algn="l" defTabSz="1828800" rtl="0" eaLnBrk="1" latinLnBrk="0" hangingPunct="1">
                        <a:defRPr sz="3600" b="1" kern="1200">
                          <a:solidFill>
                            <a:schemeClr val="lt1"/>
                          </a:solidFill>
                          <a:latin typeface="Calibri"/>
                        </a:defRPr>
                      </a:lvl5pPr>
                      <a:lvl6pPr marL="4572000" algn="l" defTabSz="1828800" rtl="0" eaLnBrk="1" latinLnBrk="0" hangingPunct="1">
                        <a:defRPr sz="3600" b="1" kern="1200">
                          <a:solidFill>
                            <a:schemeClr val="lt1"/>
                          </a:solidFill>
                          <a:latin typeface="Calibri"/>
                        </a:defRPr>
                      </a:lvl6pPr>
                      <a:lvl7pPr marL="5486400" algn="l" defTabSz="1828800" rtl="0" eaLnBrk="1" latinLnBrk="0" hangingPunct="1">
                        <a:defRPr sz="3600" b="1" kern="1200">
                          <a:solidFill>
                            <a:schemeClr val="lt1"/>
                          </a:solidFill>
                          <a:latin typeface="Calibri"/>
                        </a:defRPr>
                      </a:lvl7pPr>
                      <a:lvl8pPr marL="6400800" algn="l" defTabSz="1828800" rtl="0" eaLnBrk="1" latinLnBrk="0" hangingPunct="1">
                        <a:defRPr sz="3600" b="1" kern="1200">
                          <a:solidFill>
                            <a:schemeClr val="lt1"/>
                          </a:solidFill>
                          <a:latin typeface="Calibri"/>
                        </a:defRPr>
                      </a:lvl8pPr>
                      <a:lvl9pPr marL="7315200" algn="l" defTabSz="1828800" rtl="0" eaLnBrk="1" latinLnBrk="0" hangingPunct="1">
                        <a:defRPr sz="3600" b="1" kern="1200">
                          <a:solidFill>
                            <a:schemeClr val="lt1"/>
                          </a:solidFill>
                          <a:latin typeface="Calibri"/>
                        </a:defRPr>
                      </a:lvl9pPr>
                    </a:lstStyle>
                    <a:p>
                      <a:pPr marL="0" marR="0">
                        <a:spcBef>
                          <a:spcPts val="0"/>
                        </a:spcBef>
                        <a:spcAft>
                          <a:spcPts val="0"/>
                        </a:spcAft>
                      </a:pPr>
                      <a:r>
                        <a:rPr lang="en-GB" sz="3200" dirty="0">
                          <a:effectLst/>
                          <a:latin typeface="Arial" panose="020B0604020202020204" pitchFamily="34" charset="0"/>
                          <a:cs typeface="Arial" panose="020B0604020202020204" pitchFamily="34" charset="0"/>
                        </a:rPr>
                        <a:t>notes the methods used</a:t>
                      </a:r>
                      <a:endParaRPr lang="en-US" sz="3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75000"/>
                      </a:schemeClr>
                    </a:solidFill>
                  </a:tcPr>
                </a:tc>
                <a:tc>
                  <a:txBody>
                    <a:bodyPr/>
                    <a:lstStyle>
                      <a:lvl1pPr marL="0" algn="l" defTabSz="1828800" rtl="0" eaLnBrk="1" latinLnBrk="0" hangingPunct="1">
                        <a:defRPr sz="3600" kern="1200">
                          <a:solidFill>
                            <a:schemeClr val="dk1"/>
                          </a:solidFill>
                          <a:latin typeface="Calibri"/>
                        </a:defRPr>
                      </a:lvl1pPr>
                      <a:lvl2pPr marL="914400" algn="l" defTabSz="1828800" rtl="0" eaLnBrk="1" latinLnBrk="0" hangingPunct="1">
                        <a:defRPr sz="3600" kern="1200">
                          <a:solidFill>
                            <a:schemeClr val="dk1"/>
                          </a:solidFill>
                          <a:latin typeface="Calibri"/>
                        </a:defRPr>
                      </a:lvl2pPr>
                      <a:lvl3pPr marL="1828800" algn="l" defTabSz="1828800" rtl="0" eaLnBrk="1" latinLnBrk="0" hangingPunct="1">
                        <a:defRPr sz="3600" kern="1200">
                          <a:solidFill>
                            <a:schemeClr val="dk1"/>
                          </a:solidFill>
                          <a:latin typeface="Calibri"/>
                        </a:defRPr>
                      </a:lvl3pPr>
                      <a:lvl4pPr marL="2743200" algn="l" defTabSz="1828800" rtl="0" eaLnBrk="1" latinLnBrk="0" hangingPunct="1">
                        <a:defRPr sz="3600" kern="1200">
                          <a:solidFill>
                            <a:schemeClr val="dk1"/>
                          </a:solidFill>
                          <a:latin typeface="Calibri"/>
                        </a:defRPr>
                      </a:lvl4pPr>
                      <a:lvl5pPr marL="3657600" algn="l" defTabSz="1828800" rtl="0" eaLnBrk="1" latinLnBrk="0" hangingPunct="1">
                        <a:defRPr sz="3600" kern="1200">
                          <a:solidFill>
                            <a:schemeClr val="dk1"/>
                          </a:solidFill>
                          <a:latin typeface="Calibri"/>
                        </a:defRPr>
                      </a:lvl5pPr>
                      <a:lvl6pPr marL="4572000" algn="l" defTabSz="1828800" rtl="0" eaLnBrk="1" latinLnBrk="0" hangingPunct="1">
                        <a:defRPr sz="3600" kern="1200">
                          <a:solidFill>
                            <a:schemeClr val="dk1"/>
                          </a:solidFill>
                          <a:latin typeface="Calibri"/>
                        </a:defRPr>
                      </a:lvl6pPr>
                      <a:lvl7pPr marL="5486400" algn="l" defTabSz="1828800" rtl="0" eaLnBrk="1" latinLnBrk="0" hangingPunct="1">
                        <a:defRPr sz="3600" kern="1200">
                          <a:solidFill>
                            <a:schemeClr val="dk1"/>
                          </a:solidFill>
                          <a:latin typeface="Calibri"/>
                        </a:defRPr>
                      </a:lvl7pPr>
                      <a:lvl8pPr marL="6400800" algn="l" defTabSz="1828800" rtl="0" eaLnBrk="1" latinLnBrk="0" hangingPunct="1">
                        <a:defRPr sz="3600" kern="1200">
                          <a:solidFill>
                            <a:schemeClr val="dk1"/>
                          </a:solidFill>
                          <a:latin typeface="Calibri"/>
                        </a:defRPr>
                      </a:lvl8pPr>
                      <a:lvl9pPr marL="7315200" algn="l" defTabSz="1828800" rtl="0" eaLnBrk="1" latinLnBrk="0" hangingPunct="1">
                        <a:defRPr sz="3600" kern="1200">
                          <a:solidFill>
                            <a:schemeClr val="dk1"/>
                          </a:solidFill>
                          <a:latin typeface="Calibri"/>
                        </a:defRPr>
                      </a:lvl9pPr>
                    </a:lstStyle>
                    <a:p>
                      <a:pPr marL="0" marR="0">
                        <a:spcBef>
                          <a:spcPts val="0"/>
                        </a:spcBef>
                        <a:spcAft>
                          <a:spcPts val="0"/>
                        </a:spcAft>
                      </a:pPr>
                      <a:r>
                        <a:rPr lang="en-GB" sz="3200" dirty="0">
                          <a:solidFill>
                            <a:schemeClr val="tx1">
                              <a:lumMod val="65000"/>
                              <a:lumOff val="35000"/>
                            </a:schemeClr>
                          </a:solidFill>
                          <a:effectLst/>
                          <a:latin typeface="Arial" panose="020B0604020202020204" pitchFamily="34" charset="0"/>
                          <a:cs typeface="Arial" panose="020B0604020202020204" pitchFamily="34" charset="0"/>
                        </a:rPr>
                        <a:t>identifies appropriate or suitable methods</a:t>
                      </a:r>
                      <a:endParaRPr lang="en-US" sz="32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628685390"/>
                  </a:ext>
                </a:extLst>
              </a:tr>
              <a:tr h="831547">
                <a:tc>
                  <a:txBody>
                    <a:bodyPr/>
                    <a:lstStyle>
                      <a:lvl1pPr marL="0" algn="l" defTabSz="1828800" rtl="0" eaLnBrk="1" latinLnBrk="0" hangingPunct="1">
                        <a:defRPr sz="3600" b="1" kern="1200">
                          <a:solidFill>
                            <a:schemeClr val="lt1"/>
                          </a:solidFill>
                          <a:latin typeface="Calibri"/>
                        </a:defRPr>
                      </a:lvl1pPr>
                      <a:lvl2pPr marL="914400" algn="l" defTabSz="1828800" rtl="0" eaLnBrk="1" latinLnBrk="0" hangingPunct="1">
                        <a:defRPr sz="3600" b="1" kern="1200">
                          <a:solidFill>
                            <a:schemeClr val="lt1"/>
                          </a:solidFill>
                          <a:latin typeface="Calibri"/>
                        </a:defRPr>
                      </a:lvl2pPr>
                      <a:lvl3pPr marL="1828800" algn="l" defTabSz="1828800" rtl="0" eaLnBrk="1" latinLnBrk="0" hangingPunct="1">
                        <a:defRPr sz="3600" b="1" kern="1200">
                          <a:solidFill>
                            <a:schemeClr val="lt1"/>
                          </a:solidFill>
                          <a:latin typeface="Calibri"/>
                        </a:defRPr>
                      </a:lvl3pPr>
                      <a:lvl4pPr marL="2743200" algn="l" defTabSz="1828800" rtl="0" eaLnBrk="1" latinLnBrk="0" hangingPunct="1">
                        <a:defRPr sz="3600" b="1" kern="1200">
                          <a:solidFill>
                            <a:schemeClr val="lt1"/>
                          </a:solidFill>
                          <a:latin typeface="Calibri"/>
                        </a:defRPr>
                      </a:lvl4pPr>
                      <a:lvl5pPr marL="3657600" algn="l" defTabSz="1828800" rtl="0" eaLnBrk="1" latinLnBrk="0" hangingPunct="1">
                        <a:defRPr sz="3600" b="1" kern="1200">
                          <a:solidFill>
                            <a:schemeClr val="lt1"/>
                          </a:solidFill>
                          <a:latin typeface="Calibri"/>
                        </a:defRPr>
                      </a:lvl5pPr>
                      <a:lvl6pPr marL="4572000" algn="l" defTabSz="1828800" rtl="0" eaLnBrk="1" latinLnBrk="0" hangingPunct="1">
                        <a:defRPr sz="3600" b="1" kern="1200">
                          <a:solidFill>
                            <a:schemeClr val="lt1"/>
                          </a:solidFill>
                          <a:latin typeface="Calibri"/>
                        </a:defRPr>
                      </a:lvl6pPr>
                      <a:lvl7pPr marL="5486400" algn="l" defTabSz="1828800" rtl="0" eaLnBrk="1" latinLnBrk="0" hangingPunct="1">
                        <a:defRPr sz="3600" b="1" kern="1200">
                          <a:solidFill>
                            <a:schemeClr val="lt1"/>
                          </a:solidFill>
                          <a:latin typeface="Calibri"/>
                        </a:defRPr>
                      </a:lvl7pPr>
                      <a:lvl8pPr marL="6400800" algn="l" defTabSz="1828800" rtl="0" eaLnBrk="1" latinLnBrk="0" hangingPunct="1">
                        <a:defRPr sz="3600" b="1" kern="1200">
                          <a:solidFill>
                            <a:schemeClr val="lt1"/>
                          </a:solidFill>
                          <a:latin typeface="Calibri"/>
                        </a:defRPr>
                      </a:lvl8pPr>
                      <a:lvl9pPr marL="7315200" algn="l" defTabSz="1828800" rtl="0" eaLnBrk="1" latinLnBrk="0" hangingPunct="1">
                        <a:defRPr sz="3600" b="1" kern="1200">
                          <a:solidFill>
                            <a:schemeClr val="lt1"/>
                          </a:solidFill>
                          <a:latin typeface="Calibri"/>
                        </a:defRPr>
                      </a:lvl9pPr>
                    </a:lstStyle>
                    <a:p>
                      <a:pPr marL="0" marR="0">
                        <a:spcBef>
                          <a:spcPts val="0"/>
                        </a:spcBef>
                        <a:spcAft>
                          <a:spcPts val="0"/>
                        </a:spcAft>
                      </a:pPr>
                      <a:r>
                        <a:rPr lang="en-GB" sz="3200" dirty="0">
                          <a:effectLst/>
                          <a:latin typeface="Arial" panose="020B0604020202020204" pitchFamily="34" charset="0"/>
                          <a:cs typeface="Arial" panose="020B0604020202020204" pitchFamily="34" charset="0"/>
                        </a:rPr>
                        <a:t>states when something occurred 	</a:t>
                      </a:r>
                      <a:endParaRPr lang="en-US" sz="3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75000"/>
                      </a:schemeClr>
                    </a:solidFill>
                  </a:tcPr>
                </a:tc>
                <a:tc>
                  <a:txBody>
                    <a:bodyPr/>
                    <a:lstStyle>
                      <a:lvl1pPr marL="0" algn="l" defTabSz="1828800" rtl="0" eaLnBrk="1" latinLnBrk="0" hangingPunct="1">
                        <a:defRPr sz="3600" kern="1200">
                          <a:solidFill>
                            <a:schemeClr val="dk1"/>
                          </a:solidFill>
                          <a:latin typeface="Calibri"/>
                        </a:defRPr>
                      </a:lvl1pPr>
                      <a:lvl2pPr marL="914400" algn="l" defTabSz="1828800" rtl="0" eaLnBrk="1" latinLnBrk="0" hangingPunct="1">
                        <a:defRPr sz="3600" kern="1200">
                          <a:solidFill>
                            <a:schemeClr val="dk1"/>
                          </a:solidFill>
                          <a:latin typeface="Calibri"/>
                        </a:defRPr>
                      </a:lvl2pPr>
                      <a:lvl3pPr marL="1828800" algn="l" defTabSz="1828800" rtl="0" eaLnBrk="1" latinLnBrk="0" hangingPunct="1">
                        <a:defRPr sz="3600" kern="1200">
                          <a:solidFill>
                            <a:schemeClr val="dk1"/>
                          </a:solidFill>
                          <a:latin typeface="Calibri"/>
                        </a:defRPr>
                      </a:lvl3pPr>
                      <a:lvl4pPr marL="2743200" algn="l" defTabSz="1828800" rtl="0" eaLnBrk="1" latinLnBrk="0" hangingPunct="1">
                        <a:defRPr sz="3600" kern="1200">
                          <a:solidFill>
                            <a:schemeClr val="dk1"/>
                          </a:solidFill>
                          <a:latin typeface="Calibri"/>
                        </a:defRPr>
                      </a:lvl4pPr>
                      <a:lvl5pPr marL="3657600" algn="l" defTabSz="1828800" rtl="0" eaLnBrk="1" latinLnBrk="0" hangingPunct="1">
                        <a:defRPr sz="3600" kern="1200">
                          <a:solidFill>
                            <a:schemeClr val="dk1"/>
                          </a:solidFill>
                          <a:latin typeface="Calibri"/>
                        </a:defRPr>
                      </a:lvl5pPr>
                      <a:lvl6pPr marL="4572000" algn="l" defTabSz="1828800" rtl="0" eaLnBrk="1" latinLnBrk="0" hangingPunct="1">
                        <a:defRPr sz="3600" kern="1200">
                          <a:solidFill>
                            <a:schemeClr val="dk1"/>
                          </a:solidFill>
                          <a:latin typeface="Calibri"/>
                        </a:defRPr>
                      </a:lvl6pPr>
                      <a:lvl7pPr marL="5486400" algn="l" defTabSz="1828800" rtl="0" eaLnBrk="1" latinLnBrk="0" hangingPunct="1">
                        <a:defRPr sz="3600" kern="1200">
                          <a:solidFill>
                            <a:schemeClr val="dk1"/>
                          </a:solidFill>
                          <a:latin typeface="Calibri"/>
                        </a:defRPr>
                      </a:lvl7pPr>
                      <a:lvl8pPr marL="6400800" algn="l" defTabSz="1828800" rtl="0" eaLnBrk="1" latinLnBrk="0" hangingPunct="1">
                        <a:defRPr sz="3600" kern="1200">
                          <a:solidFill>
                            <a:schemeClr val="dk1"/>
                          </a:solidFill>
                          <a:latin typeface="Calibri"/>
                        </a:defRPr>
                      </a:lvl8pPr>
                      <a:lvl9pPr marL="7315200" algn="l" defTabSz="1828800" rtl="0" eaLnBrk="1" latinLnBrk="0" hangingPunct="1">
                        <a:defRPr sz="3600" kern="1200">
                          <a:solidFill>
                            <a:schemeClr val="dk1"/>
                          </a:solidFill>
                          <a:latin typeface="Calibri"/>
                        </a:defRPr>
                      </a:lvl9pPr>
                    </a:lstStyle>
                    <a:p>
                      <a:pPr marL="0" marR="0">
                        <a:spcBef>
                          <a:spcPts val="0"/>
                        </a:spcBef>
                        <a:spcAft>
                          <a:spcPts val="0"/>
                        </a:spcAft>
                      </a:pPr>
                      <a:r>
                        <a:rPr lang="en-GB" sz="3200" dirty="0">
                          <a:solidFill>
                            <a:schemeClr val="tx1">
                              <a:lumMod val="65000"/>
                              <a:lumOff val="35000"/>
                            </a:schemeClr>
                          </a:solidFill>
                          <a:effectLst/>
                          <a:latin typeface="Arial" panose="020B0604020202020204" pitchFamily="34" charset="0"/>
                          <a:cs typeface="Arial" panose="020B0604020202020204" pitchFamily="34" charset="0"/>
                        </a:rPr>
                        <a:t>identifies why the timing is important</a:t>
                      </a:r>
                      <a:endParaRPr lang="en-US" sz="32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3938783701"/>
                  </a:ext>
                </a:extLst>
              </a:tr>
              <a:tr h="449957">
                <a:tc>
                  <a:txBody>
                    <a:bodyPr/>
                    <a:lstStyle>
                      <a:lvl1pPr marL="0" algn="l" defTabSz="1828800" rtl="0" eaLnBrk="1" latinLnBrk="0" hangingPunct="1">
                        <a:defRPr sz="3600" b="1" kern="1200">
                          <a:solidFill>
                            <a:schemeClr val="lt1"/>
                          </a:solidFill>
                          <a:latin typeface="Calibri"/>
                        </a:defRPr>
                      </a:lvl1pPr>
                      <a:lvl2pPr marL="914400" algn="l" defTabSz="1828800" rtl="0" eaLnBrk="1" latinLnBrk="0" hangingPunct="1">
                        <a:defRPr sz="3600" b="1" kern="1200">
                          <a:solidFill>
                            <a:schemeClr val="lt1"/>
                          </a:solidFill>
                          <a:latin typeface="Calibri"/>
                        </a:defRPr>
                      </a:lvl2pPr>
                      <a:lvl3pPr marL="1828800" algn="l" defTabSz="1828800" rtl="0" eaLnBrk="1" latinLnBrk="0" hangingPunct="1">
                        <a:defRPr sz="3600" b="1" kern="1200">
                          <a:solidFill>
                            <a:schemeClr val="lt1"/>
                          </a:solidFill>
                          <a:latin typeface="Calibri"/>
                        </a:defRPr>
                      </a:lvl3pPr>
                      <a:lvl4pPr marL="2743200" algn="l" defTabSz="1828800" rtl="0" eaLnBrk="1" latinLnBrk="0" hangingPunct="1">
                        <a:defRPr sz="3600" b="1" kern="1200">
                          <a:solidFill>
                            <a:schemeClr val="lt1"/>
                          </a:solidFill>
                          <a:latin typeface="Calibri"/>
                        </a:defRPr>
                      </a:lvl4pPr>
                      <a:lvl5pPr marL="3657600" algn="l" defTabSz="1828800" rtl="0" eaLnBrk="1" latinLnBrk="0" hangingPunct="1">
                        <a:defRPr sz="3600" b="1" kern="1200">
                          <a:solidFill>
                            <a:schemeClr val="lt1"/>
                          </a:solidFill>
                          <a:latin typeface="Calibri"/>
                        </a:defRPr>
                      </a:lvl5pPr>
                      <a:lvl6pPr marL="4572000" algn="l" defTabSz="1828800" rtl="0" eaLnBrk="1" latinLnBrk="0" hangingPunct="1">
                        <a:defRPr sz="3600" b="1" kern="1200">
                          <a:solidFill>
                            <a:schemeClr val="lt1"/>
                          </a:solidFill>
                          <a:latin typeface="Calibri"/>
                        </a:defRPr>
                      </a:lvl6pPr>
                      <a:lvl7pPr marL="5486400" algn="l" defTabSz="1828800" rtl="0" eaLnBrk="1" latinLnBrk="0" hangingPunct="1">
                        <a:defRPr sz="3600" b="1" kern="1200">
                          <a:solidFill>
                            <a:schemeClr val="lt1"/>
                          </a:solidFill>
                          <a:latin typeface="Calibri"/>
                        </a:defRPr>
                      </a:lvl7pPr>
                      <a:lvl8pPr marL="6400800" algn="l" defTabSz="1828800" rtl="0" eaLnBrk="1" latinLnBrk="0" hangingPunct="1">
                        <a:defRPr sz="3600" b="1" kern="1200">
                          <a:solidFill>
                            <a:schemeClr val="lt1"/>
                          </a:solidFill>
                          <a:latin typeface="Calibri"/>
                        </a:defRPr>
                      </a:lvl8pPr>
                      <a:lvl9pPr marL="7315200" algn="l" defTabSz="1828800" rtl="0" eaLnBrk="1" latinLnBrk="0" hangingPunct="1">
                        <a:defRPr sz="3600" b="1" kern="1200">
                          <a:solidFill>
                            <a:schemeClr val="lt1"/>
                          </a:solidFill>
                          <a:latin typeface="Calibri"/>
                        </a:defRPr>
                      </a:lvl9pPr>
                    </a:lstStyle>
                    <a:p>
                      <a:pPr marL="0" marR="0">
                        <a:spcBef>
                          <a:spcPts val="0"/>
                        </a:spcBef>
                        <a:spcAft>
                          <a:spcPts val="0"/>
                        </a:spcAft>
                      </a:pPr>
                      <a:r>
                        <a:rPr lang="en-GB" sz="3200" dirty="0">
                          <a:effectLst/>
                          <a:latin typeface="Arial" panose="020B0604020202020204" pitchFamily="34" charset="0"/>
                          <a:cs typeface="Arial" panose="020B0604020202020204" pitchFamily="34" charset="0"/>
                        </a:rPr>
                        <a:t>states the different components</a:t>
                      </a:r>
                      <a:endParaRPr lang="en-US" sz="3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75000"/>
                      </a:schemeClr>
                    </a:solidFill>
                  </a:tcPr>
                </a:tc>
                <a:tc>
                  <a:txBody>
                    <a:bodyPr/>
                    <a:lstStyle>
                      <a:lvl1pPr marL="0" algn="l" defTabSz="1828800" rtl="0" eaLnBrk="1" latinLnBrk="0" hangingPunct="1">
                        <a:defRPr sz="3600" kern="1200">
                          <a:solidFill>
                            <a:schemeClr val="dk1"/>
                          </a:solidFill>
                          <a:latin typeface="Calibri"/>
                        </a:defRPr>
                      </a:lvl1pPr>
                      <a:lvl2pPr marL="914400" algn="l" defTabSz="1828800" rtl="0" eaLnBrk="1" latinLnBrk="0" hangingPunct="1">
                        <a:defRPr sz="3600" kern="1200">
                          <a:solidFill>
                            <a:schemeClr val="dk1"/>
                          </a:solidFill>
                          <a:latin typeface="Calibri"/>
                        </a:defRPr>
                      </a:lvl2pPr>
                      <a:lvl3pPr marL="1828800" algn="l" defTabSz="1828800" rtl="0" eaLnBrk="1" latinLnBrk="0" hangingPunct="1">
                        <a:defRPr sz="3600" kern="1200">
                          <a:solidFill>
                            <a:schemeClr val="dk1"/>
                          </a:solidFill>
                          <a:latin typeface="Calibri"/>
                        </a:defRPr>
                      </a:lvl3pPr>
                      <a:lvl4pPr marL="2743200" algn="l" defTabSz="1828800" rtl="0" eaLnBrk="1" latinLnBrk="0" hangingPunct="1">
                        <a:defRPr sz="3600" kern="1200">
                          <a:solidFill>
                            <a:schemeClr val="dk1"/>
                          </a:solidFill>
                          <a:latin typeface="Calibri"/>
                        </a:defRPr>
                      </a:lvl4pPr>
                      <a:lvl5pPr marL="3657600" algn="l" defTabSz="1828800" rtl="0" eaLnBrk="1" latinLnBrk="0" hangingPunct="1">
                        <a:defRPr sz="3600" kern="1200">
                          <a:solidFill>
                            <a:schemeClr val="dk1"/>
                          </a:solidFill>
                          <a:latin typeface="Calibri"/>
                        </a:defRPr>
                      </a:lvl5pPr>
                      <a:lvl6pPr marL="4572000" algn="l" defTabSz="1828800" rtl="0" eaLnBrk="1" latinLnBrk="0" hangingPunct="1">
                        <a:defRPr sz="3600" kern="1200">
                          <a:solidFill>
                            <a:schemeClr val="dk1"/>
                          </a:solidFill>
                          <a:latin typeface="Calibri"/>
                        </a:defRPr>
                      </a:lvl6pPr>
                      <a:lvl7pPr marL="5486400" algn="l" defTabSz="1828800" rtl="0" eaLnBrk="1" latinLnBrk="0" hangingPunct="1">
                        <a:defRPr sz="3600" kern="1200">
                          <a:solidFill>
                            <a:schemeClr val="dk1"/>
                          </a:solidFill>
                          <a:latin typeface="Calibri"/>
                        </a:defRPr>
                      </a:lvl7pPr>
                      <a:lvl8pPr marL="6400800" algn="l" defTabSz="1828800" rtl="0" eaLnBrk="1" latinLnBrk="0" hangingPunct="1">
                        <a:defRPr sz="3600" kern="1200">
                          <a:solidFill>
                            <a:schemeClr val="dk1"/>
                          </a:solidFill>
                          <a:latin typeface="Calibri"/>
                        </a:defRPr>
                      </a:lvl8pPr>
                      <a:lvl9pPr marL="7315200" algn="l" defTabSz="1828800" rtl="0" eaLnBrk="1" latinLnBrk="0" hangingPunct="1">
                        <a:defRPr sz="3600" kern="1200">
                          <a:solidFill>
                            <a:schemeClr val="dk1"/>
                          </a:solidFill>
                          <a:latin typeface="Calibri"/>
                        </a:defRPr>
                      </a:lvl9pPr>
                    </a:lstStyle>
                    <a:p>
                      <a:pPr marL="0" marR="0">
                        <a:spcBef>
                          <a:spcPts val="0"/>
                        </a:spcBef>
                        <a:spcAft>
                          <a:spcPts val="0"/>
                        </a:spcAft>
                      </a:pPr>
                      <a:r>
                        <a:rPr lang="en-GB" sz="3200" dirty="0">
                          <a:solidFill>
                            <a:schemeClr val="tx1">
                              <a:lumMod val="65000"/>
                              <a:lumOff val="35000"/>
                            </a:schemeClr>
                          </a:solidFill>
                          <a:effectLst/>
                          <a:latin typeface="Arial" panose="020B0604020202020204" pitchFamily="34" charset="0"/>
                          <a:cs typeface="Arial" panose="020B0604020202020204" pitchFamily="34" charset="0"/>
                        </a:rPr>
                        <a:t>weighs up the importance of component parts</a:t>
                      </a:r>
                      <a:endParaRPr lang="en-US" sz="32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2098940713"/>
                  </a:ext>
                </a:extLst>
              </a:tr>
            </a:tbl>
          </a:graphicData>
        </a:graphic>
      </p:graphicFrame>
      <p:cxnSp>
        <p:nvCxnSpPr>
          <p:cNvPr id="15" name="Straight Connector 14">
            <a:extLst>
              <a:ext uri="{FF2B5EF4-FFF2-40B4-BE49-F238E27FC236}">
                <a16:creationId xmlns:a16="http://schemas.microsoft.com/office/drawing/2014/main" id="{6C28E5F4-188B-4CE5-B22B-1736DB35496C}"/>
              </a:ext>
            </a:extLst>
          </p:cNvPr>
          <p:cNvCxnSpPr/>
          <p:nvPr/>
        </p:nvCxnSpPr>
        <p:spPr>
          <a:xfrm>
            <a:off x="3868109" y="4484011"/>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5621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sp>
        <p:nvSpPr>
          <p:cNvPr id="18" name="TextBox 17"/>
          <p:cNvSpPr txBox="1"/>
          <p:nvPr/>
        </p:nvSpPr>
        <p:spPr>
          <a:xfrm>
            <a:off x="2495368" y="4846158"/>
            <a:ext cx="15574280" cy="1723549"/>
          </a:xfrm>
          <a:prstGeom prst="rect">
            <a:avLst/>
          </a:prstGeom>
          <a:noFill/>
        </p:spPr>
        <p:txBody>
          <a:bodyPr wrap="square" rtlCol="0">
            <a:spAutoFit/>
          </a:bodyPr>
          <a:lstStyle/>
          <a:p>
            <a:endParaRPr lang="en-US" sz="6600" spc="-30" dirty="0">
              <a:latin typeface="Arial" panose="020B0604020202020204" pitchFamily="34" charset="0"/>
              <a:cs typeface="Arial" panose="020B0604020202020204" pitchFamily="34" charset="0"/>
            </a:endParaRPr>
          </a:p>
          <a:p>
            <a:pPr>
              <a:spcAft>
                <a:spcPts val="1200"/>
              </a:spcAft>
              <a:buClr>
                <a:srgbClr val="445490"/>
              </a:buClr>
              <a:buSzPct val="110000"/>
            </a:pPr>
            <a:endParaRPr lang="en-US" sz="4000" dirty="0">
              <a:solidFill>
                <a:srgbClr val="464A4B"/>
              </a:solidFill>
              <a:latin typeface="Helvetica Neue LT Pro 55 Roman" charset="0"/>
              <a:ea typeface="Helvetica Neue LT Pro 55 Roman" charset="0"/>
              <a:cs typeface="Helvetica Neue LT Pro 55 Roman" charset="0"/>
            </a:endParaRPr>
          </a:p>
        </p:txBody>
      </p:sp>
      <p:cxnSp>
        <p:nvCxnSpPr>
          <p:cNvPr id="20" name="Straight Connector 19"/>
          <p:cNvCxnSpPr/>
          <p:nvPr/>
        </p:nvCxnSpPr>
        <p:spPr>
          <a:xfrm>
            <a:off x="3020467" y="3378271"/>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2A9D50A-58BA-42AB-93D7-83AF34173CEB}"/>
              </a:ext>
            </a:extLst>
          </p:cNvPr>
          <p:cNvSpPr txBox="1"/>
          <p:nvPr/>
        </p:nvSpPr>
        <p:spPr>
          <a:xfrm>
            <a:off x="2782442" y="1299189"/>
            <a:ext cx="20549505" cy="1323439"/>
          </a:xfrm>
          <a:prstGeom prst="rect">
            <a:avLst/>
          </a:prstGeom>
          <a:noFill/>
        </p:spPr>
        <p:txBody>
          <a:bodyPr wrap="square" rtlCol="0">
            <a:spAutoFit/>
          </a:bodyPr>
          <a:lstStyle/>
          <a:p>
            <a:r>
              <a:rPr lang="en-US" sz="8000" dirty="0">
                <a:solidFill>
                  <a:schemeClr val="tx1">
                    <a:lumMod val="65000"/>
                    <a:lumOff val="35000"/>
                  </a:schemeClr>
                </a:solidFill>
                <a:latin typeface="Arial" panose="020B0604020202020204" pitchFamily="34" charset="0"/>
                <a:cs typeface="Arial" panose="020B0604020202020204" pitchFamily="34" charset="0"/>
              </a:rPr>
              <a:t>Applying critical analysis to your writing </a:t>
            </a:r>
          </a:p>
        </p:txBody>
      </p:sp>
      <p:sp>
        <p:nvSpPr>
          <p:cNvPr id="2" name="TextBox 1">
            <a:extLst>
              <a:ext uri="{FF2B5EF4-FFF2-40B4-BE49-F238E27FC236}">
                <a16:creationId xmlns:a16="http://schemas.microsoft.com/office/drawing/2014/main" id="{1A23E6FB-F004-496A-8882-6BD0E8A8F834}"/>
              </a:ext>
            </a:extLst>
          </p:cNvPr>
          <p:cNvSpPr txBox="1"/>
          <p:nvPr/>
        </p:nvSpPr>
        <p:spPr>
          <a:xfrm>
            <a:off x="2782443" y="4792227"/>
            <a:ext cx="20210335" cy="9694962"/>
          </a:xfrm>
          <a:prstGeom prst="rect">
            <a:avLst/>
          </a:prstGeom>
          <a:noFill/>
        </p:spPr>
        <p:txBody>
          <a:bodyPr wrap="square" rtlCol="0">
            <a:spAutoFit/>
          </a:bodyPr>
          <a:lstStyle/>
          <a:p>
            <a:pPr marL="12700"/>
            <a:r>
              <a:rPr lang="en-GB" altLang="en-US" sz="4800" spc="-30" dirty="0">
                <a:solidFill>
                  <a:schemeClr val="tx1">
                    <a:lumMod val="65000"/>
                    <a:lumOff val="35000"/>
                  </a:schemeClr>
                </a:solidFill>
                <a:latin typeface="Arial" panose="020B0604020202020204" pitchFamily="34" charset="0"/>
                <a:cs typeface="Arial" panose="020B0604020202020204" pitchFamily="34" charset="0"/>
              </a:rPr>
              <a:t>Peters (2015) is perhaps </a:t>
            </a:r>
            <a:r>
              <a:rPr lang="en-GB" altLang="en-US" sz="4800" b="1" spc="-30" dirty="0">
                <a:solidFill>
                  <a:schemeClr val="tx1">
                    <a:lumMod val="65000"/>
                    <a:lumOff val="35000"/>
                  </a:schemeClr>
                </a:solidFill>
                <a:latin typeface="Arial" panose="020B0604020202020204" pitchFamily="34" charset="0"/>
                <a:cs typeface="Arial" panose="020B0604020202020204" pitchFamily="34" charset="0"/>
              </a:rPr>
              <a:t>misguided</a:t>
            </a:r>
            <a:r>
              <a:rPr lang="en-GB" altLang="en-US" sz="4800" spc="-30" dirty="0">
                <a:solidFill>
                  <a:schemeClr val="tx1">
                    <a:lumMod val="65000"/>
                    <a:lumOff val="35000"/>
                  </a:schemeClr>
                </a:solidFill>
                <a:latin typeface="Arial" panose="020B0604020202020204" pitchFamily="34" charset="0"/>
                <a:cs typeface="Arial" panose="020B0604020202020204" pitchFamily="34" charset="0"/>
              </a:rPr>
              <a:t> when she </a:t>
            </a:r>
            <a:r>
              <a:rPr lang="en-GB" altLang="en-US" sz="4800" b="1" spc="-30" dirty="0">
                <a:solidFill>
                  <a:schemeClr val="tx1">
                    <a:lumMod val="65000"/>
                    <a:lumOff val="35000"/>
                  </a:schemeClr>
                </a:solidFill>
                <a:latin typeface="Arial" panose="020B0604020202020204" pitchFamily="34" charset="0"/>
                <a:cs typeface="Arial" panose="020B0604020202020204" pitchFamily="34" charset="0"/>
              </a:rPr>
              <a:t>claims</a:t>
            </a:r>
            <a:r>
              <a:rPr lang="en-GB" altLang="en-US" sz="4800" spc="-30" dirty="0">
                <a:solidFill>
                  <a:schemeClr val="tx1">
                    <a:lumMod val="65000"/>
                    <a:lumOff val="35000"/>
                  </a:schemeClr>
                </a:solidFill>
                <a:latin typeface="Arial" panose="020B0604020202020204" pitchFamily="34" charset="0"/>
                <a:cs typeface="Arial" panose="020B0604020202020204" pitchFamily="34" charset="0"/>
              </a:rPr>
              <a:t> that nurses need to be shown how to use online learning tools to be effective learners.</a:t>
            </a:r>
          </a:p>
          <a:p>
            <a:pPr marL="12700"/>
            <a:endParaRPr lang="en-GB" altLang="en-US" sz="4800" spc="-30" dirty="0">
              <a:solidFill>
                <a:schemeClr val="tx1">
                  <a:lumMod val="65000"/>
                  <a:lumOff val="35000"/>
                </a:schemeClr>
              </a:solidFill>
              <a:latin typeface="Arial" panose="020B0604020202020204" pitchFamily="34" charset="0"/>
              <a:cs typeface="Arial" panose="020B0604020202020204" pitchFamily="34" charset="0"/>
            </a:endParaRPr>
          </a:p>
          <a:p>
            <a:pPr marL="12700"/>
            <a:r>
              <a:rPr lang="en-GB" altLang="en-US" sz="4800" spc="-30" dirty="0">
                <a:solidFill>
                  <a:schemeClr val="tx1">
                    <a:lumMod val="65000"/>
                    <a:lumOff val="35000"/>
                  </a:schemeClr>
                </a:solidFill>
                <a:latin typeface="Arial" panose="020B0604020202020204" pitchFamily="34" charset="0"/>
                <a:cs typeface="Arial" panose="020B0604020202020204" pitchFamily="34" charset="0"/>
              </a:rPr>
              <a:t>Furthermore, it </a:t>
            </a:r>
            <a:r>
              <a:rPr lang="en-GB" altLang="en-US" sz="4800" b="1" spc="-30" dirty="0">
                <a:solidFill>
                  <a:schemeClr val="tx1">
                    <a:lumMod val="65000"/>
                    <a:lumOff val="35000"/>
                  </a:schemeClr>
                </a:solidFill>
                <a:latin typeface="Arial" panose="020B0604020202020204" pitchFamily="34" charset="0"/>
                <a:cs typeface="Arial" panose="020B0604020202020204" pitchFamily="34" charset="0"/>
              </a:rPr>
              <a:t>appears </a:t>
            </a:r>
            <a:r>
              <a:rPr lang="en-GB" altLang="en-US" sz="4800" spc="-30" dirty="0">
                <a:solidFill>
                  <a:schemeClr val="tx1">
                    <a:lumMod val="65000"/>
                    <a:lumOff val="35000"/>
                  </a:schemeClr>
                </a:solidFill>
                <a:latin typeface="Arial" panose="020B0604020202020204" pitchFamily="34" charset="0"/>
                <a:cs typeface="Arial" panose="020B0604020202020204" pitchFamily="34" charset="0"/>
              </a:rPr>
              <a:t>that Lane et al. (2002) </a:t>
            </a:r>
            <a:r>
              <a:rPr lang="en-GB" altLang="en-US" sz="4800" b="1" spc="-30" dirty="0">
                <a:solidFill>
                  <a:schemeClr val="tx1">
                    <a:lumMod val="65000"/>
                    <a:lumOff val="35000"/>
                  </a:schemeClr>
                </a:solidFill>
                <a:latin typeface="Arial" panose="020B0604020202020204" pitchFamily="34" charset="0"/>
                <a:cs typeface="Arial" panose="020B0604020202020204" pitchFamily="34" charset="0"/>
              </a:rPr>
              <a:t>may have overlooked</a:t>
            </a:r>
            <a:r>
              <a:rPr lang="en-GB" altLang="en-US" sz="4800" spc="-30" dirty="0">
                <a:solidFill>
                  <a:schemeClr val="tx1">
                    <a:lumMod val="65000"/>
                    <a:lumOff val="35000"/>
                  </a:schemeClr>
                </a:solidFill>
                <a:latin typeface="Arial" panose="020B0604020202020204" pitchFamily="34" charset="0"/>
                <a:cs typeface="Arial" panose="020B0604020202020204" pitchFamily="34" charset="0"/>
              </a:rPr>
              <a:t> some key data when they raise the possibility that ethnicity is the key indicator for hypertension amongst the UK population.</a:t>
            </a:r>
          </a:p>
          <a:p>
            <a:pPr marL="12700"/>
            <a:endParaRPr lang="en-GB" altLang="en-US" sz="4800" b="1" spc="-30" dirty="0">
              <a:solidFill>
                <a:srgbClr val="464A4B"/>
              </a:solidFill>
              <a:latin typeface="Arial" panose="020B0604020202020204" pitchFamily="34" charset="0"/>
              <a:cs typeface="Arial" panose="020B0604020202020204" pitchFamily="34" charset="0"/>
            </a:endParaRPr>
          </a:p>
          <a:p>
            <a:pPr marL="12700"/>
            <a:r>
              <a:rPr lang="en-US" sz="4800" b="1" spc="-80" dirty="0">
                <a:solidFill>
                  <a:srgbClr val="464A4B"/>
                </a:solidFill>
                <a:cs typeface="Arial" panose="020B0604020202020204" pitchFamily="34" charset="0"/>
              </a:rPr>
              <a:t>…However</a:t>
            </a:r>
            <a:r>
              <a:rPr lang="en-US" sz="4800" spc="-80" dirty="0">
                <a:solidFill>
                  <a:srgbClr val="464A4B"/>
                </a:solidFill>
                <a:cs typeface="Arial" panose="020B0604020202020204" pitchFamily="34" charset="0"/>
              </a:rPr>
              <a:t>, it is important to recognize that not all schools have sufficient space of facilities for outdoor learning, such as those in inner cities. </a:t>
            </a:r>
            <a:r>
              <a:rPr lang="en-US" sz="4800" b="1" spc="-80" dirty="0">
                <a:solidFill>
                  <a:srgbClr val="464A4B"/>
                </a:solidFill>
                <a:cs typeface="Arial" panose="020B0604020202020204" pitchFamily="34" charset="0"/>
              </a:rPr>
              <a:t>An alternative </a:t>
            </a:r>
            <a:r>
              <a:rPr lang="en-US" sz="4800" spc="-80" dirty="0">
                <a:solidFill>
                  <a:srgbClr val="464A4B"/>
                </a:solidFill>
                <a:cs typeface="Arial" panose="020B0604020202020204" pitchFamily="34" charset="0"/>
              </a:rPr>
              <a:t>in these cases </a:t>
            </a:r>
            <a:r>
              <a:rPr lang="en-US" sz="4800" b="1" spc="-80" dirty="0">
                <a:solidFill>
                  <a:srgbClr val="464A4B"/>
                </a:solidFill>
                <a:cs typeface="Arial" panose="020B0604020202020204" pitchFamily="34" charset="0"/>
              </a:rPr>
              <a:t>might be </a:t>
            </a:r>
            <a:r>
              <a:rPr lang="en-US" sz="4800" spc="-80" dirty="0">
                <a:solidFill>
                  <a:srgbClr val="464A4B"/>
                </a:solidFill>
                <a:cs typeface="Arial" panose="020B0604020202020204" pitchFamily="34" charset="0"/>
              </a:rPr>
              <a:t>to pilot indoor forest school activities, such as den making, bug hunts or sensory creative play (Prior, 2020)</a:t>
            </a:r>
            <a:endParaRPr lang="en-GB" altLang="en-US" sz="4800" b="1" spc="-30" dirty="0">
              <a:solidFill>
                <a:srgbClr val="464A4B"/>
              </a:solidFill>
              <a:latin typeface="Arial" panose="020B0604020202020204" pitchFamily="34" charset="0"/>
              <a:cs typeface="Arial" panose="020B0604020202020204" pitchFamily="34" charset="0"/>
            </a:endParaRPr>
          </a:p>
          <a:p>
            <a:pPr marL="12700"/>
            <a:endParaRPr lang="en-GB" altLang="en-US" sz="4800" spc="-30" dirty="0">
              <a:solidFill>
                <a:srgbClr val="404040"/>
              </a:solidFill>
              <a:latin typeface="Arial" panose="020B0604020202020204" pitchFamily="34" charset="0"/>
              <a:cs typeface="Arial" panose="020B0604020202020204" pitchFamily="34" charset="0"/>
            </a:endParaRPr>
          </a:p>
          <a:p>
            <a:pPr marL="12700"/>
            <a:endParaRPr lang="en-GB" altLang="en-US" sz="4800" spc="-30" dirty="0">
              <a:solidFill>
                <a:srgbClr val="40404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718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rot="16200000" flipH="1">
            <a:off x="-6510193" y="6510193"/>
            <a:ext cx="13715999" cy="695609"/>
          </a:xfrm>
          <a:prstGeom prst="rect">
            <a:avLst/>
          </a:prstGeom>
          <a:solidFill>
            <a:srgbClr val="7084B5">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84B5"/>
              </a:solidFill>
            </a:endParaRPr>
          </a:p>
        </p:txBody>
      </p:sp>
      <p:sp>
        <p:nvSpPr>
          <p:cNvPr id="14" name="Rectangle 13"/>
          <p:cNvSpPr/>
          <p:nvPr/>
        </p:nvSpPr>
        <p:spPr>
          <a:xfrm rot="16200000" flipH="1">
            <a:off x="-5814583" y="6505395"/>
            <a:ext cx="13715999" cy="695609"/>
          </a:xfrm>
          <a:prstGeom prst="rect">
            <a:avLst/>
          </a:prstGeom>
          <a:solidFill>
            <a:srgbClr val="7084B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sp>
        <p:nvSpPr>
          <p:cNvPr id="16" name="Rectangle 15"/>
          <p:cNvSpPr/>
          <p:nvPr/>
        </p:nvSpPr>
        <p:spPr>
          <a:xfrm rot="16200000" flipH="1">
            <a:off x="-5118972" y="6510195"/>
            <a:ext cx="13715999" cy="695610"/>
          </a:xfrm>
          <a:prstGeom prst="rect">
            <a:avLst/>
          </a:prstGeom>
          <a:solidFill>
            <a:srgbClr val="7084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588C7E"/>
              </a:solidFill>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368" y="433657"/>
            <a:ext cx="7364250" cy="495863"/>
          </a:xfrm>
          <a:prstGeom prst="rect">
            <a:avLst/>
          </a:prstGeom>
        </p:spPr>
      </p:pic>
      <p:sp>
        <p:nvSpPr>
          <p:cNvPr id="18" name="TextBox 17"/>
          <p:cNvSpPr txBox="1"/>
          <p:nvPr/>
        </p:nvSpPr>
        <p:spPr>
          <a:xfrm>
            <a:off x="2495368" y="4846158"/>
            <a:ext cx="15574280" cy="1723549"/>
          </a:xfrm>
          <a:prstGeom prst="rect">
            <a:avLst/>
          </a:prstGeom>
          <a:noFill/>
        </p:spPr>
        <p:txBody>
          <a:bodyPr wrap="square" rtlCol="0">
            <a:spAutoFit/>
          </a:bodyPr>
          <a:lstStyle/>
          <a:p>
            <a:endParaRPr lang="en-US" sz="6600" spc="-30" dirty="0">
              <a:latin typeface="Arial" panose="020B0604020202020204" pitchFamily="34" charset="0"/>
              <a:cs typeface="Arial" panose="020B0604020202020204" pitchFamily="34" charset="0"/>
            </a:endParaRPr>
          </a:p>
          <a:p>
            <a:pPr>
              <a:spcAft>
                <a:spcPts val="1200"/>
              </a:spcAft>
              <a:buClr>
                <a:srgbClr val="445490"/>
              </a:buClr>
              <a:buSzPct val="110000"/>
            </a:pPr>
            <a:endParaRPr lang="en-US" sz="4000" dirty="0">
              <a:solidFill>
                <a:srgbClr val="464A4B"/>
              </a:solidFill>
              <a:latin typeface="Helvetica Neue LT Pro 55 Roman" charset="0"/>
              <a:ea typeface="Helvetica Neue LT Pro 55 Roman" charset="0"/>
              <a:cs typeface="Helvetica Neue LT Pro 55 Roman" charset="0"/>
            </a:endParaRPr>
          </a:p>
        </p:txBody>
      </p:sp>
      <p:cxnSp>
        <p:nvCxnSpPr>
          <p:cNvPr id="20" name="Straight Connector 19"/>
          <p:cNvCxnSpPr/>
          <p:nvPr/>
        </p:nvCxnSpPr>
        <p:spPr>
          <a:xfrm>
            <a:off x="3020467" y="3378271"/>
            <a:ext cx="2110602" cy="0"/>
          </a:xfrm>
          <a:prstGeom prst="line">
            <a:avLst/>
          </a:prstGeom>
          <a:ln w="127000">
            <a:solidFill>
              <a:srgbClr val="4454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2A9D50A-58BA-42AB-93D7-83AF34173CEB}"/>
              </a:ext>
            </a:extLst>
          </p:cNvPr>
          <p:cNvSpPr txBox="1"/>
          <p:nvPr/>
        </p:nvSpPr>
        <p:spPr>
          <a:xfrm>
            <a:off x="2782442" y="1299189"/>
            <a:ext cx="20549505" cy="1323439"/>
          </a:xfrm>
          <a:prstGeom prst="rect">
            <a:avLst/>
          </a:prstGeom>
          <a:noFill/>
        </p:spPr>
        <p:txBody>
          <a:bodyPr wrap="square" rtlCol="0">
            <a:spAutoFit/>
          </a:bodyPr>
          <a:lstStyle/>
          <a:p>
            <a:r>
              <a:rPr lang="en-US" sz="8000" dirty="0">
                <a:solidFill>
                  <a:schemeClr val="tx1">
                    <a:lumMod val="65000"/>
                    <a:lumOff val="35000"/>
                  </a:schemeClr>
                </a:solidFill>
                <a:latin typeface="Arial" panose="020B0604020202020204" pitchFamily="34" charset="0"/>
                <a:cs typeface="Arial" panose="020B0604020202020204" pitchFamily="34" charset="0"/>
                <a:hlinkClick r:id="rId4"/>
              </a:rPr>
              <a:t>Academic </a:t>
            </a:r>
            <a:r>
              <a:rPr lang="en-US" sz="8000" dirty="0" err="1">
                <a:solidFill>
                  <a:schemeClr val="tx1">
                    <a:lumMod val="65000"/>
                    <a:lumOff val="35000"/>
                  </a:schemeClr>
                </a:solidFill>
                <a:latin typeface="Arial" panose="020B0604020202020204" pitchFamily="34" charset="0"/>
                <a:cs typeface="Arial" panose="020B0604020202020204" pitchFamily="34" charset="0"/>
                <a:hlinkClick r:id="rId4"/>
              </a:rPr>
              <a:t>phrasebank</a:t>
            </a:r>
            <a:endParaRPr lang="en-US" sz="80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4" name="Picture 3" descr="Text&#10;&#10;Description automatically generated">
            <a:extLst>
              <a:ext uri="{FF2B5EF4-FFF2-40B4-BE49-F238E27FC236}">
                <a16:creationId xmlns:a16="http://schemas.microsoft.com/office/drawing/2014/main" id="{EFAB35FF-CC5D-284D-880B-AB1F5C6B32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0467" y="3609918"/>
            <a:ext cx="16996833" cy="9672425"/>
          </a:xfrm>
          <a:prstGeom prst="rect">
            <a:avLst/>
          </a:prstGeom>
        </p:spPr>
      </p:pic>
    </p:spTree>
    <p:extLst>
      <p:ext uri="{BB962C8B-B14F-4D97-AF65-F5344CB8AC3E}">
        <p14:creationId xmlns:p14="http://schemas.microsoft.com/office/powerpoint/2010/main" val="4104971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SGUID" val="ceb4778a-7e95-4520-ade6-e0515444b959"/>
  <p:tag name="ISPRING_RESOURCE_PATHS_HASH_PRESENTER" val="ba779bbd33f18170997371af9885c261ae1e8c5"/>
</p:tagLst>
</file>

<file path=ppt/theme/_rels/theme1.xml.rels><?xml version="1.0" encoding="UTF-8" standalone="yes"?>
<Relationships xmlns="http://schemas.openxmlformats.org/package/2006/relationships"><Relationship Id="rId1" Type="http://schemas.openxmlformats.org/officeDocument/2006/relationships/image" Target="../media/image1.jp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a:blip xmlns:r="http://schemas.openxmlformats.org/officeDocument/2006/relationships" r:embed="rId1"/>
          <a:stretch>
            <a:fillRect/>
          </a:stretch>
        </a:blipFill>
        <a:ln>
          <a:noFill/>
        </a:ln>
      </a:spPr>
      <a:bodyPr rtlCol="0" anchor="ctr"/>
      <a:lstStyle>
        <a:defPPr algn="ctr">
          <a:defRPr>
            <a:solidFill>
              <a:schemeClr val="tx1">
                <a:lumMod val="75000"/>
                <a:lumOff val="25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12CF1EB84B09D45A5584E6527CF80BA" ma:contentTypeVersion="11" ma:contentTypeDescription="Create a new document." ma:contentTypeScope="" ma:versionID="fed7979048f850d0f6a5a4332cec7356">
  <xsd:schema xmlns:xsd="http://www.w3.org/2001/XMLSchema" xmlns:xs="http://www.w3.org/2001/XMLSchema" xmlns:p="http://schemas.microsoft.com/office/2006/metadata/properties" xmlns:ns3="d4ad0a5d-8410-4ac5-92dc-4abceeceb4ad" xmlns:ns4="9f8b5fa8-6ead-457e-8de1-cb15f4e3ca11" targetNamespace="http://schemas.microsoft.com/office/2006/metadata/properties" ma:root="true" ma:fieldsID="a5c133b3ad198346446a5f3dac40f9c5" ns3:_="" ns4:_="">
    <xsd:import namespace="d4ad0a5d-8410-4ac5-92dc-4abceeceb4ad"/>
    <xsd:import namespace="9f8b5fa8-6ead-457e-8de1-cb15f4e3ca1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ad0a5d-8410-4ac5-92dc-4abceeceb4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8b5fa8-6ead-457e-8de1-cb15f4e3ca1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95F460-6BC2-4DA2-93FC-04935073B893}">
  <ds:schemaRefs>
    <ds:schemaRef ds:uri="http://schemas.microsoft.com/office/2006/metadata/properties"/>
    <ds:schemaRef ds:uri="http://schemas.microsoft.com/office/infopath/2007/PartnerControls"/>
    <ds:schemaRef ds:uri="http://purl.org/dc/terms/"/>
    <ds:schemaRef ds:uri="9f8b5fa8-6ead-457e-8de1-cb15f4e3ca11"/>
    <ds:schemaRef ds:uri="http://schemas.microsoft.com/office/2006/documentManagement/types"/>
    <ds:schemaRef ds:uri="http://schemas.openxmlformats.org/package/2006/metadata/core-properties"/>
    <ds:schemaRef ds:uri="http://purl.org/dc/elements/1.1/"/>
    <ds:schemaRef ds:uri="d4ad0a5d-8410-4ac5-92dc-4abceeceb4ad"/>
    <ds:schemaRef ds:uri="http://www.w3.org/XML/1998/namespace"/>
    <ds:schemaRef ds:uri="http://purl.org/dc/dcmitype/"/>
  </ds:schemaRefs>
</ds:datastoreItem>
</file>

<file path=customXml/itemProps2.xml><?xml version="1.0" encoding="utf-8"?>
<ds:datastoreItem xmlns:ds="http://schemas.openxmlformats.org/officeDocument/2006/customXml" ds:itemID="{7D5D36BC-2A37-4D5E-A843-DB793BB8BFA0}">
  <ds:schemaRefs>
    <ds:schemaRef ds:uri="http://schemas.microsoft.com/sharepoint/v3/contenttype/forms"/>
  </ds:schemaRefs>
</ds:datastoreItem>
</file>

<file path=customXml/itemProps3.xml><?xml version="1.0" encoding="utf-8"?>
<ds:datastoreItem xmlns:ds="http://schemas.openxmlformats.org/officeDocument/2006/customXml" ds:itemID="{8A1C3E8E-F416-4071-BF39-41350A7655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ad0a5d-8410-4ac5-92dc-4abceeceb4ad"/>
    <ds:schemaRef ds:uri="9f8b5fa8-6ead-457e-8de1-cb15f4e3ca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493</TotalTime>
  <Words>2592</Words>
  <Application>Microsoft Macintosh PowerPoint</Application>
  <PresentationFormat>Custom</PresentationFormat>
  <Paragraphs>226</Paragraphs>
  <Slides>29</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Calibri Light</vt:lpstr>
      <vt:lpstr>Helvetica</vt:lpstr>
      <vt:lpstr>Helvetica Neue LT Pro 55 Roman</vt:lpstr>
      <vt:lpstr>Helvetica Neue LT Pro 75</vt:lpstr>
      <vt:lpstr>Office Theme</vt:lpstr>
      <vt:lpstr>PowerPoint Presentation</vt:lpstr>
      <vt:lpstr>While we’re waiting…</vt:lpstr>
      <vt:lpstr>UniSkills Workshops  </vt:lpstr>
      <vt:lpstr>Overview of session</vt:lpstr>
      <vt:lpstr>Discussion</vt:lpstr>
      <vt:lpstr>PowerPoint Presentation</vt:lpstr>
      <vt:lpstr>PowerPoint Presentation</vt:lpstr>
      <vt:lpstr>PowerPoint Presentation</vt:lpstr>
      <vt:lpstr>PowerPoint Presentation</vt:lpstr>
      <vt:lpstr>What does critical thinking involve?</vt:lpstr>
      <vt:lpstr>Being critical</vt:lpstr>
      <vt:lpstr>Critical reading: statistical manipulation</vt:lpstr>
      <vt:lpstr>Example:</vt:lpstr>
      <vt:lpstr>Rhetorical Manipulation</vt:lpstr>
      <vt:lpstr>PowerPoint Presentation</vt:lpstr>
      <vt:lpstr>PowerPoint Presentation</vt:lpstr>
      <vt:lpstr>PowerPoint Presentation</vt:lpstr>
      <vt:lpstr>PowerPoint Presentation</vt:lpstr>
      <vt:lpstr>Article Workshop</vt:lpstr>
      <vt:lpstr>Article Workshop</vt:lpstr>
      <vt:lpstr>Applying critical analysis to your reading: when you finish reading! </vt:lpstr>
      <vt:lpstr> It’s supposed to be challenging </vt:lpstr>
      <vt:lpstr>Online Toolkit</vt:lpstr>
      <vt:lpstr>My Library Tab in Learning Edge</vt:lpstr>
      <vt:lpstr>Links to some food for thought…</vt:lpstr>
      <vt:lpstr>More help/follow up resources</vt:lpstr>
      <vt:lpstr>Further support</vt:lpstr>
      <vt:lpstr>Keep in touch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Nolan</dc:creator>
  <cp:lastModifiedBy>Maisie Prior</cp:lastModifiedBy>
  <cp:revision>72</cp:revision>
  <dcterms:created xsi:type="dcterms:W3CDTF">2019-10-15T15:39:43Z</dcterms:created>
  <dcterms:modified xsi:type="dcterms:W3CDTF">2021-01-28T09:55:42Z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0x010100612CF1EB84B09D45A5584E6527CF80BA</vt:lpwstr>
  </property>
</Properties>
</file>