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sldIdLst>
    <p:sldId id="279" r:id="rId2"/>
    <p:sldId id="422" r:id="rId3"/>
    <p:sldId id="400" r:id="rId4"/>
    <p:sldId id="428" r:id="rId5"/>
    <p:sldId id="435" r:id="rId6"/>
    <p:sldId id="443" r:id="rId7"/>
    <p:sldId id="444" r:id="rId8"/>
    <p:sldId id="445" r:id="rId9"/>
    <p:sldId id="441" r:id="rId10"/>
    <p:sldId id="456" r:id="rId11"/>
    <p:sldId id="376" r:id="rId12"/>
    <p:sldId id="446" r:id="rId13"/>
    <p:sldId id="447" r:id="rId14"/>
    <p:sldId id="450" r:id="rId15"/>
    <p:sldId id="449" r:id="rId16"/>
    <p:sldId id="448" r:id="rId17"/>
    <p:sldId id="453" r:id="rId18"/>
    <p:sldId id="303" r:id="rId19"/>
    <p:sldId id="454" r:id="rId20"/>
    <p:sldId id="427" r:id="rId21"/>
    <p:sldId id="312" r:id="rId22"/>
    <p:sldId id="455" r:id="rId23"/>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80074" autoAdjust="0"/>
  </p:normalViewPr>
  <p:slideViewPr>
    <p:cSldViewPr>
      <p:cViewPr varScale="1">
        <p:scale>
          <a:sx n="60" d="100"/>
          <a:sy n="60" d="100"/>
        </p:scale>
        <p:origin x="768" y="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0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F43B10-E870-A943-BD82-8B09DDDBE667}" type="datetimeFigureOut">
              <a:rPr lang="en-US" smtClean="0"/>
              <a:pPr/>
              <a:t>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107A6-C566-B74E-A040-C88AE8753D27}" type="slidenum">
              <a:rPr lang="en-US" smtClean="0"/>
              <a:pPr/>
              <a:t>‹#›</a:t>
            </a:fld>
            <a:endParaRPr lang="en-US"/>
          </a:p>
        </p:txBody>
      </p:sp>
    </p:spTree>
    <p:extLst>
      <p:ext uri="{BB962C8B-B14F-4D97-AF65-F5344CB8AC3E}">
        <p14:creationId xmlns:p14="http://schemas.microsoft.com/office/powerpoint/2010/main" val="2825138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latin typeface="Georgia" pitchFamily="18" charset="0"/>
              </a:rPr>
              <a:t>About me</a:t>
            </a:r>
          </a:p>
          <a:p>
            <a:endParaRPr lang="en-GB" sz="1200" dirty="0">
              <a:latin typeface="Georgia" pitchFamily="18" charset="0"/>
            </a:endParaRPr>
          </a:p>
          <a:p>
            <a:r>
              <a:rPr lang="en-GB" sz="1200" dirty="0">
                <a:latin typeface="Georgia" pitchFamily="18" charset="0"/>
              </a:rPr>
              <a:t>Thanks to Alberto </a:t>
            </a:r>
            <a:r>
              <a:rPr lang="en-GB" sz="1200" dirty="0" err="1">
                <a:latin typeface="Georgia" pitchFamily="18" charset="0"/>
              </a:rPr>
              <a:t>Carrio</a:t>
            </a:r>
            <a:r>
              <a:rPr lang="en-GB" sz="1200" dirty="0">
                <a:latin typeface="Georgia" pitchFamily="18" charset="0"/>
              </a:rPr>
              <a:t> and </a:t>
            </a:r>
            <a:r>
              <a:rPr lang="en-GB" sz="1200" b="0" i="0" kern="1200" dirty="0">
                <a:solidFill>
                  <a:schemeClr val="tx1"/>
                </a:solidFill>
                <a:effectLst/>
                <a:latin typeface="+mn-lt"/>
                <a:ea typeface="+mn-ea"/>
                <a:cs typeface="+mn-cs"/>
              </a:rPr>
              <a:t>Perez </a:t>
            </a:r>
            <a:r>
              <a:rPr lang="en-GB" sz="1200" b="0" i="0" kern="1200" dirty="0" err="1">
                <a:solidFill>
                  <a:schemeClr val="tx1"/>
                </a:solidFill>
                <a:effectLst/>
                <a:latin typeface="+mn-lt"/>
                <a:ea typeface="+mn-ea"/>
                <a:cs typeface="+mn-cs"/>
              </a:rPr>
              <a:t>Triviño</a:t>
            </a:r>
            <a:r>
              <a:rPr lang="en-GB" sz="1200" b="0" i="0" kern="1200" dirty="0">
                <a:solidFill>
                  <a:schemeClr val="tx1"/>
                </a:solidFill>
                <a:effectLst/>
                <a:latin typeface="+mn-lt"/>
                <a:ea typeface="+mn-ea"/>
                <a:cs typeface="+mn-cs"/>
              </a:rPr>
              <a:t> for the kind invite</a:t>
            </a:r>
            <a:endParaRPr lang="en-GB" sz="1200" dirty="0">
              <a:latin typeface="Georgia" pitchFamily="18" charset="0"/>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1</a:t>
            </a:fld>
            <a:endParaRPr lang="en-US"/>
          </a:p>
        </p:txBody>
      </p:sp>
    </p:spTree>
    <p:extLst>
      <p:ext uri="{BB962C8B-B14F-4D97-AF65-F5344CB8AC3E}">
        <p14:creationId xmlns:p14="http://schemas.microsoft.com/office/powerpoint/2010/main" val="181618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latin typeface="Georgia" panose="02040502050405020303" pitchFamily="18" charset="0"/>
              </a:rPr>
              <a:t>IV is form of violence rooted in the dynamics of power and control of one person over another  - systems of privilege in society such as gender, ethnicity and class are tools used to maintain power and control over others </a:t>
            </a:r>
          </a:p>
          <a:p>
            <a:endParaRPr lang="en-GB" sz="1200" dirty="0">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Georgia" panose="02040502050405020303" pitchFamily="18" charset="0"/>
              </a:rPr>
              <a:t>IV frequently intersects with other forms of oppression (gender, ‘race’/ethnicity, disability, age)</a:t>
            </a:r>
          </a:p>
          <a:p>
            <a:endParaRPr lang="en-GB" sz="1200" dirty="0">
              <a:latin typeface="Georgia" panose="02040502050405020303" pitchFamily="18" charset="0"/>
            </a:endParaRPr>
          </a:p>
          <a:p>
            <a:r>
              <a:rPr lang="en-GB" sz="1200" dirty="0">
                <a:latin typeface="Georgia" panose="02040502050405020303" pitchFamily="18" charset="0"/>
              </a:rPr>
              <a:t>Most perpetrators of acquaintance violence, sexual violence &amp; child abuse are (male) coaches = position of power </a:t>
            </a:r>
          </a:p>
          <a:p>
            <a:endParaRPr lang="en-GB" sz="1200" dirty="0">
              <a:latin typeface="Georgia" panose="02040502050405020303" pitchFamily="18" charset="0"/>
              <a:cs typeface="Arial" charset="0"/>
            </a:endParaRPr>
          </a:p>
          <a:p>
            <a:r>
              <a:rPr lang="en-GB" sz="1200" dirty="0">
                <a:latin typeface="Georgia" panose="02040502050405020303" pitchFamily="18" charset="0"/>
                <a:cs typeface="Arial" charset="0"/>
              </a:rPr>
              <a:t>Females &amp; peer athletes </a:t>
            </a:r>
            <a:r>
              <a:rPr lang="en-GB" sz="1200" u="sng" dirty="0">
                <a:latin typeface="Georgia" panose="02040502050405020303" pitchFamily="18" charset="0"/>
                <a:cs typeface="Arial" charset="0"/>
              </a:rPr>
              <a:t>can</a:t>
            </a:r>
            <a:r>
              <a:rPr lang="en-GB" sz="1200" dirty="0">
                <a:latin typeface="Georgia" panose="02040502050405020303" pitchFamily="18" charset="0"/>
                <a:cs typeface="Arial" charset="0"/>
              </a:rPr>
              <a:t> also commit IV (including but also beyond forms of youth violence)</a:t>
            </a:r>
          </a:p>
          <a:p>
            <a:endParaRPr lang="en-GB" sz="1200" dirty="0">
              <a:latin typeface="Georgia" panose="02040502050405020303" pitchFamily="18" charset="0"/>
            </a:endParaRPr>
          </a:p>
          <a:p>
            <a:pPr>
              <a:defRPr/>
            </a:pPr>
            <a:r>
              <a:rPr lang="en-GB" sz="1200" dirty="0"/>
              <a:t>Sport as ‘family’ – trust, closeness, isolation, </a:t>
            </a:r>
            <a:r>
              <a:rPr lang="en-GB" sz="1200" i="1" dirty="0"/>
              <a:t>in loco parentis</a:t>
            </a:r>
          </a:p>
          <a:p>
            <a:pPr>
              <a:defRPr/>
            </a:pPr>
            <a:r>
              <a:rPr lang="en-GB" sz="1200" dirty="0"/>
              <a:t>Power imbalance = coaches in a position of power over athletes …</a:t>
            </a:r>
          </a:p>
          <a:p>
            <a:pPr>
              <a:defRPr/>
            </a:pPr>
            <a:r>
              <a:rPr lang="en-GB" sz="1200" dirty="0"/>
              <a:t>… and athletes often disempowered = by their status, age, size, knowledge etc.</a:t>
            </a:r>
          </a:p>
          <a:p>
            <a:endParaRPr lang="en-GB" sz="1200" dirty="0">
              <a:latin typeface="Georgia" panose="02040502050405020303" pitchFamily="18" charset="0"/>
            </a:endParaRPr>
          </a:p>
          <a:p>
            <a:endParaRPr lang="en-GB" sz="1200" dirty="0">
              <a:latin typeface="Georgia" panose="02040502050405020303" pitchFamily="18" charset="0"/>
            </a:endParaRPr>
          </a:p>
          <a:p>
            <a:r>
              <a:rPr lang="en-GB" sz="1200" u="sng" dirty="0">
                <a:latin typeface="Georgia" panose="02040502050405020303" pitchFamily="18" charset="0"/>
              </a:rPr>
              <a:t>Example of what’s being done in England </a:t>
            </a:r>
          </a:p>
          <a:p>
            <a:endParaRPr lang="en-GB" sz="1200" dirty="0">
              <a:latin typeface="Georgia" panose="02040502050405020303" pitchFamily="18" charset="0"/>
            </a:endParaRPr>
          </a:p>
          <a:p>
            <a:endParaRPr lang="en-GB" sz="1200"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10</a:t>
            </a:fld>
            <a:endParaRPr lang="en-US"/>
          </a:p>
        </p:txBody>
      </p:sp>
    </p:spTree>
    <p:extLst>
      <p:ext uri="{BB962C8B-B14F-4D97-AF65-F5344CB8AC3E}">
        <p14:creationId xmlns:p14="http://schemas.microsoft.com/office/powerpoint/2010/main" val="397050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Triad of factors that influence whether IV occurs</a:t>
            </a:r>
            <a:endParaRPr lang="en-GB" dirty="0"/>
          </a:p>
        </p:txBody>
      </p:sp>
      <p:sp>
        <p:nvSpPr>
          <p:cNvPr id="4" name="Slide Number Placeholder 3"/>
          <p:cNvSpPr>
            <a:spLocks noGrp="1"/>
          </p:cNvSpPr>
          <p:nvPr>
            <p:ph type="sldNum" sz="quarter" idx="5"/>
          </p:nvPr>
        </p:nvSpPr>
        <p:spPr/>
        <p:txBody>
          <a:bodyPr/>
          <a:lstStyle/>
          <a:p>
            <a:fld id="{1D4107A6-C566-B74E-A040-C88AE8753D27}" type="slidenum">
              <a:rPr lang="en-US" smtClean="0"/>
              <a:pPr/>
              <a:t>11</a:t>
            </a:fld>
            <a:endParaRPr lang="en-US"/>
          </a:p>
        </p:txBody>
      </p:sp>
    </p:spTree>
    <p:extLst>
      <p:ext uri="{BB962C8B-B14F-4D97-AF65-F5344CB8AC3E}">
        <p14:creationId xmlns:p14="http://schemas.microsoft.com/office/powerpoint/2010/main" val="300708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kern="1200" baseline="30000" dirty="0">
                <a:solidFill>
                  <a:schemeClr val="tx1"/>
                </a:solidFill>
                <a:effectLst/>
                <a:latin typeface="+mn-lt"/>
                <a:ea typeface="+mn-ea"/>
                <a:cs typeface="+mn-cs"/>
              </a:rPr>
              <a:t>Moving on to management and prevention strategies – case study of </a:t>
            </a:r>
            <a:r>
              <a:rPr lang="en-GB" sz="1800" b="0" i="0" kern="1200" baseline="30000" dirty="0" err="1">
                <a:solidFill>
                  <a:schemeClr val="tx1"/>
                </a:solidFill>
                <a:effectLst/>
                <a:latin typeface="+mn-lt"/>
                <a:ea typeface="+mn-ea"/>
                <a:cs typeface="+mn-cs"/>
              </a:rPr>
              <a:t>england</a:t>
            </a:r>
            <a:endParaRPr lang="en-GB" sz="1800" b="0" i="0"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i="0" kern="1200" baseline="30000" dirty="0">
              <a:solidFill>
                <a:schemeClr val="tx1"/>
              </a:solidFill>
              <a:effectLst/>
              <a:latin typeface="+mn-lt"/>
              <a:ea typeface="+mn-ea"/>
              <a:cs typeface="+mn-cs"/>
            </a:endParaRPr>
          </a:p>
          <a:p>
            <a:pPr>
              <a:buFont typeface="Arial" charset="0"/>
              <a:buChar char="•"/>
              <a:defRPr/>
            </a:pPr>
            <a:r>
              <a:rPr lang="en-GB" sz="2800" dirty="0"/>
              <a:t>Child Protection in Sport Unit (CPSU)</a:t>
            </a:r>
          </a:p>
          <a:p>
            <a:pPr lvl="1">
              <a:buFont typeface="Arial" charset="0"/>
              <a:buChar char="•"/>
              <a:defRPr/>
            </a:pPr>
            <a:r>
              <a:rPr lang="en-GB" sz="2800" dirty="0"/>
              <a:t> Established in 2001 as partnership between national sport funders &amp; children’s charity</a:t>
            </a:r>
          </a:p>
          <a:p>
            <a:pPr>
              <a:buFont typeface="Arial" charset="0"/>
              <a:buChar char="•"/>
              <a:defRPr/>
            </a:pPr>
            <a:endParaRPr lang="en-GB" sz="2800" dirty="0"/>
          </a:p>
          <a:p>
            <a:pPr>
              <a:spcAft>
                <a:spcPts val="1200"/>
              </a:spcAft>
              <a:defRPr/>
            </a:pPr>
            <a:r>
              <a:rPr lang="en-US" sz="2400" dirty="0"/>
              <a:t>A </a:t>
            </a:r>
            <a:r>
              <a:rPr lang="en-US" sz="2400" b="1" dirty="0"/>
              <a:t>capacity-building</a:t>
            </a:r>
            <a:r>
              <a:rPr lang="en-US" sz="2400" dirty="0"/>
              <a:t> </a:t>
            </a:r>
            <a:r>
              <a:rPr lang="en-US" sz="2400" dirty="0" err="1"/>
              <a:t>organisation</a:t>
            </a:r>
            <a:endParaRPr lang="en-US" sz="2400" dirty="0"/>
          </a:p>
          <a:p>
            <a:pPr>
              <a:spcAft>
                <a:spcPts val="1200"/>
              </a:spcAft>
              <a:buFont typeface="Arial" charset="0"/>
              <a:buChar char="•"/>
              <a:defRPr/>
            </a:pPr>
            <a:r>
              <a:rPr lang="en-GB" sz="2400" dirty="0"/>
              <a:t>Funded by taxpayer’s money through the sport councils (like Sport England) but is independent from government</a:t>
            </a:r>
            <a:endParaRPr lang="en-GB" sz="2400" dirty="0">
              <a:cs typeface="Arial" panose="020B0604020202020204" pitchFamily="34" charset="0"/>
            </a:endParaRPr>
          </a:p>
          <a:p>
            <a:pPr>
              <a:spcAft>
                <a:spcPts val="1200"/>
              </a:spcAft>
              <a:buFont typeface="Arial" charset="0"/>
              <a:buChar char="•"/>
              <a:defRPr/>
            </a:pPr>
            <a:r>
              <a:rPr lang="en-GB" sz="2400" dirty="0">
                <a:cs typeface="Arial" panose="020B0604020202020204" pitchFamily="34" charset="0"/>
              </a:rPr>
              <a:t>Established when </a:t>
            </a:r>
            <a:r>
              <a:rPr lang="en-GB" sz="2400" dirty="0">
                <a:solidFill>
                  <a:schemeClr val="tx1">
                    <a:lumMod val="95000"/>
                    <a:lumOff val="5000"/>
                  </a:schemeClr>
                </a:solidFill>
                <a:cs typeface="Arial" panose="020B0604020202020204" pitchFamily="34" charset="0"/>
              </a:rPr>
              <a:t>concern about child </a:t>
            </a:r>
            <a:r>
              <a:rPr lang="en-GB" sz="2400" b="1" dirty="0">
                <a:solidFill>
                  <a:schemeClr val="tx1">
                    <a:lumMod val="95000"/>
                    <a:lumOff val="5000"/>
                  </a:schemeClr>
                </a:solidFill>
                <a:cs typeface="Arial" panose="020B0604020202020204" pitchFamily="34" charset="0"/>
              </a:rPr>
              <a:t>sexual abuse</a:t>
            </a:r>
            <a:r>
              <a:rPr lang="en-GB" sz="2400" b="1" dirty="0">
                <a:solidFill>
                  <a:srgbClr val="FF0000"/>
                </a:solidFill>
                <a:cs typeface="Arial" panose="020B0604020202020204" pitchFamily="34" charset="0"/>
              </a:rPr>
              <a:t> </a:t>
            </a:r>
            <a:r>
              <a:rPr lang="en-GB" sz="2400" dirty="0">
                <a:cs typeface="Arial" panose="020B0604020202020204" pitchFamily="34" charset="0"/>
              </a:rPr>
              <a:t>in sport was high (hence the name being about CP)</a:t>
            </a:r>
            <a:endParaRPr lang="en-US" sz="2400" dirty="0"/>
          </a:p>
          <a:p>
            <a:pPr lvl="1">
              <a:buFont typeface="Arial" charset="0"/>
              <a:buChar char="–"/>
              <a:defRPr/>
            </a:pPr>
            <a:r>
              <a:rPr lang="en-GB" sz="2400" dirty="0">
                <a:solidFill>
                  <a:srgbClr val="FF0000"/>
                </a:solidFill>
              </a:rPr>
              <a:t>Develops professional standards for sports organisations</a:t>
            </a:r>
          </a:p>
          <a:p>
            <a:pPr lvl="1">
              <a:buFont typeface="Arial" charset="0"/>
              <a:buChar char="–"/>
              <a:defRPr/>
            </a:pPr>
            <a:r>
              <a:rPr lang="en-GB" sz="2400" dirty="0">
                <a:solidFill>
                  <a:srgbClr val="0070C0"/>
                </a:solidFill>
              </a:rPr>
              <a:t>Provides SCP education and training</a:t>
            </a:r>
          </a:p>
          <a:p>
            <a:pPr lvl="1">
              <a:buFont typeface="Arial" charset="0"/>
              <a:buChar char="–"/>
              <a:defRPr/>
            </a:pPr>
            <a:r>
              <a:rPr lang="en-GB" sz="2400" dirty="0">
                <a:solidFill>
                  <a:srgbClr val="3B931B"/>
                </a:solidFill>
              </a:rPr>
              <a:t>Central point of contact for sport organisations for advice, training and resources on SCP in sport</a:t>
            </a:r>
          </a:p>
          <a:p>
            <a:pPr lvl="1">
              <a:buFont typeface="Arial" charset="0"/>
              <a:buChar char="–"/>
              <a:defRPr/>
            </a:pPr>
            <a:r>
              <a:rPr lang="en-GB" sz="2400" dirty="0">
                <a:solidFill>
                  <a:schemeClr val="accent6">
                    <a:lumMod val="50000"/>
                  </a:schemeClr>
                </a:solidFill>
              </a:rPr>
              <a:t>Provides advice &amp; (paid) consultancy to sports organisations in the development of their safeguarding strategies</a:t>
            </a:r>
            <a:endParaRPr lang="en-GB" sz="2400" dirty="0"/>
          </a:p>
          <a:p>
            <a:pPr>
              <a:buFont typeface="Arial" charset="0"/>
              <a:buChar char="•"/>
              <a:defRPr/>
            </a:pPr>
            <a:endParaRPr lang="en-GB" sz="2800" dirty="0"/>
          </a:p>
          <a:p>
            <a:pPr>
              <a:spcAft>
                <a:spcPts val="1200"/>
              </a:spcAft>
              <a:buFont typeface="Arial" charset="0"/>
              <a:buChar char="•"/>
              <a:defRPr/>
            </a:pPr>
            <a:r>
              <a:rPr lang="en-GB" sz="2800" dirty="0"/>
              <a:t> Represented recognition of the ‘issue’ and move towards increasingly interventionist approach</a:t>
            </a:r>
          </a:p>
          <a:p>
            <a:pPr lvl="1">
              <a:buFont typeface="Arial" charset="0"/>
              <a:buChar char="–"/>
              <a:defRPr/>
            </a:pPr>
            <a:r>
              <a:rPr lang="en-GB" dirty="0">
                <a:solidFill>
                  <a:schemeClr val="accent2"/>
                </a:solidFill>
              </a:rPr>
              <a:t> Development and implementation of national safeguarding  standards for sports organisations</a:t>
            </a:r>
          </a:p>
          <a:p>
            <a:pPr lvl="1">
              <a:buFont typeface="Arial" charset="0"/>
              <a:buChar char="–"/>
              <a:defRPr/>
            </a:pPr>
            <a:r>
              <a:rPr lang="en-GB" dirty="0">
                <a:solidFill>
                  <a:schemeClr val="accent2"/>
                </a:solidFill>
              </a:rPr>
              <a:t> Provision of education and training</a:t>
            </a:r>
          </a:p>
          <a:p>
            <a:pPr lvl="1">
              <a:buFont typeface="Arial" charset="0"/>
              <a:buChar char="–"/>
              <a:defRPr/>
            </a:pPr>
            <a:r>
              <a:rPr lang="en-GB" dirty="0">
                <a:solidFill>
                  <a:schemeClr val="accent2"/>
                </a:solidFill>
              </a:rPr>
              <a:t> Ongoing advocacy for safeguarding in sport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D4107A6-C566-B74E-A040-C88AE8753D27}" type="slidenum">
              <a:rPr lang="en-US" smtClean="0"/>
              <a:pPr/>
              <a:t>12</a:t>
            </a:fld>
            <a:endParaRPr lang="en-US"/>
          </a:p>
        </p:txBody>
      </p:sp>
    </p:spTree>
    <p:extLst>
      <p:ext uri="{BB962C8B-B14F-4D97-AF65-F5344CB8AC3E}">
        <p14:creationId xmlns:p14="http://schemas.microsoft.com/office/powerpoint/2010/main" val="3445826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fontAlgn="auto" hangingPunct="1">
              <a:spcAft>
                <a:spcPts val="0"/>
              </a:spcAft>
              <a:buFont typeface="Arial" charset="0"/>
              <a:buChar char="•"/>
              <a:defRPr/>
            </a:pPr>
            <a:r>
              <a:rPr lang="en-GB" dirty="0"/>
              <a:t>Standards for Safeguarding and Protecting Children in Sport (CPSU 2003, 2006a and b)</a:t>
            </a:r>
          </a:p>
          <a:p>
            <a:pPr marL="0" indent="0" eaLnBrk="1" fontAlgn="auto" hangingPunct="1">
              <a:spcAft>
                <a:spcPts val="0"/>
              </a:spcAft>
              <a:buFont typeface="Arial" charset="0"/>
              <a:buChar char="•"/>
              <a:defRPr/>
            </a:pPr>
            <a:endParaRPr lang="en-GB" dirty="0"/>
          </a:p>
          <a:p>
            <a:pPr marL="400050" lvl="1" indent="0" eaLnBrk="1" fontAlgn="auto" hangingPunct="1">
              <a:spcAft>
                <a:spcPts val="0"/>
              </a:spcAft>
              <a:buFont typeface="Arial" charset="0"/>
              <a:buChar char="–"/>
              <a:defRPr/>
            </a:pPr>
            <a:r>
              <a:rPr lang="en-GB" dirty="0"/>
              <a:t>Aim to ‘help create a safe sporting environment for children and young people and protect them from harm’</a:t>
            </a:r>
          </a:p>
          <a:p>
            <a:pPr marL="400050" lvl="1" indent="0" eaLnBrk="1" fontAlgn="auto" hangingPunct="1">
              <a:spcAft>
                <a:spcPts val="0"/>
              </a:spcAft>
              <a:buFont typeface="Arial" charset="0"/>
              <a:buChar char="–"/>
              <a:defRPr/>
            </a:pPr>
            <a:r>
              <a:rPr lang="en-GB" dirty="0"/>
              <a:t>To ‘provide a benchmark to assist those involved in sport to make informed decisions’</a:t>
            </a:r>
          </a:p>
          <a:p>
            <a:pPr marL="400050" lvl="1" indent="0" eaLnBrk="1" fontAlgn="auto" hangingPunct="1">
              <a:spcAft>
                <a:spcPts val="0"/>
              </a:spcAft>
              <a:buFont typeface="Arial" charset="0"/>
              <a:buChar char="–"/>
              <a:defRPr/>
            </a:pPr>
            <a:r>
              <a:rPr lang="en-GB" dirty="0"/>
              <a:t>To ‘promote good practice and challenge practice that is harmful to children’</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13</a:t>
            </a:fld>
            <a:endParaRPr lang="en-US"/>
          </a:p>
        </p:txBody>
      </p:sp>
    </p:spTree>
    <p:extLst>
      <p:ext uri="{BB962C8B-B14F-4D97-AF65-F5344CB8AC3E}">
        <p14:creationId xmlns:p14="http://schemas.microsoft.com/office/powerpoint/2010/main" val="149609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baseline="300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NWG – child sexual exploitation expert charity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Funded since 2016 to develop resources and awareness and expertise around all forms of abuse and exploitation in sport – specifically outside of formal sport structures such as affiliated clubs, national federations etc. (</a:t>
            </a:r>
            <a:r>
              <a:rPr lang="en-GB" sz="1200" b="0" i="0" kern="1200" dirty="0" err="1">
                <a:solidFill>
                  <a:schemeClr val="tx1"/>
                </a:solidFill>
                <a:effectLst/>
                <a:latin typeface="+mn-lt"/>
                <a:ea typeface="+mn-ea"/>
                <a:cs typeface="+mn-cs"/>
              </a:rPr>
              <a:t>ie</a:t>
            </a:r>
            <a:r>
              <a:rPr lang="en-GB" sz="1200" b="0" i="0" kern="1200" dirty="0">
                <a:solidFill>
                  <a:schemeClr val="tx1"/>
                </a:solidFill>
                <a:effectLst/>
                <a:latin typeface="+mn-lt"/>
                <a:ea typeface="+mn-ea"/>
                <a:cs typeface="+mn-cs"/>
              </a:rPr>
              <a:t>: leisure providers, informal clubs/networks/ leagues etc.)</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14</a:t>
            </a:fld>
            <a:endParaRPr lang="en-US"/>
          </a:p>
        </p:txBody>
      </p:sp>
    </p:spTree>
    <p:extLst>
      <p:ext uri="{BB962C8B-B14F-4D97-AF65-F5344CB8AC3E}">
        <p14:creationId xmlns:p14="http://schemas.microsoft.com/office/powerpoint/2010/main" val="1937827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baseline="30000" dirty="0">
                <a:solidFill>
                  <a:schemeClr val="tx1"/>
                </a:solidFill>
                <a:effectLst/>
                <a:latin typeface="+mn-lt"/>
                <a:ea typeface="+mn-ea"/>
                <a:cs typeface="+mn-cs"/>
              </a:rPr>
              <a:t>National charity for adults and young people with disabilities established in 1992 – vulnerable adults and children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baseline="30000" dirty="0">
                <a:solidFill>
                  <a:schemeClr val="tx1"/>
                </a:solidFill>
                <a:effectLst/>
                <a:latin typeface="+mn-lt"/>
                <a:ea typeface="+mn-ea"/>
                <a:cs typeface="+mn-cs"/>
              </a:rPr>
              <a:t>Funded from national grassroots sport organisations since 2015 to develop resources and raise awareness of ‘adults at risk’ in sport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baseline="30000" dirty="0">
                <a:solidFill>
                  <a:schemeClr val="tx1"/>
                </a:solidFill>
                <a:effectLst/>
                <a:latin typeface="+mn-lt"/>
                <a:ea typeface="+mn-ea"/>
                <a:cs typeface="+mn-cs"/>
              </a:rPr>
              <a:t>Capacity building – provides advice and training to sports org, conducts research, lobbies government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baseline="30000" dirty="0">
                <a:solidFill>
                  <a:schemeClr val="tx1"/>
                </a:solidFill>
                <a:effectLst/>
                <a:latin typeface="+mn-lt"/>
                <a:ea typeface="+mn-ea"/>
                <a:cs typeface="+mn-cs"/>
              </a:rPr>
              <a:t>Currently developing training strategy and professional standards for sport clubs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15</a:t>
            </a:fld>
            <a:endParaRPr lang="en-US"/>
          </a:p>
        </p:txBody>
      </p:sp>
    </p:spTree>
    <p:extLst>
      <p:ext uri="{BB962C8B-B14F-4D97-AF65-F5344CB8AC3E}">
        <p14:creationId xmlns:p14="http://schemas.microsoft.com/office/powerpoint/2010/main" val="2476471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baseline="30000" dirty="0">
              <a:solidFill>
                <a:schemeClr val="tx1"/>
              </a:solidFill>
              <a:effectLst/>
              <a:latin typeface="+mn-lt"/>
              <a:ea typeface="+mn-ea"/>
              <a:cs typeface="+mn-cs"/>
            </a:endParaRPr>
          </a:p>
          <a:p>
            <a:pPr eaLnBrk="1" hangingPunct="1"/>
            <a:r>
              <a:rPr lang="en-GB" dirty="0">
                <a:solidFill>
                  <a:srgbClr val="000000"/>
                </a:solidFill>
                <a:latin typeface="Georgia" panose="02040502050405020303" pitchFamily="18" charset="0"/>
              </a:rPr>
              <a:t>Sport has since late-2000s begun to introduce &amp; embed SCP policies:</a:t>
            </a:r>
          </a:p>
          <a:p>
            <a:pPr eaLnBrk="1" hangingPunct="1"/>
            <a:endParaRPr lang="en-GB" dirty="0">
              <a:solidFill>
                <a:srgbClr val="000000"/>
              </a:solidFill>
              <a:latin typeface="Georgia" panose="02040502050405020303" pitchFamily="18" charset="0"/>
            </a:endParaRPr>
          </a:p>
          <a:p>
            <a:pPr eaLnBrk="1" hangingPunct="1"/>
            <a:r>
              <a:rPr lang="en-GB" u="sng" dirty="0">
                <a:solidFill>
                  <a:srgbClr val="000000"/>
                </a:solidFill>
                <a:latin typeface="Georgia" panose="02040502050405020303" pitchFamily="18" charset="0"/>
              </a:rPr>
              <a:t>AT CLUB LEVEL:</a:t>
            </a:r>
          </a:p>
          <a:p>
            <a:pPr lvl="1"/>
            <a:r>
              <a:rPr lang="en-GB" dirty="0">
                <a:solidFill>
                  <a:srgbClr val="000000"/>
                </a:solidFill>
                <a:latin typeface="Georgia" panose="02040502050405020303" pitchFamily="18" charset="0"/>
              </a:rPr>
              <a:t>SCP policies</a:t>
            </a:r>
          </a:p>
          <a:p>
            <a:pPr lvl="1"/>
            <a:r>
              <a:rPr lang="en-GB" dirty="0">
                <a:solidFill>
                  <a:srgbClr val="000000"/>
                </a:solidFill>
                <a:latin typeface="Georgia" panose="02040502050405020303" pitchFamily="18" charset="0"/>
              </a:rPr>
              <a:t>Club Welfare Officer(s)</a:t>
            </a:r>
          </a:p>
          <a:p>
            <a:pPr lvl="1"/>
            <a:r>
              <a:rPr lang="en-GB" dirty="0">
                <a:solidFill>
                  <a:srgbClr val="000000"/>
                </a:solidFill>
                <a:latin typeface="Georgia" panose="02040502050405020303" pitchFamily="18" charset="0"/>
              </a:rPr>
              <a:t>Mechanisms in place to report suspicions </a:t>
            </a:r>
          </a:p>
          <a:p>
            <a:pPr lvl="1"/>
            <a:r>
              <a:rPr lang="en-GB" dirty="0">
                <a:solidFill>
                  <a:srgbClr val="000000"/>
                </a:solidFill>
                <a:latin typeface="Georgia" panose="02040502050405020303" pitchFamily="18" charset="0"/>
              </a:rPr>
              <a:t>SCP training for coaches</a:t>
            </a:r>
          </a:p>
          <a:p>
            <a:pPr lvl="1"/>
            <a:r>
              <a:rPr lang="en-GB" dirty="0">
                <a:solidFill>
                  <a:srgbClr val="000000"/>
                </a:solidFill>
                <a:latin typeface="Georgia" panose="02040502050405020303" pitchFamily="18" charset="0"/>
              </a:rPr>
              <a:t>DBS checks for adults working </a:t>
            </a:r>
            <a:r>
              <a:rPr lang="en-GB" u="sng" dirty="0">
                <a:solidFill>
                  <a:srgbClr val="000000"/>
                </a:solidFill>
                <a:latin typeface="Georgia" panose="02040502050405020303" pitchFamily="18" charset="0"/>
              </a:rPr>
              <a:t>unsupervised</a:t>
            </a:r>
            <a:r>
              <a:rPr lang="en-GB" dirty="0">
                <a:solidFill>
                  <a:srgbClr val="000000"/>
                </a:solidFill>
                <a:latin typeface="Georgia" panose="02040502050405020303" pitchFamily="18" charset="0"/>
              </a:rPr>
              <a:t> with children</a:t>
            </a:r>
          </a:p>
          <a:p>
            <a:pPr lvl="1"/>
            <a:r>
              <a:rPr lang="en-GB" dirty="0">
                <a:latin typeface="Georgia" panose="02040502050405020303" pitchFamily="18" charset="0"/>
                <a:cs typeface="Times New Roman" panose="02020603050405020304" pitchFamily="18" charset="0"/>
              </a:rPr>
              <a:t>Codes of ethics/behaviour</a:t>
            </a:r>
            <a:endParaRPr lang="en-GB" dirty="0">
              <a:solidFill>
                <a:srgbClr val="000000"/>
              </a:solidFill>
              <a:latin typeface="Georgia" panose="02040502050405020303" pitchFamily="18" charset="0"/>
            </a:endParaRPr>
          </a:p>
          <a:p>
            <a:pPr lvl="1"/>
            <a:endParaRPr lang="en-GB" dirty="0">
              <a:solidFill>
                <a:srgbClr val="000000"/>
              </a:solidFill>
              <a:latin typeface="Georgia" panose="02040502050405020303" pitchFamily="18" charset="0"/>
            </a:endParaRPr>
          </a:p>
          <a:p>
            <a:pPr marL="355600" lvl="1">
              <a:buFont typeface="Arial" panose="020B0604020202020204" pitchFamily="34" charset="0"/>
              <a:buChar char="•"/>
            </a:pPr>
            <a:r>
              <a:rPr lang="en-GB" u="sng" dirty="0">
                <a:solidFill>
                  <a:srgbClr val="000000"/>
                </a:solidFill>
                <a:latin typeface="Georgia" panose="02040502050405020303" pitchFamily="18" charset="0"/>
              </a:rPr>
              <a:t>AT NGB LEVEL:</a:t>
            </a:r>
          </a:p>
          <a:p>
            <a:pPr lvl="1"/>
            <a:r>
              <a:rPr lang="en-GB" dirty="0">
                <a:solidFill>
                  <a:srgbClr val="000000"/>
                </a:solidFill>
                <a:latin typeface="Georgia" panose="02040502050405020303" pitchFamily="18" charset="0"/>
              </a:rPr>
              <a:t>SCP policies</a:t>
            </a:r>
          </a:p>
          <a:p>
            <a:pPr lvl="1"/>
            <a:r>
              <a:rPr lang="en-GB" dirty="0">
                <a:solidFill>
                  <a:srgbClr val="000000"/>
                </a:solidFill>
                <a:latin typeface="Georgia" panose="02040502050405020303" pitchFamily="18" charset="0"/>
              </a:rPr>
              <a:t>Safeguarding and child protection Lead Officer</a:t>
            </a:r>
          </a:p>
          <a:p>
            <a:pPr lvl="1"/>
            <a:r>
              <a:rPr lang="en-GB" dirty="0">
                <a:solidFill>
                  <a:srgbClr val="000000"/>
                </a:solidFill>
                <a:latin typeface="Georgia" panose="02040502050405020303" pitchFamily="18" charset="0"/>
              </a:rPr>
              <a:t>Mechanisms in place for managing suspicions</a:t>
            </a:r>
          </a:p>
          <a:p>
            <a:pPr lvl="1"/>
            <a:r>
              <a:rPr lang="en-GB" dirty="0">
                <a:solidFill>
                  <a:srgbClr val="000000"/>
                </a:solidFill>
                <a:latin typeface="Georgia" panose="02040502050405020303" pitchFamily="18" charset="0"/>
              </a:rPr>
              <a:t>Links with external statutory agencies (police, social</a:t>
            </a:r>
            <a:endParaRPr lang="en-GB" dirty="0">
              <a:latin typeface="Georgia" panose="02040502050405020303" pitchFamily="18" charset="0"/>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16</a:t>
            </a:fld>
            <a:endParaRPr lang="en-US"/>
          </a:p>
        </p:txBody>
      </p:sp>
    </p:spTree>
    <p:extLst>
      <p:ext uri="{BB962C8B-B14F-4D97-AF65-F5344CB8AC3E}">
        <p14:creationId xmlns:p14="http://schemas.microsoft.com/office/powerpoint/2010/main" val="2913492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baseline="30000" dirty="0">
              <a:solidFill>
                <a:schemeClr val="tx1"/>
              </a:solidFill>
              <a:effectLst/>
              <a:latin typeface="+mn-lt"/>
              <a:ea typeface="+mn-ea"/>
              <a:cs typeface="+mn-cs"/>
            </a:endParaRPr>
          </a:p>
          <a:p>
            <a:pPr eaLnBrk="1" hangingPunct="1"/>
            <a:r>
              <a:rPr lang="en-GB" dirty="0">
                <a:solidFill>
                  <a:srgbClr val="000000"/>
                </a:solidFill>
                <a:latin typeface="Georgia" panose="02040502050405020303" pitchFamily="18" charset="0"/>
              </a:rPr>
              <a:t>Sport has since late-2000s begun to introduce &amp; embed SCP policies:</a:t>
            </a:r>
          </a:p>
          <a:p>
            <a:pPr eaLnBrk="1" hangingPunct="1"/>
            <a:endParaRPr lang="en-GB" dirty="0">
              <a:solidFill>
                <a:srgbClr val="000000"/>
              </a:solidFill>
              <a:latin typeface="Georgia" panose="02040502050405020303" pitchFamily="18" charset="0"/>
            </a:endParaRPr>
          </a:p>
          <a:p>
            <a:pPr eaLnBrk="1" hangingPunct="1"/>
            <a:r>
              <a:rPr lang="en-GB" u="sng" dirty="0">
                <a:solidFill>
                  <a:srgbClr val="000000"/>
                </a:solidFill>
                <a:latin typeface="Georgia" panose="02040502050405020303" pitchFamily="18" charset="0"/>
              </a:rPr>
              <a:t>AT CLUB LEVEL:</a:t>
            </a:r>
          </a:p>
          <a:p>
            <a:pPr lvl="1"/>
            <a:r>
              <a:rPr lang="en-GB" dirty="0">
                <a:solidFill>
                  <a:srgbClr val="000000"/>
                </a:solidFill>
                <a:latin typeface="Georgia" panose="02040502050405020303" pitchFamily="18" charset="0"/>
              </a:rPr>
              <a:t>SCP policies</a:t>
            </a:r>
          </a:p>
          <a:p>
            <a:pPr lvl="1"/>
            <a:r>
              <a:rPr lang="en-GB" dirty="0">
                <a:solidFill>
                  <a:srgbClr val="000000"/>
                </a:solidFill>
                <a:latin typeface="Georgia" panose="02040502050405020303" pitchFamily="18" charset="0"/>
              </a:rPr>
              <a:t>Club Welfare Officer(s)</a:t>
            </a:r>
          </a:p>
          <a:p>
            <a:pPr lvl="1"/>
            <a:r>
              <a:rPr lang="en-GB" dirty="0">
                <a:solidFill>
                  <a:srgbClr val="000000"/>
                </a:solidFill>
                <a:latin typeface="Georgia" panose="02040502050405020303" pitchFamily="18" charset="0"/>
              </a:rPr>
              <a:t>Mechanisms in place to report suspicions </a:t>
            </a:r>
          </a:p>
          <a:p>
            <a:pPr lvl="1"/>
            <a:r>
              <a:rPr lang="en-GB" dirty="0">
                <a:solidFill>
                  <a:srgbClr val="000000"/>
                </a:solidFill>
                <a:latin typeface="Georgia" panose="02040502050405020303" pitchFamily="18" charset="0"/>
              </a:rPr>
              <a:t>SCP training for coaches</a:t>
            </a:r>
          </a:p>
          <a:p>
            <a:pPr lvl="1"/>
            <a:r>
              <a:rPr lang="en-GB" dirty="0">
                <a:solidFill>
                  <a:srgbClr val="000000"/>
                </a:solidFill>
                <a:latin typeface="Georgia" panose="02040502050405020303" pitchFamily="18" charset="0"/>
              </a:rPr>
              <a:t>DBS checks for adults working </a:t>
            </a:r>
            <a:r>
              <a:rPr lang="en-GB" u="sng" dirty="0">
                <a:solidFill>
                  <a:srgbClr val="000000"/>
                </a:solidFill>
                <a:latin typeface="Georgia" panose="02040502050405020303" pitchFamily="18" charset="0"/>
              </a:rPr>
              <a:t>unsupervised</a:t>
            </a:r>
            <a:r>
              <a:rPr lang="en-GB" dirty="0">
                <a:solidFill>
                  <a:srgbClr val="000000"/>
                </a:solidFill>
                <a:latin typeface="Georgia" panose="02040502050405020303" pitchFamily="18" charset="0"/>
              </a:rPr>
              <a:t> with children</a:t>
            </a:r>
          </a:p>
          <a:p>
            <a:pPr lvl="1"/>
            <a:r>
              <a:rPr lang="en-GB" dirty="0">
                <a:latin typeface="Georgia" panose="02040502050405020303" pitchFamily="18" charset="0"/>
                <a:cs typeface="Times New Roman" panose="02020603050405020304" pitchFamily="18" charset="0"/>
              </a:rPr>
              <a:t>Codes of ethics/behaviour</a:t>
            </a:r>
            <a:endParaRPr lang="en-GB" dirty="0">
              <a:solidFill>
                <a:srgbClr val="000000"/>
              </a:solidFill>
              <a:latin typeface="Georgia" panose="02040502050405020303" pitchFamily="18" charset="0"/>
            </a:endParaRPr>
          </a:p>
          <a:p>
            <a:pPr lvl="1"/>
            <a:endParaRPr lang="en-GB" dirty="0">
              <a:solidFill>
                <a:srgbClr val="000000"/>
              </a:solidFill>
              <a:latin typeface="Georgia" panose="02040502050405020303" pitchFamily="18" charset="0"/>
            </a:endParaRPr>
          </a:p>
          <a:p>
            <a:pPr marL="355600" lvl="1">
              <a:buFont typeface="Arial" panose="020B0604020202020204" pitchFamily="34" charset="0"/>
              <a:buChar char="•"/>
            </a:pPr>
            <a:r>
              <a:rPr lang="en-GB" u="sng" dirty="0">
                <a:solidFill>
                  <a:srgbClr val="000000"/>
                </a:solidFill>
                <a:latin typeface="Georgia" panose="02040502050405020303" pitchFamily="18" charset="0"/>
              </a:rPr>
              <a:t>AT NGB LEVEL:</a:t>
            </a:r>
          </a:p>
          <a:p>
            <a:pPr lvl="1"/>
            <a:r>
              <a:rPr lang="en-GB" dirty="0">
                <a:solidFill>
                  <a:srgbClr val="000000"/>
                </a:solidFill>
                <a:latin typeface="Georgia" panose="02040502050405020303" pitchFamily="18" charset="0"/>
              </a:rPr>
              <a:t>SCP policies</a:t>
            </a:r>
          </a:p>
          <a:p>
            <a:pPr lvl="1"/>
            <a:r>
              <a:rPr lang="en-GB" dirty="0">
                <a:solidFill>
                  <a:srgbClr val="000000"/>
                </a:solidFill>
                <a:latin typeface="Georgia" panose="02040502050405020303" pitchFamily="18" charset="0"/>
              </a:rPr>
              <a:t>Safeguarding and child protection Lead Officer</a:t>
            </a:r>
          </a:p>
          <a:p>
            <a:pPr lvl="1"/>
            <a:r>
              <a:rPr lang="en-GB" dirty="0">
                <a:solidFill>
                  <a:srgbClr val="000000"/>
                </a:solidFill>
                <a:latin typeface="Georgia" panose="02040502050405020303" pitchFamily="18" charset="0"/>
              </a:rPr>
              <a:t>Mechanisms in place for managing suspicions</a:t>
            </a:r>
          </a:p>
          <a:p>
            <a:pPr lvl="1"/>
            <a:r>
              <a:rPr lang="en-GB" dirty="0">
                <a:solidFill>
                  <a:srgbClr val="000000"/>
                </a:solidFill>
                <a:latin typeface="Georgia" panose="02040502050405020303" pitchFamily="18" charset="0"/>
              </a:rPr>
              <a:t>Links with external statutory agencies (police, social</a:t>
            </a:r>
            <a:endParaRPr lang="en-GB" dirty="0">
              <a:latin typeface="Georgia" panose="02040502050405020303" pitchFamily="18" charset="0"/>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17</a:t>
            </a:fld>
            <a:endParaRPr lang="en-US"/>
          </a:p>
        </p:txBody>
      </p:sp>
    </p:spTree>
    <p:extLst>
      <p:ext uri="{BB962C8B-B14F-4D97-AF65-F5344CB8AC3E}">
        <p14:creationId xmlns:p14="http://schemas.microsoft.com/office/powerpoint/2010/main" val="406780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baseline="30000" dirty="0">
              <a:solidFill>
                <a:schemeClr val="tx1"/>
              </a:solidFill>
              <a:effectLst/>
              <a:latin typeface="+mn-lt"/>
              <a:ea typeface="+mn-ea"/>
              <a:cs typeface="+mn-cs"/>
            </a:endParaRPr>
          </a:p>
          <a:p>
            <a:pPr eaLnBrk="1" fontAlgn="auto" hangingPunct="1">
              <a:spcAft>
                <a:spcPts val="0"/>
              </a:spcAft>
              <a:buFont typeface="Arial" charset="0"/>
              <a:buChar char="•"/>
              <a:defRPr/>
            </a:pPr>
            <a:r>
              <a:rPr lang="en-GB" dirty="0">
                <a:latin typeface="Georgia" panose="02040502050405020303" pitchFamily="18" charset="0"/>
              </a:rPr>
              <a:t>Primary focus on sexual violence</a:t>
            </a:r>
          </a:p>
          <a:p>
            <a:pPr eaLnBrk="1" fontAlgn="auto" hangingPunct="1">
              <a:spcAft>
                <a:spcPts val="0"/>
              </a:spcAft>
              <a:buFont typeface="Arial" charset="0"/>
              <a:buChar char="•"/>
              <a:defRPr/>
            </a:pPr>
            <a:endParaRPr lang="en-GB" dirty="0">
              <a:latin typeface="Georgia" panose="02040502050405020303" pitchFamily="18" charset="0"/>
            </a:endParaRPr>
          </a:p>
          <a:p>
            <a:pPr eaLnBrk="1" fontAlgn="auto" hangingPunct="1">
              <a:spcAft>
                <a:spcPts val="0"/>
              </a:spcAft>
              <a:buFont typeface="Arial" charset="0"/>
              <a:buChar char="•"/>
              <a:defRPr/>
            </a:pPr>
            <a:r>
              <a:rPr lang="en-GB" dirty="0">
                <a:latin typeface="Georgia" panose="02040502050405020303" pitchFamily="18" charset="0"/>
              </a:rPr>
              <a:t> Tick-box exercise?</a:t>
            </a:r>
            <a:endParaRPr lang="en-GB" dirty="0">
              <a:latin typeface="Georgia" panose="02040502050405020303" pitchFamily="18" charset="0"/>
              <a:cs typeface="Times New Roman" panose="02020603050405020304" pitchFamily="18" charset="0"/>
            </a:endParaRPr>
          </a:p>
          <a:p>
            <a:pPr marL="0" indent="0" eaLnBrk="1" fontAlgn="auto" hangingPunct="1">
              <a:spcAft>
                <a:spcPts val="0"/>
              </a:spcAft>
              <a:defRPr/>
            </a:pPr>
            <a:r>
              <a:rPr lang="en-GB" dirty="0">
                <a:latin typeface="Georgia" panose="02040502050405020303" pitchFamily="18" charset="0"/>
              </a:rPr>
              <a:t> </a:t>
            </a:r>
          </a:p>
          <a:p>
            <a:pPr eaLnBrk="1" fontAlgn="auto" hangingPunct="1">
              <a:spcAft>
                <a:spcPts val="0"/>
              </a:spcAft>
              <a:buFont typeface="Arial" charset="0"/>
              <a:buChar char="•"/>
              <a:defRPr/>
            </a:pPr>
            <a:r>
              <a:rPr lang="en-GB" dirty="0">
                <a:latin typeface="Georgia" panose="02040502050405020303" pitchFamily="18" charset="0"/>
              </a:rPr>
              <a:t> Unclear how/whether procedures in place are monitored – tick box exercise?</a:t>
            </a:r>
          </a:p>
          <a:p>
            <a:pPr marL="0" indent="0" eaLnBrk="1" fontAlgn="auto" hangingPunct="1">
              <a:spcAft>
                <a:spcPts val="0"/>
              </a:spcAft>
              <a:buFont typeface="Arial" charset="0"/>
              <a:buChar char="•"/>
              <a:defRPr/>
            </a:pPr>
            <a:endParaRPr lang="en-GB" dirty="0">
              <a:latin typeface="Georgia" panose="02040502050405020303" pitchFamily="18" charset="0"/>
            </a:endParaRPr>
          </a:p>
          <a:p>
            <a:pPr marL="0" indent="0" eaLnBrk="1" fontAlgn="auto" hangingPunct="1">
              <a:spcAft>
                <a:spcPts val="0"/>
              </a:spcAft>
              <a:buFont typeface="Arial" charset="0"/>
              <a:buChar char="•"/>
              <a:defRPr/>
            </a:pPr>
            <a:r>
              <a:rPr lang="en-GB" dirty="0">
                <a:latin typeface="Georgia" panose="02040502050405020303" pitchFamily="18" charset="0"/>
              </a:rPr>
              <a:t> Effectiveness of strategies is unknown</a:t>
            </a:r>
          </a:p>
          <a:p>
            <a:pPr marL="0" indent="0" eaLnBrk="1" fontAlgn="auto" hangingPunct="1">
              <a:spcAft>
                <a:spcPts val="0"/>
              </a:spcAft>
              <a:buFont typeface="Arial" charset="0"/>
              <a:buChar char="•"/>
              <a:defRPr/>
            </a:pPr>
            <a:endParaRPr lang="en-GB" dirty="0">
              <a:latin typeface="Georgia" panose="02040502050405020303" pitchFamily="18" charset="0"/>
            </a:endParaRPr>
          </a:p>
          <a:p>
            <a:pPr marL="0" indent="0" eaLnBrk="1" fontAlgn="auto" hangingPunct="1">
              <a:spcAft>
                <a:spcPts val="0"/>
              </a:spcAft>
              <a:buFont typeface="Arial" charset="0"/>
              <a:buChar char="•"/>
              <a:defRPr/>
            </a:pPr>
            <a:r>
              <a:rPr lang="en-GB" dirty="0">
                <a:latin typeface="Georgia" panose="02040502050405020303" pitchFamily="18" charset="0"/>
              </a:rPr>
              <a:t> Sport-specific strategies most likely to attract stakeholder ‘buy in’</a:t>
            </a:r>
          </a:p>
          <a:p>
            <a:pPr marL="0" indent="0" eaLnBrk="1" fontAlgn="auto" hangingPunct="1">
              <a:spcAft>
                <a:spcPts val="0"/>
              </a:spcAft>
              <a:buFont typeface="Arial" charset="0"/>
              <a:buChar char="•"/>
              <a:defRPr/>
            </a:pPr>
            <a:endParaRPr lang="en-GB" dirty="0">
              <a:latin typeface="Georgia" panose="02040502050405020303" pitchFamily="18" charset="0"/>
            </a:endParaRPr>
          </a:p>
          <a:p>
            <a:pPr marL="0" indent="0" eaLnBrk="1" fontAlgn="auto" hangingPunct="1">
              <a:spcAft>
                <a:spcPts val="0"/>
              </a:spcAft>
              <a:buFont typeface="Arial" charset="0"/>
              <a:buChar char="•"/>
              <a:defRPr/>
            </a:pPr>
            <a:r>
              <a:rPr lang="en-GB" dirty="0">
                <a:latin typeface="Georgia" panose="02040502050405020303" pitchFamily="18" charset="0"/>
              </a:rPr>
              <a:t> More needs to be done to involve children</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18</a:t>
            </a:fld>
            <a:endParaRPr lang="en-US"/>
          </a:p>
        </p:txBody>
      </p:sp>
    </p:spTree>
    <p:extLst>
      <p:ext uri="{BB962C8B-B14F-4D97-AF65-F5344CB8AC3E}">
        <p14:creationId xmlns:p14="http://schemas.microsoft.com/office/powerpoint/2010/main" val="32046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Font typeface="Arial" panose="020B0604020202020204" pitchFamily="34" charset="0"/>
              <a:buNone/>
            </a:pPr>
            <a:r>
              <a:rPr lang="en-GB" dirty="0">
                <a:latin typeface="Georgia" panose="02040502050405020303" pitchFamily="18" charset="0"/>
              </a:rPr>
              <a:t>More research on IV is needed in sport</a:t>
            </a:r>
          </a:p>
          <a:p>
            <a:pPr marL="342900" indent="-342900">
              <a:buFont typeface="Arial" panose="020B0604020202020204" pitchFamily="34" charset="0"/>
              <a:buChar char="•"/>
            </a:pPr>
            <a:endParaRPr lang="en-GB" dirty="0">
              <a:latin typeface="Georgia" panose="02040502050405020303" pitchFamily="18" charset="0"/>
            </a:endParaRPr>
          </a:p>
          <a:p>
            <a:pPr marL="800100" lvl="1" indent="-342900">
              <a:buFont typeface="Arial" panose="020B0604020202020204" pitchFamily="34" charset="0"/>
              <a:buChar char="•"/>
            </a:pPr>
            <a:r>
              <a:rPr lang="en-GB" dirty="0">
                <a:latin typeface="Georgia" panose="02040502050405020303" pitchFamily="18" charset="0"/>
                <a:cs typeface="Times New Roman" panose="02020603050405020304" pitchFamily="18" charset="0"/>
              </a:rPr>
              <a:t>Quantitative &amp; qualitative – prevalence &amp; experience, evaluation</a:t>
            </a:r>
          </a:p>
          <a:p>
            <a:pPr marL="800100" lvl="1" indent="-342900">
              <a:buFont typeface="Arial" panose="020B0604020202020204" pitchFamily="34" charset="0"/>
              <a:buChar char="•"/>
            </a:pPr>
            <a:endParaRPr lang="en-GB" dirty="0">
              <a:latin typeface="Georgia" panose="02040502050405020303" pitchFamily="18" charset="0"/>
              <a:cs typeface="Times New Roman" panose="02020603050405020304" pitchFamily="18" charset="0"/>
            </a:endParaRPr>
          </a:p>
          <a:p>
            <a:pPr marL="800100" lvl="1" indent="-342900">
              <a:buFont typeface="Arial" panose="020B0604020202020204" pitchFamily="34" charset="0"/>
              <a:buChar char="•"/>
            </a:pPr>
            <a:r>
              <a:rPr lang="en-GB" dirty="0">
                <a:latin typeface="Georgia" panose="02040502050405020303" pitchFamily="18" charset="0"/>
                <a:cs typeface="Times New Roman" panose="02020603050405020304" pitchFamily="18" charset="0"/>
              </a:rPr>
              <a:t>All forms of IV – individual modes &amp; intersecting modes</a:t>
            </a:r>
          </a:p>
          <a:p>
            <a:pPr marL="800100" lvl="1" indent="-342900">
              <a:buFont typeface="Arial" panose="020B0604020202020204" pitchFamily="34" charset="0"/>
              <a:buChar char="•"/>
            </a:pPr>
            <a:endParaRPr lang="en-GB" dirty="0">
              <a:latin typeface="Georgia" panose="02040502050405020303" pitchFamily="18" charset="0"/>
              <a:cs typeface="Times New Roman" panose="02020603050405020304" pitchFamily="18" charset="0"/>
            </a:endParaRPr>
          </a:p>
          <a:p>
            <a:pPr marL="800100" lvl="1" indent="-342900">
              <a:buFont typeface="Arial" panose="020B0604020202020204" pitchFamily="34" charset="0"/>
              <a:buChar char="•"/>
            </a:pPr>
            <a:r>
              <a:rPr lang="en-GB" dirty="0">
                <a:latin typeface="Georgia" panose="02040502050405020303" pitchFamily="18" charset="0"/>
                <a:cs typeface="Times New Roman" panose="02020603050405020304" pitchFamily="18" charset="0"/>
              </a:rPr>
              <a:t>Across all sports</a:t>
            </a:r>
          </a:p>
          <a:p>
            <a:pPr marL="800100" lvl="1" indent="-342900">
              <a:buFont typeface="Arial" panose="020B0604020202020204" pitchFamily="34" charset="0"/>
              <a:buChar char="•"/>
            </a:pPr>
            <a:endParaRPr lang="en-GB" dirty="0">
              <a:latin typeface="Georgia" panose="02040502050405020303" pitchFamily="18" charset="0"/>
              <a:cs typeface="Times New Roman" panose="02020603050405020304" pitchFamily="18" charset="0"/>
            </a:endParaRPr>
          </a:p>
          <a:p>
            <a:pPr marL="800100" lvl="1" indent="-342900">
              <a:buFont typeface="Arial" panose="020B0604020202020204" pitchFamily="34" charset="0"/>
              <a:buChar char="•"/>
            </a:pPr>
            <a:r>
              <a:rPr lang="en-GB" dirty="0">
                <a:latin typeface="Georgia" panose="02040502050405020303" pitchFamily="18" charset="0"/>
                <a:cs typeface="Times New Roman" panose="02020603050405020304" pitchFamily="18" charset="0"/>
              </a:rPr>
              <a:t>Focus on adults &amp; children</a:t>
            </a:r>
            <a:endParaRPr lang="en-GB" sz="1200" b="0" i="0" kern="1200" baseline="300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pPr>
              <a:buFont typeface="Arial" panose="020B0604020202020204" pitchFamily="34" charset="0"/>
              <a:buChar char="•"/>
            </a:pPr>
            <a:r>
              <a:rPr lang="en-GB" dirty="0">
                <a:latin typeface="Georgia" panose="02040502050405020303" pitchFamily="18" charset="0"/>
              </a:rPr>
              <a:t>Focus on sexual violence at expense of other forms and modes of IV</a:t>
            </a:r>
          </a:p>
          <a:p>
            <a:pPr>
              <a:buFont typeface="Arial" panose="020B0604020202020204" pitchFamily="34" charset="0"/>
              <a:buChar char="•"/>
            </a:pPr>
            <a:endParaRPr lang="en-GB" dirty="0">
              <a:latin typeface="Georgia" panose="02040502050405020303" pitchFamily="18" charset="0"/>
            </a:endParaRPr>
          </a:p>
          <a:p>
            <a:pPr>
              <a:buFont typeface="Arial" panose="020B0604020202020204" pitchFamily="34" charset="0"/>
              <a:buChar char="•"/>
            </a:pPr>
            <a:r>
              <a:rPr lang="en-GB" dirty="0">
                <a:latin typeface="Georgia" panose="02040502050405020303" pitchFamily="18" charset="0"/>
              </a:rPr>
              <a:t>Focus on children’s experiences through retrospective studies</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pPr>
              <a:buFont typeface="Arial" panose="020B0604020202020204" pitchFamily="34" charset="0"/>
              <a:buChar char="•"/>
            </a:pPr>
            <a:r>
              <a:rPr lang="en-GB" sz="1200" dirty="0">
                <a:latin typeface="Georgia" panose="02040502050405020303" pitchFamily="18" charset="0"/>
              </a:rPr>
              <a:t>Focus on sexual violence at expense of other forms and modes of IV</a:t>
            </a:r>
          </a:p>
          <a:p>
            <a:pPr>
              <a:buFont typeface="Arial" panose="020B0604020202020204" pitchFamily="34" charset="0"/>
              <a:buChar char="•"/>
            </a:pPr>
            <a:endParaRPr lang="en-GB" sz="1200" dirty="0">
              <a:latin typeface="Georgia" panose="02040502050405020303" pitchFamily="18" charset="0"/>
            </a:endParaRPr>
          </a:p>
          <a:p>
            <a:pPr>
              <a:buFont typeface="Arial" panose="020B0604020202020204" pitchFamily="34" charset="0"/>
              <a:buChar char="•"/>
            </a:pPr>
            <a:r>
              <a:rPr lang="en-GB" sz="1200" dirty="0">
                <a:latin typeface="Georgia" panose="02040502050405020303" pitchFamily="18" charset="0"/>
              </a:rPr>
              <a:t>Focus on children’s experiences through retrospective studies</a:t>
            </a:r>
          </a:p>
          <a:p>
            <a:endParaRPr lang="en-GB" sz="1200" b="0" i="0" kern="1200" dirty="0">
              <a:solidFill>
                <a:schemeClr val="tx1"/>
              </a:solidFill>
              <a:effectLst/>
              <a:latin typeface="+mn-lt"/>
              <a:ea typeface="+mn-ea"/>
              <a:cs typeface="+mn-cs"/>
            </a:endParaRPr>
          </a:p>
          <a:p>
            <a:pPr marL="342900" indent="-342900">
              <a:spcAft>
                <a:spcPts val="600"/>
              </a:spcAft>
              <a:buFont typeface="Arial" panose="020B0604020202020204" pitchFamily="34" charset="0"/>
              <a:buChar char="•"/>
            </a:pPr>
            <a:r>
              <a:rPr lang="en-GB" sz="2800" b="1" dirty="0">
                <a:latin typeface="Georgia" panose="02040502050405020303" pitchFamily="18" charset="0"/>
                <a:ea typeface="Calibri" panose="020F0502020204030204" pitchFamily="34" charset="0"/>
                <a:cs typeface="Times New Roman" panose="02020603050405020304" pitchFamily="18" charset="0"/>
              </a:rPr>
              <a:t>Current focus on: </a:t>
            </a:r>
          </a:p>
          <a:p>
            <a:pPr marL="800100" lvl="1" indent="-342900">
              <a:spcAft>
                <a:spcPts val="600"/>
              </a:spcAft>
              <a:buFont typeface="Arial" panose="020B0604020202020204" pitchFamily="34" charset="0"/>
              <a:buChar char="•"/>
            </a:pPr>
            <a:r>
              <a:rPr lang="en-GB" dirty="0">
                <a:latin typeface="Georgia" panose="02040502050405020303" pitchFamily="18" charset="0"/>
                <a:ea typeface="Calibri" panose="020F0502020204030204" pitchFamily="34" charset="0"/>
                <a:cs typeface="Times New Roman" panose="02020603050405020304" pitchFamily="18" charset="0"/>
              </a:rPr>
              <a:t>Football / male victims / most serious child sexual assaults</a:t>
            </a:r>
          </a:p>
          <a:p>
            <a:pPr marL="800100" lvl="1" indent="-342900">
              <a:spcAft>
                <a:spcPts val="600"/>
              </a:spcAft>
              <a:buFont typeface="Arial" panose="020B0604020202020204" pitchFamily="34" charset="0"/>
              <a:buChar char="•"/>
            </a:pPr>
            <a:r>
              <a:rPr lang="en-GB" dirty="0">
                <a:latin typeface="Georgia" panose="02040502050405020303" pitchFamily="18" charset="0"/>
                <a:ea typeface="Calibri" panose="020F0502020204030204" pitchFamily="34" charset="0"/>
                <a:cs typeface="Times New Roman" panose="02020603050405020304" pitchFamily="18" charset="0"/>
              </a:rPr>
              <a:t>Other sports? / females? / spectrum of sexual violence?</a:t>
            </a:r>
          </a:p>
          <a:p>
            <a:pPr marL="342900" indent="-342900">
              <a:spcAft>
                <a:spcPts val="600"/>
              </a:spcAft>
              <a:buFont typeface="Arial" panose="020B0604020202020204" pitchFamily="34" charset="0"/>
              <a:buChar char="•"/>
            </a:pPr>
            <a:r>
              <a:rPr lang="en-GB" sz="2800" b="1" dirty="0">
                <a:latin typeface="Georgia" panose="02040502050405020303" pitchFamily="18" charset="0"/>
                <a:ea typeface="Calibri" panose="020F0502020204030204" pitchFamily="34" charset="0"/>
                <a:cs typeface="Times New Roman" panose="02020603050405020304" pitchFamily="18" charset="0"/>
              </a:rPr>
              <a:t>Lack of systematic, robust data</a:t>
            </a:r>
          </a:p>
          <a:p>
            <a:pPr marL="800100" lvl="1" indent="-342900">
              <a:spcAft>
                <a:spcPts val="600"/>
              </a:spcAft>
              <a:buFont typeface="Arial" panose="020B0604020202020204" pitchFamily="34" charset="0"/>
              <a:buChar char="•"/>
            </a:pPr>
            <a:r>
              <a:rPr lang="en-GB" dirty="0">
                <a:latin typeface="Georgia" panose="02040502050405020303" pitchFamily="18" charset="0"/>
                <a:ea typeface="Calibri" panose="020F0502020204030204" pitchFamily="34" charset="0"/>
                <a:cs typeface="Times New Roman" panose="02020603050405020304" pitchFamily="18" charset="0"/>
              </a:rPr>
              <a:t>prevalence data</a:t>
            </a:r>
          </a:p>
          <a:p>
            <a:pPr marL="800100" lvl="1" indent="-342900">
              <a:spcAft>
                <a:spcPts val="600"/>
              </a:spcAft>
              <a:buFont typeface="Arial" panose="020B0604020202020204" pitchFamily="34" charset="0"/>
              <a:buChar char="•"/>
            </a:pPr>
            <a:r>
              <a:rPr lang="en-GB" dirty="0">
                <a:latin typeface="Georgia" panose="02040502050405020303" pitchFamily="18" charset="0"/>
                <a:ea typeface="Calibri" panose="020F0502020204030204" pitchFamily="34" charset="0"/>
                <a:cs typeface="Times New Roman" panose="02020603050405020304" pitchFamily="18" charset="0"/>
              </a:rPr>
              <a:t>reporting data</a:t>
            </a:r>
          </a:p>
          <a:p>
            <a:pPr marL="800100" lvl="1" indent="-342900">
              <a:spcAft>
                <a:spcPts val="600"/>
              </a:spcAft>
              <a:buFont typeface="Arial" panose="020B0604020202020204" pitchFamily="34" charset="0"/>
              <a:buChar char="•"/>
            </a:pPr>
            <a:r>
              <a:rPr lang="en-GB" dirty="0">
                <a:latin typeface="Georgia" panose="02040502050405020303" pitchFamily="18" charset="0"/>
                <a:ea typeface="Calibri" panose="020F0502020204030204" pitchFamily="34" charset="0"/>
                <a:cs typeface="Times New Roman" panose="02020603050405020304" pitchFamily="18" charset="0"/>
              </a:rPr>
              <a:t>abusers …</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19</a:t>
            </a:fld>
            <a:endParaRPr lang="en-US"/>
          </a:p>
        </p:txBody>
      </p:sp>
    </p:spTree>
    <p:extLst>
      <p:ext uri="{BB962C8B-B14F-4D97-AF65-F5344CB8AC3E}">
        <p14:creationId xmlns:p14="http://schemas.microsoft.com/office/powerpoint/2010/main" val="257517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D4107A6-C566-B74E-A040-C88AE8753D27}" type="slidenum">
              <a:rPr lang="en-US" smtClean="0"/>
              <a:pPr/>
              <a:t>2</a:t>
            </a:fld>
            <a:endParaRPr lang="en-US"/>
          </a:p>
        </p:txBody>
      </p:sp>
    </p:spTree>
    <p:extLst>
      <p:ext uri="{BB962C8B-B14F-4D97-AF65-F5344CB8AC3E}">
        <p14:creationId xmlns:p14="http://schemas.microsoft.com/office/powerpoint/2010/main" val="404936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endParaRPr lang="en-GB" dirty="0">
              <a:latin typeface="Georgia" panose="02040502050405020303"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20</a:t>
            </a:fld>
            <a:endParaRPr lang="en-US"/>
          </a:p>
        </p:txBody>
      </p:sp>
    </p:spTree>
    <p:extLst>
      <p:ext uri="{BB962C8B-B14F-4D97-AF65-F5344CB8AC3E}">
        <p14:creationId xmlns:p14="http://schemas.microsoft.com/office/powerpoint/2010/main" val="2937305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endParaRPr lang="en-GB" dirty="0"/>
          </a:p>
        </p:txBody>
      </p:sp>
      <p:sp>
        <p:nvSpPr>
          <p:cNvPr id="4" name="Slide Number Placeholder 3"/>
          <p:cNvSpPr>
            <a:spLocks noGrp="1"/>
          </p:cNvSpPr>
          <p:nvPr>
            <p:ph type="sldNum" sz="quarter" idx="10"/>
          </p:nvPr>
        </p:nvSpPr>
        <p:spPr/>
        <p:txBody>
          <a:bodyPr/>
          <a:lstStyle/>
          <a:p>
            <a:fld id="{1D4107A6-C566-B74E-A040-C88AE8753D27}" type="slidenum">
              <a:rPr lang="en-US" smtClean="0"/>
              <a:pPr/>
              <a:t>21</a:t>
            </a:fld>
            <a:endParaRPr lang="en-US"/>
          </a:p>
        </p:txBody>
      </p:sp>
    </p:spTree>
    <p:extLst>
      <p:ext uri="{BB962C8B-B14F-4D97-AF65-F5344CB8AC3E}">
        <p14:creationId xmlns:p14="http://schemas.microsoft.com/office/powerpoint/2010/main" val="1217722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D4107A6-C566-B74E-A040-C88AE8753D27}" type="slidenum">
              <a:rPr lang="en-US" smtClean="0"/>
              <a:pPr/>
              <a:t>22</a:t>
            </a:fld>
            <a:endParaRPr lang="en-US"/>
          </a:p>
        </p:txBody>
      </p:sp>
    </p:spTree>
    <p:extLst>
      <p:ext uri="{BB962C8B-B14F-4D97-AF65-F5344CB8AC3E}">
        <p14:creationId xmlns:p14="http://schemas.microsoft.com/office/powerpoint/2010/main" val="21881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Violence is “the intentional use of physical force or power, threatened or actual, against oneself, or against a group or community that either results in or has a high likelihood of resulting in injury, death, psychological harm, maldevelopment or deprivation” (</a:t>
            </a:r>
            <a:r>
              <a:rPr lang="en-GB" sz="1200" dirty="0">
                <a:latin typeface="Georgia" panose="02040502050405020303" pitchFamily="18" charset="0"/>
              </a:rPr>
              <a:t>WHO/ UN Development Programme/ UN Office on Drugs &amp; Crime, 2014, p. 2).</a:t>
            </a:r>
            <a:endParaRPr lang="en-GB" dirty="0"/>
          </a:p>
          <a:p>
            <a:endParaRPr lang="en-GB" dirty="0"/>
          </a:p>
          <a:p>
            <a:r>
              <a:rPr lang="en-GB" dirty="0"/>
              <a:t>Some people may prefer abuse as ‘violence’ suggests physical force when in fact violence may not involve force – it may include coercive control, financial/economic abuse, spiritual abuse for example</a:t>
            </a:r>
          </a:p>
          <a:p>
            <a:endParaRPr lang="en-GB" dirty="0"/>
          </a:p>
          <a:p>
            <a:endParaRPr lang="en-GB" dirty="0"/>
          </a:p>
        </p:txBody>
      </p:sp>
      <p:sp>
        <p:nvSpPr>
          <p:cNvPr id="4" name="Slide Number Placeholder 3"/>
          <p:cNvSpPr>
            <a:spLocks noGrp="1"/>
          </p:cNvSpPr>
          <p:nvPr>
            <p:ph type="sldNum" sz="quarter" idx="10"/>
          </p:nvPr>
        </p:nvSpPr>
        <p:spPr/>
        <p:txBody>
          <a:bodyPr/>
          <a:lstStyle/>
          <a:p>
            <a:fld id="{1D4107A6-C566-B74E-A040-C88AE8753D27}" type="slidenum">
              <a:rPr lang="en-US" smtClean="0"/>
              <a:pPr/>
              <a:t>3</a:t>
            </a:fld>
            <a:endParaRPr lang="en-US"/>
          </a:p>
        </p:txBody>
      </p:sp>
    </p:spTree>
    <p:extLst>
      <p:ext uri="{BB962C8B-B14F-4D97-AF65-F5344CB8AC3E}">
        <p14:creationId xmlns:p14="http://schemas.microsoft.com/office/powerpoint/2010/main" val="122575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More specifically, IV </a:t>
            </a:r>
            <a:r>
              <a:rPr lang="en-GB" sz="1200" dirty="0">
                <a:latin typeface="Georgia" panose="02040502050405020303" pitchFamily="18" charset="0"/>
              </a:rPr>
              <a:t>refers to violence between individuals – includes child abuse, peer-on-peer abuse, gender-based violence such as homophobic abuse, domestic violence, </a:t>
            </a:r>
          </a:p>
          <a:p>
            <a:endParaRPr lang="en-GB" dirty="0"/>
          </a:p>
          <a:p>
            <a:r>
              <a:rPr lang="en-GB" dirty="0"/>
              <a:t>IV is distinct from self-directed violence and collective violence, (Self-directed violence is that which people inflict upon themselves, such as suicidal behaviour and self-mutilation. Collective violence refers to instrumental violence inflicted by larger groups such as nation states, militia groups and terrorist organizations in order to achieve political, economic or social objectives).</a:t>
            </a:r>
          </a:p>
          <a:p>
            <a:endParaRPr lang="en-GB" dirty="0"/>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D4107A6-C566-B74E-A040-C88AE8753D27}" type="slidenum">
              <a:rPr lang="en-US" smtClean="0"/>
              <a:pPr/>
              <a:t>4</a:t>
            </a:fld>
            <a:endParaRPr lang="en-US"/>
          </a:p>
        </p:txBody>
      </p:sp>
    </p:spTree>
    <p:extLst>
      <p:ext uri="{BB962C8B-B14F-4D97-AF65-F5344CB8AC3E}">
        <p14:creationId xmlns:p14="http://schemas.microsoft.com/office/powerpoint/2010/main" val="77383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effectLst/>
                <a:latin typeface="+mn-lt"/>
                <a:ea typeface="+mn-ea"/>
                <a:cs typeface="+mn-cs"/>
              </a:rPr>
              <a:t>Most importantly literature commonly identified 6 modes in which violence may be inflicted: physical; sexual; and psychological attack; and deprivation/neglect, economic/financial, and social </a:t>
            </a:r>
            <a:r>
              <a:rPr lang="en-GB" sz="1200" kern="1200" dirty="0">
                <a:solidFill>
                  <a:schemeClr val="tx1"/>
                </a:solidFill>
                <a:effectLst/>
                <a:latin typeface="+mn-lt"/>
                <a:ea typeface="+mn-ea"/>
                <a:cs typeface="+mn-cs"/>
              </a:rPr>
              <a:t>(Krug, Mercy, Dahlberg et al., 2002).</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typology of violence that can be a useful way to understand the contexts in which violence occurs and the interactions between types of violence. This typology distinguishes four modes in which violence may be inflicted: physical; sexual; and psychological attack; and deprivation. It further divides the general definition of violence into three sub-types according to the victim-perpetrator relationship</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Social abuse is behaviour that aims to cut you off from your family, friends, or community. It can also involve a person or people trying to damage your relationships with others. People who are socially abusive may also attempt to make you look bad or ruin your reputation. Social abuse can include things done in the home, in public, over the phone, or on the internet and social media.</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pPr marL="342900" indent="-342900">
              <a:buFont typeface="Arial" panose="020B0604020202020204" pitchFamily="34" charset="0"/>
              <a:buChar char="•"/>
            </a:pPr>
            <a:r>
              <a:rPr lang="en-GB" dirty="0">
                <a:latin typeface="Georgia" panose="02040502050405020303" pitchFamily="18" charset="0"/>
              </a:rPr>
              <a:t>Long- and short-term physical, psychological &amp; social effects</a:t>
            </a: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r>
              <a:rPr lang="en-GB" dirty="0">
                <a:latin typeface="Georgia" panose="02040502050405020303" pitchFamily="18" charset="0"/>
              </a:rPr>
              <a:t>increased use of health care services (</a:t>
            </a:r>
            <a:r>
              <a:rPr lang="en-GB" dirty="0" err="1">
                <a:latin typeface="Georgia" panose="02040502050405020303" pitchFamily="18" charset="0"/>
              </a:rPr>
              <a:t>Eisenstat</a:t>
            </a:r>
            <a:r>
              <a:rPr lang="en-GB" dirty="0">
                <a:latin typeface="Georgia" panose="02040502050405020303" pitchFamily="18" charset="0"/>
              </a:rPr>
              <a:t> &amp; Bancroft, 1999; McCauley, Kern, </a:t>
            </a:r>
            <a:r>
              <a:rPr lang="en-GB" dirty="0" err="1">
                <a:latin typeface="Georgia" panose="02040502050405020303" pitchFamily="18" charset="0"/>
              </a:rPr>
              <a:t>Kolodner</a:t>
            </a:r>
            <a:r>
              <a:rPr lang="en-GB" dirty="0">
                <a:latin typeface="Georgia" panose="02040502050405020303" pitchFamily="18" charset="0"/>
              </a:rPr>
              <a:t> K. et al., 1995; Council on Scientific Affairs American Medical Association, 1992)</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5</a:t>
            </a:fld>
            <a:endParaRPr lang="en-US"/>
          </a:p>
        </p:txBody>
      </p:sp>
    </p:spTree>
    <p:extLst>
      <p:ext uri="{BB962C8B-B14F-4D97-AF65-F5344CB8AC3E}">
        <p14:creationId xmlns:p14="http://schemas.microsoft.com/office/powerpoint/2010/main" val="309369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a:t>IV against children in sport data from Netherlands and Belgium</a:t>
            </a:r>
          </a:p>
          <a:p>
            <a:endParaRPr lang="en-GB" dirty="0"/>
          </a:p>
          <a:p>
            <a:r>
              <a:rPr lang="en-GB" dirty="0"/>
              <a:t>Retrospective of violence experienced while playing sport under age 18</a:t>
            </a:r>
          </a:p>
          <a:p>
            <a:endParaRPr lang="en-GB" dirty="0"/>
          </a:p>
          <a:p>
            <a:r>
              <a:rPr lang="nl-BE" sz="1200" kern="1200" dirty="0">
                <a:solidFill>
                  <a:schemeClr val="tx1"/>
                </a:solidFill>
                <a:effectLst/>
                <a:latin typeface="+mn-lt"/>
                <a:ea typeface="+mn-ea"/>
                <a:cs typeface="+mn-cs"/>
              </a:rPr>
              <a:t>Vertommen, T., Schipper-van Veldhoven, N., Wouters, K., Kampen, J. K., Brackenridge, C. H., Rhind, D. J. A., … </a:t>
            </a:r>
            <a:r>
              <a:rPr lang="en-GB" sz="1200" kern="1200" dirty="0">
                <a:solidFill>
                  <a:schemeClr val="tx1"/>
                </a:solidFill>
                <a:effectLst/>
                <a:latin typeface="+mn-lt"/>
                <a:ea typeface="+mn-ea"/>
                <a:cs typeface="+mn-cs"/>
              </a:rPr>
              <a:t>Van Den </a:t>
            </a:r>
            <a:r>
              <a:rPr lang="en-GB" sz="1200" kern="1200" dirty="0" err="1">
                <a:solidFill>
                  <a:schemeClr val="tx1"/>
                </a:solidFill>
                <a:effectLst/>
                <a:latin typeface="+mn-lt"/>
                <a:ea typeface="+mn-ea"/>
                <a:cs typeface="+mn-cs"/>
              </a:rPr>
              <a:t>Eede</a:t>
            </a:r>
            <a:r>
              <a:rPr lang="en-GB" sz="1200" kern="1200" dirty="0">
                <a:solidFill>
                  <a:schemeClr val="tx1"/>
                </a:solidFill>
                <a:effectLst/>
                <a:latin typeface="+mn-lt"/>
                <a:ea typeface="+mn-ea"/>
                <a:cs typeface="+mn-cs"/>
              </a:rPr>
              <a:t>, F. (2016). Interpersonal violence against children in sport in the Netherlands and Belgium. </a:t>
            </a:r>
            <a:r>
              <a:rPr lang="nl-BE" sz="1200" kern="1200" dirty="0">
                <a:solidFill>
                  <a:schemeClr val="tx1"/>
                </a:solidFill>
                <a:effectLst/>
                <a:latin typeface="+mn-lt"/>
                <a:ea typeface="+mn-ea"/>
                <a:cs typeface="+mn-cs"/>
              </a:rPr>
              <a:t>Child Abuse &amp; Neglect: The International Journal, 51, 223–236.</a:t>
            </a:r>
          </a:p>
          <a:p>
            <a:endParaRPr lang="nl-BE" sz="1200" kern="1200" dirty="0">
              <a:solidFill>
                <a:schemeClr val="tx1"/>
              </a:solidFill>
              <a:effectLst/>
              <a:latin typeface="+mn-lt"/>
              <a:ea typeface="+mn-ea"/>
              <a:cs typeface="+mn-cs"/>
            </a:endParaRPr>
          </a:p>
          <a:p>
            <a:endParaRPr lang="en-GB" dirty="0"/>
          </a:p>
          <a:p>
            <a:endParaRPr lang="en-GB" dirty="0"/>
          </a:p>
          <a:p>
            <a:endParaRPr lang="en-GB" dirty="0"/>
          </a:p>
          <a:p>
            <a:r>
              <a:rPr lang="en-GB" dirty="0"/>
              <a:t>While past research suggests some coaches don’t consider CP a core (or even in some cases partial) part of their role, all parents identified the coaches’ primary responsibility as ensuring their child(ren)’s welfare.</a:t>
            </a:r>
          </a:p>
          <a:p>
            <a:endParaRPr lang="en-GB" dirty="0"/>
          </a:p>
          <a:p>
            <a:r>
              <a:rPr lang="en-GB" dirty="0"/>
              <a:t>Parent data from Canada – representative sample of the general population of adolescents aged between 14 and 17 years, not just sport</a:t>
            </a:r>
          </a:p>
          <a:p>
            <a:endParaRPr lang="en-GB" dirty="0"/>
          </a:p>
          <a:p>
            <a:r>
              <a:rPr lang="en-GB" dirty="0"/>
              <a:t>Looked only at “sexual violence”</a:t>
            </a:r>
          </a:p>
          <a:p>
            <a:endParaRPr lang="en-GB" dirty="0"/>
          </a:p>
          <a:p>
            <a:r>
              <a:rPr lang="en-GB" sz="1200" kern="1200" dirty="0">
                <a:solidFill>
                  <a:schemeClr val="tx1"/>
                </a:solidFill>
                <a:effectLst/>
                <a:latin typeface="+mn-lt"/>
                <a:ea typeface="+mn-ea"/>
                <a:cs typeface="+mn-cs"/>
              </a:rPr>
              <a:t>0.5 % of respondents (0.4% of girls and 0.7% of boys) had been sexually abused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0.4% of respondents (0.2% of girls and 0.6% of boys) had been sexually harassed by a coach</a:t>
            </a:r>
            <a:endParaRPr lang="en-GB" dirty="0"/>
          </a:p>
          <a:p>
            <a:endParaRPr lang="en-GB" dirty="0"/>
          </a:p>
          <a:p>
            <a:r>
              <a:rPr lang="en-US" sz="1200" kern="1200" dirty="0">
                <a:solidFill>
                  <a:schemeClr val="tx1"/>
                </a:solidFill>
                <a:effectLst/>
                <a:latin typeface="+mn-lt"/>
                <a:ea typeface="+mn-ea"/>
                <a:cs typeface="+mn-cs"/>
              </a:rPr>
              <a:t>Parent, S., Lavoie, F., Thibodeau, M.-È., Hébert, M., </a:t>
            </a:r>
            <a:r>
              <a:rPr lang="en-US" sz="1200" kern="1200" dirty="0" err="1">
                <a:solidFill>
                  <a:schemeClr val="tx1"/>
                </a:solidFill>
                <a:effectLst/>
                <a:latin typeface="+mn-lt"/>
                <a:ea typeface="+mn-ea"/>
                <a:cs typeface="+mn-cs"/>
              </a:rPr>
              <a:t>Blais</a:t>
            </a:r>
            <a:r>
              <a:rPr lang="en-US" sz="1200" kern="1200" dirty="0">
                <a:solidFill>
                  <a:schemeClr val="tx1"/>
                </a:solidFill>
                <a:effectLst/>
                <a:latin typeface="+mn-lt"/>
                <a:ea typeface="+mn-ea"/>
                <a:cs typeface="+mn-cs"/>
              </a:rPr>
              <a:t>, M., and the members of the PAJ team. (2015). Sexual violence experienced in the sport context by a representative sample of Quebec teenagers. </a:t>
            </a:r>
            <a:r>
              <a:rPr lang="en-US" sz="1200" i="1" kern="1200" dirty="0">
                <a:solidFill>
                  <a:schemeClr val="tx1"/>
                </a:solidFill>
                <a:effectLst/>
                <a:latin typeface="+mn-lt"/>
                <a:ea typeface="+mn-ea"/>
                <a:cs typeface="+mn-cs"/>
              </a:rPr>
              <a:t>Journal of Interpersonal Violence</a:t>
            </a:r>
            <a:r>
              <a:rPr lang="en-US" sz="1200" kern="1200" dirty="0">
                <a:solidFill>
                  <a:schemeClr val="tx1"/>
                </a:solidFill>
                <a:effectLst/>
                <a:latin typeface="+mn-lt"/>
                <a:ea typeface="+mn-ea"/>
                <a:cs typeface="+mn-cs"/>
              </a:rPr>
              <a:t>, [Online First], pp. 1-21. </a:t>
            </a:r>
            <a:endParaRPr lang="en-GB" dirty="0"/>
          </a:p>
          <a:p>
            <a:endParaRPr lang="en-GB" dirty="0"/>
          </a:p>
          <a:p>
            <a:r>
              <a:rPr lang="en-GB" dirty="0"/>
              <a:t>-</a:t>
            </a:r>
          </a:p>
          <a:p>
            <a:r>
              <a:rPr lang="en-GB" dirty="0"/>
              <a:t>Retrospective of </a:t>
            </a:r>
            <a:r>
              <a:rPr lang="en-GB" dirty="0" err="1"/>
              <a:t>uni</a:t>
            </a:r>
            <a:r>
              <a:rPr lang="en-GB" dirty="0"/>
              <a:t> students on their experiences in sport as children</a:t>
            </a:r>
          </a:p>
          <a:p>
            <a:endParaRPr lang="en-GB" dirty="0"/>
          </a:p>
          <a:p>
            <a:r>
              <a:rPr lang="en-GB" dirty="0"/>
              <a:t>While past research suggests some coaches don’t consider CP a core (or even in some cases partial) part of their role, all parents identified the coaches’ primary responsibility as ensuring their child(ren)’s welfare.</a:t>
            </a:r>
          </a:p>
          <a:p>
            <a:endParaRPr lang="en-GB" dirty="0"/>
          </a:p>
          <a:p>
            <a:r>
              <a:rPr lang="en-GB" dirty="0"/>
              <a:t>-</a:t>
            </a:r>
          </a:p>
          <a:p>
            <a:r>
              <a:rPr lang="en-GB" dirty="0"/>
              <a:t>Only focused on sexual harassment</a:t>
            </a:r>
          </a:p>
          <a:p>
            <a:r>
              <a:rPr lang="en-GB" dirty="0"/>
              <a:t>Sample of students studying sport courses in Norway, Czech republic and Greece about their experiences in sport </a:t>
            </a:r>
          </a:p>
          <a:p>
            <a:endParaRPr lang="en-GB" dirty="0"/>
          </a:p>
          <a:p>
            <a:r>
              <a:rPr lang="en-GB" dirty="0"/>
              <a:t>Women (N = 616) who were studying in sport departments of academic institutions in the three countries participated in the study. T</a:t>
            </a:r>
          </a:p>
          <a:p>
            <a:endParaRPr lang="en-GB" dirty="0"/>
          </a:p>
          <a:p>
            <a:r>
              <a:rPr lang="en-GB" dirty="0"/>
              <a:t>- </a:t>
            </a:r>
          </a:p>
          <a:p>
            <a:r>
              <a:rPr lang="en-GB" dirty="0"/>
              <a:t>Out on the </a:t>
            </a:r>
            <a:r>
              <a:rPr lang="en-GB" dirty="0" err="1"/>
              <a:t>fiels</a:t>
            </a:r>
            <a:r>
              <a:rPr lang="en-GB" dirty="0"/>
              <a:t> </a:t>
            </a:r>
          </a:p>
          <a:p>
            <a:r>
              <a:rPr lang="en-GB" dirty="0"/>
              <a:t>9500 lesbian, gay, bisexual and straight people took part from around the world</a:t>
            </a:r>
          </a:p>
          <a:p>
            <a:endParaRPr lang="en-GB" dirty="0"/>
          </a:p>
          <a:p>
            <a:r>
              <a:rPr lang="en-GB" dirty="0"/>
              <a:t>80% of participants witnessed or experienced homophobia in sport (both straight and LGB) • Participants were more likely to have witnessed homophobia than experienced it personally. Half (54%) of gay men and lesbians (48%) said they had personally experienced homophobia</a:t>
            </a:r>
          </a:p>
          <a:p>
            <a:endParaRPr lang="en-GB" dirty="0"/>
          </a:p>
          <a:p>
            <a:r>
              <a:rPr lang="en-GB" dirty="0"/>
              <a:t>27% of gay men and 16% of lesbians said they have received verbal threats of harm</a:t>
            </a:r>
          </a:p>
          <a:p>
            <a:endParaRPr lang="en-GB" dirty="0"/>
          </a:p>
          <a:p>
            <a:r>
              <a:rPr lang="en-GB" dirty="0"/>
              <a:t>19% of gay men and 9% of lesbians have been physically assaulted</a:t>
            </a:r>
          </a:p>
          <a:p>
            <a:endParaRPr lang="en-GB" dirty="0"/>
          </a:p>
          <a:p>
            <a:r>
              <a:rPr lang="en-GB" dirty="0"/>
              <a:t>=</a:t>
            </a:r>
          </a:p>
          <a:p>
            <a:endParaRPr lang="en-GB" dirty="0"/>
          </a:p>
        </p:txBody>
      </p:sp>
      <p:sp>
        <p:nvSpPr>
          <p:cNvPr id="4" name="Slide Number Placeholder 3"/>
          <p:cNvSpPr>
            <a:spLocks noGrp="1"/>
          </p:cNvSpPr>
          <p:nvPr>
            <p:ph type="sldNum" sz="quarter" idx="10"/>
          </p:nvPr>
        </p:nvSpPr>
        <p:spPr/>
        <p:txBody>
          <a:bodyPr/>
          <a:lstStyle/>
          <a:p>
            <a:fld id="{1D4107A6-C566-B74E-A040-C88AE8753D27}" type="slidenum">
              <a:rPr lang="en-US" smtClean="0"/>
              <a:pPr/>
              <a:t>6</a:t>
            </a:fld>
            <a:endParaRPr lang="en-US"/>
          </a:p>
        </p:txBody>
      </p:sp>
    </p:spTree>
    <p:extLst>
      <p:ext uri="{BB962C8B-B14F-4D97-AF65-F5344CB8AC3E}">
        <p14:creationId xmlns:p14="http://schemas.microsoft.com/office/powerpoint/2010/main" val="28018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a:t>IV against children in sport data from Netherlands and Belgium</a:t>
            </a:r>
          </a:p>
          <a:p>
            <a:endParaRPr lang="en-GB" dirty="0"/>
          </a:p>
          <a:p>
            <a:r>
              <a:rPr lang="en-GB" dirty="0"/>
              <a:t>Retrospective of violence experienced while playing sport under age 18</a:t>
            </a:r>
          </a:p>
          <a:p>
            <a:endParaRPr lang="en-GB" dirty="0"/>
          </a:p>
          <a:p>
            <a:r>
              <a:rPr lang="nl-BE" sz="1200" kern="1200" dirty="0">
                <a:solidFill>
                  <a:schemeClr val="tx1"/>
                </a:solidFill>
                <a:effectLst/>
                <a:latin typeface="+mn-lt"/>
                <a:ea typeface="+mn-ea"/>
                <a:cs typeface="+mn-cs"/>
              </a:rPr>
              <a:t>Vertommen, T., Schipper-van Veldhoven, N., Wouters, K., Kampen, J. K., Brackenridge, C. H., Rhind, D. J. A., … </a:t>
            </a:r>
            <a:r>
              <a:rPr lang="en-GB" sz="1200" kern="1200" dirty="0">
                <a:solidFill>
                  <a:schemeClr val="tx1"/>
                </a:solidFill>
                <a:effectLst/>
                <a:latin typeface="+mn-lt"/>
                <a:ea typeface="+mn-ea"/>
                <a:cs typeface="+mn-cs"/>
              </a:rPr>
              <a:t>Van Den </a:t>
            </a:r>
            <a:r>
              <a:rPr lang="en-GB" sz="1200" kern="1200" dirty="0" err="1">
                <a:solidFill>
                  <a:schemeClr val="tx1"/>
                </a:solidFill>
                <a:effectLst/>
                <a:latin typeface="+mn-lt"/>
                <a:ea typeface="+mn-ea"/>
                <a:cs typeface="+mn-cs"/>
              </a:rPr>
              <a:t>Eede</a:t>
            </a:r>
            <a:r>
              <a:rPr lang="en-GB" sz="1200" kern="1200" dirty="0">
                <a:solidFill>
                  <a:schemeClr val="tx1"/>
                </a:solidFill>
                <a:effectLst/>
                <a:latin typeface="+mn-lt"/>
                <a:ea typeface="+mn-ea"/>
                <a:cs typeface="+mn-cs"/>
              </a:rPr>
              <a:t>, F. (2016). Interpersonal violence against children in sport in the Netherlands and Belgium. </a:t>
            </a:r>
            <a:r>
              <a:rPr lang="nl-BE" sz="1200" kern="1200" dirty="0">
                <a:solidFill>
                  <a:schemeClr val="tx1"/>
                </a:solidFill>
                <a:effectLst/>
                <a:latin typeface="+mn-lt"/>
                <a:ea typeface="+mn-ea"/>
                <a:cs typeface="+mn-cs"/>
              </a:rPr>
              <a:t>Child Abuse &amp; Neglect: The International Journal, 51, 223–236.</a:t>
            </a:r>
          </a:p>
          <a:p>
            <a:endParaRPr lang="nl-BE" sz="1200" kern="1200" dirty="0">
              <a:solidFill>
                <a:schemeClr val="tx1"/>
              </a:solidFill>
              <a:effectLst/>
              <a:latin typeface="+mn-lt"/>
              <a:ea typeface="+mn-ea"/>
              <a:cs typeface="+mn-cs"/>
            </a:endParaRPr>
          </a:p>
          <a:p>
            <a:endParaRPr lang="en-GB" dirty="0"/>
          </a:p>
          <a:p>
            <a:endParaRPr lang="en-GB" dirty="0"/>
          </a:p>
          <a:p>
            <a:endParaRPr lang="en-GB" dirty="0"/>
          </a:p>
          <a:p>
            <a:r>
              <a:rPr lang="en-GB" dirty="0"/>
              <a:t>While past research suggests some coaches don’t consider CP a core (or even in some cases partial) part of their role, all parents identified the coaches’ primary responsibility as ensuring their child(ren)’s welfare.</a:t>
            </a:r>
          </a:p>
          <a:p>
            <a:endParaRPr lang="en-GB" dirty="0"/>
          </a:p>
          <a:p>
            <a:r>
              <a:rPr lang="en-GB" dirty="0"/>
              <a:t>Parent data from Canada – representative sample of the general population of adolescents aged between 14 and 17 years, not just sport</a:t>
            </a:r>
          </a:p>
          <a:p>
            <a:endParaRPr lang="en-GB" dirty="0"/>
          </a:p>
          <a:p>
            <a:r>
              <a:rPr lang="en-GB" dirty="0"/>
              <a:t>Looked only at “sexual violence”</a:t>
            </a:r>
          </a:p>
          <a:p>
            <a:endParaRPr lang="en-GB" dirty="0"/>
          </a:p>
          <a:p>
            <a:r>
              <a:rPr lang="en-GB" sz="1200" kern="1200" dirty="0">
                <a:solidFill>
                  <a:schemeClr val="tx1"/>
                </a:solidFill>
                <a:effectLst/>
                <a:latin typeface="+mn-lt"/>
                <a:ea typeface="+mn-ea"/>
                <a:cs typeface="+mn-cs"/>
              </a:rPr>
              <a:t>0.5 % of respondents (0.4% of girls and 0.7% of boys) had been sexually abused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0.4% of respondents (0.2% of girls and 0.6% of boys) had been sexually harassed by a coach</a:t>
            </a:r>
            <a:endParaRPr lang="en-GB" dirty="0"/>
          </a:p>
          <a:p>
            <a:endParaRPr lang="en-GB" dirty="0"/>
          </a:p>
          <a:p>
            <a:r>
              <a:rPr lang="en-US" sz="1200" kern="1200" dirty="0">
                <a:solidFill>
                  <a:schemeClr val="tx1"/>
                </a:solidFill>
                <a:effectLst/>
                <a:latin typeface="+mn-lt"/>
                <a:ea typeface="+mn-ea"/>
                <a:cs typeface="+mn-cs"/>
              </a:rPr>
              <a:t>Parent, S., Lavoie, F., Thibodeau, M.-È., Hébert, M., </a:t>
            </a:r>
            <a:r>
              <a:rPr lang="en-US" sz="1200" kern="1200" dirty="0" err="1">
                <a:solidFill>
                  <a:schemeClr val="tx1"/>
                </a:solidFill>
                <a:effectLst/>
                <a:latin typeface="+mn-lt"/>
                <a:ea typeface="+mn-ea"/>
                <a:cs typeface="+mn-cs"/>
              </a:rPr>
              <a:t>Blais</a:t>
            </a:r>
            <a:r>
              <a:rPr lang="en-US" sz="1200" kern="1200" dirty="0">
                <a:solidFill>
                  <a:schemeClr val="tx1"/>
                </a:solidFill>
                <a:effectLst/>
                <a:latin typeface="+mn-lt"/>
                <a:ea typeface="+mn-ea"/>
                <a:cs typeface="+mn-cs"/>
              </a:rPr>
              <a:t>, M., and the members of the PAJ team. (2015). Sexual violence experienced in the sport context by a representative sample of Quebec teenagers. </a:t>
            </a:r>
            <a:r>
              <a:rPr lang="en-US" sz="1200" i="1" kern="1200" dirty="0">
                <a:solidFill>
                  <a:schemeClr val="tx1"/>
                </a:solidFill>
                <a:effectLst/>
                <a:latin typeface="+mn-lt"/>
                <a:ea typeface="+mn-ea"/>
                <a:cs typeface="+mn-cs"/>
              </a:rPr>
              <a:t>Journal of Interpersonal Violence</a:t>
            </a:r>
            <a:r>
              <a:rPr lang="en-US" sz="1200" kern="1200" dirty="0">
                <a:solidFill>
                  <a:schemeClr val="tx1"/>
                </a:solidFill>
                <a:effectLst/>
                <a:latin typeface="+mn-lt"/>
                <a:ea typeface="+mn-ea"/>
                <a:cs typeface="+mn-cs"/>
              </a:rPr>
              <a:t>, [Online First], pp. 1-21. </a:t>
            </a:r>
            <a:endParaRPr lang="en-GB" dirty="0"/>
          </a:p>
          <a:p>
            <a:endParaRPr lang="en-GB" dirty="0"/>
          </a:p>
          <a:p>
            <a:r>
              <a:rPr lang="en-GB" dirty="0"/>
              <a:t>-</a:t>
            </a:r>
          </a:p>
          <a:p>
            <a:r>
              <a:rPr lang="en-GB" dirty="0"/>
              <a:t>Retrospective of </a:t>
            </a:r>
            <a:r>
              <a:rPr lang="en-GB" dirty="0" err="1"/>
              <a:t>uni</a:t>
            </a:r>
            <a:r>
              <a:rPr lang="en-GB" dirty="0"/>
              <a:t> students on their experiences in sport as children</a:t>
            </a:r>
          </a:p>
          <a:p>
            <a:endParaRPr lang="en-GB" dirty="0"/>
          </a:p>
          <a:p>
            <a:r>
              <a:rPr lang="en-GB" dirty="0"/>
              <a:t>While past research suggests some coaches don’t consider CP a core (or even in some cases partial) part of their role, all parents identified the coaches’ primary responsibility as ensuring their child(ren)’s welfare.</a:t>
            </a:r>
          </a:p>
          <a:p>
            <a:endParaRPr lang="en-GB" dirty="0"/>
          </a:p>
          <a:p>
            <a:r>
              <a:rPr lang="en-GB" dirty="0"/>
              <a:t>-</a:t>
            </a:r>
          </a:p>
          <a:p>
            <a:r>
              <a:rPr lang="en-GB" dirty="0"/>
              <a:t>Only focused on sexual harassment</a:t>
            </a:r>
          </a:p>
          <a:p>
            <a:r>
              <a:rPr lang="en-GB" dirty="0"/>
              <a:t>Sample of students studying sport courses in Norway, Czech republic and Greece about their experiences in sport </a:t>
            </a:r>
          </a:p>
          <a:p>
            <a:endParaRPr lang="en-GB" dirty="0"/>
          </a:p>
          <a:p>
            <a:r>
              <a:rPr lang="en-GB" dirty="0"/>
              <a:t>Women (N = 616) who were studying in sport departments of academic institutions in the three countries participated in the study. T</a:t>
            </a:r>
          </a:p>
          <a:p>
            <a:endParaRPr lang="en-GB" dirty="0"/>
          </a:p>
          <a:p>
            <a:r>
              <a:rPr lang="en-GB" dirty="0"/>
              <a:t>- </a:t>
            </a:r>
          </a:p>
          <a:p>
            <a:r>
              <a:rPr lang="en-GB" dirty="0"/>
              <a:t>Out on the </a:t>
            </a:r>
            <a:r>
              <a:rPr lang="en-GB" dirty="0" err="1"/>
              <a:t>fiels</a:t>
            </a:r>
            <a:r>
              <a:rPr lang="en-GB" dirty="0"/>
              <a:t> </a:t>
            </a:r>
          </a:p>
          <a:p>
            <a:r>
              <a:rPr lang="en-GB" dirty="0"/>
              <a:t>9500 lesbian, gay, bisexual and straight people took part from around the world</a:t>
            </a:r>
          </a:p>
          <a:p>
            <a:endParaRPr lang="en-GB" dirty="0"/>
          </a:p>
          <a:p>
            <a:r>
              <a:rPr lang="en-GB" dirty="0"/>
              <a:t>80% of participants witnessed or experienced homophobia in sport (both straight and LGB) • Participants were more likely to have witnessed homophobia than experienced it personally. Half (54%) of gay men and lesbians (48%) said they had personally experienced homophobia</a:t>
            </a:r>
          </a:p>
          <a:p>
            <a:endParaRPr lang="en-GB" dirty="0"/>
          </a:p>
          <a:p>
            <a:r>
              <a:rPr lang="en-GB" dirty="0"/>
              <a:t>27% of gay men and 16% of lesbians said they have received verbal threats of harm</a:t>
            </a:r>
          </a:p>
          <a:p>
            <a:endParaRPr lang="en-GB" dirty="0"/>
          </a:p>
          <a:p>
            <a:r>
              <a:rPr lang="en-GB" dirty="0"/>
              <a:t>19% of gay men and 9% of lesbians have been physically assaulted</a:t>
            </a:r>
          </a:p>
          <a:p>
            <a:endParaRPr lang="en-GB" dirty="0"/>
          </a:p>
          <a:p>
            <a:r>
              <a:rPr lang="en-GB" dirty="0"/>
              <a:t>=</a:t>
            </a:r>
          </a:p>
          <a:p>
            <a:endParaRPr lang="en-GB" dirty="0"/>
          </a:p>
        </p:txBody>
      </p:sp>
      <p:sp>
        <p:nvSpPr>
          <p:cNvPr id="4" name="Slide Number Placeholder 3"/>
          <p:cNvSpPr>
            <a:spLocks noGrp="1"/>
          </p:cNvSpPr>
          <p:nvPr>
            <p:ph type="sldNum" sz="quarter" idx="10"/>
          </p:nvPr>
        </p:nvSpPr>
        <p:spPr/>
        <p:txBody>
          <a:bodyPr/>
          <a:lstStyle/>
          <a:p>
            <a:fld id="{1D4107A6-C566-B74E-A040-C88AE8753D27}" type="slidenum">
              <a:rPr lang="en-US" smtClean="0"/>
              <a:pPr/>
              <a:t>7</a:t>
            </a:fld>
            <a:endParaRPr lang="en-US"/>
          </a:p>
        </p:txBody>
      </p:sp>
    </p:spTree>
    <p:extLst>
      <p:ext uri="{BB962C8B-B14F-4D97-AF65-F5344CB8AC3E}">
        <p14:creationId xmlns:p14="http://schemas.microsoft.com/office/powerpoint/2010/main" val="148903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a:t>IV against children in sport data from Netherlands and Belgium</a:t>
            </a:r>
          </a:p>
          <a:p>
            <a:endParaRPr lang="en-GB" dirty="0"/>
          </a:p>
          <a:p>
            <a:r>
              <a:rPr lang="en-GB" dirty="0"/>
              <a:t>Retrospective of violence experienced while playing sport under age 18</a:t>
            </a:r>
          </a:p>
          <a:p>
            <a:endParaRPr lang="en-GB" dirty="0"/>
          </a:p>
          <a:p>
            <a:r>
              <a:rPr lang="nl-BE" sz="1200" kern="1200" dirty="0">
                <a:solidFill>
                  <a:schemeClr val="tx1"/>
                </a:solidFill>
                <a:effectLst/>
                <a:latin typeface="+mn-lt"/>
                <a:ea typeface="+mn-ea"/>
                <a:cs typeface="+mn-cs"/>
              </a:rPr>
              <a:t>Vertommen, T., Schipper-van Veldhoven, N., Wouters, K., Kampen, J. K., Brackenridge, C. H., Rhind, D. J. A., … </a:t>
            </a:r>
            <a:r>
              <a:rPr lang="en-GB" sz="1200" kern="1200" dirty="0">
                <a:solidFill>
                  <a:schemeClr val="tx1"/>
                </a:solidFill>
                <a:effectLst/>
                <a:latin typeface="+mn-lt"/>
                <a:ea typeface="+mn-ea"/>
                <a:cs typeface="+mn-cs"/>
              </a:rPr>
              <a:t>Van Den </a:t>
            </a:r>
            <a:r>
              <a:rPr lang="en-GB" sz="1200" kern="1200" dirty="0" err="1">
                <a:solidFill>
                  <a:schemeClr val="tx1"/>
                </a:solidFill>
                <a:effectLst/>
                <a:latin typeface="+mn-lt"/>
                <a:ea typeface="+mn-ea"/>
                <a:cs typeface="+mn-cs"/>
              </a:rPr>
              <a:t>Eede</a:t>
            </a:r>
            <a:r>
              <a:rPr lang="en-GB" sz="1200" kern="1200" dirty="0">
                <a:solidFill>
                  <a:schemeClr val="tx1"/>
                </a:solidFill>
                <a:effectLst/>
                <a:latin typeface="+mn-lt"/>
                <a:ea typeface="+mn-ea"/>
                <a:cs typeface="+mn-cs"/>
              </a:rPr>
              <a:t>, F. (2016). Interpersonal violence against children in sport in the Netherlands and Belgium. </a:t>
            </a:r>
            <a:r>
              <a:rPr lang="nl-BE" sz="1200" kern="1200" dirty="0">
                <a:solidFill>
                  <a:schemeClr val="tx1"/>
                </a:solidFill>
                <a:effectLst/>
                <a:latin typeface="+mn-lt"/>
                <a:ea typeface="+mn-ea"/>
                <a:cs typeface="+mn-cs"/>
              </a:rPr>
              <a:t>Child Abuse &amp; Neglect: The International Journal, 51, 223–236.</a:t>
            </a:r>
          </a:p>
          <a:p>
            <a:endParaRPr lang="nl-BE" sz="1200" kern="1200" dirty="0">
              <a:solidFill>
                <a:schemeClr val="tx1"/>
              </a:solidFill>
              <a:effectLst/>
              <a:latin typeface="+mn-lt"/>
              <a:ea typeface="+mn-ea"/>
              <a:cs typeface="+mn-cs"/>
            </a:endParaRPr>
          </a:p>
          <a:p>
            <a:endParaRPr lang="en-GB" dirty="0"/>
          </a:p>
          <a:p>
            <a:endParaRPr lang="en-GB" dirty="0"/>
          </a:p>
          <a:p>
            <a:endParaRPr lang="en-GB" dirty="0"/>
          </a:p>
          <a:p>
            <a:r>
              <a:rPr lang="en-GB" dirty="0"/>
              <a:t>While past research suggests some coaches don’t consider CP a core (or even in some cases partial) part of their role, all parents identified the coaches’ primary responsibility as ensuring their child(ren)’s welfare.</a:t>
            </a:r>
          </a:p>
          <a:p>
            <a:endParaRPr lang="en-GB" dirty="0"/>
          </a:p>
          <a:p>
            <a:r>
              <a:rPr lang="en-GB" dirty="0"/>
              <a:t>Parent data from Canada – representative sample of the general population of adolescents aged between 14 and 17 years, not just sport</a:t>
            </a:r>
          </a:p>
          <a:p>
            <a:endParaRPr lang="en-GB" dirty="0"/>
          </a:p>
          <a:p>
            <a:r>
              <a:rPr lang="en-GB" dirty="0"/>
              <a:t>Looked only at “sexual violence”</a:t>
            </a:r>
          </a:p>
          <a:p>
            <a:endParaRPr lang="en-GB" dirty="0"/>
          </a:p>
          <a:p>
            <a:r>
              <a:rPr lang="en-GB" sz="1200" kern="1200" dirty="0">
                <a:solidFill>
                  <a:schemeClr val="tx1"/>
                </a:solidFill>
                <a:effectLst/>
                <a:latin typeface="+mn-lt"/>
                <a:ea typeface="+mn-ea"/>
                <a:cs typeface="+mn-cs"/>
              </a:rPr>
              <a:t>0.5 % of respondents (0.4% of girls and 0.7% of boys) had been sexually abused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0.4% of respondents (0.2% of girls and 0.6% of boys) had been sexually harassed by a coach</a:t>
            </a:r>
            <a:endParaRPr lang="en-GB" dirty="0"/>
          </a:p>
          <a:p>
            <a:endParaRPr lang="en-GB" dirty="0"/>
          </a:p>
          <a:p>
            <a:r>
              <a:rPr lang="en-US" sz="1200" kern="1200" dirty="0">
                <a:solidFill>
                  <a:schemeClr val="tx1"/>
                </a:solidFill>
                <a:effectLst/>
                <a:latin typeface="+mn-lt"/>
                <a:ea typeface="+mn-ea"/>
                <a:cs typeface="+mn-cs"/>
              </a:rPr>
              <a:t>Parent, S., Lavoie, F., Thibodeau, M.-È., Hébert, M., </a:t>
            </a:r>
            <a:r>
              <a:rPr lang="en-US" sz="1200" kern="1200" dirty="0" err="1">
                <a:solidFill>
                  <a:schemeClr val="tx1"/>
                </a:solidFill>
                <a:effectLst/>
                <a:latin typeface="+mn-lt"/>
                <a:ea typeface="+mn-ea"/>
                <a:cs typeface="+mn-cs"/>
              </a:rPr>
              <a:t>Blais</a:t>
            </a:r>
            <a:r>
              <a:rPr lang="en-US" sz="1200" kern="1200" dirty="0">
                <a:solidFill>
                  <a:schemeClr val="tx1"/>
                </a:solidFill>
                <a:effectLst/>
                <a:latin typeface="+mn-lt"/>
                <a:ea typeface="+mn-ea"/>
                <a:cs typeface="+mn-cs"/>
              </a:rPr>
              <a:t>, M., and the members of the PAJ team. (2015). Sexual violence experienced in the sport context by a representative sample of Quebec teenagers. </a:t>
            </a:r>
            <a:r>
              <a:rPr lang="en-US" sz="1200" i="1" kern="1200" dirty="0">
                <a:solidFill>
                  <a:schemeClr val="tx1"/>
                </a:solidFill>
                <a:effectLst/>
                <a:latin typeface="+mn-lt"/>
                <a:ea typeface="+mn-ea"/>
                <a:cs typeface="+mn-cs"/>
              </a:rPr>
              <a:t>Journal of Interpersonal Violence</a:t>
            </a:r>
            <a:r>
              <a:rPr lang="en-US" sz="1200" kern="1200" dirty="0">
                <a:solidFill>
                  <a:schemeClr val="tx1"/>
                </a:solidFill>
                <a:effectLst/>
                <a:latin typeface="+mn-lt"/>
                <a:ea typeface="+mn-ea"/>
                <a:cs typeface="+mn-cs"/>
              </a:rPr>
              <a:t>, [Online First], pp. 1-21. </a:t>
            </a:r>
            <a:endParaRPr lang="en-GB" dirty="0"/>
          </a:p>
          <a:p>
            <a:endParaRPr lang="en-GB" dirty="0"/>
          </a:p>
          <a:p>
            <a:r>
              <a:rPr lang="en-GB" dirty="0"/>
              <a:t>-</a:t>
            </a:r>
          </a:p>
          <a:p>
            <a:r>
              <a:rPr lang="en-GB" dirty="0"/>
              <a:t>Retrospective of </a:t>
            </a:r>
            <a:r>
              <a:rPr lang="en-GB" dirty="0" err="1"/>
              <a:t>uni</a:t>
            </a:r>
            <a:r>
              <a:rPr lang="en-GB" dirty="0"/>
              <a:t> students on their experiences in sport as children</a:t>
            </a:r>
          </a:p>
          <a:p>
            <a:endParaRPr lang="en-GB" dirty="0"/>
          </a:p>
          <a:p>
            <a:r>
              <a:rPr lang="en-GB" dirty="0"/>
              <a:t>While past research suggests some coaches don’t consider CP a core (or even in some cases partial) part of their role, all parents identified the coaches’ primary responsibility as ensuring their child(ren)’s welfare.</a:t>
            </a:r>
          </a:p>
          <a:p>
            <a:endParaRPr lang="en-GB" dirty="0"/>
          </a:p>
          <a:p>
            <a:r>
              <a:rPr lang="en-GB" dirty="0"/>
              <a:t>-</a:t>
            </a:r>
          </a:p>
          <a:p>
            <a:r>
              <a:rPr lang="en-GB" dirty="0"/>
              <a:t>Only focused on sexual harassment</a:t>
            </a:r>
          </a:p>
          <a:p>
            <a:r>
              <a:rPr lang="en-GB" dirty="0"/>
              <a:t>Sample of students studying sport courses in Norway, Czech republic and Greece about their experiences in sport </a:t>
            </a:r>
          </a:p>
          <a:p>
            <a:endParaRPr lang="en-GB" dirty="0"/>
          </a:p>
          <a:p>
            <a:r>
              <a:rPr lang="en-GB" dirty="0"/>
              <a:t>Women (N = 616) who were studying in sport departments of academic institutions in the three countries participated in the study. T</a:t>
            </a:r>
          </a:p>
          <a:p>
            <a:endParaRPr lang="en-GB" dirty="0"/>
          </a:p>
          <a:p>
            <a:r>
              <a:rPr lang="en-GB" dirty="0"/>
              <a:t>- </a:t>
            </a:r>
          </a:p>
          <a:p>
            <a:r>
              <a:rPr lang="en-GB" dirty="0"/>
              <a:t>Out on the </a:t>
            </a:r>
            <a:r>
              <a:rPr lang="en-GB" dirty="0" err="1"/>
              <a:t>fiels</a:t>
            </a:r>
            <a:r>
              <a:rPr lang="en-GB" dirty="0"/>
              <a:t> </a:t>
            </a:r>
          </a:p>
          <a:p>
            <a:r>
              <a:rPr lang="en-GB" dirty="0"/>
              <a:t>9500 lesbian, gay, bisexual and straight people took part from around the world</a:t>
            </a:r>
          </a:p>
          <a:p>
            <a:endParaRPr lang="en-GB" dirty="0"/>
          </a:p>
          <a:p>
            <a:r>
              <a:rPr lang="en-GB" dirty="0"/>
              <a:t>80% of participants witnessed or experienced homophobia in sport (both straight and LGB) • Participants were more likely to have witnessed homophobia than experienced it personally. Half (54%) of gay men and lesbians (48%) said they had personally experienced homophobia</a:t>
            </a:r>
          </a:p>
          <a:p>
            <a:endParaRPr lang="en-GB" dirty="0"/>
          </a:p>
          <a:p>
            <a:r>
              <a:rPr lang="en-GB" dirty="0"/>
              <a:t>27% of gay men and 16% of lesbians said they have received verbal threats of harm</a:t>
            </a:r>
          </a:p>
          <a:p>
            <a:endParaRPr lang="en-GB" dirty="0"/>
          </a:p>
          <a:p>
            <a:r>
              <a:rPr lang="en-GB" dirty="0"/>
              <a:t>19% of gay men and 9% of lesbians have been physically assaulted</a:t>
            </a:r>
          </a:p>
          <a:p>
            <a:endParaRPr lang="en-GB" dirty="0"/>
          </a:p>
          <a:p>
            <a:r>
              <a:rPr lang="en-GB" dirty="0"/>
              <a:t>=</a:t>
            </a:r>
          </a:p>
          <a:p>
            <a:endParaRPr lang="en-GB" dirty="0"/>
          </a:p>
        </p:txBody>
      </p:sp>
      <p:sp>
        <p:nvSpPr>
          <p:cNvPr id="4" name="Slide Number Placeholder 3"/>
          <p:cNvSpPr>
            <a:spLocks noGrp="1"/>
          </p:cNvSpPr>
          <p:nvPr>
            <p:ph type="sldNum" sz="quarter" idx="10"/>
          </p:nvPr>
        </p:nvSpPr>
        <p:spPr/>
        <p:txBody>
          <a:bodyPr/>
          <a:lstStyle/>
          <a:p>
            <a:fld id="{1D4107A6-C566-B74E-A040-C88AE8753D27}" type="slidenum">
              <a:rPr lang="en-US" smtClean="0"/>
              <a:pPr/>
              <a:t>8</a:t>
            </a:fld>
            <a:endParaRPr lang="en-US"/>
          </a:p>
        </p:txBody>
      </p:sp>
    </p:spTree>
    <p:extLst>
      <p:ext uri="{BB962C8B-B14F-4D97-AF65-F5344CB8AC3E}">
        <p14:creationId xmlns:p14="http://schemas.microsoft.com/office/powerpoint/2010/main" val="163171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effectLst/>
                <a:latin typeface="+mn-lt"/>
                <a:ea typeface="+mn-ea"/>
                <a:cs typeface="+mn-cs"/>
              </a:rPr>
              <a:t>Most research on sexual violence and </a:t>
            </a:r>
            <a:r>
              <a:rPr lang="en-GB" sz="1200" b="0" i="0" kern="1200" dirty="0" err="1">
                <a:solidFill>
                  <a:schemeClr val="tx1"/>
                </a:solidFill>
                <a:effectLst/>
                <a:latin typeface="+mn-lt"/>
                <a:ea typeface="+mn-ea"/>
                <a:cs typeface="+mn-cs"/>
              </a:rPr>
              <a:t>espc</a:t>
            </a:r>
            <a:r>
              <a:rPr lang="en-GB" sz="1200" b="0" i="0" kern="1200" dirty="0">
                <a:solidFill>
                  <a:schemeClr val="tx1"/>
                </a:solidFill>
                <a:effectLst/>
                <a:latin typeface="+mn-lt"/>
                <a:ea typeface="+mn-ea"/>
                <a:cs typeface="+mn-cs"/>
              </a:rPr>
              <a:t> against children so these risk factors relate to sexual violence only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Their key outcomes suggest that sexual violence against children in sports is prevalent </a:t>
            </a:r>
            <a:r>
              <a:rPr lang="en-GB" sz="1200" kern="1200" dirty="0" err="1">
                <a:solidFill>
                  <a:schemeClr val="tx1"/>
                </a:solidFill>
                <a:effectLst/>
                <a:latin typeface="+mn-lt"/>
                <a:ea typeface="+mn-ea"/>
                <a:cs typeface="+mn-cs"/>
              </a:rPr>
              <a:t>Bjørnseth</a:t>
            </a:r>
            <a:r>
              <a:rPr lang="en-GB" sz="1200" kern="1200" dirty="0">
                <a:solidFill>
                  <a:schemeClr val="tx1"/>
                </a:solidFill>
                <a:effectLst/>
                <a:latin typeface="+mn-lt"/>
                <a:ea typeface="+mn-ea"/>
                <a:cs typeface="+mn-cs"/>
              </a:rPr>
              <a:t> &amp; Szabo, 2018</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Girls are more often the victims than boys </a:t>
            </a:r>
            <a:r>
              <a:rPr lang="en-GB" sz="1200" kern="1200" dirty="0" err="1">
                <a:solidFill>
                  <a:schemeClr val="tx1"/>
                </a:solidFill>
                <a:effectLst/>
                <a:latin typeface="+mn-lt"/>
                <a:ea typeface="+mn-ea"/>
                <a:cs typeface="+mn-cs"/>
              </a:rPr>
              <a:t>Bjørnseth</a:t>
            </a:r>
            <a:r>
              <a:rPr lang="en-GB" sz="1200" kern="1200" dirty="0">
                <a:solidFill>
                  <a:schemeClr val="tx1"/>
                </a:solidFill>
                <a:effectLst/>
                <a:latin typeface="+mn-lt"/>
                <a:ea typeface="+mn-ea"/>
                <a:cs typeface="+mn-cs"/>
              </a:rPr>
              <a:t> &amp; Szabo, 2018</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Minority groups are at higher risk for sexual violence </a:t>
            </a:r>
            <a:r>
              <a:rPr lang="en-GB" sz="1200" kern="1200" dirty="0" err="1">
                <a:solidFill>
                  <a:schemeClr val="tx1"/>
                </a:solidFill>
                <a:effectLst/>
                <a:latin typeface="+mn-lt"/>
                <a:ea typeface="+mn-ea"/>
                <a:cs typeface="+mn-cs"/>
              </a:rPr>
              <a:t>Bjørnseth</a:t>
            </a:r>
            <a:r>
              <a:rPr lang="en-GB" sz="1200" kern="1200" dirty="0">
                <a:solidFill>
                  <a:schemeClr val="tx1"/>
                </a:solidFill>
                <a:effectLst/>
                <a:latin typeface="+mn-lt"/>
                <a:ea typeface="+mn-ea"/>
                <a:cs typeface="+mn-cs"/>
              </a:rPr>
              <a:t> &amp; Szabo, 2018</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athletes at higher levels of competition seem to be more vulnerable for grooming. While the coach is often seen as the perpetrator, new research suggests that peer-athletes may precede the coach (</a:t>
            </a:r>
            <a:r>
              <a:rPr lang="en-GB" sz="1200" kern="1200" dirty="0" err="1">
                <a:solidFill>
                  <a:schemeClr val="tx1"/>
                </a:solidFill>
                <a:effectLst/>
                <a:latin typeface="+mn-lt"/>
                <a:ea typeface="+mn-ea"/>
                <a:cs typeface="+mn-cs"/>
              </a:rPr>
              <a:t>Bjørnseth</a:t>
            </a:r>
            <a:r>
              <a:rPr lang="en-GB" sz="1200" kern="1200" dirty="0">
                <a:solidFill>
                  <a:schemeClr val="tx1"/>
                </a:solidFill>
                <a:effectLst/>
                <a:latin typeface="+mn-lt"/>
                <a:ea typeface="+mn-ea"/>
                <a:cs typeface="+mn-cs"/>
              </a:rPr>
              <a:t> &amp; Szabo, 2018)</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chances of being harassed by someone in sport increased with performance level, from 29.7% among the exercisers to 55.2% among the elite-level athletes (Fasting et al., 2010)</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4107A6-C566-B74E-A040-C88AE8753D27}" type="slidenum">
              <a:rPr lang="en-US" smtClean="0"/>
              <a:pPr/>
              <a:t>9</a:t>
            </a:fld>
            <a:endParaRPr lang="en-US"/>
          </a:p>
        </p:txBody>
      </p:sp>
    </p:spTree>
    <p:extLst>
      <p:ext uri="{BB962C8B-B14F-4D97-AF65-F5344CB8AC3E}">
        <p14:creationId xmlns:p14="http://schemas.microsoft.com/office/powerpoint/2010/main" val="19804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p:cNvSpPr>
          <p:nvPr/>
        </p:nvSpPr>
        <p:spPr bwMode="auto">
          <a:xfrm>
            <a:off x="449263" y="82708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GB" sz="4400">
                <a:solidFill>
                  <a:schemeClr val="tx2"/>
                </a:solidFill>
                <a:latin typeface="Georgia" pitchFamily="1" charset="0"/>
              </a:rPr>
              <a:t>The University</a:t>
            </a:r>
            <a:endParaRPr lang="en-GB" sz="4400">
              <a:solidFill>
                <a:schemeClr val="tx2"/>
              </a:solidFill>
            </a:endParaRPr>
          </a:p>
        </p:txBody>
      </p:sp>
      <p:sp>
        <p:nvSpPr>
          <p:cNvPr id="3" name="Content Placeholder 2"/>
          <p:cNvSpPr>
            <a:spLocks/>
          </p:cNvSpPr>
          <p:nvPr/>
        </p:nvSpPr>
        <p:spPr bwMode="auto">
          <a:xfrm>
            <a:off x="457200" y="1981200"/>
            <a:ext cx="82296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 typeface="Times" pitchFamily="1" charset="0"/>
              <a:buChar char="•"/>
            </a:pPr>
            <a:r>
              <a:rPr lang="en-GB" sz="1800" dirty="0"/>
              <a:t>Who we are </a:t>
            </a:r>
          </a:p>
          <a:p>
            <a:pPr marL="342900" indent="-342900" eaLnBrk="1" hangingPunct="1">
              <a:spcBef>
                <a:spcPct val="20000"/>
              </a:spcBef>
              <a:buFont typeface="Times" pitchFamily="1" charset="0"/>
              <a:buChar char="•"/>
            </a:pPr>
            <a:r>
              <a:rPr lang="en-GB" sz="1800" dirty="0"/>
              <a:t>What we offer</a:t>
            </a:r>
          </a:p>
          <a:p>
            <a:pPr marL="342900" indent="-342900" eaLnBrk="1" hangingPunct="1">
              <a:spcBef>
                <a:spcPct val="20000"/>
              </a:spcBef>
              <a:buFont typeface="Times" pitchFamily="1" charset="0"/>
              <a:buChar char="•"/>
            </a:pPr>
            <a:r>
              <a:rPr lang="en-GB" sz="1800" dirty="0"/>
              <a:t>Accommodation</a:t>
            </a:r>
          </a:p>
          <a:p>
            <a:pPr marL="342900" indent="-342900" eaLnBrk="1" hangingPunct="1">
              <a:spcBef>
                <a:spcPct val="20000"/>
              </a:spcBef>
              <a:buFont typeface="Times" pitchFamily="1" charset="0"/>
              <a:buChar char="•"/>
            </a:pPr>
            <a:r>
              <a:rPr lang="en-GB" sz="1800" dirty="0"/>
              <a:t>Student Finance</a:t>
            </a:r>
          </a:p>
          <a:p>
            <a:pPr marL="342900" indent="-342900" eaLnBrk="1" hangingPunct="1">
              <a:spcBef>
                <a:spcPct val="20000"/>
              </a:spcBef>
              <a:buFont typeface="Times" pitchFamily="1" charset="0"/>
              <a:buChar char="•"/>
            </a:pPr>
            <a:r>
              <a:rPr lang="en-GB" sz="1800" dirty="0"/>
              <a:t>Getting the most out of today</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149C209-D994-49F5-8813-826F19536B9A}" type="slidenum">
              <a:rPr lang="en-US"/>
              <a:pPr>
                <a:defRPr/>
              </a:pPr>
              <a:t>‹#›</a:t>
            </a:fld>
            <a:endParaRPr lang="en-US"/>
          </a:p>
        </p:txBody>
      </p:sp>
    </p:spTree>
    <p:extLst>
      <p:ext uri="{BB962C8B-B14F-4D97-AF65-F5344CB8AC3E}">
        <p14:creationId xmlns:p14="http://schemas.microsoft.com/office/powerpoint/2010/main" val="39685036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p:cNvSpPr>
          <p:nvPr/>
        </p:nvSpPr>
        <p:spPr bwMode="auto">
          <a:xfrm>
            <a:off x="452438" y="815975"/>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GB" sz="4400">
                <a:solidFill>
                  <a:schemeClr val="tx2"/>
                </a:solidFill>
                <a:latin typeface="Georgia" pitchFamily="1" charset="0"/>
              </a:rPr>
              <a:t>The University</a:t>
            </a:r>
            <a:endParaRPr lang="en-GB" sz="4400">
              <a:solidFill>
                <a:schemeClr val="tx2"/>
              </a:solidFill>
            </a:endParaRPr>
          </a:p>
        </p:txBody>
      </p:sp>
      <p:sp>
        <p:nvSpPr>
          <p:cNvPr id="3" name="Content Placeholder 2"/>
          <p:cNvSpPr>
            <a:spLocks/>
          </p:cNvSpPr>
          <p:nvPr/>
        </p:nvSpPr>
        <p:spPr bwMode="auto">
          <a:xfrm>
            <a:off x="460375" y="1970088"/>
            <a:ext cx="82296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GB" sz="1800"/>
              <a:t>Who we are </a:t>
            </a:r>
          </a:p>
          <a:p>
            <a:pPr marL="342900" indent="-342900" eaLnBrk="1" hangingPunct="1">
              <a:spcBef>
                <a:spcPct val="20000"/>
              </a:spcBef>
              <a:buFontTx/>
              <a:buChar char="•"/>
            </a:pPr>
            <a:r>
              <a:rPr lang="en-GB" sz="1800"/>
              <a:t>What we offer</a:t>
            </a:r>
          </a:p>
          <a:p>
            <a:pPr marL="342900" indent="-342900" eaLnBrk="1" hangingPunct="1">
              <a:spcBef>
                <a:spcPct val="20000"/>
              </a:spcBef>
              <a:buFontTx/>
              <a:buChar char="•"/>
            </a:pPr>
            <a:r>
              <a:rPr lang="en-GB" sz="1800"/>
              <a:t>Accommodation</a:t>
            </a:r>
          </a:p>
          <a:p>
            <a:pPr marL="342900" indent="-342900" eaLnBrk="1" hangingPunct="1">
              <a:spcBef>
                <a:spcPct val="20000"/>
              </a:spcBef>
              <a:buFontTx/>
              <a:buChar char="•"/>
            </a:pPr>
            <a:r>
              <a:rPr lang="en-GB" sz="1800"/>
              <a:t>Student Finance</a:t>
            </a:r>
          </a:p>
          <a:p>
            <a:pPr marL="342900" indent="-342900" eaLnBrk="1" hangingPunct="1">
              <a:spcBef>
                <a:spcPct val="20000"/>
              </a:spcBef>
              <a:buFontTx/>
              <a:buChar char="•"/>
            </a:pPr>
            <a:r>
              <a:rPr lang="en-GB" sz="1800"/>
              <a:t>Getting the most out of today</a:t>
            </a:r>
          </a:p>
        </p:txBody>
      </p:sp>
      <p:pic>
        <p:nvPicPr>
          <p:cNvPr id="4" name="Picture 7" descr="EH639 fDSC_0305"/>
          <p:cNvPicPr>
            <a:picLocks noChangeAspect="1" noChangeArrowheads="1"/>
          </p:cNvPicPr>
          <p:nvPr/>
        </p:nvPicPr>
        <p:blipFill>
          <a:blip r:embed="rId2" cstate="print">
            <a:extLst>
              <a:ext uri="{28A0092B-C50C-407E-A947-70E740481C1C}">
                <a14:useLocalDpi xmlns:a14="http://schemas.microsoft.com/office/drawing/2010/main" val="0"/>
              </a:ext>
            </a:extLst>
          </a:blip>
          <a:srcRect t="18919" b="18648"/>
          <a:stretch>
            <a:fillRect/>
          </a:stretch>
        </p:blipFill>
        <p:spPr bwMode="auto">
          <a:xfrm>
            <a:off x="0" y="3875088"/>
            <a:ext cx="9151938" cy="25146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B3C7522-AE25-4A10-95BD-A3C933044202}" type="slidenum">
              <a:rPr lang="en-US"/>
              <a:pPr>
                <a:defRPr/>
              </a:pPr>
              <a:t>‹#›</a:t>
            </a:fld>
            <a:endParaRPr lang="en-US"/>
          </a:p>
        </p:txBody>
      </p:sp>
    </p:spTree>
    <p:extLst>
      <p:ext uri="{BB962C8B-B14F-4D97-AF65-F5344CB8AC3E}">
        <p14:creationId xmlns:p14="http://schemas.microsoft.com/office/powerpoint/2010/main" val="31184363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8CA5ED-C44D-49B0-8A31-C06E8903D4C6}" type="slidenum">
              <a:rPr lang="en-US"/>
              <a:pPr>
                <a:defRPr/>
              </a:pPr>
              <a:t>‹#›</a:t>
            </a:fld>
            <a:endParaRPr lang="en-US"/>
          </a:p>
        </p:txBody>
      </p:sp>
    </p:spTree>
    <p:extLst>
      <p:ext uri="{BB962C8B-B14F-4D97-AF65-F5344CB8AC3E}">
        <p14:creationId xmlns:p14="http://schemas.microsoft.com/office/powerpoint/2010/main" val="2340747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772400" cy="1143000"/>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AC2233-E923-4277-8A90-4A1EDD6441FE}" type="slidenum">
              <a:rPr lang="en-US"/>
              <a:pPr>
                <a:defRPr/>
              </a:pPr>
              <a:t>‹#›</a:t>
            </a:fld>
            <a:endParaRPr lang="en-US"/>
          </a:p>
        </p:txBody>
      </p:sp>
    </p:spTree>
    <p:extLst>
      <p:ext uri="{BB962C8B-B14F-4D97-AF65-F5344CB8AC3E}">
        <p14:creationId xmlns:p14="http://schemas.microsoft.com/office/powerpoint/2010/main" val="41708180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772400" cy="1143000"/>
          </a:xfrm>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611805-5671-4277-A1C2-50A4A108AD6B}" type="slidenum">
              <a:rPr lang="en-US"/>
              <a:pPr>
                <a:defRPr/>
              </a:pPr>
              <a:t>‹#›</a:t>
            </a:fld>
            <a:endParaRPr lang="en-US"/>
          </a:p>
        </p:txBody>
      </p:sp>
    </p:spTree>
    <p:extLst>
      <p:ext uri="{BB962C8B-B14F-4D97-AF65-F5344CB8AC3E}">
        <p14:creationId xmlns:p14="http://schemas.microsoft.com/office/powerpoint/2010/main" val="2826374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DBCFE7-2353-424B-82E8-D960A4E0B5BC}" type="slidenum">
              <a:rPr lang="en-US"/>
              <a:pPr>
                <a:defRPr/>
              </a:pPr>
              <a:t>‹#›</a:t>
            </a:fld>
            <a:endParaRPr lang="en-US"/>
          </a:p>
        </p:txBody>
      </p:sp>
    </p:spTree>
    <p:extLst>
      <p:ext uri="{BB962C8B-B14F-4D97-AF65-F5344CB8AC3E}">
        <p14:creationId xmlns:p14="http://schemas.microsoft.com/office/powerpoint/2010/main" val="14262419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6613"/>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628BE2D2-572C-45ED-BA57-C748F053E587}" type="slidenum">
              <a:rPr lang="en-US"/>
              <a:pPr>
                <a:defRPr/>
              </a:pPr>
              <a:t>‹#›</a:t>
            </a:fld>
            <a:endParaRPr lang="en-US"/>
          </a:p>
        </p:txBody>
      </p:sp>
      <p:pic>
        <p:nvPicPr>
          <p:cNvPr id="1031" name="Picture 1027" descr="Presentation top b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Rectangle 1029"/>
          <p:cNvSpPr>
            <a:spLocks noChangeArrowheads="1"/>
          </p:cNvSpPr>
          <p:nvPr/>
        </p:nvSpPr>
        <p:spPr bwMode="auto">
          <a:xfrm>
            <a:off x="7169150" y="6389688"/>
            <a:ext cx="17351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GB" sz="2000">
                <a:solidFill>
                  <a:schemeClr val="bg1"/>
                </a:solidFill>
                <a:latin typeface="Georgia" pitchFamily="1" charset="0"/>
              </a:rPr>
              <a:t>edgehill.ac.uk</a:t>
            </a:r>
          </a:p>
        </p:txBody>
      </p:sp>
      <p:sp>
        <p:nvSpPr>
          <p:cNvPr id="1033" name="Rectangle 1028"/>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0" r:id="rId3"/>
    <p:sldLayoutId id="2147483681" r:id="rId4"/>
    <p:sldLayoutId id="2147483682" r:id="rId5"/>
    <p:sldLayoutId id="2147483683" r:id="rId6"/>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ctr" rtl="0" eaLnBrk="1" fontAlgn="base" hangingPunct="1">
        <a:spcBef>
          <a:spcPct val="0"/>
        </a:spcBef>
        <a:spcAft>
          <a:spcPct val="0"/>
        </a:spcAft>
        <a:defRPr sz="4400">
          <a:solidFill>
            <a:schemeClr val="tx2"/>
          </a:solidFill>
          <a:latin typeface="Georgia" pitchFamily="18" charset="0"/>
          <a:ea typeface="+mj-ea"/>
          <a:cs typeface="+mj-cs"/>
        </a:defRPr>
      </a:lvl1pPr>
      <a:lvl2pPr algn="ctr" rtl="0" eaLnBrk="1" fontAlgn="base" hangingPunct="1">
        <a:spcBef>
          <a:spcPct val="0"/>
        </a:spcBef>
        <a:spcAft>
          <a:spcPct val="0"/>
        </a:spcAft>
        <a:defRPr sz="4400">
          <a:solidFill>
            <a:schemeClr val="tx2"/>
          </a:solidFill>
          <a:latin typeface="Georgia" pitchFamily="1" charset="0"/>
          <a:ea typeface="ＭＳ Ｐゴシック" pitchFamily="1" charset="-128"/>
        </a:defRPr>
      </a:lvl2pPr>
      <a:lvl3pPr algn="ctr" rtl="0" eaLnBrk="1" fontAlgn="base" hangingPunct="1">
        <a:spcBef>
          <a:spcPct val="0"/>
        </a:spcBef>
        <a:spcAft>
          <a:spcPct val="0"/>
        </a:spcAft>
        <a:defRPr sz="4400">
          <a:solidFill>
            <a:schemeClr val="tx2"/>
          </a:solidFill>
          <a:latin typeface="Georgia" pitchFamily="1" charset="0"/>
          <a:ea typeface="ＭＳ Ｐゴシック" pitchFamily="1" charset="-128"/>
        </a:defRPr>
      </a:lvl3pPr>
      <a:lvl4pPr algn="ctr" rtl="0" eaLnBrk="1" fontAlgn="base" hangingPunct="1">
        <a:spcBef>
          <a:spcPct val="0"/>
        </a:spcBef>
        <a:spcAft>
          <a:spcPct val="0"/>
        </a:spcAft>
        <a:defRPr sz="4400">
          <a:solidFill>
            <a:schemeClr val="tx2"/>
          </a:solidFill>
          <a:latin typeface="Georgia" pitchFamily="1" charset="0"/>
          <a:ea typeface="ＭＳ Ｐゴシック" pitchFamily="1" charset="-128"/>
        </a:defRPr>
      </a:lvl4pPr>
      <a:lvl5pPr algn="ctr" rtl="0" eaLnBrk="1" fontAlgn="base" hangingPunct="1">
        <a:spcBef>
          <a:spcPct val="0"/>
        </a:spcBef>
        <a:spcAft>
          <a:spcPct val="0"/>
        </a:spcAft>
        <a:defRPr sz="4400">
          <a:solidFill>
            <a:schemeClr val="tx2"/>
          </a:solidFill>
          <a:latin typeface="Georgia" pitchFamily="1" charset="0"/>
          <a:ea typeface="ＭＳ Ｐゴシック" pitchFamily="1"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violenceprevention/approach/definition/en/"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file:///C:\Users\user\Downloads\9789241564793_eng%20(1).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7" descr="Presentation top b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28"/>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p>
        </p:txBody>
      </p:sp>
      <p:sp>
        <p:nvSpPr>
          <p:cNvPr id="6" name="Rectangle 1029"/>
          <p:cNvSpPr>
            <a:spLocks noChangeArrowheads="1"/>
          </p:cNvSpPr>
          <p:nvPr/>
        </p:nvSpPr>
        <p:spPr bwMode="auto">
          <a:xfrm>
            <a:off x="5940153" y="6400800"/>
            <a:ext cx="320384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000" dirty="0">
                <a:solidFill>
                  <a:schemeClr val="bg1"/>
                </a:solidFill>
                <a:latin typeface="Georgia" charset="0"/>
              </a:rPr>
              <a:t>langm@edgehill.ac.uk</a:t>
            </a:r>
          </a:p>
        </p:txBody>
      </p:sp>
      <p:sp>
        <p:nvSpPr>
          <p:cNvPr id="7" name="Title 1"/>
          <p:cNvSpPr>
            <a:spLocks/>
          </p:cNvSpPr>
          <p:nvPr/>
        </p:nvSpPr>
        <p:spPr bwMode="auto">
          <a:xfrm>
            <a:off x="179512" y="1196752"/>
            <a:ext cx="8784976" cy="28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endParaRPr lang="en-GB" sz="4400" dirty="0">
              <a:solidFill>
                <a:schemeClr val="tx2"/>
              </a:solidFill>
              <a:latin typeface="Georgia" charset="0"/>
            </a:endParaRPr>
          </a:p>
          <a:p>
            <a:pPr eaLnBrk="1" hangingPunct="1"/>
            <a:endParaRPr lang="en-GB" sz="4400" dirty="0">
              <a:solidFill>
                <a:schemeClr val="tx2"/>
              </a:solidFill>
              <a:latin typeface="Georgia" charset="0"/>
            </a:endParaRPr>
          </a:p>
          <a:p>
            <a:pPr eaLnBrk="1" hangingPunct="1"/>
            <a:endParaRPr lang="en-GB" sz="4400" dirty="0">
              <a:solidFill>
                <a:schemeClr val="tx2"/>
              </a:solidFill>
              <a:latin typeface="Georgia" charset="0"/>
            </a:endParaRPr>
          </a:p>
          <a:p>
            <a:pPr algn="ctr" eaLnBrk="1" hangingPunct="1"/>
            <a:r>
              <a:rPr lang="en-GB" sz="1800" dirty="0">
                <a:solidFill>
                  <a:schemeClr val="tx2"/>
                </a:solidFill>
                <a:latin typeface="Georgia" charset="0"/>
              </a:rPr>
              <a:t>													</a:t>
            </a:r>
          </a:p>
          <a:p>
            <a:pPr algn="ctr" eaLnBrk="1" hangingPunct="1"/>
            <a:endParaRPr lang="en-GB" sz="1800" dirty="0">
              <a:solidFill>
                <a:schemeClr val="tx2"/>
              </a:solidFill>
              <a:latin typeface="Georgia" charset="0"/>
            </a:endParaRPr>
          </a:p>
          <a:p>
            <a:pPr algn="ctr" eaLnBrk="1" hangingPunct="1"/>
            <a:endParaRPr lang="en-GB" sz="1800" dirty="0">
              <a:solidFill>
                <a:schemeClr val="tx2"/>
              </a:solidFill>
              <a:latin typeface="Georgia" charset="0"/>
            </a:endParaRPr>
          </a:p>
          <a:p>
            <a:pPr algn="ctr" eaLnBrk="1" hangingPunct="1"/>
            <a:endParaRPr lang="en-GB" sz="1800" dirty="0">
              <a:solidFill>
                <a:schemeClr val="tx2"/>
              </a:solidFill>
              <a:latin typeface="Georgia" charset="0"/>
            </a:endParaRPr>
          </a:p>
          <a:p>
            <a:pPr algn="ctr" eaLnBrk="1" hangingPunct="1"/>
            <a:endParaRPr lang="en-GB" sz="1800" dirty="0">
              <a:solidFill>
                <a:schemeClr val="tx2"/>
              </a:solidFill>
              <a:latin typeface="Georgia" charset="0"/>
            </a:endParaRPr>
          </a:p>
          <a:p>
            <a:pPr algn="ctr" eaLnBrk="1" hangingPunct="1"/>
            <a:r>
              <a:rPr lang="en-GB" sz="1800" dirty="0">
                <a:solidFill>
                  <a:schemeClr val="tx2"/>
                </a:solidFill>
                <a:latin typeface="Georgia" charset="0"/>
              </a:rPr>
              <a:t> </a:t>
            </a:r>
          </a:p>
          <a:p>
            <a:pPr algn="ctr" eaLnBrk="1" hangingPunct="1"/>
            <a:endParaRPr lang="en-GB" sz="1800" b="1" dirty="0">
              <a:solidFill>
                <a:schemeClr val="tx2"/>
              </a:solidFill>
              <a:latin typeface="Georgia" charset="0"/>
              <a:cs typeface="Times New Roman" panose="02020603050405020304" pitchFamily="18" charset="0"/>
            </a:endParaRPr>
          </a:p>
          <a:p>
            <a:pPr algn="ctr" eaLnBrk="1" hangingPunct="1"/>
            <a:endParaRPr lang="en-GB" sz="1800" b="1" dirty="0">
              <a:solidFill>
                <a:schemeClr val="tx2"/>
              </a:solidFill>
              <a:latin typeface="Georgia" charset="0"/>
              <a:cs typeface="Times New Roman" panose="02020603050405020304" pitchFamily="18" charset="0"/>
            </a:endParaRPr>
          </a:p>
          <a:p>
            <a:pPr algn="ctr" eaLnBrk="1" hangingPunct="1"/>
            <a:endParaRPr lang="en-GB" sz="1800" b="1" dirty="0">
              <a:solidFill>
                <a:schemeClr val="tx2"/>
              </a:solidFill>
              <a:latin typeface="Georgia" charset="0"/>
              <a:cs typeface="Times New Roman" panose="02020603050405020304" pitchFamily="18" charset="0"/>
            </a:endParaRPr>
          </a:p>
          <a:p>
            <a:pPr algn="ctr"/>
            <a:r>
              <a:rPr lang="en-GB" sz="4000" b="1" dirty="0">
                <a:latin typeface="Georgia" panose="02040502050405020303" pitchFamily="18" charset="0"/>
              </a:rPr>
              <a:t>Interpersonal violence in sport: What we know and recommendations for practice and good governance</a:t>
            </a:r>
            <a:endParaRPr lang="en-GB" sz="4000" b="1" dirty="0">
              <a:latin typeface="Georgia" panose="02040502050405020303" pitchFamily="18" charset="0"/>
              <a:cs typeface="Times New Roman" panose="02020603050405020304" pitchFamily="18" charset="0"/>
            </a:endParaRPr>
          </a:p>
          <a:p>
            <a:pPr algn="ctr"/>
            <a:endParaRPr lang="en-GB" dirty="0">
              <a:latin typeface="Georgia" panose="02040502050405020303" pitchFamily="18" charset="0"/>
              <a:cs typeface="Times New Roman" panose="02020603050405020304" pitchFamily="18" charset="0"/>
            </a:endParaRPr>
          </a:p>
          <a:p>
            <a:pPr algn="ctr"/>
            <a:r>
              <a:rPr lang="en-GB" dirty="0" err="1">
                <a:latin typeface="Georgia" panose="02040502050405020303" pitchFamily="18" charset="0"/>
                <a:cs typeface="Times New Roman" panose="02020603050405020304" pitchFamily="18" charset="0"/>
              </a:rPr>
              <a:t>Dr.</a:t>
            </a:r>
            <a:r>
              <a:rPr lang="en-GB" dirty="0">
                <a:latin typeface="Georgia" panose="02040502050405020303" pitchFamily="18" charset="0"/>
                <a:cs typeface="Times New Roman" panose="02020603050405020304" pitchFamily="18" charset="0"/>
              </a:rPr>
              <a:t> Melanie Lang</a:t>
            </a:r>
          </a:p>
          <a:p>
            <a:pPr algn="ctr" eaLnBrk="1" hangingPunct="1"/>
            <a:r>
              <a:rPr lang="en-GB" dirty="0">
                <a:latin typeface="Georgia" panose="02040502050405020303" pitchFamily="18" charset="0"/>
                <a:cs typeface="Times New Roman" panose="02020603050405020304" pitchFamily="18" charset="0"/>
              </a:rPr>
              <a:t>Edge Hill University, Lancashire, UK</a:t>
            </a:r>
          </a:p>
          <a:p>
            <a:pPr algn="ctr" eaLnBrk="1" hangingPunct="1"/>
            <a:endParaRPr lang="en-GB" dirty="0">
              <a:latin typeface="Georgia" panose="02040502050405020303" pitchFamily="18" charset="0"/>
            </a:endParaRPr>
          </a:p>
          <a:p>
            <a:pPr algn="ctr" eaLnBrk="1" hangingPunct="1"/>
            <a:r>
              <a:rPr lang="en-GB" dirty="0">
                <a:latin typeface="Georgia" panose="02040502050405020303" pitchFamily="18" charset="0"/>
              </a:rPr>
              <a:t>9</a:t>
            </a:r>
            <a:r>
              <a:rPr lang="en-GB" baseline="30000" dirty="0">
                <a:latin typeface="Georgia" panose="02040502050405020303" pitchFamily="18" charset="0"/>
              </a:rPr>
              <a:t>th</a:t>
            </a:r>
            <a:r>
              <a:rPr lang="en-GB" dirty="0">
                <a:latin typeface="Georgia" panose="02040502050405020303" pitchFamily="18" charset="0"/>
              </a:rPr>
              <a:t> May 2019</a:t>
            </a:r>
          </a:p>
          <a:p>
            <a:pPr algn="ctr" eaLnBrk="1" hangingPunct="1"/>
            <a:r>
              <a:rPr lang="en-GB" dirty="0">
                <a:latin typeface="Georgia" panose="02040502050405020303" pitchFamily="18" charset="0"/>
              </a:rPr>
              <a:t> Sport and Global Governance annual conference,</a:t>
            </a:r>
          </a:p>
          <a:p>
            <a:pPr algn="ctr" eaLnBrk="1" hangingPunct="1"/>
            <a:r>
              <a:rPr lang="en-GB" dirty="0">
                <a:latin typeface="Georgia" panose="02040502050405020303" pitchFamily="18" charset="0"/>
              </a:rPr>
              <a:t>Barcelona, Spain</a:t>
            </a:r>
          </a:p>
          <a:p>
            <a:pPr algn="ctr" eaLnBrk="1" hangingPunct="1"/>
            <a:endParaRPr lang="en-GB" sz="4000" dirty="0">
              <a:latin typeface="Georgia" charset="0"/>
            </a:endParaRPr>
          </a:p>
          <a:p>
            <a:pPr algn="ctr" eaLnBrk="1" hangingPunct="1"/>
            <a:endParaRPr lang="en-GB" sz="4000" dirty="0">
              <a:solidFill>
                <a:srgbClr val="C00000"/>
              </a:solidFill>
              <a:latin typeface="Georgia" charset="0"/>
            </a:endParaRPr>
          </a:p>
          <a:p>
            <a:pPr algn="ctr" eaLnBrk="1" hangingPunct="1"/>
            <a:endParaRPr lang="en-GB" sz="4000" dirty="0">
              <a:solidFill>
                <a:srgbClr val="C00000"/>
              </a:solidFill>
              <a:latin typeface="Georgia" charset="0"/>
            </a:endParaRPr>
          </a:p>
          <a:p>
            <a:pPr algn="ctr" eaLnBrk="1" hangingPunct="1"/>
            <a:endParaRPr lang="en-GB" sz="1400" dirty="0">
              <a:solidFill>
                <a:srgbClr val="C00000"/>
              </a:solidFill>
              <a:latin typeface="Georgia" charset="0"/>
            </a:endParaRPr>
          </a:p>
          <a:p>
            <a:pPr algn="ctr" eaLnBrk="1" hangingPunct="1"/>
            <a:endParaRPr lang="en-GB" sz="3200" dirty="0">
              <a:solidFill>
                <a:srgbClr val="0000FF"/>
              </a:solidFill>
              <a:latin typeface="Georgia" charset="0"/>
            </a:endParaRPr>
          </a:p>
          <a:p>
            <a:pPr eaLnBrk="1" hangingPunct="1"/>
            <a:endParaRPr lang="en-GB" sz="4000" dirty="0">
              <a:solidFill>
                <a:srgbClr val="C00000"/>
              </a:solidFill>
            </a:endParaRPr>
          </a:p>
        </p:txBody>
      </p:sp>
      <p:sp>
        <p:nvSpPr>
          <p:cNvPr id="2" name="Rectangle 1"/>
          <p:cNvSpPr/>
          <p:nvPr/>
        </p:nvSpPr>
        <p:spPr bwMode="auto">
          <a:xfrm>
            <a:off x="5940153" y="6400800"/>
            <a:ext cx="2736303" cy="364367"/>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8" name="Rectangle 1029"/>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pic>
        <p:nvPicPr>
          <p:cNvPr id="9" name="Picture 8" descr="Edge Hill University logo">
            <a:extLst>
              <a:ext uri="{FF2B5EF4-FFF2-40B4-BE49-F238E27FC236}">
                <a16:creationId xmlns:a16="http://schemas.microsoft.com/office/drawing/2014/main" id="{8309E08E-CE0B-4FB8-B69D-2490B56AF6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5013176"/>
            <a:ext cx="1308249" cy="1308249"/>
          </a:xfrm>
          <a:prstGeom prst="rect">
            <a:avLst/>
          </a:prstGeom>
        </p:spPr>
      </p:pic>
      <p:pic>
        <p:nvPicPr>
          <p:cNvPr id="11" name="Picture 10" descr="University of Pompeu Fabra logo">
            <a:extLst>
              <a:ext uri="{FF2B5EF4-FFF2-40B4-BE49-F238E27FC236}">
                <a16:creationId xmlns:a16="http://schemas.microsoft.com/office/drawing/2014/main" id="{653445E1-AB03-4F56-B1DB-F91F834B66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4929063"/>
            <a:ext cx="1308249" cy="1308249"/>
          </a:xfrm>
          <a:prstGeom prst="rect">
            <a:avLst/>
          </a:prstGeom>
        </p:spPr>
      </p:pic>
    </p:spTree>
    <p:extLst>
      <p:ext uri="{BB962C8B-B14F-4D97-AF65-F5344CB8AC3E}">
        <p14:creationId xmlns:p14="http://schemas.microsoft.com/office/powerpoint/2010/main" val="2537960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7159824" cy="692696"/>
          </a:xfrm>
        </p:spPr>
        <p:txBody>
          <a:bodyPr/>
          <a:lstStyle/>
          <a:p>
            <a:pPr algn="l"/>
            <a:r>
              <a:rPr lang="en-GB" sz="4000" dirty="0">
                <a:solidFill>
                  <a:srgbClr val="FF0000"/>
                </a:solidFill>
                <a:cs typeface="Times New Roman" panose="02020603050405020304" pitchFamily="18" charset="0"/>
              </a:rPr>
              <a:t>Management &amp; Prevention</a:t>
            </a:r>
          </a:p>
        </p:txBody>
      </p:sp>
      <p:sp>
        <p:nvSpPr>
          <p:cNvPr id="5" name="Rectangle 1029">
            <a:extLst>
              <a:ext uri="{FF2B5EF4-FFF2-40B4-BE49-F238E27FC236}">
                <a16:creationId xmlns:a16="http://schemas.microsoft.com/office/drawing/2014/main" id="{B8A6C34C-8113-4B15-95F4-2EBA4012084F}"/>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6" name="Content Placeholder 2">
            <a:extLst>
              <a:ext uri="{FF2B5EF4-FFF2-40B4-BE49-F238E27FC236}">
                <a16:creationId xmlns:a16="http://schemas.microsoft.com/office/drawing/2014/main" id="{C3C03DA7-A321-479A-8FC1-D09E1C54EE66}"/>
              </a:ext>
            </a:extLst>
          </p:cNvPr>
          <p:cNvSpPr>
            <a:spLocks noGrp="1"/>
          </p:cNvSpPr>
          <p:nvPr>
            <p:ph idx="1"/>
          </p:nvPr>
        </p:nvSpPr>
        <p:spPr>
          <a:xfrm>
            <a:off x="107504" y="1052736"/>
            <a:ext cx="8784976" cy="4114800"/>
          </a:xfrm>
        </p:spPr>
        <p:txBody>
          <a:bodyPr/>
          <a:lstStyle/>
          <a:p>
            <a:pPr>
              <a:buFont typeface="Arial" panose="020B0604020202020204" pitchFamily="34" charset="0"/>
              <a:buChar char="•"/>
            </a:pPr>
            <a:r>
              <a:rPr lang="en-GB" sz="2400" dirty="0">
                <a:latin typeface="Georgia" panose="02040502050405020303" pitchFamily="18" charset="0"/>
              </a:rPr>
              <a:t>IV occurs in all sports and at all levels of sport</a:t>
            </a:r>
          </a:p>
          <a:p>
            <a:pPr>
              <a:buFont typeface="Arial" panose="020B0604020202020204" pitchFamily="34" charset="0"/>
              <a:buChar char="•"/>
            </a:pPr>
            <a:endParaRPr lang="en-GB" sz="2400" dirty="0">
              <a:latin typeface="Georgia" panose="02040502050405020303" pitchFamily="18" charset="0"/>
            </a:endParaRPr>
          </a:p>
          <a:p>
            <a:r>
              <a:rPr lang="en-GB" sz="2400" dirty="0">
                <a:latin typeface="Georgia" panose="02040502050405020303" pitchFamily="18" charset="0"/>
              </a:rPr>
              <a:t>IV frequently intersects with other forms of oppression</a:t>
            </a:r>
          </a:p>
          <a:p>
            <a:endParaRPr lang="en-GB" sz="2400" dirty="0">
              <a:latin typeface="Georgia" panose="02040502050405020303" pitchFamily="18" charset="0"/>
            </a:endParaRPr>
          </a:p>
          <a:p>
            <a:r>
              <a:rPr lang="en-GB" sz="2400" dirty="0">
                <a:latin typeface="Georgia" panose="02040502050405020303" pitchFamily="18" charset="0"/>
              </a:rPr>
              <a:t>Most perpetrators are (male) coaches – but women</a:t>
            </a:r>
            <a:r>
              <a:rPr lang="en-GB" sz="2400" dirty="0">
                <a:latin typeface="Georgia" panose="02040502050405020303" pitchFamily="18" charset="0"/>
                <a:cs typeface="Arial" charset="0"/>
              </a:rPr>
              <a:t> &amp; peer athletes also commit IV</a:t>
            </a:r>
          </a:p>
          <a:p>
            <a:endParaRPr lang="en-GB" sz="2400" dirty="0">
              <a:latin typeface="Georgia" panose="02040502050405020303" pitchFamily="18" charset="0"/>
              <a:cs typeface="Arial" charset="0"/>
            </a:endParaRPr>
          </a:p>
          <a:p>
            <a:pPr>
              <a:defRPr/>
            </a:pPr>
            <a:r>
              <a:rPr lang="en-GB" sz="2400" dirty="0">
                <a:latin typeface="Georgia" panose="02040502050405020303" pitchFamily="18" charset="0"/>
              </a:rPr>
              <a:t>Power imbalance = coaches in a position of power over athletes …</a:t>
            </a:r>
          </a:p>
          <a:p>
            <a:pPr>
              <a:defRPr/>
            </a:pPr>
            <a:endParaRPr lang="en-GB" sz="2400" dirty="0">
              <a:latin typeface="Georgia" panose="02040502050405020303" pitchFamily="18" charset="0"/>
            </a:endParaRPr>
          </a:p>
          <a:p>
            <a:pPr>
              <a:defRPr/>
            </a:pPr>
            <a:r>
              <a:rPr lang="en-GB" sz="2400" dirty="0">
                <a:latin typeface="Georgia" panose="02040502050405020303" pitchFamily="18" charset="0"/>
              </a:rPr>
              <a:t>… and athletes often disempowered = by their status, age, size, knowledge etc.</a:t>
            </a:r>
          </a:p>
          <a:p>
            <a:endParaRPr lang="en-GB" sz="2400" dirty="0">
              <a:latin typeface="Georgia" panose="02040502050405020303" pitchFamily="18" charset="0"/>
              <a:cs typeface="Arial" charset="0"/>
            </a:endParaRPr>
          </a:p>
          <a:p>
            <a:pPr marL="0" indent="0">
              <a:buNone/>
            </a:pPr>
            <a:endParaRPr lang="en-GB" dirty="0"/>
          </a:p>
        </p:txBody>
      </p:sp>
    </p:spTree>
    <p:extLst>
      <p:ext uri="{BB962C8B-B14F-4D97-AF65-F5344CB8AC3E}">
        <p14:creationId xmlns:p14="http://schemas.microsoft.com/office/powerpoint/2010/main" val="20846983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28"/>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9" name="Rectangle 1029">
            <a:extLst>
              <a:ext uri="{FF2B5EF4-FFF2-40B4-BE49-F238E27FC236}">
                <a16:creationId xmlns:a16="http://schemas.microsoft.com/office/drawing/2014/main" id="{4805C762-A7ED-4393-A5E6-13F74EC0DA93}"/>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11" name="Title 1">
            <a:extLst>
              <a:ext uri="{FF2B5EF4-FFF2-40B4-BE49-F238E27FC236}">
                <a16:creationId xmlns:a16="http://schemas.microsoft.com/office/drawing/2014/main" id="{442AD3B5-7A26-4123-A092-A63E9E816C0D}"/>
              </a:ext>
            </a:extLst>
          </p:cNvPr>
          <p:cNvSpPr txBox="1">
            <a:spLocks/>
          </p:cNvSpPr>
          <p:nvPr/>
        </p:nvSpPr>
        <p:spPr bwMode="auto">
          <a:xfrm>
            <a:off x="107504" y="0"/>
            <a:ext cx="7052320" cy="692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Georgia" pitchFamily="18" charset="0"/>
                <a:ea typeface="+mj-ea"/>
                <a:cs typeface="+mj-cs"/>
              </a:defRPr>
            </a:lvl1pPr>
            <a:lvl2pPr algn="ctr" rtl="0" eaLnBrk="1" fontAlgn="base" hangingPunct="1">
              <a:spcBef>
                <a:spcPct val="0"/>
              </a:spcBef>
              <a:spcAft>
                <a:spcPct val="0"/>
              </a:spcAft>
              <a:defRPr sz="4400">
                <a:solidFill>
                  <a:schemeClr val="tx2"/>
                </a:solidFill>
                <a:latin typeface="Georgia" pitchFamily="1" charset="0"/>
                <a:ea typeface="ＭＳ Ｐゴシック" pitchFamily="1" charset="-128"/>
              </a:defRPr>
            </a:lvl2pPr>
            <a:lvl3pPr algn="ctr" rtl="0" eaLnBrk="1" fontAlgn="base" hangingPunct="1">
              <a:spcBef>
                <a:spcPct val="0"/>
              </a:spcBef>
              <a:spcAft>
                <a:spcPct val="0"/>
              </a:spcAft>
              <a:defRPr sz="4400">
                <a:solidFill>
                  <a:schemeClr val="tx2"/>
                </a:solidFill>
                <a:latin typeface="Georgia" pitchFamily="1" charset="0"/>
                <a:ea typeface="ＭＳ Ｐゴシック" pitchFamily="1" charset="-128"/>
              </a:defRPr>
            </a:lvl3pPr>
            <a:lvl4pPr algn="ctr" rtl="0" eaLnBrk="1" fontAlgn="base" hangingPunct="1">
              <a:spcBef>
                <a:spcPct val="0"/>
              </a:spcBef>
              <a:spcAft>
                <a:spcPct val="0"/>
              </a:spcAft>
              <a:defRPr sz="4400">
                <a:solidFill>
                  <a:schemeClr val="tx2"/>
                </a:solidFill>
                <a:latin typeface="Georgia" pitchFamily="1" charset="0"/>
                <a:ea typeface="ＭＳ Ｐゴシック" pitchFamily="1" charset="-128"/>
              </a:defRPr>
            </a:lvl4pPr>
            <a:lvl5pPr algn="ctr" rtl="0" eaLnBrk="1" fontAlgn="base" hangingPunct="1">
              <a:spcBef>
                <a:spcPct val="0"/>
              </a:spcBef>
              <a:spcAft>
                <a:spcPct val="0"/>
              </a:spcAft>
              <a:defRPr sz="4400">
                <a:solidFill>
                  <a:schemeClr val="tx2"/>
                </a:solidFill>
                <a:latin typeface="Georgia" pitchFamily="1" charset="0"/>
                <a:ea typeface="ＭＳ Ｐゴシック" pitchFamily="1"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a:lstStyle>
          <a:p>
            <a:pPr algn="l"/>
            <a:r>
              <a:rPr lang="en-GB" sz="4000" kern="0" dirty="0">
                <a:solidFill>
                  <a:srgbClr val="FF0000"/>
                </a:solidFill>
                <a:cs typeface="Times New Roman" panose="02020603050405020304" pitchFamily="18" charset="0"/>
              </a:rPr>
              <a:t>Known Risk Factors</a:t>
            </a:r>
          </a:p>
        </p:txBody>
      </p:sp>
      <p:sp>
        <p:nvSpPr>
          <p:cNvPr id="10" name="Isosceles Triangle 9" descr="There is a triad of factors that influence whether interpersonal violence (or IV) occurs:&#10;1. the inclination of the abuse to abuse&#10;2. the athlete's vulnerability to abuse&#10;3. the opportunity for abuse to occur within sport&#10;">
            <a:extLst>
              <a:ext uri="{FF2B5EF4-FFF2-40B4-BE49-F238E27FC236}">
                <a16:creationId xmlns:a16="http://schemas.microsoft.com/office/drawing/2014/main" id="{650F35BE-E268-4C8E-9E40-AC8C419B98EA}"/>
              </a:ext>
            </a:extLst>
          </p:cNvPr>
          <p:cNvSpPr/>
          <p:nvPr/>
        </p:nvSpPr>
        <p:spPr bwMode="auto">
          <a:xfrm>
            <a:off x="3131840" y="1916832"/>
            <a:ext cx="2880320" cy="2952328"/>
          </a:xfrm>
          <a:prstGeom prst="triangle">
            <a:avLst/>
          </a:pr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sp>
        <p:nvSpPr>
          <p:cNvPr id="12" name="TextBox 11">
            <a:extLst>
              <a:ext uri="{FF2B5EF4-FFF2-40B4-BE49-F238E27FC236}">
                <a16:creationId xmlns:a16="http://schemas.microsoft.com/office/drawing/2014/main" id="{E46ABAE4-9D57-488C-90AB-B2B0A5CE3AFF}"/>
              </a:ext>
            </a:extLst>
          </p:cNvPr>
          <p:cNvSpPr txBox="1"/>
          <p:nvPr/>
        </p:nvSpPr>
        <p:spPr>
          <a:xfrm>
            <a:off x="755576" y="4941168"/>
            <a:ext cx="3096344" cy="461665"/>
          </a:xfrm>
          <a:prstGeom prst="rect">
            <a:avLst/>
          </a:prstGeom>
          <a:noFill/>
        </p:spPr>
        <p:txBody>
          <a:bodyPr wrap="square" rtlCol="0">
            <a:spAutoFit/>
          </a:bodyPr>
          <a:lstStyle/>
          <a:p>
            <a:r>
              <a:rPr lang="en-GB" dirty="0">
                <a:latin typeface="Georgia" panose="02040502050405020303" pitchFamily="18" charset="0"/>
              </a:rPr>
              <a:t>Sport opportunity</a:t>
            </a:r>
          </a:p>
        </p:txBody>
      </p:sp>
      <p:sp>
        <p:nvSpPr>
          <p:cNvPr id="14" name="TextBox 13">
            <a:extLst>
              <a:ext uri="{FF2B5EF4-FFF2-40B4-BE49-F238E27FC236}">
                <a16:creationId xmlns:a16="http://schemas.microsoft.com/office/drawing/2014/main" id="{80DA1408-A39D-4583-B4B9-9120064EAB4A}"/>
              </a:ext>
            </a:extLst>
          </p:cNvPr>
          <p:cNvSpPr txBox="1"/>
          <p:nvPr/>
        </p:nvSpPr>
        <p:spPr>
          <a:xfrm>
            <a:off x="5868144" y="4983559"/>
            <a:ext cx="3096344" cy="461665"/>
          </a:xfrm>
          <a:prstGeom prst="rect">
            <a:avLst/>
          </a:prstGeom>
          <a:noFill/>
        </p:spPr>
        <p:txBody>
          <a:bodyPr wrap="square" rtlCol="0">
            <a:spAutoFit/>
          </a:bodyPr>
          <a:lstStyle/>
          <a:p>
            <a:r>
              <a:rPr lang="en-GB" dirty="0">
                <a:latin typeface="Georgia" panose="02040502050405020303" pitchFamily="18" charset="0"/>
              </a:rPr>
              <a:t>Athlete vulnerability</a:t>
            </a:r>
          </a:p>
        </p:txBody>
      </p:sp>
      <p:sp>
        <p:nvSpPr>
          <p:cNvPr id="15" name="TextBox 14">
            <a:extLst>
              <a:ext uri="{FF2B5EF4-FFF2-40B4-BE49-F238E27FC236}">
                <a16:creationId xmlns:a16="http://schemas.microsoft.com/office/drawing/2014/main" id="{E45DDFD2-9222-4123-904E-8D9D42B1B544}"/>
              </a:ext>
            </a:extLst>
          </p:cNvPr>
          <p:cNvSpPr txBox="1"/>
          <p:nvPr/>
        </p:nvSpPr>
        <p:spPr>
          <a:xfrm>
            <a:off x="3275856" y="1383159"/>
            <a:ext cx="3312368" cy="461665"/>
          </a:xfrm>
          <a:prstGeom prst="rect">
            <a:avLst/>
          </a:prstGeom>
          <a:noFill/>
        </p:spPr>
        <p:txBody>
          <a:bodyPr wrap="square" rtlCol="0">
            <a:spAutoFit/>
          </a:bodyPr>
          <a:lstStyle/>
          <a:p>
            <a:r>
              <a:rPr lang="en-GB" dirty="0">
                <a:latin typeface="Georgia" panose="02040502050405020303" pitchFamily="18" charset="0"/>
              </a:rPr>
              <a:t>Abuser inclination</a:t>
            </a:r>
          </a:p>
        </p:txBody>
      </p:sp>
    </p:spTree>
    <p:extLst>
      <p:ext uri="{BB962C8B-B14F-4D97-AF65-F5344CB8AC3E}">
        <p14:creationId xmlns:p14="http://schemas.microsoft.com/office/powerpoint/2010/main" val="31579167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7159824" cy="692696"/>
          </a:xfrm>
        </p:spPr>
        <p:txBody>
          <a:bodyPr/>
          <a:lstStyle/>
          <a:p>
            <a:pPr algn="l"/>
            <a:r>
              <a:rPr lang="en-GB" sz="4000" dirty="0">
                <a:solidFill>
                  <a:srgbClr val="FF0000"/>
                </a:solidFill>
                <a:cs typeface="Times New Roman" panose="02020603050405020304" pitchFamily="18" charset="0"/>
              </a:rPr>
              <a:t>Case Study</a:t>
            </a:r>
          </a:p>
        </p:txBody>
      </p:sp>
      <p:sp>
        <p:nvSpPr>
          <p:cNvPr id="5" name="Rectangle 1029">
            <a:extLst>
              <a:ext uri="{FF2B5EF4-FFF2-40B4-BE49-F238E27FC236}">
                <a16:creationId xmlns:a16="http://schemas.microsoft.com/office/drawing/2014/main" id="{B8A6C34C-8113-4B15-95F4-2EBA4012084F}"/>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pic>
        <p:nvPicPr>
          <p:cNvPr id="14338" name="Picture 2" descr="Moving on to management and prevention strategies through acase study of england&#10;&#10;The Child Protection in Sport Unit (CPSU) works to prevent violence against children in sport in england.&#10;The CPSU was established in 2001 as partnership between national sport funders &amp; children’s charity. It's a capacity-building organisation, funded by taxpayer’s money through the sport councils (like Sport England) but is independent from government.&#10;It was established when concern about child sexual abuse in sport was high (hence the name being about child protection). It develops professional standards for sports organisations, provides safeguarding and child protection education and training, and is a central point of contact for sport organisations for advice, training and resources on abuse in sport&#10; The CPSU represented recognition of the ‘issue’ of violence against children in sport and a move towards increasingly interventionist approach. It also developed and implemented  national safeguarding  standards for sports organisations">
            <a:extLst>
              <a:ext uri="{FF2B5EF4-FFF2-40B4-BE49-F238E27FC236}">
                <a16:creationId xmlns:a16="http://schemas.microsoft.com/office/drawing/2014/main" id="{853E9BD2-0DFD-4952-9131-FB900CE10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278"/>
            <a:ext cx="9036496" cy="558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9281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7159824" cy="692696"/>
          </a:xfrm>
        </p:spPr>
        <p:txBody>
          <a:bodyPr/>
          <a:lstStyle/>
          <a:p>
            <a:pPr algn="l"/>
            <a:r>
              <a:rPr lang="en-GB" sz="4000" dirty="0">
                <a:solidFill>
                  <a:srgbClr val="FF0000"/>
                </a:solidFill>
                <a:cs typeface="Times New Roman" panose="02020603050405020304" pitchFamily="18" charset="0"/>
              </a:rPr>
              <a:t>Case Study</a:t>
            </a:r>
          </a:p>
        </p:txBody>
      </p:sp>
      <p:sp>
        <p:nvSpPr>
          <p:cNvPr id="5" name="Rectangle 1029">
            <a:extLst>
              <a:ext uri="{FF2B5EF4-FFF2-40B4-BE49-F238E27FC236}">
                <a16:creationId xmlns:a16="http://schemas.microsoft.com/office/drawing/2014/main" id="{B8A6C34C-8113-4B15-95F4-2EBA4012084F}"/>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2" name="TextBox 1">
            <a:extLst>
              <a:ext uri="{FF2B5EF4-FFF2-40B4-BE49-F238E27FC236}">
                <a16:creationId xmlns:a16="http://schemas.microsoft.com/office/drawing/2014/main" id="{968AA090-72B1-4AEA-9554-AEAB678EE5B9}"/>
              </a:ext>
            </a:extLst>
          </p:cNvPr>
          <p:cNvSpPr txBox="1"/>
          <p:nvPr/>
        </p:nvSpPr>
        <p:spPr>
          <a:xfrm>
            <a:off x="143508" y="1295131"/>
            <a:ext cx="8856984" cy="4524315"/>
          </a:xfrm>
          <a:prstGeom prst="rect">
            <a:avLst/>
          </a:prstGeom>
          <a:noFill/>
        </p:spPr>
        <p:txBody>
          <a:bodyPr wrap="square" rtlCol="0">
            <a:spAutoFit/>
          </a:bodyPr>
          <a:lstStyle/>
          <a:p>
            <a:pPr marL="342900" indent="-342900">
              <a:buFont typeface="Arial" panose="020B0604020202020204" pitchFamily="34" charset="0"/>
              <a:buChar char="•"/>
            </a:pPr>
            <a:r>
              <a:rPr lang="en-GB" altLang="en-US" b="1" dirty="0">
                <a:latin typeface="Georgia" panose="02040502050405020303" pitchFamily="18" charset="0"/>
              </a:rPr>
              <a:t>Standard 1 </a:t>
            </a:r>
            <a:r>
              <a:rPr lang="en-GB" altLang="en-US" dirty="0">
                <a:latin typeface="Georgia" panose="02040502050405020303" pitchFamily="18" charset="0"/>
              </a:rPr>
              <a:t>– Policy &amp; procedures for responding to concerns</a:t>
            </a:r>
          </a:p>
          <a:p>
            <a:pPr marL="342900" indent="-342900">
              <a:buFont typeface="Arial" panose="020B0604020202020204" pitchFamily="34" charset="0"/>
              <a:buChar char="•"/>
            </a:pPr>
            <a:r>
              <a:rPr lang="en-GB" altLang="en-US" b="1" dirty="0">
                <a:latin typeface="Georgia" panose="02040502050405020303" pitchFamily="18" charset="0"/>
              </a:rPr>
              <a:t>Standard 2 </a:t>
            </a:r>
            <a:r>
              <a:rPr lang="en-GB" altLang="en-US" dirty="0">
                <a:latin typeface="Georgia" panose="02040502050405020303" pitchFamily="18" charset="0"/>
              </a:rPr>
              <a:t>– Operating systems</a:t>
            </a:r>
          </a:p>
          <a:p>
            <a:pPr marL="342900" indent="-342900">
              <a:buFont typeface="Arial" panose="020B0604020202020204" pitchFamily="34" charset="0"/>
              <a:buChar char="•"/>
            </a:pPr>
            <a:r>
              <a:rPr lang="en-GB" altLang="en-US" b="1" dirty="0">
                <a:latin typeface="Georgia" panose="02040502050405020303" pitchFamily="18" charset="0"/>
              </a:rPr>
              <a:t>Standard 3 </a:t>
            </a:r>
            <a:r>
              <a:rPr lang="en-GB" altLang="en-US" dirty="0">
                <a:latin typeface="Georgia" panose="02040502050405020303" pitchFamily="18" charset="0"/>
              </a:rPr>
              <a:t>– Prevention</a:t>
            </a:r>
          </a:p>
          <a:p>
            <a:pPr marL="342900" indent="-342900">
              <a:buFont typeface="Arial" panose="020B0604020202020204" pitchFamily="34" charset="0"/>
              <a:buChar char="•"/>
            </a:pPr>
            <a:r>
              <a:rPr lang="en-GB" altLang="en-US" b="1" dirty="0">
                <a:latin typeface="Georgia" panose="02040502050405020303" pitchFamily="18" charset="0"/>
              </a:rPr>
              <a:t>Standard 4 </a:t>
            </a:r>
            <a:r>
              <a:rPr lang="en-GB" altLang="en-US" dirty="0">
                <a:latin typeface="Georgia" panose="02040502050405020303" pitchFamily="18" charset="0"/>
              </a:rPr>
              <a:t>– Codes of ethics and conduct</a:t>
            </a:r>
          </a:p>
          <a:p>
            <a:pPr marL="342900" indent="-342900">
              <a:buFont typeface="Arial" panose="020B0604020202020204" pitchFamily="34" charset="0"/>
              <a:buChar char="•"/>
            </a:pPr>
            <a:r>
              <a:rPr lang="en-GB" altLang="en-US" b="1" dirty="0">
                <a:latin typeface="Georgia" panose="02040502050405020303" pitchFamily="18" charset="0"/>
              </a:rPr>
              <a:t>Standard 5 </a:t>
            </a:r>
            <a:r>
              <a:rPr lang="en-GB" altLang="en-US" dirty="0">
                <a:latin typeface="Georgia" panose="02040502050405020303" pitchFamily="18" charset="0"/>
              </a:rPr>
              <a:t>– Equity</a:t>
            </a:r>
          </a:p>
          <a:p>
            <a:pPr marL="342900" indent="-342900">
              <a:buFont typeface="Arial" panose="020B0604020202020204" pitchFamily="34" charset="0"/>
              <a:buChar char="•"/>
            </a:pPr>
            <a:r>
              <a:rPr lang="en-GB" altLang="en-US" b="1" dirty="0">
                <a:latin typeface="Georgia" panose="02040502050405020303" pitchFamily="18" charset="0"/>
              </a:rPr>
              <a:t>Standard 6 </a:t>
            </a:r>
            <a:r>
              <a:rPr lang="en-GB" altLang="en-US" dirty="0">
                <a:latin typeface="Georgia" panose="02040502050405020303" pitchFamily="18" charset="0"/>
              </a:rPr>
              <a:t>– Communication</a:t>
            </a:r>
          </a:p>
          <a:p>
            <a:pPr marL="342900" indent="-342900">
              <a:buFont typeface="Arial" panose="020B0604020202020204" pitchFamily="34" charset="0"/>
              <a:buChar char="•"/>
            </a:pPr>
            <a:r>
              <a:rPr lang="en-GB" altLang="en-US" b="1" dirty="0">
                <a:latin typeface="Georgia" panose="02040502050405020303" pitchFamily="18" charset="0"/>
              </a:rPr>
              <a:t>Standard 7 </a:t>
            </a:r>
            <a:r>
              <a:rPr lang="en-GB" altLang="en-US" dirty="0">
                <a:latin typeface="Georgia" panose="02040502050405020303" pitchFamily="18" charset="0"/>
              </a:rPr>
              <a:t>– Education &amp; training</a:t>
            </a:r>
          </a:p>
          <a:p>
            <a:pPr marL="342900" indent="-342900">
              <a:buFont typeface="Arial" panose="020B0604020202020204" pitchFamily="34" charset="0"/>
              <a:buChar char="•"/>
            </a:pPr>
            <a:r>
              <a:rPr lang="en-GB" altLang="en-US" b="1" dirty="0">
                <a:latin typeface="Georgia" panose="02040502050405020303" pitchFamily="18" charset="0"/>
              </a:rPr>
              <a:t>Standard 8 </a:t>
            </a:r>
            <a:r>
              <a:rPr lang="en-GB" altLang="en-US" dirty="0">
                <a:latin typeface="Georgia" panose="02040502050405020303" pitchFamily="18" charset="0"/>
              </a:rPr>
              <a:t>– Access to advice &amp; support</a:t>
            </a:r>
          </a:p>
          <a:p>
            <a:pPr marL="342900" indent="-342900">
              <a:buFont typeface="Arial" panose="020B0604020202020204" pitchFamily="34" charset="0"/>
              <a:buChar char="•"/>
            </a:pPr>
            <a:r>
              <a:rPr lang="en-GB" altLang="en-US" b="1" dirty="0">
                <a:latin typeface="Georgia" panose="02040502050405020303" pitchFamily="18" charset="0"/>
              </a:rPr>
              <a:t>Standard 9 </a:t>
            </a:r>
            <a:r>
              <a:rPr lang="en-GB" altLang="en-US" dirty="0">
                <a:latin typeface="Georgia" panose="02040502050405020303" pitchFamily="18" charset="0"/>
              </a:rPr>
              <a:t>– Implementation &amp; monitoring</a:t>
            </a:r>
          </a:p>
          <a:p>
            <a:pPr marL="342900" indent="-342900">
              <a:buFont typeface="Arial" panose="020B0604020202020204" pitchFamily="34" charset="0"/>
              <a:buChar char="•"/>
            </a:pPr>
            <a:r>
              <a:rPr lang="en-GB" altLang="en-US" b="1" dirty="0">
                <a:latin typeface="Georgia" panose="02040502050405020303" pitchFamily="18" charset="0"/>
              </a:rPr>
              <a:t>Standard 10 </a:t>
            </a:r>
            <a:r>
              <a:rPr lang="en-GB" altLang="en-US" dirty="0">
                <a:latin typeface="Georgia" panose="02040502050405020303" pitchFamily="18" charset="0"/>
              </a:rPr>
              <a:t>–</a:t>
            </a:r>
            <a:r>
              <a:rPr lang="en-GB" altLang="en-US" b="1" dirty="0">
                <a:latin typeface="Georgia" panose="02040502050405020303" pitchFamily="18" charset="0"/>
              </a:rPr>
              <a:t> </a:t>
            </a:r>
            <a:r>
              <a:rPr lang="en-GB" altLang="en-US" dirty="0">
                <a:latin typeface="Georgia" panose="02040502050405020303" pitchFamily="18" charset="0"/>
              </a:rPr>
              <a:t>Influencing</a:t>
            </a:r>
          </a:p>
          <a:p>
            <a:r>
              <a:rPr lang="en-GB" altLang="en-US" dirty="0">
                <a:latin typeface="Georgia" panose="02040502050405020303" pitchFamily="18" charset="0"/>
              </a:rPr>
              <a:t>(CPSU, 2003, 2006, 2019)</a:t>
            </a:r>
          </a:p>
        </p:txBody>
      </p:sp>
    </p:spTree>
    <p:extLst>
      <p:ext uri="{BB962C8B-B14F-4D97-AF65-F5344CB8AC3E}">
        <p14:creationId xmlns:p14="http://schemas.microsoft.com/office/powerpoint/2010/main" val="40104054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7159824" cy="692696"/>
          </a:xfrm>
        </p:spPr>
        <p:txBody>
          <a:bodyPr/>
          <a:lstStyle/>
          <a:p>
            <a:pPr algn="l"/>
            <a:r>
              <a:rPr lang="en-GB" sz="4000" dirty="0">
                <a:solidFill>
                  <a:srgbClr val="FF0000"/>
                </a:solidFill>
                <a:cs typeface="Times New Roman" panose="02020603050405020304" pitchFamily="18" charset="0"/>
              </a:rPr>
              <a:t>Case Study</a:t>
            </a:r>
          </a:p>
        </p:txBody>
      </p:sp>
      <p:sp>
        <p:nvSpPr>
          <p:cNvPr id="5" name="Rectangle 1029">
            <a:extLst>
              <a:ext uri="{FF2B5EF4-FFF2-40B4-BE49-F238E27FC236}">
                <a16:creationId xmlns:a16="http://schemas.microsoft.com/office/drawing/2014/main" id="{B8A6C34C-8113-4B15-95F4-2EBA4012084F}"/>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pic>
        <p:nvPicPr>
          <p:cNvPr id="20482" name="Picture 2" descr="Another example of an organisation working in the area of violence prevention in sport in england is nwg network.&#10;NWG are a child sexual exploitation expert charity&#10;they have been funded since 2016 to develop resources and awareness and expertise around all forms of abuse and exploitation in sport – specifically outside of formal sport structures such as affiliated clubs, national federations etc. (ie: leisure providers, informal clubs/networks/ leagues etc.)&#10;">
            <a:extLst>
              <a:ext uri="{FF2B5EF4-FFF2-40B4-BE49-F238E27FC236}">
                <a16:creationId xmlns:a16="http://schemas.microsoft.com/office/drawing/2014/main" id="{1DAE2898-6A27-4085-9D79-400C171C8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696"/>
            <a:ext cx="9144000" cy="567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0654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7159824" cy="692696"/>
          </a:xfrm>
        </p:spPr>
        <p:txBody>
          <a:bodyPr/>
          <a:lstStyle/>
          <a:p>
            <a:pPr algn="l"/>
            <a:r>
              <a:rPr lang="en-GB" sz="4000" dirty="0">
                <a:solidFill>
                  <a:srgbClr val="FF0000"/>
                </a:solidFill>
                <a:cs typeface="Times New Roman" panose="02020603050405020304" pitchFamily="18" charset="0"/>
              </a:rPr>
              <a:t>Case Study</a:t>
            </a:r>
          </a:p>
        </p:txBody>
      </p:sp>
      <p:sp>
        <p:nvSpPr>
          <p:cNvPr id="5" name="Rectangle 1029">
            <a:extLst>
              <a:ext uri="{FF2B5EF4-FFF2-40B4-BE49-F238E27FC236}">
                <a16:creationId xmlns:a16="http://schemas.microsoft.com/office/drawing/2014/main" id="{B8A6C34C-8113-4B15-95F4-2EBA4012084F}"/>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pic>
        <p:nvPicPr>
          <p:cNvPr id="18436" name="Picture 4" descr="Finally, the Ann Craft Trust (or ACT) is a national charity for adults and young people with disabilities. It was established in 1992 and has been funded from national grassroots sport organisations since 2015 to develop resources and raise awareness of ‘adults at risk’ in sport.&#10;Like the CPSU it adopts a capacity building approach – provides advice and training to sports organisations, conducts research, lobbies government to help sports organisations develop their own capacity to prevent and manage violence in sport (in this case against vulnerable adults).&#10;&#10;Currently developing training strategy and professional standards for sport clubs&#10;">
            <a:extLst>
              <a:ext uri="{FF2B5EF4-FFF2-40B4-BE49-F238E27FC236}">
                <a16:creationId xmlns:a16="http://schemas.microsoft.com/office/drawing/2014/main" id="{55183E75-AB57-4C3F-BB10-17D040AC6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111077"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0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7159824" cy="692696"/>
          </a:xfrm>
        </p:spPr>
        <p:txBody>
          <a:bodyPr/>
          <a:lstStyle/>
          <a:p>
            <a:pPr algn="l"/>
            <a:r>
              <a:rPr lang="en-GB" sz="4000" dirty="0">
                <a:solidFill>
                  <a:srgbClr val="FF0000"/>
                </a:solidFill>
                <a:cs typeface="Times New Roman" panose="02020603050405020304" pitchFamily="18" charset="0"/>
              </a:rPr>
              <a:t>Case Study</a:t>
            </a:r>
          </a:p>
        </p:txBody>
      </p:sp>
      <p:sp>
        <p:nvSpPr>
          <p:cNvPr id="5" name="Rectangle 1029">
            <a:extLst>
              <a:ext uri="{FF2B5EF4-FFF2-40B4-BE49-F238E27FC236}">
                <a16:creationId xmlns:a16="http://schemas.microsoft.com/office/drawing/2014/main" id="{B8A6C34C-8113-4B15-95F4-2EBA4012084F}"/>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2" name="TextBox 1">
            <a:extLst>
              <a:ext uri="{FF2B5EF4-FFF2-40B4-BE49-F238E27FC236}">
                <a16:creationId xmlns:a16="http://schemas.microsoft.com/office/drawing/2014/main" id="{968AA090-72B1-4AEA-9554-AEAB678EE5B9}"/>
              </a:ext>
            </a:extLst>
          </p:cNvPr>
          <p:cNvSpPr txBox="1"/>
          <p:nvPr/>
        </p:nvSpPr>
        <p:spPr>
          <a:xfrm>
            <a:off x="179512" y="1341338"/>
            <a:ext cx="5040560" cy="7848302"/>
          </a:xfrm>
          <a:prstGeom prst="rect">
            <a:avLst/>
          </a:prstGeom>
          <a:noFill/>
        </p:spPr>
        <p:txBody>
          <a:bodyPr wrap="square" rtlCol="0">
            <a:spAutoFit/>
          </a:bodyPr>
          <a:lstStyle/>
          <a:p>
            <a:pPr eaLnBrk="1" hangingPunct="1"/>
            <a:r>
              <a:rPr lang="en-GB" u="sng" dirty="0">
                <a:solidFill>
                  <a:srgbClr val="000000"/>
                </a:solidFill>
                <a:latin typeface="Georgia" panose="02040502050405020303" pitchFamily="18" charset="0"/>
              </a:rPr>
              <a:t>AT CLUB LEVEL:</a:t>
            </a:r>
          </a:p>
          <a:p>
            <a:pPr eaLnBrk="1" hangingPunct="1"/>
            <a:endParaRPr lang="en-GB" u="sng" dirty="0">
              <a:solidFill>
                <a:srgbClr val="000000"/>
              </a:solidFill>
              <a:latin typeface="Georgia" panose="02040502050405020303" pitchFamily="18" charset="0"/>
            </a:endParaRPr>
          </a:p>
          <a:p>
            <a:pPr marL="800100" lvl="1" indent="-342900">
              <a:buFont typeface="Arial" panose="020B0604020202020204" pitchFamily="34" charset="0"/>
              <a:buChar char="•"/>
            </a:pPr>
            <a:r>
              <a:rPr lang="en-GB" dirty="0">
                <a:solidFill>
                  <a:srgbClr val="000000"/>
                </a:solidFill>
                <a:latin typeface="Georgia" panose="02040502050405020303" pitchFamily="18" charset="0"/>
              </a:rPr>
              <a:t>IV policies &amp; procedures</a:t>
            </a:r>
          </a:p>
          <a:p>
            <a:pPr marL="800100" lvl="1" indent="-342900">
              <a:buFont typeface="Arial" panose="020B0604020202020204" pitchFamily="34" charset="0"/>
              <a:buChar char="•"/>
            </a:pPr>
            <a:r>
              <a:rPr lang="en-GB" dirty="0">
                <a:latin typeface="Georgia" panose="02040502050405020303" pitchFamily="18" charset="0"/>
                <a:cs typeface="Times New Roman" panose="02020603050405020304" pitchFamily="18" charset="0"/>
              </a:rPr>
              <a:t>Codes of conduct/ behaviour</a:t>
            </a:r>
            <a:endParaRPr lang="en-GB" dirty="0">
              <a:solidFill>
                <a:srgbClr val="000000"/>
              </a:solidFill>
              <a:latin typeface="Georgia" panose="02040502050405020303" pitchFamily="18" charset="0"/>
            </a:endParaRPr>
          </a:p>
          <a:p>
            <a:pPr marL="800100" lvl="1" indent="-342900">
              <a:buFont typeface="Arial" panose="020B0604020202020204" pitchFamily="34" charset="0"/>
              <a:buChar char="•"/>
            </a:pPr>
            <a:r>
              <a:rPr lang="en-GB" dirty="0">
                <a:solidFill>
                  <a:srgbClr val="000000"/>
                </a:solidFill>
                <a:latin typeface="Georgia" panose="02040502050405020303" pitchFamily="18" charset="0"/>
              </a:rPr>
              <a:t>Designated staff - Club Welfare Officers</a:t>
            </a:r>
          </a:p>
          <a:p>
            <a:pPr marL="800100" lvl="1" indent="-342900">
              <a:buFont typeface="Arial" panose="020B0604020202020204" pitchFamily="34" charset="0"/>
              <a:buChar char="•"/>
            </a:pPr>
            <a:r>
              <a:rPr lang="en-GB" dirty="0">
                <a:solidFill>
                  <a:srgbClr val="000000"/>
                </a:solidFill>
                <a:latin typeface="Georgia" panose="02040502050405020303" pitchFamily="18" charset="0"/>
              </a:rPr>
              <a:t>Reporting procedures</a:t>
            </a:r>
          </a:p>
          <a:p>
            <a:pPr marL="800100" lvl="1" indent="-342900">
              <a:buFont typeface="Arial" panose="020B0604020202020204" pitchFamily="34" charset="0"/>
              <a:buChar char="•"/>
            </a:pPr>
            <a:r>
              <a:rPr lang="en-GB" dirty="0">
                <a:solidFill>
                  <a:srgbClr val="000000"/>
                </a:solidFill>
                <a:latin typeface="Georgia" panose="02040502050405020303" pitchFamily="18" charset="0"/>
              </a:rPr>
              <a:t>Mandatory training for staff – coaches, managers</a:t>
            </a:r>
          </a:p>
          <a:p>
            <a:pPr marL="800100" lvl="1" indent="-342900">
              <a:buFont typeface="Arial" panose="020B0604020202020204" pitchFamily="34" charset="0"/>
              <a:buChar char="•"/>
            </a:pPr>
            <a:r>
              <a:rPr lang="en-GB" dirty="0">
                <a:solidFill>
                  <a:srgbClr val="000000"/>
                </a:solidFill>
                <a:latin typeface="Georgia" panose="02040502050405020303" pitchFamily="18" charset="0"/>
              </a:rPr>
              <a:t>Criminal history checks for adults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endParaRPr lang="en-GB" dirty="0"/>
          </a:p>
        </p:txBody>
      </p:sp>
      <p:pic>
        <p:nvPicPr>
          <p:cNvPr id="23554" name="Picture 2" descr="Some organisations have support helplines for reporting concerns or asking questions about violence in sport. One example is Swimline (phone number 0808 100 4001) run by British Swimming. ">
            <a:extLst>
              <a:ext uri="{FF2B5EF4-FFF2-40B4-BE49-F238E27FC236}">
                <a16:creationId xmlns:a16="http://schemas.microsoft.com/office/drawing/2014/main" id="{AECC06D7-6B3D-47BD-963F-64C1C125340B}"/>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052736"/>
            <a:ext cx="3923928"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965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7159824" cy="692696"/>
          </a:xfrm>
        </p:spPr>
        <p:txBody>
          <a:bodyPr/>
          <a:lstStyle/>
          <a:p>
            <a:pPr algn="l"/>
            <a:r>
              <a:rPr lang="en-GB" sz="4000">
                <a:solidFill>
                  <a:srgbClr val="FF0000"/>
                </a:solidFill>
                <a:cs typeface="Times New Roman" panose="02020603050405020304" pitchFamily="18" charset="0"/>
              </a:rPr>
              <a:t>Case Study</a:t>
            </a:r>
            <a:endParaRPr lang="en-GB" sz="4000" dirty="0">
              <a:solidFill>
                <a:srgbClr val="FF0000"/>
              </a:solidFill>
              <a:cs typeface="Times New Roman" panose="02020603050405020304" pitchFamily="18" charset="0"/>
            </a:endParaRPr>
          </a:p>
        </p:txBody>
      </p:sp>
      <p:sp>
        <p:nvSpPr>
          <p:cNvPr id="5" name="Rectangle 1029">
            <a:extLst>
              <a:ext uri="{FF2B5EF4-FFF2-40B4-BE49-F238E27FC236}">
                <a16:creationId xmlns:a16="http://schemas.microsoft.com/office/drawing/2014/main" id="{B8A6C34C-8113-4B15-95F4-2EBA4012084F}"/>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2" name="TextBox 1">
            <a:extLst>
              <a:ext uri="{FF2B5EF4-FFF2-40B4-BE49-F238E27FC236}">
                <a16:creationId xmlns:a16="http://schemas.microsoft.com/office/drawing/2014/main" id="{968AA090-72B1-4AEA-9554-AEAB678EE5B9}"/>
              </a:ext>
            </a:extLst>
          </p:cNvPr>
          <p:cNvSpPr txBox="1"/>
          <p:nvPr/>
        </p:nvSpPr>
        <p:spPr>
          <a:xfrm>
            <a:off x="179512" y="980728"/>
            <a:ext cx="8784976" cy="8956298"/>
          </a:xfrm>
          <a:prstGeom prst="rect">
            <a:avLst/>
          </a:prstGeom>
          <a:noFill/>
        </p:spPr>
        <p:txBody>
          <a:bodyPr wrap="square" rtlCol="0">
            <a:spAutoFit/>
          </a:bodyPr>
          <a:lstStyle/>
          <a:p>
            <a:pPr marL="0" lvl="1"/>
            <a:r>
              <a:rPr lang="en-GB" u="sng" dirty="0">
                <a:solidFill>
                  <a:srgbClr val="000000"/>
                </a:solidFill>
                <a:latin typeface="Georgia" panose="02040502050405020303" pitchFamily="18" charset="0"/>
              </a:rPr>
              <a:t>AT FEDERATION LEVEL:</a:t>
            </a:r>
          </a:p>
          <a:p>
            <a:pPr marL="0" lvl="1"/>
            <a:endParaRPr lang="en-GB" u="sng" dirty="0">
              <a:solidFill>
                <a:srgbClr val="000000"/>
              </a:solidFill>
              <a:latin typeface="Georgia" panose="02040502050405020303" pitchFamily="18" charset="0"/>
            </a:endParaRPr>
          </a:p>
          <a:p>
            <a:pPr marL="800100" lvl="1" indent="-342900">
              <a:buFont typeface="Arial" panose="020B0604020202020204" pitchFamily="34" charset="0"/>
              <a:buChar char="•"/>
            </a:pPr>
            <a:r>
              <a:rPr lang="en-GB" dirty="0">
                <a:solidFill>
                  <a:srgbClr val="000000"/>
                </a:solidFill>
                <a:latin typeface="Georgia" panose="02040502050405020303" pitchFamily="18" charset="0"/>
              </a:rPr>
              <a:t>IV policies &amp; procedures</a:t>
            </a:r>
          </a:p>
          <a:p>
            <a:pPr marL="800100" lvl="1" indent="-342900">
              <a:buFont typeface="Arial" panose="020B0604020202020204" pitchFamily="34" charset="0"/>
              <a:buChar char="•"/>
            </a:pPr>
            <a:r>
              <a:rPr lang="en-GB" dirty="0">
                <a:solidFill>
                  <a:srgbClr val="000000"/>
                </a:solidFill>
                <a:latin typeface="Georgia" panose="02040502050405020303" pitchFamily="18" charset="0"/>
              </a:rPr>
              <a:t>Designated staff – Lead Welfare Officers</a:t>
            </a:r>
          </a:p>
          <a:p>
            <a:pPr marL="800100" lvl="1" indent="-342900">
              <a:buFont typeface="Arial" panose="020B0604020202020204" pitchFamily="34" charset="0"/>
              <a:buChar char="•"/>
            </a:pPr>
            <a:r>
              <a:rPr lang="en-GB" dirty="0">
                <a:solidFill>
                  <a:srgbClr val="000000"/>
                </a:solidFill>
                <a:latin typeface="Georgia" panose="02040502050405020303" pitchFamily="18" charset="0"/>
              </a:rPr>
              <a:t>Reporting &amp; management procedures</a:t>
            </a:r>
          </a:p>
          <a:p>
            <a:pPr marL="800100" lvl="1" indent="-342900">
              <a:buFont typeface="Arial" panose="020B0604020202020204" pitchFamily="34" charset="0"/>
              <a:buChar char="•"/>
            </a:pPr>
            <a:r>
              <a:rPr lang="en-GB" dirty="0">
                <a:solidFill>
                  <a:srgbClr val="000000"/>
                </a:solidFill>
                <a:latin typeface="Georgia" panose="02040502050405020303" pitchFamily="18" charset="0"/>
              </a:rPr>
              <a:t>Mandatory training for staff – coaches, managers</a:t>
            </a:r>
          </a:p>
          <a:p>
            <a:pPr marL="800100" lvl="1" indent="-342900">
              <a:buFont typeface="Arial" panose="020B0604020202020204" pitchFamily="34" charset="0"/>
              <a:buChar char="•"/>
            </a:pPr>
            <a:r>
              <a:rPr lang="en-GB" dirty="0">
                <a:solidFill>
                  <a:srgbClr val="000000"/>
                </a:solidFill>
                <a:latin typeface="Georgia" panose="02040502050405020303" pitchFamily="18" charset="0"/>
              </a:rPr>
              <a:t>Access to experts (legal advisors, child welfare experts, Sport England Advisory Panel) </a:t>
            </a:r>
          </a:p>
          <a:p>
            <a:pPr marL="800100" lvl="1" indent="-342900">
              <a:buFont typeface="Arial" panose="020B0604020202020204" pitchFamily="34" charset="0"/>
              <a:buChar char="•"/>
            </a:pPr>
            <a:r>
              <a:rPr lang="en-GB" dirty="0">
                <a:solidFill>
                  <a:srgbClr val="000000"/>
                </a:solidFill>
                <a:latin typeface="Georgia" panose="02040502050405020303" pitchFamily="18" charset="0"/>
              </a:rPr>
              <a:t>Links with external statutory agencies (police, social services)</a:t>
            </a:r>
          </a:p>
          <a:p>
            <a:pPr marL="800100" lvl="1" indent="-342900">
              <a:buFont typeface="Arial" panose="020B0604020202020204" pitchFamily="34" charset="0"/>
              <a:buChar char="•"/>
            </a:pPr>
            <a:r>
              <a:rPr lang="en-GB" dirty="0">
                <a:solidFill>
                  <a:srgbClr val="000000"/>
                </a:solidFill>
                <a:latin typeface="Georgia" panose="02040502050405020303" pitchFamily="18" charset="0"/>
              </a:rPr>
              <a:t>Government funding linked to achieving &amp; evidencing progress </a:t>
            </a:r>
          </a:p>
          <a:p>
            <a:pPr marL="800100" lvl="1" indent="-342900">
              <a:buFont typeface="Arial" panose="020B0604020202020204" pitchFamily="34" charset="0"/>
              <a:buChar char="•"/>
            </a:pPr>
            <a:endParaRPr lang="en-GB" dirty="0">
              <a:solidFill>
                <a:srgbClr val="000000"/>
              </a:solidFill>
              <a:latin typeface="Georgia" panose="02040502050405020303" pitchFamily="18" charset="0"/>
            </a:endParaRPr>
          </a:p>
          <a:p>
            <a:pPr marL="800100" lvl="1" indent="-342900">
              <a:buFont typeface="Arial" panose="020B0604020202020204" pitchFamily="34" charset="0"/>
              <a:buChar char="•"/>
            </a:pPr>
            <a:endParaRPr lang="en-GB" dirty="0">
              <a:solidFill>
                <a:srgbClr val="000000"/>
              </a:solidFill>
              <a:latin typeface="Georgia" panose="02040502050405020303" pitchFamily="18" charset="0"/>
            </a:endParaRP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endParaRPr lang="en-GB" dirty="0"/>
          </a:p>
        </p:txBody>
      </p:sp>
    </p:spTree>
    <p:extLst>
      <p:ext uri="{BB962C8B-B14F-4D97-AF65-F5344CB8AC3E}">
        <p14:creationId xmlns:p14="http://schemas.microsoft.com/office/powerpoint/2010/main" val="28614327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504" y="0"/>
            <a:ext cx="7052320" cy="692696"/>
          </a:xfrm>
        </p:spPr>
        <p:txBody>
          <a:bodyPr/>
          <a:lstStyle/>
          <a:p>
            <a:pPr algn="l"/>
            <a:r>
              <a:rPr lang="en-GB" sz="4000" dirty="0">
                <a:solidFill>
                  <a:srgbClr val="FF0000"/>
                </a:solidFill>
                <a:cs typeface="Times New Roman" panose="02020603050405020304" pitchFamily="18" charset="0"/>
              </a:rPr>
              <a:t>Caveats</a:t>
            </a:r>
          </a:p>
        </p:txBody>
      </p:sp>
      <p:sp>
        <p:nvSpPr>
          <p:cNvPr id="5" name="Rectangle 1029">
            <a:extLst>
              <a:ext uri="{FF2B5EF4-FFF2-40B4-BE49-F238E27FC236}">
                <a16:creationId xmlns:a16="http://schemas.microsoft.com/office/drawing/2014/main" id="{B8A6C34C-8113-4B15-95F4-2EBA4012084F}"/>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2" name="TextBox 1">
            <a:extLst>
              <a:ext uri="{FF2B5EF4-FFF2-40B4-BE49-F238E27FC236}">
                <a16:creationId xmlns:a16="http://schemas.microsoft.com/office/drawing/2014/main" id="{968AA090-72B1-4AEA-9554-AEAB678EE5B9}"/>
              </a:ext>
            </a:extLst>
          </p:cNvPr>
          <p:cNvSpPr txBox="1"/>
          <p:nvPr/>
        </p:nvSpPr>
        <p:spPr>
          <a:xfrm>
            <a:off x="251520" y="893033"/>
            <a:ext cx="5184576" cy="5632311"/>
          </a:xfrm>
          <a:prstGeom prst="rect">
            <a:avLst/>
          </a:prstGeom>
          <a:noFill/>
        </p:spPr>
        <p:txBody>
          <a:bodyPr wrap="square" rtlCol="0">
            <a:spAutoFit/>
          </a:bodyPr>
          <a:lstStyle/>
          <a:p>
            <a:pPr marL="179388" indent="-179388" eaLnBrk="1" fontAlgn="auto" hangingPunct="1">
              <a:spcAft>
                <a:spcPts val="0"/>
              </a:spcAft>
              <a:buFont typeface="Arial" charset="0"/>
              <a:buChar char="•"/>
              <a:defRPr/>
            </a:pPr>
            <a:r>
              <a:rPr lang="en-GB" dirty="0">
                <a:latin typeface="Georgia" panose="02040502050405020303" pitchFamily="18" charset="0"/>
              </a:rPr>
              <a:t> Primary focus on sexual violence &amp; protecting children</a:t>
            </a:r>
            <a:endParaRPr lang="en-GB" dirty="0">
              <a:latin typeface="Georgia" panose="02040502050405020303" pitchFamily="18" charset="0"/>
              <a:cs typeface="Times New Roman" panose="02020603050405020304" pitchFamily="18" charset="0"/>
            </a:endParaRPr>
          </a:p>
          <a:p>
            <a:pPr marL="179388" indent="-179388" eaLnBrk="1" fontAlgn="auto" hangingPunct="1">
              <a:spcAft>
                <a:spcPts val="0"/>
              </a:spcAft>
              <a:defRPr/>
            </a:pPr>
            <a:r>
              <a:rPr lang="en-GB" dirty="0">
                <a:latin typeface="Georgia" panose="02040502050405020303" pitchFamily="18" charset="0"/>
              </a:rPr>
              <a:t> </a:t>
            </a:r>
          </a:p>
          <a:p>
            <a:pPr marL="179388" indent="-179388" eaLnBrk="1" fontAlgn="auto" hangingPunct="1">
              <a:spcAft>
                <a:spcPts val="0"/>
              </a:spcAft>
              <a:buFont typeface="Arial" charset="0"/>
              <a:buChar char="•"/>
              <a:defRPr/>
            </a:pPr>
            <a:r>
              <a:rPr lang="en-GB" dirty="0">
                <a:latin typeface="Georgia" panose="02040502050405020303" pitchFamily="18" charset="0"/>
              </a:rPr>
              <a:t> Unclear how/whether procedures in place are monitored</a:t>
            </a:r>
          </a:p>
          <a:p>
            <a:pPr marL="179388" indent="-179388" eaLnBrk="1" fontAlgn="auto" hangingPunct="1">
              <a:spcAft>
                <a:spcPts val="0"/>
              </a:spcAft>
              <a:buFont typeface="Arial" charset="0"/>
              <a:buChar char="•"/>
              <a:defRPr/>
            </a:pPr>
            <a:endParaRPr lang="en-GB" dirty="0">
              <a:latin typeface="Georgia" panose="02040502050405020303" pitchFamily="18" charset="0"/>
            </a:endParaRPr>
          </a:p>
          <a:p>
            <a:pPr marL="179388" indent="-179388" eaLnBrk="1" fontAlgn="auto" hangingPunct="1">
              <a:spcAft>
                <a:spcPts val="0"/>
              </a:spcAft>
              <a:buFont typeface="Arial" charset="0"/>
              <a:buChar char="•"/>
              <a:defRPr/>
            </a:pPr>
            <a:r>
              <a:rPr lang="en-GB" dirty="0">
                <a:latin typeface="Georgia" panose="02040502050405020303" pitchFamily="18" charset="0"/>
              </a:rPr>
              <a:t> Effectiveness of strategies is unknown</a:t>
            </a:r>
          </a:p>
          <a:p>
            <a:pPr marL="179388" indent="-179388" eaLnBrk="1" fontAlgn="auto" hangingPunct="1">
              <a:spcAft>
                <a:spcPts val="0"/>
              </a:spcAft>
              <a:defRPr/>
            </a:pPr>
            <a:endParaRPr lang="en-GB" dirty="0">
              <a:latin typeface="Georgia" panose="02040502050405020303" pitchFamily="18" charset="0"/>
            </a:endParaRPr>
          </a:p>
          <a:p>
            <a:pPr marL="179388" indent="-179388" eaLnBrk="1" fontAlgn="auto" hangingPunct="1">
              <a:spcAft>
                <a:spcPts val="0"/>
              </a:spcAft>
              <a:buFont typeface="Arial" charset="0"/>
              <a:buChar char="•"/>
              <a:defRPr/>
            </a:pPr>
            <a:r>
              <a:rPr lang="en-GB" dirty="0">
                <a:latin typeface="Georgia" panose="02040502050405020303" pitchFamily="18" charset="0"/>
              </a:rPr>
              <a:t> Sport-specific strategies needed to attract stakeholder ‘buy in’</a:t>
            </a:r>
          </a:p>
          <a:p>
            <a:pPr marL="179388" indent="-179388" eaLnBrk="1" fontAlgn="auto" hangingPunct="1">
              <a:spcAft>
                <a:spcPts val="0"/>
              </a:spcAft>
              <a:buFont typeface="Arial" charset="0"/>
              <a:buChar char="•"/>
              <a:defRPr/>
            </a:pPr>
            <a:endParaRPr lang="en-GB" dirty="0">
              <a:latin typeface="Georgia" panose="02040502050405020303" pitchFamily="18" charset="0"/>
            </a:endParaRPr>
          </a:p>
          <a:p>
            <a:pPr marL="179388" indent="-179388" eaLnBrk="1" fontAlgn="auto" hangingPunct="1">
              <a:spcAft>
                <a:spcPts val="0"/>
              </a:spcAft>
              <a:buFont typeface="Arial" charset="0"/>
              <a:buChar char="•"/>
              <a:defRPr/>
            </a:pPr>
            <a:r>
              <a:rPr lang="en-GB" dirty="0">
                <a:latin typeface="Georgia" panose="02040502050405020303" pitchFamily="18" charset="0"/>
              </a:rPr>
              <a:t> More needs to be done to involve children</a:t>
            </a:r>
          </a:p>
          <a:p>
            <a:pPr marL="0" indent="0" eaLnBrk="1" fontAlgn="auto" hangingPunct="1">
              <a:spcAft>
                <a:spcPts val="0"/>
              </a:spcAft>
              <a:defRPr/>
            </a:pPr>
            <a:endParaRPr lang="en-GB" dirty="0">
              <a:latin typeface="Georgia" panose="02040502050405020303" pitchFamily="18" charset="0"/>
            </a:endParaRPr>
          </a:p>
        </p:txBody>
      </p:sp>
      <p:pic>
        <p:nvPicPr>
          <p:cNvPr id="25602" name="Picture 2">
            <a:extLst>
              <a:ext uri="{FF2B5EF4-FFF2-40B4-BE49-F238E27FC236}">
                <a16:creationId xmlns:a16="http://schemas.microsoft.com/office/drawing/2014/main" id="{C3CB3D16-115C-406C-8F9A-D20B30D740F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92695"/>
            <a:ext cx="3500709" cy="562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6725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504" y="0"/>
            <a:ext cx="7052320" cy="692696"/>
          </a:xfrm>
        </p:spPr>
        <p:txBody>
          <a:bodyPr/>
          <a:lstStyle/>
          <a:p>
            <a:pPr algn="l"/>
            <a:r>
              <a:rPr lang="en-GB" sz="4000" dirty="0">
                <a:solidFill>
                  <a:srgbClr val="FF0000"/>
                </a:solidFill>
                <a:cs typeface="Times New Roman" panose="02020603050405020304" pitchFamily="18" charset="0"/>
              </a:rPr>
              <a:t>Recommendations</a:t>
            </a:r>
          </a:p>
        </p:txBody>
      </p:sp>
      <p:sp>
        <p:nvSpPr>
          <p:cNvPr id="5" name="Rectangle 1029">
            <a:extLst>
              <a:ext uri="{FF2B5EF4-FFF2-40B4-BE49-F238E27FC236}">
                <a16:creationId xmlns:a16="http://schemas.microsoft.com/office/drawing/2014/main" id="{B8A6C34C-8113-4B15-95F4-2EBA4012084F}"/>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2" name="TextBox 1">
            <a:extLst>
              <a:ext uri="{FF2B5EF4-FFF2-40B4-BE49-F238E27FC236}">
                <a16:creationId xmlns:a16="http://schemas.microsoft.com/office/drawing/2014/main" id="{968AA090-72B1-4AEA-9554-AEAB678EE5B9}"/>
              </a:ext>
            </a:extLst>
          </p:cNvPr>
          <p:cNvSpPr txBox="1"/>
          <p:nvPr/>
        </p:nvSpPr>
        <p:spPr>
          <a:xfrm>
            <a:off x="-36512" y="1178738"/>
            <a:ext cx="5256584" cy="8586966"/>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Georgia" panose="02040502050405020303" pitchFamily="18" charset="0"/>
              </a:rPr>
              <a:t>More research is needed on IV in sport:</a:t>
            </a:r>
          </a:p>
          <a:p>
            <a:pPr marL="342900" indent="-342900">
              <a:buFont typeface="Arial" panose="020B0604020202020204" pitchFamily="34" charset="0"/>
              <a:buChar char="•"/>
            </a:pPr>
            <a:endParaRPr lang="en-GB" dirty="0">
              <a:latin typeface="Georgia" panose="02040502050405020303" pitchFamily="18" charset="0"/>
            </a:endParaRPr>
          </a:p>
          <a:p>
            <a:pPr marL="800100" lvl="1" indent="-342900">
              <a:buFont typeface="Arial" panose="020B0604020202020204" pitchFamily="34" charset="0"/>
              <a:buChar char="•"/>
            </a:pPr>
            <a:r>
              <a:rPr lang="en-GB" dirty="0">
                <a:latin typeface="Georgia" panose="02040502050405020303" pitchFamily="18" charset="0"/>
                <a:cs typeface="Times New Roman" panose="02020603050405020304" pitchFamily="18" charset="0"/>
              </a:rPr>
              <a:t>Quantitative &amp; qualitative </a:t>
            </a:r>
          </a:p>
          <a:p>
            <a:pPr marL="800100" lvl="1" indent="-342900">
              <a:buFont typeface="Arial" panose="020B0604020202020204" pitchFamily="34" charset="0"/>
              <a:buChar char="•"/>
            </a:pPr>
            <a:endParaRPr lang="en-GB" dirty="0">
              <a:latin typeface="Georgia" panose="02040502050405020303" pitchFamily="18" charset="0"/>
              <a:cs typeface="Times New Roman" panose="02020603050405020304" pitchFamily="18" charset="0"/>
            </a:endParaRPr>
          </a:p>
          <a:p>
            <a:pPr marL="800100" lvl="1" indent="-342900">
              <a:buFont typeface="Arial" panose="020B0604020202020204" pitchFamily="34" charset="0"/>
              <a:buChar char="•"/>
            </a:pPr>
            <a:r>
              <a:rPr lang="en-GB" dirty="0">
                <a:latin typeface="Georgia" panose="02040502050405020303" pitchFamily="18" charset="0"/>
                <a:cs typeface="Times New Roman" panose="02020603050405020304" pitchFamily="18" charset="0"/>
              </a:rPr>
              <a:t>All forms of IV</a:t>
            </a:r>
          </a:p>
          <a:p>
            <a:pPr marL="800100" lvl="1" indent="-342900">
              <a:buFont typeface="Arial" panose="020B0604020202020204" pitchFamily="34" charset="0"/>
              <a:buChar char="•"/>
            </a:pPr>
            <a:endParaRPr lang="en-GB" dirty="0">
              <a:latin typeface="Georgia" panose="02040502050405020303" pitchFamily="18" charset="0"/>
              <a:cs typeface="Times New Roman" panose="02020603050405020304" pitchFamily="18" charset="0"/>
            </a:endParaRPr>
          </a:p>
          <a:p>
            <a:pPr marL="800100" lvl="1" indent="-342900">
              <a:buFont typeface="Arial" panose="020B0604020202020204" pitchFamily="34" charset="0"/>
              <a:buChar char="•"/>
            </a:pPr>
            <a:r>
              <a:rPr lang="en-GB" dirty="0">
                <a:latin typeface="Georgia" panose="02040502050405020303" pitchFamily="18" charset="0"/>
                <a:cs typeface="Times New Roman" panose="02020603050405020304" pitchFamily="18" charset="0"/>
              </a:rPr>
              <a:t>Across all sports &amp; all levels of sport</a:t>
            </a:r>
          </a:p>
          <a:p>
            <a:pPr marL="800100" lvl="1" indent="-342900">
              <a:buFont typeface="Arial" panose="020B0604020202020204" pitchFamily="34" charset="0"/>
              <a:buChar char="•"/>
            </a:pPr>
            <a:endParaRPr lang="en-GB" dirty="0">
              <a:latin typeface="Georgia" panose="02040502050405020303" pitchFamily="18" charset="0"/>
              <a:cs typeface="Times New Roman" panose="02020603050405020304" pitchFamily="18" charset="0"/>
            </a:endParaRPr>
          </a:p>
          <a:p>
            <a:pPr marL="800100" lvl="1" indent="-342900">
              <a:buFont typeface="Arial" panose="020B0604020202020204" pitchFamily="34" charset="0"/>
              <a:buChar char="•"/>
            </a:pPr>
            <a:r>
              <a:rPr lang="en-GB" dirty="0">
                <a:latin typeface="Georgia" panose="02040502050405020303" pitchFamily="18" charset="0"/>
                <a:cs typeface="Times New Roman" panose="02020603050405020304" pitchFamily="18" charset="0"/>
              </a:rPr>
              <a:t>Adult &amp; child ‘victims’</a:t>
            </a:r>
          </a:p>
          <a:p>
            <a:pPr marL="800100" lvl="1" indent="-342900">
              <a:buFont typeface="Arial" panose="020B0604020202020204" pitchFamily="34" charset="0"/>
              <a:buChar char="•"/>
            </a:pPr>
            <a:endParaRPr lang="en-GB" dirty="0">
              <a:latin typeface="Georgia" panose="02040502050405020303" pitchFamily="18" charset="0"/>
              <a:cs typeface="Times New Roman" panose="02020603050405020304" pitchFamily="18" charset="0"/>
            </a:endParaRP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pPr marL="342900" indent="-342900">
              <a:buFont typeface="Arial" panose="020B0604020202020204" pitchFamily="34" charset="0"/>
              <a:buChar char="•"/>
            </a:pPr>
            <a:endParaRPr lang="en-GB" dirty="0">
              <a:latin typeface="Georgia" panose="02040502050405020303" pitchFamily="18" charset="0"/>
            </a:endParaRPr>
          </a:p>
          <a:p>
            <a:endParaRPr lang="en-GB" dirty="0"/>
          </a:p>
        </p:txBody>
      </p:sp>
      <p:pic>
        <p:nvPicPr>
          <p:cNvPr id="4" name="Picture 3">
            <a:extLst>
              <a:ext uri="{FF2B5EF4-FFF2-40B4-BE49-F238E27FC236}">
                <a16:creationId xmlns:a16="http://schemas.microsoft.com/office/drawing/2014/main" id="{DA09CCC5-8EDB-43E9-BEF7-1BCB1DBA7F8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692696"/>
            <a:ext cx="3779912" cy="5643057"/>
          </a:xfrm>
          <a:prstGeom prst="rect">
            <a:avLst/>
          </a:prstGeom>
        </p:spPr>
      </p:pic>
    </p:spTree>
    <p:extLst>
      <p:ext uri="{BB962C8B-B14F-4D97-AF65-F5344CB8AC3E}">
        <p14:creationId xmlns:p14="http://schemas.microsoft.com/office/powerpoint/2010/main" val="1644145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504" y="0"/>
            <a:ext cx="7052320" cy="692696"/>
          </a:xfrm>
        </p:spPr>
        <p:txBody>
          <a:bodyPr/>
          <a:lstStyle/>
          <a:p>
            <a:pPr algn="l"/>
            <a:r>
              <a:rPr lang="en-GB" sz="4000" dirty="0">
                <a:solidFill>
                  <a:srgbClr val="FF0000"/>
                </a:solidFill>
                <a:cs typeface="Times New Roman" panose="02020603050405020304" pitchFamily="18" charset="0"/>
              </a:rPr>
              <a:t>Overview</a:t>
            </a:r>
          </a:p>
        </p:txBody>
      </p:sp>
      <p:sp>
        <p:nvSpPr>
          <p:cNvPr id="8195" name="Content Placeholder 2"/>
          <p:cNvSpPr>
            <a:spLocks noGrp="1"/>
          </p:cNvSpPr>
          <p:nvPr>
            <p:ph idx="1"/>
          </p:nvPr>
        </p:nvSpPr>
        <p:spPr>
          <a:xfrm>
            <a:off x="107504" y="980727"/>
            <a:ext cx="8928992" cy="4968553"/>
          </a:xfrm>
        </p:spPr>
        <p:txBody>
          <a:bodyPr/>
          <a:lstStyle/>
          <a:p>
            <a:r>
              <a:rPr lang="en-GB" sz="2400" dirty="0">
                <a:latin typeface="Georgia" panose="02040502050405020303" pitchFamily="18" charset="0"/>
                <a:cs typeface="Times New Roman" panose="02020603050405020304" pitchFamily="18" charset="0"/>
              </a:rPr>
              <a:t>Interpersonal violence in sport: Historical context</a:t>
            </a:r>
          </a:p>
          <a:p>
            <a:endParaRPr lang="en-GB" sz="2400" dirty="0">
              <a:latin typeface="Georgia" panose="02040502050405020303" pitchFamily="18" charset="0"/>
              <a:cs typeface="Times New Roman" panose="02020603050405020304" pitchFamily="18" charset="0"/>
            </a:endParaRPr>
          </a:p>
          <a:p>
            <a:r>
              <a:rPr lang="en-GB" sz="2400" dirty="0">
                <a:latin typeface="Georgia" panose="02040502050405020303" pitchFamily="18" charset="0"/>
                <a:cs typeface="Times New Roman" panose="02020603050405020304" pitchFamily="18" charset="0"/>
              </a:rPr>
              <a:t>Concepts and definitions</a:t>
            </a:r>
          </a:p>
          <a:p>
            <a:endParaRPr lang="en-GB" sz="2400" dirty="0">
              <a:latin typeface="Georgia" panose="02040502050405020303" pitchFamily="18" charset="0"/>
              <a:cs typeface="Times New Roman" panose="02020603050405020304" pitchFamily="18" charset="0"/>
            </a:endParaRPr>
          </a:p>
          <a:p>
            <a:r>
              <a:rPr lang="en-GB" sz="2400" dirty="0">
                <a:latin typeface="Georgia" panose="02040502050405020303" pitchFamily="18" charset="0"/>
                <a:cs typeface="Times New Roman" panose="02020603050405020304" pitchFamily="18" charset="0"/>
              </a:rPr>
              <a:t>Prevalence estimates (</a:t>
            </a:r>
            <a:r>
              <a:rPr lang="en-GB" sz="2400" i="1" dirty="0">
                <a:latin typeface="Georgia" panose="02040502050405020303" pitchFamily="18" charset="0"/>
                <a:cs typeface="Times New Roman" panose="02020603050405020304" pitchFamily="18" charset="0"/>
              </a:rPr>
              <a:t>Vs.</a:t>
            </a:r>
            <a:r>
              <a:rPr lang="en-GB" sz="2400" dirty="0">
                <a:latin typeface="Georgia" panose="02040502050405020303" pitchFamily="18" charset="0"/>
                <a:cs typeface="Times New Roman" panose="02020603050405020304" pitchFamily="18" charset="0"/>
              </a:rPr>
              <a:t> reporting rates)</a:t>
            </a:r>
          </a:p>
          <a:p>
            <a:endParaRPr lang="en-GB" sz="2400" dirty="0">
              <a:latin typeface="Georgia" panose="02040502050405020303" pitchFamily="18" charset="0"/>
              <a:cs typeface="Times New Roman" panose="02020603050405020304" pitchFamily="18" charset="0"/>
            </a:endParaRPr>
          </a:p>
          <a:p>
            <a:r>
              <a:rPr lang="en-GB" sz="2400" dirty="0">
                <a:latin typeface="Georgia" panose="02040502050405020303" pitchFamily="18" charset="0"/>
                <a:cs typeface="Times New Roman" panose="02020603050405020304" pitchFamily="18" charset="0"/>
              </a:rPr>
              <a:t>Known risk factors</a:t>
            </a:r>
          </a:p>
          <a:p>
            <a:endParaRPr lang="en-GB" sz="2400" dirty="0">
              <a:latin typeface="Georgia" panose="02040502050405020303" pitchFamily="18" charset="0"/>
              <a:cs typeface="Times New Roman" panose="02020603050405020304" pitchFamily="18" charset="0"/>
            </a:endParaRPr>
          </a:p>
          <a:p>
            <a:r>
              <a:rPr lang="en-GB" sz="2400" dirty="0">
                <a:latin typeface="Georgia" panose="02040502050405020303" pitchFamily="18" charset="0"/>
                <a:cs typeface="Times New Roman" panose="02020603050405020304" pitchFamily="18" charset="0"/>
              </a:rPr>
              <a:t>Managing and preventing IV in sport: A case study of England</a:t>
            </a:r>
          </a:p>
          <a:p>
            <a:endParaRPr lang="en-GB" sz="2400" dirty="0">
              <a:latin typeface="Georgia" panose="02040502050405020303" pitchFamily="18" charset="0"/>
              <a:cs typeface="Times New Roman" panose="02020603050405020304" pitchFamily="18" charset="0"/>
            </a:endParaRPr>
          </a:p>
          <a:p>
            <a:r>
              <a:rPr lang="en-GB" sz="2400" dirty="0">
                <a:latin typeface="Georgia" panose="02040502050405020303" pitchFamily="18" charset="0"/>
                <a:cs typeface="Times New Roman" panose="02020603050405020304" pitchFamily="18" charset="0"/>
              </a:rPr>
              <a:t>Recommendations for research, practice and good governance</a:t>
            </a:r>
          </a:p>
          <a:p>
            <a:pPr lvl="1"/>
            <a:endParaRPr lang="en-GB" sz="2400" dirty="0">
              <a:latin typeface="Georgia" panose="02040502050405020303" pitchFamily="18" charset="0"/>
              <a:cs typeface="Times New Roman" panose="02020603050405020304" pitchFamily="18" charset="0"/>
            </a:endParaRPr>
          </a:p>
          <a:p>
            <a:endParaRPr lang="en-GB" sz="2400" dirty="0">
              <a:latin typeface="Georgia" panose="02040502050405020303" pitchFamily="18" charset="0"/>
              <a:cs typeface="Times New Roman" panose="02020603050405020304" pitchFamily="18" charset="0"/>
            </a:endParaRPr>
          </a:p>
          <a:p>
            <a:endParaRPr lang="en-GB" sz="2400" dirty="0">
              <a:latin typeface="Georgia" panose="02040502050405020303" pitchFamily="18" charset="0"/>
              <a:cs typeface="Times New Roman" panose="02020603050405020304" pitchFamily="18" charset="0"/>
            </a:endParaRPr>
          </a:p>
        </p:txBody>
      </p:sp>
      <p:sp>
        <p:nvSpPr>
          <p:cNvPr id="5" name="Rectangle 1029">
            <a:extLst>
              <a:ext uri="{FF2B5EF4-FFF2-40B4-BE49-F238E27FC236}">
                <a16:creationId xmlns:a16="http://schemas.microsoft.com/office/drawing/2014/main" id="{32CF0BF6-6BC6-46CC-B7D8-3929034DC200}"/>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Tree>
    <p:extLst>
      <p:ext uri="{BB962C8B-B14F-4D97-AF65-F5344CB8AC3E}">
        <p14:creationId xmlns:p14="http://schemas.microsoft.com/office/powerpoint/2010/main" val="24962910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15516" y="1268760"/>
            <a:ext cx="8712968" cy="2520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Font typeface="Arial" panose="020B0604020202020204" pitchFamily="34" charset="0"/>
              <a:buChar char="•"/>
            </a:pPr>
            <a:endParaRPr lang="en-GB" sz="2400" dirty="0">
              <a:latin typeface="Georgia" panose="02040502050405020303" pitchFamily="18" charset="0"/>
            </a:endParaRPr>
          </a:p>
          <a:p>
            <a:pPr>
              <a:spcBef>
                <a:spcPct val="50000"/>
              </a:spcBef>
              <a:defRPr/>
            </a:pPr>
            <a:endParaRPr lang="en-GB" sz="2400" dirty="0">
              <a:cs typeface="Arial" charset="0"/>
            </a:endParaRPr>
          </a:p>
          <a:p>
            <a:pPr marL="0" indent="0">
              <a:buNone/>
            </a:pPr>
            <a:endParaRPr lang="en-GB" sz="2400" dirty="0">
              <a:latin typeface="Georgia" panose="02040502050405020303" pitchFamily="18" charset="0"/>
            </a:endParaRPr>
          </a:p>
          <a:p>
            <a:pPr marL="0" indent="0" algn="ctr">
              <a:buFontTx/>
              <a:buNone/>
            </a:pPr>
            <a:endParaRPr lang="en-GB" sz="2200" kern="0" dirty="0">
              <a:solidFill>
                <a:srgbClr val="0000FF"/>
              </a:solidFill>
              <a:latin typeface="Georgia" panose="02040502050405020303" pitchFamily="18" charset="0"/>
              <a:cs typeface="Times New Roman" panose="02020603050405020304" pitchFamily="18" charset="0"/>
            </a:endParaRPr>
          </a:p>
        </p:txBody>
      </p:sp>
      <p:sp>
        <p:nvSpPr>
          <p:cNvPr id="6" name="Rectangle 1029">
            <a:extLst>
              <a:ext uri="{FF2B5EF4-FFF2-40B4-BE49-F238E27FC236}">
                <a16:creationId xmlns:a16="http://schemas.microsoft.com/office/drawing/2014/main" id="{8B4E0804-DDD8-4ED9-A7D5-7DD0CDBF8372}"/>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7" name="Title 1">
            <a:extLst>
              <a:ext uri="{FF2B5EF4-FFF2-40B4-BE49-F238E27FC236}">
                <a16:creationId xmlns:a16="http://schemas.microsoft.com/office/drawing/2014/main" id="{00F8DEEF-AA33-4ABA-9FE2-FBEBB4D07D45}"/>
              </a:ext>
            </a:extLst>
          </p:cNvPr>
          <p:cNvSpPr>
            <a:spLocks noGrp="1"/>
          </p:cNvSpPr>
          <p:nvPr>
            <p:ph type="title"/>
          </p:nvPr>
        </p:nvSpPr>
        <p:spPr>
          <a:xfrm>
            <a:off x="107504" y="0"/>
            <a:ext cx="7052320" cy="692696"/>
          </a:xfrm>
        </p:spPr>
        <p:txBody>
          <a:bodyPr/>
          <a:lstStyle/>
          <a:p>
            <a:pPr algn="l"/>
            <a:r>
              <a:rPr lang="en-GB" sz="4000" dirty="0">
                <a:solidFill>
                  <a:srgbClr val="FF0000"/>
                </a:solidFill>
                <a:cs typeface="Times New Roman" panose="02020603050405020304" pitchFamily="18" charset="0"/>
              </a:rPr>
              <a:t>Recommendations</a:t>
            </a:r>
          </a:p>
        </p:txBody>
      </p:sp>
      <p:sp>
        <p:nvSpPr>
          <p:cNvPr id="9" name="TextBox 8">
            <a:extLst>
              <a:ext uri="{FF2B5EF4-FFF2-40B4-BE49-F238E27FC236}">
                <a16:creationId xmlns:a16="http://schemas.microsoft.com/office/drawing/2014/main" id="{F9E59FC1-0E62-4FAE-930C-D19974A0AA43}"/>
              </a:ext>
            </a:extLst>
          </p:cNvPr>
          <p:cNvSpPr txBox="1"/>
          <p:nvPr/>
        </p:nvSpPr>
        <p:spPr>
          <a:xfrm>
            <a:off x="107504" y="908720"/>
            <a:ext cx="8820980" cy="563231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Georgia" panose="02040502050405020303" pitchFamily="18" charset="0"/>
              </a:rPr>
              <a:t>Sports organisations need to:</a:t>
            </a:r>
          </a:p>
          <a:p>
            <a:endParaRPr lang="en-GB" sz="2000" dirty="0">
              <a:latin typeface="Georgia" panose="02040502050405020303" pitchFamily="18" charset="0"/>
            </a:endParaRPr>
          </a:p>
          <a:p>
            <a:pPr marL="809625" indent="-342900">
              <a:buFont typeface="Arial" panose="020B0604020202020204" pitchFamily="34" charset="0"/>
              <a:buChar char="•"/>
            </a:pPr>
            <a:r>
              <a:rPr lang="en-GB" sz="2000" dirty="0">
                <a:latin typeface="Georgia" panose="02040502050405020303" pitchFamily="18" charset="0"/>
              </a:rPr>
              <a:t>Acknowledge the existence of IV in sport</a:t>
            </a:r>
          </a:p>
          <a:p>
            <a:pPr marL="466725"/>
            <a:endParaRPr lang="en-GB" sz="2000" dirty="0">
              <a:latin typeface="Georgia" panose="02040502050405020303" pitchFamily="18" charset="0"/>
            </a:endParaRPr>
          </a:p>
          <a:p>
            <a:pPr marL="809625" indent="-342900">
              <a:buFont typeface="Arial" panose="020B0604020202020204" pitchFamily="34" charset="0"/>
              <a:buChar char="•"/>
            </a:pPr>
            <a:r>
              <a:rPr lang="en-GB" sz="2000" dirty="0">
                <a:latin typeface="Georgia" panose="02040502050405020303" pitchFamily="18" charset="0"/>
              </a:rPr>
              <a:t>Draw up and embed policies and procedures for adults AND children</a:t>
            </a:r>
          </a:p>
          <a:p>
            <a:pPr marL="809625" indent="-342900">
              <a:buFont typeface="Arial" panose="020B0604020202020204" pitchFamily="34" charset="0"/>
              <a:buChar char="•"/>
            </a:pPr>
            <a:endParaRPr lang="en-GB" sz="2000" dirty="0">
              <a:latin typeface="Georgia" panose="02040502050405020303" pitchFamily="18" charset="0"/>
            </a:endParaRPr>
          </a:p>
          <a:p>
            <a:pPr marL="809625" indent="-342900">
              <a:buFont typeface="Arial" panose="020B0604020202020204" pitchFamily="34" charset="0"/>
              <a:buChar char="•"/>
            </a:pPr>
            <a:r>
              <a:rPr lang="en-GB" sz="2000" dirty="0">
                <a:latin typeface="Georgia" panose="02040502050405020303" pitchFamily="18" charset="0"/>
              </a:rPr>
              <a:t>Link implementation to funding</a:t>
            </a:r>
          </a:p>
          <a:p>
            <a:pPr marL="809625" indent="-342900">
              <a:buFont typeface="Arial" panose="020B0604020202020204" pitchFamily="34" charset="0"/>
              <a:buChar char="•"/>
            </a:pPr>
            <a:endParaRPr lang="en-GB" sz="2000" dirty="0">
              <a:latin typeface="Georgia" panose="02040502050405020303" pitchFamily="18" charset="0"/>
            </a:endParaRPr>
          </a:p>
          <a:p>
            <a:pPr marL="809625" indent="-342900">
              <a:buFont typeface="Arial" panose="020B0604020202020204" pitchFamily="34" charset="0"/>
              <a:buChar char="•"/>
            </a:pPr>
            <a:r>
              <a:rPr lang="en-GB" sz="2000" dirty="0">
                <a:latin typeface="Georgia" panose="02040502050405020303" pitchFamily="18" charset="0"/>
              </a:rPr>
              <a:t>Monitor &amp; evaluate implementation</a:t>
            </a:r>
          </a:p>
          <a:p>
            <a:pPr marL="809625" indent="-342900">
              <a:buFont typeface="Arial" panose="020B0604020202020204" pitchFamily="34" charset="0"/>
              <a:buChar char="•"/>
            </a:pPr>
            <a:endParaRPr lang="en-GB" sz="2000" dirty="0">
              <a:latin typeface="Georgia" panose="02040502050405020303" pitchFamily="18" charset="0"/>
            </a:endParaRPr>
          </a:p>
          <a:p>
            <a:pPr marL="809625" indent="-342900">
              <a:buFont typeface="Arial" panose="020B0604020202020204" pitchFamily="34" charset="0"/>
              <a:buChar char="•"/>
            </a:pPr>
            <a:r>
              <a:rPr lang="en-GB" sz="2000" dirty="0">
                <a:latin typeface="Georgia" panose="02040502050405020303" pitchFamily="18" charset="0"/>
              </a:rPr>
              <a:t>Initiate vetting procedures (&amp; recording) for all staff </a:t>
            </a:r>
          </a:p>
          <a:p>
            <a:pPr marL="809625" indent="-342900">
              <a:buFont typeface="Arial" panose="020B0604020202020204" pitchFamily="34" charset="0"/>
              <a:buChar char="•"/>
            </a:pPr>
            <a:endParaRPr lang="en-GB" sz="2000" dirty="0">
              <a:latin typeface="Georgia" panose="02040502050405020303" pitchFamily="18" charset="0"/>
            </a:endParaRPr>
          </a:p>
          <a:p>
            <a:pPr marL="809625" indent="-342900">
              <a:buFont typeface="Arial" panose="020B0604020202020204" pitchFamily="34" charset="0"/>
              <a:buChar char="•"/>
            </a:pPr>
            <a:r>
              <a:rPr lang="en-GB" sz="2000" dirty="0">
                <a:latin typeface="Georgia" panose="02040502050405020303" pitchFamily="18" charset="0"/>
              </a:rPr>
              <a:t>Establish rigorous disciplinary measures for perpetrators</a:t>
            </a:r>
          </a:p>
          <a:p>
            <a:pPr marL="809625" indent="-342900">
              <a:buFont typeface="Arial" panose="020B0604020202020204" pitchFamily="34" charset="0"/>
              <a:buChar char="•"/>
            </a:pPr>
            <a:endParaRPr lang="en-GB" sz="2000" dirty="0">
              <a:latin typeface="Georgia" panose="02040502050405020303" pitchFamily="18" charset="0"/>
              <a:ea typeface="Calibri" panose="020F0502020204030204" pitchFamily="34" charset="0"/>
              <a:cs typeface="Times New Roman" panose="02020603050405020304" pitchFamily="18" charset="0"/>
            </a:endParaRPr>
          </a:p>
          <a:p>
            <a:pPr marL="809625" indent="-342900">
              <a:buFont typeface="Arial" panose="020B0604020202020204" pitchFamily="34" charset="0"/>
              <a:buChar char="•"/>
            </a:pPr>
            <a:r>
              <a:rPr lang="en-GB" sz="2000" dirty="0">
                <a:latin typeface="Georgia" panose="02040502050405020303" pitchFamily="18" charset="0"/>
                <a:ea typeface="Calibri" panose="020F0502020204030204" pitchFamily="34" charset="0"/>
                <a:cs typeface="Times New Roman" panose="02020603050405020304" pitchFamily="18" charset="0"/>
              </a:rPr>
              <a:t>Develop links with statutory sector/offender management services</a:t>
            </a:r>
          </a:p>
          <a:p>
            <a:pPr marL="809625" indent="-342900">
              <a:buFont typeface="Arial" panose="020B0604020202020204" pitchFamily="34" charset="0"/>
              <a:buChar char="•"/>
            </a:pPr>
            <a:endParaRPr lang="en-GB" sz="2000" dirty="0">
              <a:latin typeface="Georgia" panose="02040502050405020303" pitchFamily="18" charset="0"/>
              <a:cs typeface="Times New Roman" panose="02020603050405020304" pitchFamily="18" charset="0"/>
            </a:endParaRPr>
          </a:p>
          <a:p>
            <a:pPr marL="809625" indent="-342900">
              <a:buFont typeface="Arial" panose="020B0604020202020204" pitchFamily="34" charset="0"/>
              <a:buChar char="•"/>
            </a:pPr>
            <a:r>
              <a:rPr lang="en-GB" sz="2000" dirty="0">
                <a:latin typeface="Georgia" panose="02040502050405020303" pitchFamily="18" charset="0"/>
              </a:rPr>
              <a:t>Develop a culture of openness &amp; transparency</a:t>
            </a:r>
          </a:p>
          <a:p>
            <a:pPr marL="809625" indent="-342900">
              <a:buFont typeface="Arial" panose="020B0604020202020204" pitchFamily="34" charset="0"/>
              <a:buChar char="•"/>
            </a:pPr>
            <a:endParaRPr lang="en-GB" sz="2000" dirty="0">
              <a:latin typeface="Georgia" panose="02040502050405020303" pitchFamily="18" charset="0"/>
            </a:endParaRPr>
          </a:p>
        </p:txBody>
      </p:sp>
    </p:spTree>
    <p:extLst>
      <p:ext uri="{BB962C8B-B14F-4D97-AF65-F5344CB8AC3E}">
        <p14:creationId xmlns:p14="http://schemas.microsoft.com/office/powerpoint/2010/main" val="18998134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54236" y="5085184"/>
            <a:ext cx="8435528" cy="6048859"/>
          </a:xfrm>
        </p:spPr>
        <p:txBody>
          <a:bodyPr/>
          <a:lstStyle/>
          <a:p>
            <a:pPr marL="0" indent="0">
              <a:buNone/>
            </a:pPr>
            <a:endParaRPr lang="en-GB" sz="1050" dirty="0">
              <a:latin typeface="Georgia" panose="02040502050405020303" pitchFamily="18" charset="0"/>
            </a:endParaRPr>
          </a:p>
          <a:p>
            <a:pPr marL="0" indent="0">
              <a:buNone/>
            </a:pPr>
            <a:r>
              <a:rPr lang="en-GB" sz="1050" i="1" dirty="0">
                <a:latin typeface="Georgia" panose="02040502050405020303" pitchFamily="18" charset="0"/>
              </a:rPr>
              <a:t> </a:t>
            </a:r>
          </a:p>
        </p:txBody>
      </p:sp>
      <p:sp>
        <p:nvSpPr>
          <p:cNvPr id="5" name="Rectangle 1029">
            <a:extLst>
              <a:ext uri="{FF2B5EF4-FFF2-40B4-BE49-F238E27FC236}">
                <a16:creationId xmlns:a16="http://schemas.microsoft.com/office/drawing/2014/main" id="{B5F24563-9480-4F4C-BA66-DAA6814BB1D6}"/>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6" name="Rectangle 4">
            <a:extLst>
              <a:ext uri="{FF2B5EF4-FFF2-40B4-BE49-F238E27FC236}">
                <a16:creationId xmlns:a16="http://schemas.microsoft.com/office/drawing/2014/main" id="{0650FF05-9B13-4DAA-AF73-13D5F6E853C9}"/>
              </a:ext>
            </a:extLst>
          </p:cNvPr>
          <p:cNvSpPr>
            <a:spLocks noChangeArrowheads="1"/>
          </p:cNvSpPr>
          <p:nvPr/>
        </p:nvSpPr>
        <p:spPr bwMode="auto">
          <a:xfrm>
            <a:off x="174724" y="830897"/>
            <a:ext cx="8604448" cy="54784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0" algn="l"/>
              </a:tabLst>
              <a:defRPr>
                <a:solidFill>
                  <a:schemeClr val="tx1"/>
                </a:solidFill>
                <a:latin typeface="Arial" panose="020B0604020202020204" pitchFamily="34" charset="0"/>
              </a:defRPr>
            </a:lvl1pPr>
            <a:lvl2pPr>
              <a:tabLst>
                <a:tab pos="4572000" algn="l"/>
              </a:tabLst>
              <a:defRPr>
                <a:solidFill>
                  <a:schemeClr val="tx1"/>
                </a:solidFill>
                <a:latin typeface="Arial" panose="020B0604020202020204" pitchFamily="34" charset="0"/>
              </a:defRPr>
            </a:lvl2pPr>
            <a:lvl3pPr>
              <a:tabLst>
                <a:tab pos="4572000" algn="l"/>
              </a:tabLst>
              <a:defRPr>
                <a:solidFill>
                  <a:schemeClr val="tx1"/>
                </a:solidFill>
                <a:latin typeface="Arial" panose="020B0604020202020204" pitchFamily="34" charset="0"/>
              </a:defRPr>
            </a:lvl3pPr>
            <a:lvl4pPr>
              <a:tabLst>
                <a:tab pos="4572000" algn="l"/>
              </a:tabLst>
              <a:defRPr>
                <a:solidFill>
                  <a:schemeClr val="tx1"/>
                </a:solidFill>
                <a:latin typeface="Arial" panose="020B0604020202020204" pitchFamily="34" charset="0"/>
              </a:defRPr>
            </a:lvl4pPr>
            <a:lvl5pPr>
              <a:tabLst>
                <a:tab pos="4572000" algn="l"/>
              </a:tabLst>
              <a:defRPr>
                <a:solidFill>
                  <a:schemeClr val="tx1"/>
                </a:solidFill>
                <a:latin typeface="Arial" panose="020B0604020202020204" pitchFamily="34" charset="0"/>
              </a:defRPr>
            </a:lvl5pPr>
            <a:lvl6pPr eaLnBrk="0" fontAlgn="base" hangingPunct="0">
              <a:spcBef>
                <a:spcPct val="0"/>
              </a:spcBef>
              <a:spcAft>
                <a:spcPct val="0"/>
              </a:spcAft>
              <a:tabLst>
                <a:tab pos="4572000" algn="l"/>
              </a:tabLst>
              <a:defRPr>
                <a:solidFill>
                  <a:schemeClr val="tx1"/>
                </a:solidFill>
                <a:latin typeface="Arial" panose="020B0604020202020204" pitchFamily="34" charset="0"/>
              </a:defRPr>
            </a:lvl6pPr>
            <a:lvl7pPr eaLnBrk="0" fontAlgn="base" hangingPunct="0">
              <a:spcBef>
                <a:spcPct val="0"/>
              </a:spcBef>
              <a:spcAft>
                <a:spcPct val="0"/>
              </a:spcAft>
              <a:tabLst>
                <a:tab pos="4572000" algn="l"/>
              </a:tabLst>
              <a:defRPr>
                <a:solidFill>
                  <a:schemeClr val="tx1"/>
                </a:solidFill>
                <a:latin typeface="Arial" panose="020B0604020202020204" pitchFamily="34" charset="0"/>
              </a:defRPr>
            </a:lvl7pPr>
            <a:lvl8pPr eaLnBrk="0" fontAlgn="base" hangingPunct="0">
              <a:spcBef>
                <a:spcPct val="0"/>
              </a:spcBef>
              <a:spcAft>
                <a:spcPct val="0"/>
              </a:spcAft>
              <a:tabLst>
                <a:tab pos="4572000" algn="l"/>
              </a:tabLst>
              <a:defRPr>
                <a:solidFill>
                  <a:schemeClr val="tx1"/>
                </a:solidFill>
                <a:latin typeface="Arial" panose="020B0604020202020204" pitchFamily="34" charset="0"/>
              </a:defRPr>
            </a:lvl8pPr>
            <a:lvl9pPr eaLnBrk="0" fontAlgn="base" hangingPunct="0">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Alexander, K., Stafford, A. &amp; Lewis, R. (2011).</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The experiences of children participating in </a:t>
            </a:r>
            <a:r>
              <a:rPr kumimoji="0" lang="en-US" altLang="en-US" sz="1400" b="0" i="1" u="none" strike="noStrike" cap="none" normalizeH="0" baseline="0" dirty="0" err="1">
                <a:ln>
                  <a:noFill/>
                </a:ln>
                <a:effectLst/>
                <a:latin typeface="Georgia" panose="02040502050405020303" pitchFamily="18" charset="0"/>
                <a:ea typeface="Times New Roman" panose="02020603050405020304" pitchFamily="18" charset="0"/>
                <a:cs typeface="Times New Roman" panose="02020603050405020304" pitchFamily="18" charset="0"/>
              </a:rPr>
              <a:t>organised</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sport in the UK</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a:t>
            </a:r>
            <a:r>
              <a:rPr kumimoji="0" lang="nl-BE"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Edinburgh: The University of Edinburgh/NSPCC.</a:t>
            </a:r>
            <a:endPar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rPr>
              <a:t>Allan, E. J., </a:t>
            </a:r>
            <a:r>
              <a:rPr kumimoji="0" lang="en-US" altLang="en-US" sz="1400" b="0" i="0" u="none" strike="noStrike" cap="none" normalizeH="0" baseline="0" dirty="0" err="1">
                <a:ln>
                  <a:noFill/>
                </a:ln>
                <a:effectLst/>
                <a:latin typeface="Georgia" panose="02040502050405020303" pitchFamily="18" charset="0"/>
                <a:ea typeface="Times New Roman" panose="02020603050405020304" pitchFamily="18" charset="0"/>
              </a:rPr>
              <a:t>Kerschner</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rPr>
              <a:t>, D. &amp; Payne, J. M. (2018). College student hazing experiences, attitudes, and perceptions: Implications for prevention. </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rPr>
              <a:t>Journal of Student Affairs Research and Practice,</a:t>
            </a:r>
            <a:r>
              <a:rPr kumimoji="0" lang="en-US" altLang="en-US" sz="1400" b="0" strike="noStrike" cap="none" normalizeH="0" baseline="0" dirty="0">
                <a:ln>
                  <a:noFill/>
                </a:ln>
                <a:effectLst/>
                <a:latin typeface="Georgia" panose="02040502050405020303" pitchFamily="18" charset="0"/>
                <a:ea typeface="Times New Roman" panose="02020603050405020304" pitchFamily="18" charset="0"/>
              </a:rPr>
              <a:t> 56(1), 132</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rPr>
              <a:t>-17</a:t>
            </a:r>
            <a:r>
              <a:rPr kumimoji="0" lang="en-US" altLang="en-US" sz="1400" b="0" strike="noStrike" cap="none" normalizeH="0" baseline="0" dirty="0">
                <a:ln>
                  <a:noFill/>
                </a:ln>
                <a:effectLst/>
                <a:latin typeface="Georgia" panose="02040502050405020303" pitchFamily="18" charset="0"/>
                <a:ea typeface="Times New Roman" panose="02020603050405020304" pitchFamily="18" charset="0"/>
              </a:rPr>
              <a:t>48</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0" u="none" strike="noStrike" cap="none" normalizeH="0" baseline="0" dirty="0" err="1">
                <a:ln>
                  <a:noFill/>
                </a:ln>
                <a:effectLst/>
                <a:latin typeface="Georgia" panose="02040502050405020303" pitchFamily="18" charset="0"/>
                <a:ea typeface="Times New Roman" panose="02020603050405020304" pitchFamily="18" charset="0"/>
                <a:cs typeface="Times New Roman" panose="02020603050405020304" pitchFamily="18" charset="0"/>
              </a:rPr>
              <a:t>Bjørnseth</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I. &amp; Szabo, A. (2018). Sexual violence against children in sports and exercise: A systematic literature review. </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Journal of Child Sexual Abuse</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27 (4), pp. 365-385.</a:t>
            </a:r>
            <a:endPar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Child Protection in Sport Unit (2018). </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Standards for Safeguarding Children in Sport</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(3</a:t>
            </a:r>
            <a:r>
              <a:rPr kumimoji="0" lang="en-US" altLang="en-US" sz="1400" b="0" i="0" u="none" strike="noStrike" cap="none" normalizeH="0" baseline="30000" dirty="0">
                <a:ln>
                  <a:noFill/>
                </a:ln>
                <a:effectLst/>
                <a:latin typeface="Georgia" panose="02040502050405020303" pitchFamily="18" charset="0"/>
                <a:ea typeface="Times New Roman" panose="02020603050405020304" pitchFamily="18" charset="0"/>
                <a:cs typeface="Times New Roman" panose="02020603050405020304" pitchFamily="18" charset="0"/>
              </a:rPr>
              <a:t>rd</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a:ln>
                  <a:noFill/>
                </a:ln>
                <a:effectLst/>
                <a:latin typeface="Georgia" panose="02040502050405020303" pitchFamily="18" charset="0"/>
                <a:ea typeface="Times New Roman" panose="02020603050405020304" pitchFamily="18" charset="0"/>
                <a:cs typeface="Times New Roman" panose="02020603050405020304" pitchFamily="18" charset="0"/>
              </a:rPr>
              <a:t>edn</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Leicester: CPSU.</a:t>
            </a:r>
            <a:r>
              <a:rPr kumimoji="0" lang="en-US" altLang="en-US" sz="1400" b="1"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Council on Scientific Affairs American Medical Association (1992). Violence against women. Relevance for medical practitioners. </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JAMA</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267, pp. 3184-3189.</a:t>
            </a:r>
            <a:endPar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0" u="none" strike="noStrike" cap="none" normalizeH="0" baseline="0" dirty="0" err="1">
                <a:ln>
                  <a:noFill/>
                </a:ln>
                <a:effectLst/>
                <a:latin typeface="Georgia" panose="02040502050405020303" pitchFamily="18" charset="0"/>
                <a:ea typeface="Times New Roman" panose="02020603050405020304" pitchFamily="18" charset="0"/>
                <a:cs typeface="Times New Roman" panose="02020603050405020304" pitchFamily="18" charset="0"/>
              </a:rPr>
              <a:t>Eisenstat</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S. &amp; Bancroft, L. (1999). Domestic violence. </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New England Journal of Medicine</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341, pp. 886-892. </a:t>
            </a:r>
            <a:endPar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Fasting, K. &amp; Brackenridge, C., </a:t>
            </a:r>
            <a:r>
              <a:rPr kumimoji="0" lang="en-US" altLang="en-US" sz="1400" b="0" i="0" u="none" strike="noStrike" cap="none" normalizeH="0" baseline="0" dirty="0" err="1">
                <a:ln>
                  <a:noFill/>
                </a:ln>
                <a:effectLst/>
                <a:latin typeface="Georgia" panose="02040502050405020303" pitchFamily="18" charset="0"/>
                <a:ea typeface="Times New Roman" panose="02020603050405020304" pitchFamily="18" charset="0"/>
                <a:cs typeface="Times New Roman" panose="02020603050405020304" pitchFamily="18" charset="0"/>
              </a:rPr>
              <a:t>Knorre</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N. (2010). Performance Level and Sexual Harassment Prevalence among Female Athletes in the Czech Republic. </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Women in Sport and Physical Activity Journal</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19(1), pp. 26-32.</a:t>
            </a:r>
            <a:endPar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Fasting, K., </a:t>
            </a:r>
            <a:r>
              <a:rPr kumimoji="0" lang="en-US" altLang="en-US" sz="1400" b="0" i="0" u="none" strike="noStrike" cap="none" normalizeH="0" baseline="0" dirty="0" err="1">
                <a:ln>
                  <a:noFill/>
                </a:ln>
                <a:effectLst/>
                <a:latin typeface="Georgia" panose="02040502050405020303" pitchFamily="18" charset="0"/>
                <a:ea typeface="Times New Roman" panose="02020603050405020304" pitchFamily="18" charset="0"/>
                <a:cs typeface="Times New Roman" panose="02020603050405020304" pitchFamily="18" charset="0"/>
              </a:rPr>
              <a:t>Chroni</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S., </a:t>
            </a:r>
            <a:r>
              <a:rPr kumimoji="0" lang="en-US" altLang="en-US" sz="1400" b="0" i="0" u="none" strike="noStrike" cap="none" normalizeH="0" baseline="0" dirty="0" err="1">
                <a:ln>
                  <a:noFill/>
                </a:ln>
                <a:effectLst/>
                <a:latin typeface="Georgia" panose="02040502050405020303" pitchFamily="18" charset="0"/>
                <a:ea typeface="Times New Roman" panose="02020603050405020304" pitchFamily="18" charset="0"/>
                <a:cs typeface="Times New Roman" panose="02020603050405020304" pitchFamily="18" charset="0"/>
              </a:rPr>
              <a:t>Hervik</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S.E., &amp; </a:t>
            </a:r>
            <a:r>
              <a:rPr kumimoji="0" lang="en-US" altLang="en-US" sz="1400" b="0" i="0" u="none" strike="noStrike" cap="none" normalizeH="0" baseline="0" dirty="0" err="1">
                <a:ln>
                  <a:noFill/>
                </a:ln>
                <a:effectLst/>
                <a:latin typeface="Georgia" panose="02040502050405020303" pitchFamily="18" charset="0"/>
                <a:ea typeface="Times New Roman" panose="02020603050405020304" pitchFamily="18" charset="0"/>
                <a:cs typeface="Times New Roman" panose="02020603050405020304" pitchFamily="18" charset="0"/>
              </a:rPr>
              <a:t>Knorre</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N. (2011).</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Sexual harassment in sport toward females in three European countries. </a:t>
            </a:r>
            <a:r>
              <a:rPr kumimoji="0" lang="nl-BE" altLang="en-US" sz="1400" b="0" i="1"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International Review for the Sociology of Sport. 46, pp. </a:t>
            </a:r>
            <a:r>
              <a:rPr kumimoji="0" lang="nl-BE"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76-89.</a:t>
            </a:r>
            <a:endPar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Arial" panose="020B0604020202020204" pitchFamily="34" charset="0"/>
              </a:rPr>
              <a:t>Krug, E. G., Mercy, J. A., Dahlberg, L. L. et al. (2002). The world report on violence and health. </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cs typeface="Arial" panose="020B0604020202020204" pitchFamily="34" charset="0"/>
              </a:rPr>
              <a:t>The Lancet</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Arial" panose="020B0604020202020204" pitchFamily="34" charset="0"/>
              </a:rPr>
              <a:t>. 360, pp. 1083-1088. </a:t>
            </a:r>
            <a:endPar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Krug, E. G., Dahlberg, L. L., Mercy, J. A., </a:t>
            </a:r>
            <a:r>
              <a:rPr kumimoji="0" lang="en-US" altLang="en-US" sz="1400" b="0" i="0" u="none" strike="noStrike" cap="none" normalizeH="0" baseline="0" dirty="0" err="1">
                <a:ln>
                  <a:noFill/>
                </a:ln>
                <a:effectLst/>
                <a:latin typeface="Georgia" panose="02040502050405020303" pitchFamily="18" charset="0"/>
                <a:ea typeface="Times New Roman" panose="02020603050405020304" pitchFamily="18" charset="0"/>
                <a:cs typeface="Times New Roman" panose="02020603050405020304" pitchFamily="18" charset="0"/>
              </a:rPr>
              <a:t>Zwi</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A. B. &amp; Lozano, R. (Eds.) (2002). </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World Report on Violence and Health</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Geneva: World Health </a:t>
            </a:r>
            <a:r>
              <a:rPr kumimoji="0" lang="en-US" altLang="en-US" sz="1400" b="0" i="0" u="none" strike="noStrike" cap="none" normalizeH="0" baseline="0" dirty="0" err="1">
                <a:ln>
                  <a:noFill/>
                </a:ln>
                <a:effectLst/>
                <a:latin typeface="Georgia" panose="02040502050405020303" pitchFamily="18" charset="0"/>
                <a:ea typeface="Times New Roman" panose="02020603050405020304" pitchFamily="18" charset="0"/>
                <a:cs typeface="Times New Roman" panose="02020603050405020304" pitchFamily="18" charset="0"/>
              </a:rPr>
              <a:t>Organsiation</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a:t>
            </a:r>
            <a:endPar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McCauley, J., Kern, D., </a:t>
            </a:r>
            <a:r>
              <a:rPr kumimoji="0" lang="en-US" altLang="en-US" sz="1400" b="0" i="0" u="none" strike="noStrike" cap="none" normalizeH="0" baseline="0" dirty="0" err="1">
                <a:ln>
                  <a:noFill/>
                </a:ln>
                <a:effectLst/>
                <a:latin typeface="Georgia" panose="02040502050405020303" pitchFamily="18" charset="0"/>
                <a:ea typeface="Times New Roman" panose="02020603050405020304" pitchFamily="18" charset="0"/>
                <a:cs typeface="Times New Roman" panose="02020603050405020304" pitchFamily="18" charset="0"/>
              </a:rPr>
              <a:t>Kolodner</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K., et al. (1995). The ‘battering syndrome.’ Prevalence and clinical characteristics of domestic violence in primary care internal medicine practices. </a:t>
            </a:r>
            <a:r>
              <a:rPr kumimoji="0" lang="en-US" altLang="en-US" sz="1400" b="0" i="1"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Annals of Internal Medicine</a:t>
            </a:r>
            <a:r>
              <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cs typeface="Times New Roman" panose="02020603050405020304" pitchFamily="18" charset="0"/>
              </a:rPr>
              <a:t>. 123, pp. 737-746.</a:t>
            </a:r>
            <a:endParaRPr kumimoji="0" lang="en-US" altLang="en-US" sz="1400" b="0" i="0" u="none" strike="noStrike" cap="none" normalizeH="0" baseline="0" dirty="0">
              <a:ln>
                <a:noFill/>
              </a:ln>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1895116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54236" y="5085184"/>
            <a:ext cx="8435528" cy="6048859"/>
          </a:xfrm>
        </p:spPr>
        <p:txBody>
          <a:bodyPr/>
          <a:lstStyle/>
          <a:p>
            <a:pPr marL="0" indent="0">
              <a:buNone/>
            </a:pPr>
            <a:endParaRPr lang="en-GB" sz="1050" dirty="0">
              <a:latin typeface="Georgia" panose="02040502050405020303" pitchFamily="18" charset="0"/>
            </a:endParaRPr>
          </a:p>
          <a:p>
            <a:pPr marL="0" indent="0">
              <a:buNone/>
            </a:pPr>
            <a:r>
              <a:rPr lang="en-GB" sz="1050" i="1" dirty="0">
                <a:latin typeface="Georgia" panose="02040502050405020303" pitchFamily="18" charset="0"/>
              </a:rPr>
              <a:t> </a:t>
            </a:r>
          </a:p>
        </p:txBody>
      </p:sp>
      <p:sp>
        <p:nvSpPr>
          <p:cNvPr id="5" name="Rectangle 1029">
            <a:extLst>
              <a:ext uri="{FF2B5EF4-FFF2-40B4-BE49-F238E27FC236}">
                <a16:creationId xmlns:a16="http://schemas.microsoft.com/office/drawing/2014/main" id="{B5F24563-9480-4F4C-BA66-DAA6814BB1D6}"/>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2" name="TextBox 1">
            <a:extLst>
              <a:ext uri="{FF2B5EF4-FFF2-40B4-BE49-F238E27FC236}">
                <a16:creationId xmlns:a16="http://schemas.microsoft.com/office/drawing/2014/main" id="{9E900954-DA73-458E-814E-4FF096FC69C9}"/>
              </a:ext>
            </a:extLst>
          </p:cNvPr>
          <p:cNvSpPr txBox="1"/>
          <p:nvPr/>
        </p:nvSpPr>
        <p:spPr>
          <a:xfrm>
            <a:off x="107504" y="764704"/>
            <a:ext cx="8928992" cy="4401205"/>
          </a:xfrm>
          <a:prstGeom prst="rect">
            <a:avLst/>
          </a:prstGeom>
          <a:noFill/>
        </p:spPr>
        <p:txBody>
          <a:bodyPr wrap="square" rtlCol="0">
            <a:spAutoFit/>
          </a:bodyPr>
          <a:lstStyle/>
          <a:p>
            <a:pPr lvl="0">
              <a:tabLst>
                <a:tab pos="4572000" algn="l"/>
              </a:tabLst>
            </a:pPr>
            <a:r>
              <a:rPr lang="nl-BE" altLang="en-US" sz="1400" dirty="0">
                <a:latin typeface="Georgia" panose="02040502050405020303" pitchFamily="18" charset="0"/>
                <a:ea typeface="Times New Roman" panose="02020603050405020304" pitchFamily="18" charset="0"/>
                <a:cs typeface="Arial" panose="020B0604020202020204" pitchFamily="34" charset="0"/>
              </a:rPr>
              <a:t>Lang, M., Mergaert, L., Arnaut, C. &amp; Vertommen, T. </a:t>
            </a:r>
            <a:r>
              <a:rPr lang="en-US" altLang="en-US" sz="1400" dirty="0">
                <a:latin typeface="Georgia" panose="02040502050405020303" pitchFamily="18" charset="0"/>
                <a:ea typeface="Times New Roman" panose="02020603050405020304" pitchFamily="18" charset="0"/>
                <a:cs typeface="Arial" panose="020B0604020202020204" pitchFamily="34" charset="0"/>
              </a:rPr>
              <a:t>(forthcoming). Gender-based violence in EU sport: Prevalence and problems.</a:t>
            </a:r>
            <a:r>
              <a:rPr lang="en-US" altLang="en-US" sz="1400" i="1" dirty="0">
                <a:latin typeface="Georgia" panose="02040502050405020303" pitchFamily="18" charset="0"/>
                <a:ea typeface="Times New Roman" panose="02020603050405020304" pitchFamily="18" charset="0"/>
                <a:cs typeface="Arial" panose="020B0604020202020204" pitchFamily="34" charset="0"/>
              </a:rPr>
              <a:t> European Sport Management Quarterly. </a:t>
            </a:r>
            <a:endParaRPr lang="en-US" altLang="en-US" sz="1400" dirty="0">
              <a:latin typeface="Georgia" panose="02040502050405020303" pitchFamily="18" charset="0"/>
              <a:ea typeface="Times New Roman" panose="02020603050405020304" pitchFamily="18" charset="0"/>
            </a:endParaRPr>
          </a:p>
          <a:p>
            <a:pPr lvl="0">
              <a:tabLst>
                <a:tab pos="4572000" algn="l"/>
              </a:tabLst>
            </a:pPr>
            <a:r>
              <a:rPr lang="nl-BE" altLang="en-US" sz="1400" dirty="0">
                <a:latin typeface="Georgia" panose="02040502050405020303" pitchFamily="18" charset="0"/>
                <a:ea typeface="Times New Roman" panose="02020603050405020304" pitchFamily="18" charset="0"/>
                <a:cs typeface="Arial" panose="020B0604020202020204" pitchFamily="34" charset="0"/>
              </a:rPr>
              <a:t>Lang, M., Mergaert, L., Arnaut, C. &amp; Vertommen, T. </a:t>
            </a:r>
            <a:r>
              <a:rPr lang="en-US" altLang="en-US" sz="1400" dirty="0">
                <a:latin typeface="Georgia" panose="02040502050405020303" pitchFamily="18" charset="0"/>
                <a:ea typeface="Times New Roman" panose="02020603050405020304" pitchFamily="18" charset="0"/>
                <a:cs typeface="Arial" panose="020B0604020202020204" pitchFamily="34" charset="0"/>
              </a:rPr>
              <a:t>(2018). Gender-based violence in EU sport policy: Overview and recommendations</a:t>
            </a:r>
            <a:r>
              <a:rPr lang="en-US" altLang="en-US" sz="1400" i="1" dirty="0">
                <a:latin typeface="Georgia" panose="02040502050405020303" pitchFamily="18" charset="0"/>
                <a:ea typeface="Times New Roman" panose="02020603050405020304" pitchFamily="18" charset="0"/>
                <a:cs typeface="Arial" panose="020B0604020202020204" pitchFamily="34" charset="0"/>
              </a:rPr>
              <a:t>. Journal of Gender-based Violence. </a:t>
            </a:r>
            <a:r>
              <a:rPr lang="en-US" altLang="en-US" sz="1400" dirty="0">
                <a:latin typeface="Georgia" panose="02040502050405020303" pitchFamily="18" charset="0"/>
                <a:ea typeface="Times New Roman" panose="02020603050405020304" pitchFamily="18" charset="0"/>
                <a:cs typeface="Arial" panose="020B0604020202020204" pitchFamily="34" charset="0"/>
              </a:rPr>
              <a:t>2 (1), pp. 109-118.</a:t>
            </a:r>
          </a:p>
          <a:p>
            <a:pPr lvl="0">
              <a:tabLst>
                <a:tab pos="4572000" algn="l"/>
              </a:tabLst>
            </a:pP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Nery, M., </a:t>
            </a:r>
            <a:r>
              <a:rPr lang="en-US" altLang="en-US" sz="1400" dirty="0" err="1">
                <a:latin typeface="Georgia" panose="02040502050405020303" pitchFamily="18" charset="0"/>
                <a:ea typeface="Times New Roman" panose="02020603050405020304" pitchFamily="18" charset="0"/>
                <a:cs typeface="Times New Roman" panose="02020603050405020304" pitchFamily="18" charset="0"/>
              </a:rPr>
              <a:t>Neto</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C., Rosado, A. &amp; Smith, P. (2018). Bullying in youth sport training: A nationwide exploratory and descriptive research in Portugal. </a:t>
            </a:r>
            <a:r>
              <a:rPr lang="en-US" altLang="en-US" sz="1400" i="1" dirty="0">
                <a:latin typeface="Georgia" panose="02040502050405020303" pitchFamily="18" charset="0"/>
                <a:ea typeface="Times New Roman" panose="02020603050405020304" pitchFamily="18" charset="0"/>
                <a:cs typeface="Times New Roman" panose="02020603050405020304" pitchFamily="18" charset="0"/>
              </a:rPr>
              <a:t>European Journal of Developmental Psychology</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DOI: 10.1080/17405629.2018.1447459.</a:t>
            </a:r>
          </a:p>
          <a:p>
            <a:pPr lvl="0">
              <a:tabLst>
                <a:tab pos="4572000" algn="l"/>
              </a:tabLst>
            </a:pP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Parent, S., Lavoie, F., Thibodeau, M.-È., Hébert, M., </a:t>
            </a:r>
            <a:r>
              <a:rPr lang="en-US" altLang="en-US" sz="1400" dirty="0" err="1">
                <a:latin typeface="Georgia" panose="02040502050405020303" pitchFamily="18" charset="0"/>
                <a:ea typeface="Times New Roman" panose="02020603050405020304" pitchFamily="18" charset="0"/>
                <a:cs typeface="Times New Roman" panose="02020603050405020304" pitchFamily="18" charset="0"/>
              </a:rPr>
              <a:t>Blais</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M., and members of the PAJ team. (2016). Sexual violence experienced in the sport context by a representative sample of Quebec teenagers. </a:t>
            </a:r>
            <a:r>
              <a:rPr lang="en-US" altLang="en-US" sz="1400" i="1" dirty="0">
                <a:latin typeface="Georgia" panose="02040502050405020303" pitchFamily="18" charset="0"/>
                <a:ea typeface="Times New Roman" panose="02020603050405020304" pitchFamily="18" charset="0"/>
                <a:cs typeface="Times New Roman" panose="02020603050405020304" pitchFamily="18" charset="0"/>
              </a:rPr>
              <a:t>Journal of Interpersonal Violence</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31(16), pp. 2666-2686.</a:t>
            </a:r>
            <a:endParaRPr lang="en-US" altLang="en-US" sz="1400" dirty="0">
              <a:latin typeface="Georgia" panose="02040502050405020303" pitchFamily="18" charset="0"/>
              <a:ea typeface="Times New Roman" panose="02020603050405020304" pitchFamily="18" charset="0"/>
            </a:endParaRPr>
          </a:p>
          <a:p>
            <a:pPr lvl="0">
              <a:tabLst>
                <a:tab pos="4572000" algn="l"/>
              </a:tabLst>
            </a:pPr>
            <a:r>
              <a:rPr lang="en-US" altLang="en-US" sz="1400" dirty="0" err="1">
                <a:latin typeface="Georgia" panose="02040502050405020303" pitchFamily="18" charset="0"/>
                <a:ea typeface="Times New Roman" panose="02020603050405020304" pitchFamily="18" charset="0"/>
                <a:cs typeface="Times New Roman" panose="02020603050405020304" pitchFamily="18" charset="0"/>
              </a:rPr>
              <a:t>Timpka</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T., Janson, S., Jacobson, J., Kowalski, J., Mountjoy, M. &amp; </a:t>
            </a:r>
            <a:r>
              <a:rPr lang="en-US" altLang="en-US" sz="1400" dirty="0" err="1">
                <a:latin typeface="Georgia" panose="02040502050405020303" pitchFamily="18" charset="0"/>
                <a:ea typeface="Times New Roman" panose="02020603050405020304" pitchFamily="18" charset="0"/>
                <a:cs typeface="Times New Roman" panose="02020603050405020304" pitchFamily="18" charset="0"/>
              </a:rPr>
              <a:t>Svedin</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C. G. (2014). </a:t>
            </a:r>
            <a:r>
              <a:rPr lang="en-US" altLang="en-US" sz="1400" i="1" dirty="0">
                <a:latin typeface="Georgia" panose="02040502050405020303" pitchFamily="18" charset="0"/>
                <a:ea typeface="Times New Roman" panose="02020603050405020304" pitchFamily="18" charset="0"/>
                <a:cs typeface="Helvetica" panose="020B0604020202020204" pitchFamily="34" charset="0"/>
              </a:rPr>
              <a:t>Lifetime sexual and physical abuse among elite athletic athletes: A cross-sectional study of prevalence and correlates with athletics injury</a:t>
            </a:r>
            <a:r>
              <a:rPr lang="en-US" altLang="en-US" sz="1400" dirty="0">
                <a:latin typeface="Georgia" panose="02040502050405020303" pitchFamily="18" charset="0"/>
                <a:ea typeface="Times New Roman" panose="02020603050405020304" pitchFamily="18" charset="0"/>
                <a:cs typeface="Helvetica" panose="020B0604020202020204" pitchFamily="34" charset="0"/>
              </a:rPr>
              <a:t>. Presented at the IOC World Conference on Prevention of Injury &amp; Illness in Sport, Monaco.</a:t>
            </a:r>
            <a:endParaRPr lang="en-US" altLang="en-US" sz="1400" dirty="0">
              <a:latin typeface="Georgia" panose="02040502050405020303" pitchFamily="18" charset="0"/>
              <a:ea typeface="Times New Roman" panose="02020603050405020304" pitchFamily="18" charset="0"/>
            </a:endParaRPr>
          </a:p>
          <a:p>
            <a:pPr lvl="0">
              <a:tabLst>
                <a:tab pos="4572000" algn="l"/>
              </a:tabLst>
            </a:pP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Waldron, J. J. (2015). Predictors of mild hazing, severe hazing, and positive initiation rituals in sport. </a:t>
            </a:r>
            <a:r>
              <a:rPr lang="en-US" altLang="en-US" sz="1400" i="1" dirty="0">
                <a:latin typeface="Georgia" panose="02040502050405020303" pitchFamily="18" charset="0"/>
                <a:ea typeface="Times New Roman" panose="02020603050405020304" pitchFamily="18" charset="0"/>
                <a:cs typeface="Times New Roman" panose="02020603050405020304" pitchFamily="18" charset="0"/>
              </a:rPr>
              <a:t>International Journal of Sports Science and Coaching</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10(6), pp. 1089-1101.</a:t>
            </a:r>
            <a:endParaRPr lang="en-US" altLang="en-US" sz="1400" dirty="0">
              <a:latin typeface="Georgia" panose="02040502050405020303" pitchFamily="18" charset="0"/>
              <a:ea typeface="Times New Roman" panose="02020603050405020304" pitchFamily="18" charset="0"/>
            </a:endParaRPr>
          </a:p>
          <a:p>
            <a:pPr lvl="0">
              <a:tabLst>
                <a:tab pos="4572000" algn="l"/>
              </a:tabLst>
            </a:pP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World Health </a:t>
            </a:r>
            <a:r>
              <a:rPr lang="en-US" altLang="en-US" sz="1400" dirty="0" err="1">
                <a:latin typeface="Georgia" panose="02040502050405020303" pitchFamily="18" charset="0"/>
                <a:ea typeface="Times New Roman" panose="02020603050405020304" pitchFamily="18" charset="0"/>
                <a:cs typeface="Times New Roman" panose="02020603050405020304" pitchFamily="18" charset="0"/>
              </a:rPr>
              <a:t>Organisation</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(2009). </a:t>
            </a:r>
            <a:r>
              <a:rPr lang="en-US" altLang="en-US" sz="1400" i="1" dirty="0">
                <a:latin typeface="Georgia" panose="02040502050405020303" pitchFamily="18" charset="0"/>
                <a:ea typeface="Times New Roman" panose="02020603050405020304" pitchFamily="18" charset="0"/>
                <a:cs typeface="Times New Roman" panose="02020603050405020304" pitchFamily="18" charset="0"/>
              </a:rPr>
              <a:t>Violence Prevention Alliance: The VPA Approach</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Retrieved from: </a:t>
            </a:r>
            <a:r>
              <a:rPr lang="en-US" altLang="en-US" sz="1400" u="sng" dirty="0">
                <a:latin typeface="Georgia" panose="02040502050405020303" pitchFamily="18" charset="0"/>
                <a:ea typeface="Times New Roman" panose="02020603050405020304" pitchFamily="18" charset="0"/>
                <a:cs typeface="Times New Roman" panose="02020603050405020304" pitchFamily="18" charset="0"/>
                <a:hlinkClick r:id="rId3"/>
              </a:rPr>
              <a:t>https://www.who.int/violenceprevention/approach/definition/en/</a:t>
            </a:r>
            <a:endParaRPr lang="en-US" altLang="en-US" sz="1400" dirty="0">
              <a:latin typeface="Georgia" panose="02040502050405020303" pitchFamily="18" charset="0"/>
              <a:ea typeface="Times New Roman" panose="02020603050405020304" pitchFamily="18" charset="0"/>
            </a:endParaRPr>
          </a:p>
          <a:p>
            <a:pPr lvl="0">
              <a:tabLst>
                <a:tab pos="4572000" algn="l"/>
              </a:tabLst>
            </a:pP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World Health </a:t>
            </a:r>
            <a:r>
              <a:rPr lang="en-US" altLang="en-US" sz="1400" dirty="0" err="1">
                <a:latin typeface="Georgia" panose="02040502050405020303" pitchFamily="18" charset="0"/>
                <a:ea typeface="Times New Roman" panose="02020603050405020304" pitchFamily="18" charset="0"/>
                <a:cs typeface="Times New Roman" panose="02020603050405020304" pitchFamily="18" charset="0"/>
              </a:rPr>
              <a:t>Organisation</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 UN Development </a:t>
            </a:r>
            <a:r>
              <a:rPr lang="en-US" altLang="en-US" sz="1400" dirty="0" err="1">
                <a:latin typeface="Georgia" panose="02040502050405020303" pitchFamily="18" charset="0"/>
                <a:ea typeface="Times New Roman" panose="02020603050405020304" pitchFamily="18" charset="0"/>
                <a:cs typeface="Times New Roman" panose="02020603050405020304" pitchFamily="18" charset="0"/>
              </a:rPr>
              <a:t>Programme</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UN Office on Drugs &amp; Crime (2014). </a:t>
            </a:r>
            <a:r>
              <a:rPr lang="en-US" altLang="en-US" sz="1400" i="1" dirty="0">
                <a:latin typeface="Georgia" panose="02040502050405020303" pitchFamily="18" charset="0"/>
                <a:ea typeface="Times New Roman" panose="02020603050405020304" pitchFamily="18" charset="0"/>
                <a:cs typeface="Times New Roman" panose="02020603050405020304" pitchFamily="18" charset="0"/>
              </a:rPr>
              <a:t>Global Status Report on Violence Prevention 2014</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Geneva: WHO/ UN Development </a:t>
            </a:r>
            <a:r>
              <a:rPr lang="en-US" altLang="en-US" sz="1400" dirty="0" err="1">
                <a:latin typeface="Georgia" panose="02040502050405020303" pitchFamily="18" charset="0"/>
                <a:ea typeface="Times New Roman" panose="02020603050405020304" pitchFamily="18" charset="0"/>
                <a:cs typeface="Times New Roman" panose="02020603050405020304" pitchFamily="18" charset="0"/>
              </a:rPr>
              <a:t>Programme</a:t>
            </a:r>
            <a:r>
              <a:rPr lang="en-US" altLang="en-US" sz="1400" dirty="0">
                <a:latin typeface="Georgia" panose="02040502050405020303" pitchFamily="18" charset="0"/>
                <a:ea typeface="Times New Roman" panose="02020603050405020304" pitchFamily="18" charset="0"/>
                <a:cs typeface="Times New Roman" panose="02020603050405020304" pitchFamily="18" charset="0"/>
              </a:rPr>
              <a:t>/ UN Office on Drugs &amp; Crime. Retrieved from </a:t>
            </a:r>
            <a:r>
              <a:rPr lang="en-US" altLang="en-US" sz="1400" u="sng" dirty="0">
                <a:latin typeface="Georgia" panose="02040502050405020303" pitchFamily="18" charset="0"/>
                <a:ea typeface="Times New Roman" panose="02020603050405020304" pitchFamily="18" charset="0"/>
                <a:cs typeface="Times New Roman" panose="02020603050405020304" pitchFamily="18" charset="0"/>
                <a:hlinkClick r:id="rId4"/>
              </a:rPr>
              <a:t>file:///C:/Users/user/Downloads/9789241564793_eng%20(1).pdf</a:t>
            </a:r>
            <a:endParaRPr lang="en-US" altLang="en-US" sz="1400" dirty="0">
              <a:latin typeface="Georgia" panose="02040502050405020303" pitchFamily="18" charset="0"/>
            </a:endParaRPr>
          </a:p>
        </p:txBody>
      </p:sp>
    </p:spTree>
    <p:extLst>
      <p:ext uri="{BB962C8B-B14F-4D97-AF65-F5344CB8AC3E}">
        <p14:creationId xmlns:p14="http://schemas.microsoft.com/office/powerpoint/2010/main" val="16652572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07504" y="1484784"/>
            <a:ext cx="8784976" cy="5256584"/>
          </a:xfrm>
        </p:spPr>
        <p:txBody>
          <a:bodyPr/>
          <a:lstStyle/>
          <a:p>
            <a:pPr algn="ctr"/>
            <a:r>
              <a:rPr lang="en-GB" sz="2800" dirty="0">
                <a:latin typeface="Georgia" panose="02040502050405020303" pitchFamily="18" charset="0"/>
              </a:rPr>
              <a:t>“use of physical force or power, threatened or actual … that either results in or has a high likelihood of resulting in injury, death, psychological harm, maldevelopment, or deprivation”</a:t>
            </a:r>
          </a:p>
          <a:p>
            <a:pPr algn="ctr"/>
            <a:r>
              <a:rPr lang="en-GB" sz="2800" dirty="0">
                <a:latin typeface="Georgia" panose="02040502050405020303" pitchFamily="18" charset="0"/>
              </a:rPr>
              <a:t>(Krug et al., 2002, p. )</a:t>
            </a:r>
          </a:p>
          <a:p>
            <a:pPr algn="ctr"/>
            <a:endParaRPr lang="en-GB" sz="2800" dirty="0">
              <a:latin typeface="Georgia" panose="02040502050405020303" pitchFamily="18" charset="0"/>
            </a:endParaRPr>
          </a:p>
        </p:txBody>
      </p:sp>
      <p:sp>
        <p:nvSpPr>
          <p:cNvPr id="6" name="Rectangle 1029">
            <a:extLst>
              <a:ext uri="{FF2B5EF4-FFF2-40B4-BE49-F238E27FC236}">
                <a16:creationId xmlns:a16="http://schemas.microsoft.com/office/drawing/2014/main" id="{D52A1C49-9794-4D76-A1DE-0B0A395B9F5A}"/>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4" name="Title 1">
            <a:extLst>
              <a:ext uri="{FF2B5EF4-FFF2-40B4-BE49-F238E27FC236}">
                <a16:creationId xmlns:a16="http://schemas.microsoft.com/office/drawing/2014/main" id="{883DC991-DBCB-4C6C-BCEB-1A516916C1D8}"/>
              </a:ext>
            </a:extLst>
          </p:cNvPr>
          <p:cNvSpPr>
            <a:spLocks noGrp="1"/>
          </p:cNvSpPr>
          <p:nvPr>
            <p:ph type="title"/>
          </p:nvPr>
        </p:nvSpPr>
        <p:spPr>
          <a:xfrm>
            <a:off x="107504" y="0"/>
            <a:ext cx="7052320" cy="692696"/>
          </a:xfrm>
        </p:spPr>
        <p:txBody>
          <a:bodyPr/>
          <a:lstStyle/>
          <a:p>
            <a:pPr algn="l"/>
            <a:r>
              <a:rPr lang="en-GB" sz="4000" dirty="0">
                <a:solidFill>
                  <a:srgbClr val="FF0000"/>
                </a:solidFill>
                <a:cs typeface="Times New Roman" panose="02020603050405020304" pitchFamily="18" charset="0"/>
              </a:rPr>
              <a:t>Violence</a:t>
            </a:r>
          </a:p>
        </p:txBody>
      </p:sp>
    </p:spTree>
    <p:extLst>
      <p:ext uri="{BB962C8B-B14F-4D97-AF65-F5344CB8AC3E}">
        <p14:creationId xmlns:p14="http://schemas.microsoft.com/office/powerpoint/2010/main" val="2548664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504" y="0"/>
            <a:ext cx="7052320" cy="692696"/>
          </a:xfrm>
        </p:spPr>
        <p:txBody>
          <a:bodyPr/>
          <a:lstStyle/>
          <a:p>
            <a:pPr algn="l"/>
            <a:r>
              <a:rPr lang="en-GB" sz="4000" dirty="0">
                <a:solidFill>
                  <a:srgbClr val="FF0000"/>
                </a:solidFill>
                <a:cs typeface="Times New Roman" panose="02020603050405020304" pitchFamily="18" charset="0"/>
              </a:rPr>
              <a:t>Interpersonal Violence</a:t>
            </a:r>
          </a:p>
        </p:txBody>
      </p:sp>
      <p:sp>
        <p:nvSpPr>
          <p:cNvPr id="5" name="Rectangle 4"/>
          <p:cNvSpPr/>
          <p:nvPr/>
        </p:nvSpPr>
        <p:spPr>
          <a:xfrm>
            <a:off x="107504" y="423817"/>
            <a:ext cx="8928992" cy="7109639"/>
          </a:xfrm>
          <a:prstGeom prst="rect">
            <a:avLst/>
          </a:prstGeom>
        </p:spPr>
        <p:txBody>
          <a:bodyPr wrap="square">
            <a:spAutoFit/>
          </a:bodyPr>
          <a:lstStyle/>
          <a:p>
            <a:pPr marL="457200" indent="-457200">
              <a:buFont typeface="Arial" panose="020B0604020202020204" pitchFamily="34" charset="0"/>
              <a:buChar char="•"/>
            </a:pPr>
            <a:endParaRPr lang="en-GB" sz="2800" dirty="0">
              <a:latin typeface="Georgia" panose="02040502050405020303" pitchFamily="18" charset="0"/>
            </a:endParaRPr>
          </a:p>
          <a:p>
            <a:pPr marL="457200" indent="-457200">
              <a:buFont typeface="Arial" panose="020B0604020202020204" pitchFamily="34" charset="0"/>
              <a:buChar char="•"/>
            </a:pPr>
            <a:r>
              <a:rPr lang="en-GB" sz="2800" dirty="0">
                <a:latin typeface="Georgia" panose="02040502050405020303" pitchFamily="18" charset="0"/>
              </a:rPr>
              <a:t>“violence that occurs between family members, intimate partners, friends, acquaintances and strangers” (WHO/ UN Development Programme/ UN Office on Drugs &amp; Crime, 2014, p. 2)</a:t>
            </a:r>
          </a:p>
          <a:p>
            <a:pPr marL="457200" indent="-457200">
              <a:buFont typeface="Arial" panose="020B0604020202020204" pitchFamily="34" charset="0"/>
              <a:buChar char="•"/>
            </a:pPr>
            <a:endParaRPr lang="en-GB" sz="2800" dirty="0">
              <a:latin typeface="Georgia" panose="02040502050405020303" pitchFamily="18" charset="0"/>
            </a:endParaRPr>
          </a:p>
          <a:p>
            <a:pPr marL="457200" indent="-457200">
              <a:buFont typeface="Arial" panose="020B0604020202020204" pitchFamily="34" charset="0"/>
              <a:buChar char="•"/>
            </a:pPr>
            <a:r>
              <a:rPr lang="en-GB" sz="2600" dirty="0">
                <a:latin typeface="Georgia" panose="02040502050405020303" pitchFamily="18" charset="0"/>
              </a:rPr>
              <a:t>Intimate partner violence</a:t>
            </a:r>
          </a:p>
          <a:p>
            <a:pPr marL="457200" indent="-457200">
              <a:buFont typeface="Arial" panose="020B0604020202020204" pitchFamily="34" charset="0"/>
              <a:buChar char="•"/>
            </a:pPr>
            <a:r>
              <a:rPr lang="en-GB" sz="2600" dirty="0">
                <a:latin typeface="Georgia" panose="02040502050405020303" pitchFamily="18" charset="0"/>
              </a:rPr>
              <a:t>Elderly abuse</a:t>
            </a:r>
          </a:p>
          <a:p>
            <a:pPr marL="457200" indent="-457200">
              <a:buFont typeface="Arial" panose="020B0604020202020204" pitchFamily="34" charset="0"/>
              <a:buChar char="•"/>
            </a:pPr>
            <a:r>
              <a:rPr lang="en-GB" sz="2600" dirty="0">
                <a:latin typeface="Georgia" panose="02040502050405020303" pitchFamily="18" charset="0"/>
              </a:rPr>
              <a:t>Workplace violence</a:t>
            </a:r>
          </a:p>
          <a:p>
            <a:pPr marL="457200" indent="-457200">
              <a:buFont typeface="Arial" panose="020B0604020202020204" pitchFamily="34" charset="0"/>
              <a:buChar char="•"/>
            </a:pPr>
            <a:r>
              <a:rPr lang="en-GB" sz="2600" dirty="0">
                <a:solidFill>
                  <a:srgbClr val="FF0000"/>
                </a:solidFill>
                <a:latin typeface="Georgia" panose="02040502050405020303" pitchFamily="18" charset="0"/>
              </a:rPr>
              <a:t>Sexual violence</a:t>
            </a:r>
          </a:p>
          <a:p>
            <a:pPr marL="457200" indent="-457200">
              <a:buFont typeface="Arial" panose="020B0604020202020204" pitchFamily="34" charset="0"/>
              <a:buChar char="•"/>
            </a:pPr>
            <a:r>
              <a:rPr lang="en-GB" sz="2600" dirty="0">
                <a:solidFill>
                  <a:srgbClr val="FF0000"/>
                </a:solidFill>
                <a:latin typeface="Georgia" panose="02040502050405020303" pitchFamily="18" charset="0"/>
              </a:rPr>
              <a:t>Child abuse/maltreatment</a:t>
            </a:r>
          </a:p>
          <a:p>
            <a:pPr marL="457200" indent="-457200">
              <a:buFont typeface="Arial" panose="020B0604020202020204" pitchFamily="34" charset="0"/>
              <a:buChar char="•"/>
            </a:pPr>
            <a:r>
              <a:rPr lang="en-GB" sz="2600" dirty="0">
                <a:solidFill>
                  <a:srgbClr val="FF0000"/>
                </a:solidFill>
                <a:latin typeface="Georgia" panose="02040502050405020303" pitchFamily="18" charset="0"/>
              </a:rPr>
              <a:t>Youth violence</a:t>
            </a:r>
          </a:p>
          <a:p>
            <a:pPr marL="457200" indent="-457200">
              <a:buFont typeface="Arial" panose="020B0604020202020204" pitchFamily="34" charset="0"/>
              <a:buChar char="•"/>
            </a:pPr>
            <a:r>
              <a:rPr lang="en-GB" sz="2600" dirty="0">
                <a:solidFill>
                  <a:srgbClr val="FF0000"/>
                </a:solidFill>
                <a:latin typeface="Georgia" panose="02040502050405020303" pitchFamily="18" charset="0"/>
              </a:rPr>
              <a:t>(Acquaintance violence, i.e.: coach-athlete, athlete-coach)</a:t>
            </a:r>
          </a:p>
          <a:p>
            <a:endParaRPr lang="en-GB" dirty="0"/>
          </a:p>
          <a:p>
            <a:pPr marL="457200" indent="-457200">
              <a:buFont typeface="Arial" panose="020B0604020202020204" pitchFamily="34" charset="0"/>
              <a:buChar char="•"/>
            </a:pPr>
            <a:endParaRPr lang="en-GB" sz="2800" dirty="0">
              <a:latin typeface="Georgia" panose="02040502050405020303" pitchFamily="18" charset="0"/>
            </a:endParaRPr>
          </a:p>
          <a:p>
            <a:pPr marL="457200" indent="-457200">
              <a:buFont typeface="Arial" panose="020B0604020202020204" pitchFamily="34" charset="0"/>
              <a:buChar char="•"/>
            </a:pPr>
            <a:endParaRPr lang="en-GB" sz="2800" dirty="0">
              <a:latin typeface="Georgia" panose="02040502050405020303" pitchFamily="18" charset="0"/>
            </a:endParaRPr>
          </a:p>
        </p:txBody>
      </p:sp>
      <p:sp>
        <p:nvSpPr>
          <p:cNvPr id="8" name="Rectangle 1029">
            <a:extLst>
              <a:ext uri="{FF2B5EF4-FFF2-40B4-BE49-F238E27FC236}">
                <a16:creationId xmlns:a16="http://schemas.microsoft.com/office/drawing/2014/main" id="{BE94704D-E186-4B3F-ADC4-F912689A64D5}"/>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Tree>
    <p:extLst>
      <p:ext uri="{BB962C8B-B14F-4D97-AF65-F5344CB8AC3E}">
        <p14:creationId xmlns:p14="http://schemas.microsoft.com/office/powerpoint/2010/main" val="3592737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504" y="0"/>
            <a:ext cx="7052320" cy="692696"/>
          </a:xfrm>
        </p:spPr>
        <p:txBody>
          <a:bodyPr/>
          <a:lstStyle/>
          <a:p>
            <a:pPr algn="l"/>
            <a:r>
              <a:rPr lang="en-GB" sz="4000" dirty="0">
                <a:solidFill>
                  <a:srgbClr val="FF0000"/>
                </a:solidFill>
                <a:cs typeface="Times New Roman" panose="02020603050405020304" pitchFamily="18" charset="0"/>
              </a:rPr>
              <a:t>Modes of IV</a:t>
            </a:r>
          </a:p>
        </p:txBody>
      </p:sp>
      <p:sp>
        <p:nvSpPr>
          <p:cNvPr id="5" name="Rectangle 1029">
            <a:extLst>
              <a:ext uri="{FF2B5EF4-FFF2-40B4-BE49-F238E27FC236}">
                <a16:creationId xmlns:a16="http://schemas.microsoft.com/office/drawing/2014/main" id="{B8A6C34C-8113-4B15-95F4-2EBA4012084F}"/>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9" name="TextBox 8">
            <a:extLst>
              <a:ext uri="{FF2B5EF4-FFF2-40B4-BE49-F238E27FC236}">
                <a16:creationId xmlns:a16="http://schemas.microsoft.com/office/drawing/2014/main" id="{A1E75967-617E-43B0-A8BF-B108AA5445E2}"/>
              </a:ext>
            </a:extLst>
          </p:cNvPr>
          <p:cNvSpPr txBox="1"/>
          <p:nvPr/>
        </p:nvSpPr>
        <p:spPr>
          <a:xfrm>
            <a:off x="6876255" y="5909210"/>
            <a:ext cx="2808313" cy="400110"/>
          </a:xfrm>
          <a:prstGeom prst="rect">
            <a:avLst/>
          </a:prstGeom>
          <a:noFill/>
        </p:spPr>
        <p:txBody>
          <a:bodyPr wrap="square" rtlCol="0">
            <a:spAutoFit/>
          </a:bodyPr>
          <a:lstStyle/>
          <a:p>
            <a:r>
              <a:rPr lang="en-GB" sz="2000" dirty="0">
                <a:latin typeface="Georgia" panose="02040502050405020303" pitchFamily="18" charset="0"/>
              </a:rPr>
              <a:t>(Krug et al., 2002)</a:t>
            </a:r>
          </a:p>
        </p:txBody>
      </p:sp>
      <p:sp>
        <p:nvSpPr>
          <p:cNvPr id="4" name="Rectangle 3">
            <a:extLst>
              <a:ext uri="{FF2B5EF4-FFF2-40B4-BE49-F238E27FC236}">
                <a16:creationId xmlns:a16="http://schemas.microsoft.com/office/drawing/2014/main" id="{BA10D483-2560-4980-80B2-3488B95960CE}"/>
              </a:ext>
            </a:extLst>
          </p:cNvPr>
          <p:cNvSpPr/>
          <p:nvPr/>
        </p:nvSpPr>
        <p:spPr bwMode="auto">
          <a:xfrm>
            <a:off x="395536" y="1008112"/>
            <a:ext cx="8343730" cy="692696"/>
          </a:xfrm>
          <a:prstGeom prst="rect">
            <a:avLst/>
          </a:prstGeom>
          <a:gradFill>
            <a:gsLst>
              <a:gs pos="0">
                <a:srgbClr val="FFCC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10" name="Rectangle 9">
            <a:extLst>
              <a:ext uri="{FF2B5EF4-FFF2-40B4-BE49-F238E27FC236}">
                <a16:creationId xmlns:a16="http://schemas.microsoft.com/office/drawing/2014/main" id="{B914DBE4-A00D-481F-A090-B3A57A6EF824}"/>
              </a:ext>
            </a:extLst>
          </p:cNvPr>
          <p:cNvSpPr/>
          <p:nvPr/>
        </p:nvSpPr>
        <p:spPr bwMode="auto">
          <a:xfrm>
            <a:off x="395536" y="1844824"/>
            <a:ext cx="8343730" cy="692696"/>
          </a:xfrm>
          <a:prstGeom prst="rect">
            <a:avLst/>
          </a:prstGeom>
          <a:gradFill>
            <a:gsLst>
              <a:gs pos="0">
                <a:srgbClr val="FFCC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tx1"/>
              </a:solidFill>
              <a:effectLst/>
              <a:latin typeface="Arial" charset="0"/>
              <a:ea typeface="ＭＳ Ｐゴシック" pitchFamily="1" charset="-128"/>
            </a:endParaRPr>
          </a:p>
        </p:txBody>
      </p:sp>
      <p:sp>
        <p:nvSpPr>
          <p:cNvPr id="11" name="Rectangle 10" descr="Neglect or deprivation">
            <a:extLst>
              <a:ext uri="{FF2B5EF4-FFF2-40B4-BE49-F238E27FC236}">
                <a16:creationId xmlns:a16="http://schemas.microsoft.com/office/drawing/2014/main" id="{A90B39DB-CBC5-4AB9-A911-3D8F09F43F69}"/>
              </a:ext>
            </a:extLst>
          </p:cNvPr>
          <p:cNvSpPr/>
          <p:nvPr/>
        </p:nvSpPr>
        <p:spPr bwMode="auto">
          <a:xfrm>
            <a:off x="395536" y="3501008"/>
            <a:ext cx="8343730" cy="692696"/>
          </a:xfrm>
          <a:prstGeom prst="rect">
            <a:avLst/>
          </a:prstGeom>
          <a:gradFill>
            <a:gsLst>
              <a:gs pos="0">
                <a:srgbClr val="FFCC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12" name="Rectangle 11" descr="Psychological or emotional&#10;">
            <a:extLst>
              <a:ext uri="{FF2B5EF4-FFF2-40B4-BE49-F238E27FC236}">
                <a16:creationId xmlns:a16="http://schemas.microsoft.com/office/drawing/2014/main" id="{CA340DFD-4320-44C9-B5EB-8F9B97F8F19B}"/>
              </a:ext>
            </a:extLst>
          </p:cNvPr>
          <p:cNvSpPr/>
          <p:nvPr/>
        </p:nvSpPr>
        <p:spPr bwMode="auto">
          <a:xfrm>
            <a:off x="404734" y="2664296"/>
            <a:ext cx="8343730" cy="692696"/>
          </a:xfrm>
          <a:prstGeom prst="rect">
            <a:avLst/>
          </a:prstGeom>
          <a:gradFill>
            <a:gsLst>
              <a:gs pos="0">
                <a:srgbClr val="FFCC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13" name="Rectangle 12" descr="economic">
            <a:extLst>
              <a:ext uri="{FF2B5EF4-FFF2-40B4-BE49-F238E27FC236}">
                <a16:creationId xmlns:a16="http://schemas.microsoft.com/office/drawing/2014/main" id="{5DBF6F90-F872-4967-812F-02EF92DBE456}"/>
              </a:ext>
            </a:extLst>
          </p:cNvPr>
          <p:cNvSpPr/>
          <p:nvPr/>
        </p:nvSpPr>
        <p:spPr bwMode="auto">
          <a:xfrm>
            <a:off x="404734" y="4365104"/>
            <a:ext cx="8343730" cy="692696"/>
          </a:xfrm>
          <a:prstGeom prst="rect">
            <a:avLst/>
          </a:prstGeom>
          <a:gradFill>
            <a:gsLst>
              <a:gs pos="0">
                <a:srgbClr val="FFCC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14" name="Rectangle 13" descr="social">
            <a:extLst>
              <a:ext uri="{FF2B5EF4-FFF2-40B4-BE49-F238E27FC236}">
                <a16:creationId xmlns:a16="http://schemas.microsoft.com/office/drawing/2014/main" id="{B29F7465-1D97-457D-B3D1-DB23B08B6E9C}"/>
              </a:ext>
            </a:extLst>
          </p:cNvPr>
          <p:cNvSpPr/>
          <p:nvPr/>
        </p:nvSpPr>
        <p:spPr bwMode="auto">
          <a:xfrm>
            <a:off x="404734" y="5184576"/>
            <a:ext cx="8343730" cy="692696"/>
          </a:xfrm>
          <a:prstGeom prst="rect">
            <a:avLst/>
          </a:prstGeom>
          <a:gradFill>
            <a:gsLst>
              <a:gs pos="0">
                <a:srgbClr val="FFCC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6" name="TextBox 5" descr="The following are modes of interpersonal violence:&#10;zexual">
            <a:extLst>
              <a:ext uri="{FF2B5EF4-FFF2-40B4-BE49-F238E27FC236}">
                <a16:creationId xmlns:a16="http://schemas.microsoft.com/office/drawing/2014/main" id="{6688294E-C183-4DF5-BD0E-823FD1697DE5}"/>
              </a:ext>
            </a:extLst>
          </p:cNvPr>
          <p:cNvSpPr txBox="1"/>
          <p:nvPr/>
        </p:nvSpPr>
        <p:spPr>
          <a:xfrm>
            <a:off x="2699792" y="1124744"/>
            <a:ext cx="3600400" cy="461665"/>
          </a:xfrm>
          <a:prstGeom prst="rect">
            <a:avLst/>
          </a:prstGeom>
          <a:noFill/>
        </p:spPr>
        <p:txBody>
          <a:bodyPr wrap="square" rtlCol="0">
            <a:spAutoFit/>
          </a:bodyPr>
          <a:lstStyle/>
          <a:p>
            <a:pPr algn="ctr"/>
            <a:r>
              <a:rPr lang="en-GB" dirty="0">
                <a:latin typeface="Georgia" panose="02040502050405020303" pitchFamily="18" charset="0"/>
              </a:rPr>
              <a:t>Sexual</a:t>
            </a:r>
          </a:p>
        </p:txBody>
      </p:sp>
      <p:sp>
        <p:nvSpPr>
          <p:cNvPr id="16" name="TextBox 15">
            <a:extLst>
              <a:ext uri="{FF2B5EF4-FFF2-40B4-BE49-F238E27FC236}">
                <a16:creationId xmlns:a16="http://schemas.microsoft.com/office/drawing/2014/main" id="{493D14D7-E321-41A8-932A-7FBE1BFACC68}"/>
              </a:ext>
            </a:extLst>
          </p:cNvPr>
          <p:cNvSpPr txBox="1"/>
          <p:nvPr/>
        </p:nvSpPr>
        <p:spPr>
          <a:xfrm>
            <a:off x="2836926" y="5314752"/>
            <a:ext cx="3600400" cy="461665"/>
          </a:xfrm>
          <a:prstGeom prst="rect">
            <a:avLst/>
          </a:prstGeom>
          <a:noFill/>
        </p:spPr>
        <p:txBody>
          <a:bodyPr wrap="square" rtlCol="0">
            <a:spAutoFit/>
          </a:bodyPr>
          <a:lstStyle/>
          <a:p>
            <a:pPr algn="ctr"/>
            <a:r>
              <a:rPr lang="en-GB" dirty="0">
                <a:latin typeface="Georgia" panose="02040502050405020303" pitchFamily="18" charset="0"/>
              </a:rPr>
              <a:t>Social</a:t>
            </a:r>
          </a:p>
        </p:txBody>
      </p:sp>
      <p:sp>
        <p:nvSpPr>
          <p:cNvPr id="17" name="TextBox 16">
            <a:extLst>
              <a:ext uri="{FF2B5EF4-FFF2-40B4-BE49-F238E27FC236}">
                <a16:creationId xmlns:a16="http://schemas.microsoft.com/office/drawing/2014/main" id="{2D13CBC8-89A5-4C8A-9F21-A8031BAF4A5E}"/>
              </a:ext>
            </a:extLst>
          </p:cNvPr>
          <p:cNvSpPr txBox="1"/>
          <p:nvPr/>
        </p:nvSpPr>
        <p:spPr>
          <a:xfrm>
            <a:off x="2852192" y="4479503"/>
            <a:ext cx="3600400" cy="461665"/>
          </a:xfrm>
          <a:prstGeom prst="rect">
            <a:avLst/>
          </a:prstGeom>
          <a:noFill/>
        </p:spPr>
        <p:txBody>
          <a:bodyPr wrap="square" rtlCol="0">
            <a:spAutoFit/>
          </a:bodyPr>
          <a:lstStyle/>
          <a:p>
            <a:pPr algn="ctr"/>
            <a:r>
              <a:rPr lang="en-GB" dirty="0">
                <a:latin typeface="Georgia" panose="02040502050405020303" pitchFamily="18" charset="0"/>
              </a:rPr>
              <a:t>Economic</a:t>
            </a:r>
          </a:p>
        </p:txBody>
      </p:sp>
      <p:sp>
        <p:nvSpPr>
          <p:cNvPr id="18" name="TextBox 17">
            <a:extLst>
              <a:ext uri="{FF2B5EF4-FFF2-40B4-BE49-F238E27FC236}">
                <a16:creationId xmlns:a16="http://schemas.microsoft.com/office/drawing/2014/main" id="{5F888207-1B7A-4EB3-84C3-6B0493EA5B6E}"/>
              </a:ext>
            </a:extLst>
          </p:cNvPr>
          <p:cNvSpPr txBox="1"/>
          <p:nvPr/>
        </p:nvSpPr>
        <p:spPr>
          <a:xfrm>
            <a:off x="2852192" y="3615407"/>
            <a:ext cx="3600400" cy="461665"/>
          </a:xfrm>
          <a:prstGeom prst="rect">
            <a:avLst/>
          </a:prstGeom>
          <a:noFill/>
        </p:spPr>
        <p:txBody>
          <a:bodyPr wrap="square" rtlCol="0">
            <a:spAutoFit/>
          </a:bodyPr>
          <a:lstStyle/>
          <a:p>
            <a:pPr algn="ctr"/>
            <a:r>
              <a:rPr lang="en-GB" dirty="0">
                <a:latin typeface="Georgia" panose="02040502050405020303" pitchFamily="18" charset="0"/>
              </a:rPr>
              <a:t>Neglect/ deprivation</a:t>
            </a:r>
          </a:p>
        </p:txBody>
      </p:sp>
      <p:sp>
        <p:nvSpPr>
          <p:cNvPr id="19" name="TextBox 18">
            <a:extLst>
              <a:ext uri="{FF2B5EF4-FFF2-40B4-BE49-F238E27FC236}">
                <a16:creationId xmlns:a16="http://schemas.microsoft.com/office/drawing/2014/main" id="{34158127-18ED-489B-A76E-5BCF50905555}"/>
              </a:ext>
            </a:extLst>
          </p:cNvPr>
          <p:cNvSpPr txBox="1"/>
          <p:nvPr/>
        </p:nvSpPr>
        <p:spPr>
          <a:xfrm>
            <a:off x="2852192" y="2823319"/>
            <a:ext cx="3600400" cy="461665"/>
          </a:xfrm>
          <a:prstGeom prst="rect">
            <a:avLst/>
          </a:prstGeom>
          <a:noFill/>
        </p:spPr>
        <p:txBody>
          <a:bodyPr wrap="square" rtlCol="0">
            <a:spAutoFit/>
          </a:bodyPr>
          <a:lstStyle/>
          <a:p>
            <a:pPr algn="ctr"/>
            <a:r>
              <a:rPr lang="en-GB" dirty="0">
                <a:latin typeface="Georgia" panose="02040502050405020303" pitchFamily="18" charset="0"/>
              </a:rPr>
              <a:t>Psychological/ emotional</a:t>
            </a:r>
          </a:p>
        </p:txBody>
      </p:sp>
      <p:sp>
        <p:nvSpPr>
          <p:cNvPr id="20" name="TextBox 19" descr="physical">
            <a:extLst>
              <a:ext uri="{FF2B5EF4-FFF2-40B4-BE49-F238E27FC236}">
                <a16:creationId xmlns:a16="http://schemas.microsoft.com/office/drawing/2014/main" id="{BDA36666-382B-4D54-9145-9D6C08EE85B7}"/>
              </a:ext>
            </a:extLst>
          </p:cNvPr>
          <p:cNvSpPr txBox="1"/>
          <p:nvPr/>
        </p:nvSpPr>
        <p:spPr>
          <a:xfrm>
            <a:off x="2771800" y="1959223"/>
            <a:ext cx="3600400" cy="461665"/>
          </a:xfrm>
          <a:prstGeom prst="rect">
            <a:avLst/>
          </a:prstGeom>
          <a:noFill/>
        </p:spPr>
        <p:txBody>
          <a:bodyPr wrap="square" rtlCol="0">
            <a:spAutoFit/>
          </a:bodyPr>
          <a:lstStyle/>
          <a:p>
            <a:pPr algn="ctr"/>
            <a:r>
              <a:rPr lang="en-GB" dirty="0">
                <a:latin typeface="Georgia" panose="02040502050405020303" pitchFamily="18" charset="0"/>
              </a:rPr>
              <a:t>Physical</a:t>
            </a:r>
          </a:p>
        </p:txBody>
      </p:sp>
    </p:spTree>
    <p:extLst>
      <p:ext uri="{BB962C8B-B14F-4D97-AF65-F5344CB8AC3E}">
        <p14:creationId xmlns:p14="http://schemas.microsoft.com/office/powerpoint/2010/main" val="17255930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9">
            <a:extLst>
              <a:ext uri="{FF2B5EF4-FFF2-40B4-BE49-F238E27FC236}">
                <a16:creationId xmlns:a16="http://schemas.microsoft.com/office/drawing/2014/main" id="{F777A434-3A87-4821-B6E4-23BC01D5233C}"/>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8" name="Title 1">
            <a:extLst>
              <a:ext uri="{FF2B5EF4-FFF2-40B4-BE49-F238E27FC236}">
                <a16:creationId xmlns:a16="http://schemas.microsoft.com/office/drawing/2014/main" id="{7ADA4404-50D1-4195-B456-4D21FFF9E1D7}"/>
              </a:ext>
            </a:extLst>
          </p:cNvPr>
          <p:cNvSpPr>
            <a:spLocks noGrp="1"/>
          </p:cNvSpPr>
          <p:nvPr>
            <p:ph type="title"/>
          </p:nvPr>
        </p:nvSpPr>
        <p:spPr>
          <a:xfrm>
            <a:off x="107504" y="0"/>
            <a:ext cx="7052320" cy="692696"/>
          </a:xfrm>
        </p:spPr>
        <p:txBody>
          <a:bodyPr/>
          <a:lstStyle/>
          <a:p>
            <a:pPr algn="l"/>
            <a:r>
              <a:rPr lang="en-GB" sz="4000" dirty="0">
                <a:solidFill>
                  <a:srgbClr val="FF0000"/>
                </a:solidFill>
                <a:cs typeface="Times New Roman" panose="02020603050405020304" pitchFamily="18" charset="0"/>
              </a:rPr>
              <a:t>Prevalence Estimates</a:t>
            </a:r>
          </a:p>
        </p:txBody>
      </p:sp>
      <p:graphicFrame>
        <p:nvGraphicFramePr>
          <p:cNvPr id="9" name="Table 8" descr="estimates for the prevalence of sexual harassment in sport is between 1% - 64%&#10;estimates for the prevalence of sexual abuse/ violence in sport is between 0.5% - 17%&#10;estimates for the prevalence of physical abuse/ violence in sport is between 11% - 24%&#10;estimates for the prevalence of psychological or emotional/ violence in sport is between 38% - 75%&#10;&#10;&#10;&#10;&#10;">
            <a:extLst>
              <a:ext uri="{FF2B5EF4-FFF2-40B4-BE49-F238E27FC236}">
                <a16:creationId xmlns:a16="http://schemas.microsoft.com/office/drawing/2014/main" id="{ADAEB502-EB1D-44E6-B9AF-2665FAE9AF1F}"/>
              </a:ext>
            </a:extLst>
          </p:cNvPr>
          <p:cNvGraphicFramePr>
            <a:graphicFrameLocks noGrp="1"/>
          </p:cNvGraphicFramePr>
          <p:nvPr>
            <p:extLst>
              <p:ext uri="{D42A27DB-BD31-4B8C-83A1-F6EECF244321}">
                <p14:modId xmlns:p14="http://schemas.microsoft.com/office/powerpoint/2010/main" val="122634900"/>
              </p:ext>
            </p:extLst>
          </p:nvPr>
        </p:nvGraphicFramePr>
        <p:xfrm>
          <a:off x="0" y="708359"/>
          <a:ext cx="9144000" cy="5656696"/>
        </p:xfrm>
        <a:graphic>
          <a:graphicData uri="http://schemas.openxmlformats.org/drawingml/2006/table">
            <a:tbl>
              <a:tblPr firstRow="1" bandRow="1">
                <a:tableStyleId>{073A0DAA-6AF3-43AB-8588-CEC1D06C72B9}</a:tableStyleId>
              </a:tblPr>
              <a:tblGrid>
                <a:gridCol w="4572000">
                  <a:extLst>
                    <a:ext uri="{9D8B030D-6E8A-4147-A177-3AD203B41FA5}">
                      <a16:colId xmlns:a16="http://schemas.microsoft.com/office/drawing/2014/main" val="4241261889"/>
                    </a:ext>
                  </a:extLst>
                </a:gridCol>
                <a:gridCol w="4572000">
                  <a:extLst>
                    <a:ext uri="{9D8B030D-6E8A-4147-A177-3AD203B41FA5}">
                      <a16:colId xmlns:a16="http://schemas.microsoft.com/office/drawing/2014/main" val="710631824"/>
                    </a:ext>
                  </a:extLst>
                </a:gridCol>
              </a:tblGrid>
              <a:tr h="1022792">
                <a:tc>
                  <a:txBody>
                    <a:bodyPr/>
                    <a:lstStyle/>
                    <a:p>
                      <a:pPr algn="ctr"/>
                      <a:r>
                        <a:rPr lang="en-GB" sz="2400" dirty="0"/>
                        <a:t>Mode</a:t>
                      </a:r>
                      <a:endParaRPr lang="en-GB" sz="2400" dirty="0">
                        <a:solidFill>
                          <a:schemeClr val="tx1"/>
                        </a:solidFill>
                        <a:latin typeface="Georgia" panose="02040502050405020303" pitchFamily="18" charset="0"/>
                      </a:endParaRPr>
                    </a:p>
                  </a:txBody>
                  <a:tcPr/>
                </a:tc>
                <a:tc>
                  <a:txBody>
                    <a:bodyPr/>
                    <a:lstStyle/>
                    <a:p>
                      <a:pPr algn="ctr"/>
                      <a:r>
                        <a:rPr lang="en-GB" sz="2400" dirty="0"/>
                        <a:t>Estimate</a:t>
                      </a:r>
                      <a:endParaRPr lang="en-GB" sz="2400" dirty="0">
                        <a:solidFill>
                          <a:schemeClr val="tx1"/>
                        </a:solidFill>
                        <a:latin typeface="Georgia" panose="02040502050405020303" pitchFamily="18" charset="0"/>
                      </a:endParaRPr>
                    </a:p>
                  </a:txBody>
                  <a:tcPr/>
                </a:tc>
                <a:extLst>
                  <a:ext uri="{0D108BD9-81ED-4DB2-BD59-A6C34878D82A}">
                    <a16:rowId xmlns:a16="http://schemas.microsoft.com/office/drawing/2014/main" val="4152040232"/>
                  </a:ext>
                </a:extLst>
              </a:tr>
              <a:tr h="1022792">
                <a:tc>
                  <a:txBody>
                    <a:bodyPr/>
                    <a:lstStyle/>
                    <a:p>
                      <a:r>
                        <a:rPr lang="en-GB" sz="2400" dirty="0">
                          <a:latin typeface="Georgia" panose="02040502050405020303" pitchFamily="18" charset="0"/>
                        </a:rPr>
                        <a:t>Sexual harassment</a:t>
                      </a:r>
                    </a:p>
                  </a:txBody>
                  <a:tcPr/>
                </a:tc>
                <a:tc>
                  <a:txBody>
                    <a:bodyPr/>
                    <a:lstStyle/>
                    <a:p>
                      <a:r>
                        <a:rPr lang="en-GB" sz="2400" dirty="0">
                          <a:latin typeface="Georgia" panose="02040502050405020303" pitchFamily="18" charset="0"/>
                        </a:rPr>
                        <a:t>1% - 64%</a:t>
                      </a:r>
                    </a:p>
                  </a:txBody>
                  <a:tcPr/>
                </a:tc>
                <a:extLst>
                  <a:ext uri="{0D108BD9-81ED-4DB2-BD59-A6C34878D82A}">
                    <a16:rowId xmlns:a16="http://schemas.microsoft.com/office/drawing/2014/main" val="695104092"/>
                  </a:ext>
                </a:extLst>
              </a:tr>
              <a:tr h="1022792">
                <a:tc>
                  <a:txBody>
                    <a:bodyPr/>
                    <a:lstStyle/>
                    <a:p>
                      <a:r>
                        <a:rPr lang="en-GB" sz="2400" dirty="0">
                          <a:latin typeface="Georgia" panose="02040502050405020303" pitchFamily="18" charset="0"/>
                        </a:rPr>
                        <a:t>Sexual abuse/ violence</a:t>
                      </a:r>
                    </a:p>
                  </a:txBody>
                  <a:tcPr/>
                </a:tc>
                <a:tc>
                  <a:txBody>
                    <a:bodyPr/>
                    <a:lstStyle/>
                    <a:p>
                      <a:r>
                        <a:rPr lang="en-GB" sz="2400" dirty="0">
                          <a:latin typeface="Georgia" panose="02040502050405020303" pitchFamily="18" charset="0"/>
                        </a:rPr>
                        <a:t>0.5% - 17%</a:t>
                      </a:r>
                    </a:p>
                  </a:txBody>
                  <a:tcPr/>
                </a:tc>
                <a:extLst>
                  <a:ext uri="{0D108BD9-81ED-4DB2-BD59-A6C34878D82A}">
                    <a16:rowId xmlns:a16="http://schemas.microsoft.com/office/drawing/2014/main" val="3674688507"/>
                  </a:ext>
                </a:extLst>
              </a:tr>
              <a:tr h="1022792">
                <a:tc>
                  <a:txBody>
                    <a:bodyPr/>
                    <a:lstStyle/>
                    <a:p>
                      <a:r>
                        <a:rPr lang="en-GB" sz="2400" dirty="0">
                          <a:latin typeface="Georgia" panose="02040502050405020303" pitchFamily="18" charset="0"/>
                        </a:rPr>
                        <a:t>Physical abuse/ violence</a:t>
                      </a:r>
                    </a:p>
                  </a:txBody>
                  <a:tcPr/>
                </a:tc>
                <a:tc>
                  <a:txBody>
                    <a:bodyPr/>
                    <a:lstStyle/>
                    <a:p>
                      <a:r>
                        <a:rPr lang="en-GB" sz="2400" dirty="0">
                          <a:latin typeface="Georgia" panose="02040502050405020303" pitchFamily="18" charset="0"/>
                        </a:rPr>
                        <a:t>11% - 24%</a:t>
                      </a:r>
                    </a:p>
                  </a:txBody>
                  <a:tcPr/>
                </a:tc>
                <a:extLst>
                  <a:ext uri="{0D108BD9-81ED-4DB2-BD59-A6C34878D82A}">
                    <a16:rowId xmlns:a16="http://schemas.microsoft.com/office/drawing/2014/main" val="4179572380"/>
                  </a:ext>
                </a:extLst>
              </a:tr>
              <a:tr h="1565528">
                <a:tc>
                  <a:txBody>
                    <a:bodyPr/>
                    <a:lstStyle/>
                    <a:p>
                      <a:r>
                        <a:rPr lang="en-GB" sz="2400" dirty="0">
                          <a:latin typeface="Georgia" panose="02040502050405020303" pitchFamily="18" charset="0"/>
                        </a:rPr>
                        <a:t>Psychological/ emotional abuse/ violence</a:t>
                      </a:r>
                    </a:p>
                  </a:txBody>
                  <a:tcPr/>
                </a:tc>
                <a:tc>
                  <a:txBody>
                    <a:bodyPr/>
                    <a:lstStyle/>
                    <a:p>
                      <a:r>
                        <a:rPr lang="en-GB" sz="2400" dirty="0">
                          <a:latin typeface="Georgia" panose="02040502050405020303" pitchFamily="18" charset="0"/>
                        </a:rPr>
                        <a:t>38% - 75%</a:t>
                      </a:r>
                    </a:p>
                  </a:txBody>
                  <a:tcPr/>
                </a:tc>
                <a:extLst>
                  <a:ext uri="{0D108BD9-81ED-4DB2-BD59-A6C34878D82A}">
                    <a16:rowId xmlns:a16="http://schemas.microsoft.com/office/drawing/2014/main" val="1319016793"/>
                  </a:ext>
                </a:extLst>
              </a:tr>
            </a:tbl>
          </a:graphicData>
        </a:graphic>
      </p:graphicFrame>
      <p:sp>
        <p:nvSpPr>
          <p:cNvPr id="10" name="TextBox 9">
            <a:extLst>
              <a:ext uri="{FF2B5EF4-FFF2-40B4-BE49-F238E27FC236}">
                <a16:creationId xmlns:a16="http://schemas.microsoft.com/office/drawing/2014/main" id="{4AC1BD14-B7F0-4CEC-A92A-09C8214BCF36}"/>
              </a:ext>
            </a:extLst>
          </p:cNvPr>
          <p:cNvSpPr txBox="1"/>
          <p:nvPr/>
        </p:nvSpPr>
        <p:spPr>
          <a:xfrm>
            <a:off x="107504" y="5868561"/>
            <a:ext cx="8856984" cy="584775"/>
          </a:xfrm>
          <a:prstGeom prst="rect">
            <a:avLst/>
          </a:prstGeom>
          <a:noFill/>
        </p:spPr>
        <p:txBody>
          <a:bodyPr wrap="square" rtlCol="0">
            <a:spAutoFit/>
          </a:bodyPr>
          <a:lstStyle/>
          <a:p>
            <a:r>
              <a:rPr lang="en-GB" sz="1600" dirty="0">
                <a:latin typeface="Georgia" panose="02040502050405020303" pitchFamily="18" charset="0"/>
              </a:rPr>
              <a:t>(Alexander et al., 2011; Fasting et al., 2011; Lang et al., 2019;  </a:t>
            </a:r>
            <a:r>
              <a:rPr lang="en-GB" sz="1600" dirty="0" err="1">
                <a:latin typeface="Georgia" panose="02040502050405020303" pitchFamily="18" charset="0"/>
              </a:rPr>
              <a:t>Mergert</a:t>
            </a:r>
            <a:r>
              <a:rPr lang="en-GB" sz="1600" dirty="0">
                <a:latin typeface="Georgia" panose="02040502050405020303" pitchFamily="18" charset="0"/>
              </a:rPr>
              <a:t> et al., 2016; Parent et al., 2015; </a:t>
            </a:r>
            <a:r>
              <a:rPr lang="en-GB" sz="1600" dirty="0" err="1">
                <a:latin typeface="Georgia" panose="02040502050405020303" pitchFamily="18" charset="0"/>
              </a:rPr>
              <a:t>Timpka</a:t>
            </a:r>
            <a:r>
              <a:rPr lang="en-GB" sz="1600" dirty="0">
                <a:latin typeface="Georgia" panose="02040502050405020303" pitchFamily="18" charset="0"/>
              </a:rPr>
              <a:t> et al., 2014; </a:t>
            </a:r>
            <a:r>
              <a:rPr lang="en-GB" sz="1600" dirty="0" err="1">
                <a:latin typeface="Georgia" panose="02040502050405020303" pitchFamily="18" charset="0"/>
              </a:rPr>
              <a:t>Vertommen</a:t>
            </a:r>
            <a:r>
              <a:rPr lang="en-GB" sz="1600" dirty="0">
                <a:latin typeface="Georgia" panose="02040502050405020303" pitchFamily="18" charset="0"/>
              </a:rPr>
              <a:t> et al., 2016) </a:t>
            </a:r>
          </a:p>
        </p:txBody>
      </p:sp>
    </p:spTree>
    <p:extLst>
      <p:ext uri="{BB962C8B-B14F-4D97-AF65-F5344CB8AC3E}">
        <p14:creationId xmlns:p14="http://schemas.microsoft.com/office/powerpoint/2010/main" val="34516752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9">
            <a:extLst>
              <a:ext uri="{FF2B5EF4-FFF2-40B4-BE49-F238E27FC236}">
                <a16:creationId xmlns:a16="http://schemas.microsoft.com/office/drawing/2014/main" id="{F777A434-3A87-4821-B6E4-23BC01D5233C}"/>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8" name="Title 1">
            <a:extLst>
              <a:ext uri="{FF2B5EF4-FFF2-40B4-BE49-F238E27FC236}">
                <a16:creationId xmlns:a16="http://schemas.microsoft.com/office/drawing/2014/main" id="{7ADA4404-50D1-4195-B456-4D21FFF9E1D7}"/>
              </a:ext>
            </a:extLst>
          </p:cNvPr>
          <p:cNvSpPr>
            <a:spLocks noGrp="1"/>
          </p:cNvSpPr>
          <p:nvPr>
            <p:ph type="title"/>
          </p:nvPr>
        </p:nvSpPr>
        <p:spPr>
          <a:xfrm>
            <a:off x="107504" y="0"/>
            <a:ext cx="7052320" cy="692696"/>
          </a:xfrm>
        </p:spPr>
        <p:txBody>
          <a:bodyPr/>
          <a:lstStyle/>
          <a:p>
            <a:pPr algn="l"/>
            <a:r>
              <a:rPr lang="en-GB" sz="4000" dirty="0">
                <a:solidFill>
                  <a:srgbClr val="FF0000"/>
                </a:solidFill>
                <a:cs typeface="Times New Roman" panose="02020603050405020304" pitchFamily="18" charset="0"/>
              </a:rPr>
              <a:t>Prevalence Estimates</a:t>
            </a:r>
          </a:p>
        </p:txBody>
      </p:sp>
      <p:graphicFrame>
        <p:nvGraphicFramePr>
          <p:cNvPr id="9" name="Table 8" descr="estimates for the prevalence of bullying  in sport is between 10% - 79%&#10;estimates for the prevalence of hazing in sport is between 17% - 31%&#10;">
            <a:extLst>
              <a:ext uri="{FF2B5EF4-FFF2-40B4-BE49-F238E27FC236}">
                <a16:creationId xmlns:a16="http://schemas.microsoft.com/office/drawing/2014/main" id="{ADAEB502-EB1D-44E6-B9AF-2665FAE9AF1F}"/>
              </a:ext>
            </a:extLst>
          </p:cNvPr>
          <p:cNvGraphicFramePr>
            <a:graphicFrameLocks noGrp="1"/>
          </p:cNvGraphicFramePr>
          <p:nvPr>
            <p:extLst>
              <p:ext uri="{D42A27DB-BD31-4B8C-83A1-F6EECF244321}">
                <p14:modId xmlns:p14="http://schemas.microsoft.com/office/powerpoint/2010/main" val="3051746506"/>
              </p:ext>
            </p:extLst>
          </p:nvPr>
        </p:nvGraphicFramePr>
        <p:xfrm>
          <a:off x="0" y="708357"/>
          <a:ext cx="9144000" cy="5656701"/>
        </p:xfrm>
        <a:graphic>
          <a:graphicData uri="http://schemas.openxmlformats.org/drawingml/2006/table">
            <a:tbl>
              <a:tblPr firstRow="1" bandRow="1">
                <a:tableStyleId>{073A0DAA-6AF3-43AB-8588-CEC1D06C72B9}</a:tableStyleId>
              </a:tblPr>
              <a:tblGrid>
                <a:gridCol w="4572000">
                  <a:extLst>
                    <a:ext uri="{9D8B030D-6E8A-4147-A177-3AD203B41FA5}">
                      <a16:colId xmlns:a16="http://schemas.microsoft.com/office/drawing/2014/main" val="4241261889"/>
                    </a:ext>
                  </a:extLst>
                </a:gridCol>
                <a:gridCol w="4572000">
                  <a:extLst>
                    <a:ext uri="{9D8B030D-6E8A-4147-A177-3AD203B41FA5}">
                      <a16:colId xmlns:a16="http://schemas.microsoft.com/office/drawing/2014/main" val="710631824"/>
                    </a:ext>
                  </a:extLst>
                </a:gridCol>
              </a:tblGrid>
              <a:tr h="1885567">
                <a:tc>
                  <a:txBody>
                    <a:bodyPr/>
                    <a:lstStyle/>
                    <a:p>
                      <a:pPr algn="ctr"/>
                      <a:r>
                        <a:rPr lang="en-GB" sz="2400" dirty="0"/>
                        <a:t>Mode</a:t>
                      </a:r>
                      <a:endParaRPr lang="en-GB" sz="2400" dirty="0">
                        <a:solidFill>
                          <a:schemeClr val="tx1"/>
                        </a:solidFill>
                        <a:latin typeface="Georgia" panose="02040502050405020303" pitchFamily="18" charset="0"/>
                      </a:endParaRPr>
                    </a:p>
                  </a:txBody>
                  <a:tcPr/>
                </a:tc>
                <a:tc>
                  <a:txBody>
                    <a:bodyPr/>
                    <a:lstStyle/>
                    <a:p>
                      <a:pPr algn="ctr"/>
                      <a:r>
                        <a:rPr lang="en-GB" sz="2400" dirty="0"/>
                        <a:t>Estimate</a:t>
                      </a:r>
                      <a:endParaRPr lang="en-GB" sz="2400" dirty="0">
                        <a:solidFill>
                          <a:schemeClr val="tx1"/>
                        </a:solidFill>
                        <a:latin typeface="Georgia" panose="02040502050405020303" pitchFamily="18" charset="0"/>
                      </a:endParaRPr>
                    </a:p>
                  </a:txBody>
                  <a:tcPr/>
                </a:tc>
                <a:extLst>
                  <a:ext uri="{0D108BD9-81ED-4DB2-BD59-A6C34878D82A}">
                    <a16:rowId xmlns:a16="http://schemas.microsoft.com/office/drawing/2014/main" val="4152040232"/>
                  </a:ext>
                </a:extLst>
              </a:tr>
              <a:tr h="1885567">
                <a:tc>
                  <a:txBody>
                    <a:bodyPr/>
                    <a:lstStyle/>
                    <a:p>
                      <a:r>
                        <a:rPr lang="en-GB" sz="2400" dirty="0">
                          <a:latin typeface="Georgia" panose="02040502050405020303" pitchFamily="18" charset="0"/>
                        </a:rPr>
                        <a:t>Bullying</a:t>
                      </a:r>
                    </a:p>
                  </a:txBody>
                  <a:tcPr/>
                </a:tc>
                <a:tc>
                  <a:txBody>
                    <a:bodyPr/>
                    <a:lstStyle/>
                    <a:p>
                      <a:r>
                        <a:rPr lang="en-GB" sz="2400" dirty="0">
                          <a:latin typeface="Georgia" panose="02040502050405020303" pitchFamily="18" charset="0"/>
                        </a:rPr>
                        <a:t>10% - 79%</a:t>
                      </a:r>
                    </a:p>
                  </a:txBody>
                  <a:tcPr/>
                </a:tc>
                <a:extLst>
                  <a:ext uri="{0D108BD9-81ED-4DB2-BD59-A6C34878D82A}">
                    <a16:rowId xmlns:a16="http://schemas.microsoft.com/office/drawing/2014/main" val="2198467775"/>
                  </a:ext>
                </a:extLst>
              </a:tr>
              <a:tr h="1885567">
                <a:tc>
                  <a:txBody>
                    <a:bodyPr/>
                    <a:lstStyle/>
                    <a:p>
                      <a:r>
                        <a:rPr lang="en-GB" sz="2400" dirty="0">
                          <a:latin typeface="Georgia" panose="02040502050405020303" pitchFamily="18" charset="0"/>
                        </a:rPr>
                        <a:t>Hazing</a:t>
                      </a:r>
                    </a:p>
                  </a:txBody>
                  <a:tcPr/>
                </a:tc>
                <a:tc>
                  <a:txBody>
                    <a:bodyPr/>
                    <a:lstStyle/>
                    <a:p>
                      <a:r>
                        <a:rPr lang="en-GB" sz="2400" dirty="0">
                          <a:latin typeface="Georgia" panose="02040502050405020303" pitchFamily="18" charset="0"/>
                        </a:rPr>
                        <a:t>17% - 31%</a:t>
                      </a:r>
                    </a:p>
                  </a:txBody>
                  <a:tcPr/>
                </a:tc>
                <a:extLst>
                  <a:ext uri="{0D108BD9-81ED-4DB2-BD59-A6C34878D82A}">
                    <a16:rowId xmlns:a16="http://schemas.microsoft.com/office/drawing/2014/main" val="1111958597"/>
                  </a:ext>
                </a:extLst>
              </a:tr>
            </a:tbl>
          </a:graphicData>
        </a:graphic>
      </p:graphicFrame>
      <p:sp>
        <p:nvSpPr>
          <p:cNvPr id="5" name="TextBox 4">
            <a:extLst>
              <a:ext uri="{FF2B5EF4-FFF2-40B4-BE49-F238E27FC236}">
                <a16:creationId xmlns:a16="http://schemas.microsoft.com/office/drawing/2014/main" id="{A82DE2AF-823D-4E1F-8AD4-364E14B8104B}"/>
              </a:ext>
            </a:extLst>
          </p:cNvPr>
          <p:cNvSpPr txBox="1"/>
          <p:nvPr/>
        </p:nvSpPr>
        <p:spPr>
          <a:xfrm>
            <a:off x="107504" y="6093296"/>
            <a:ext cx="8856984" cy="338554"/>
          </a:xfrm>
          <a:prstGeom prst="rect">
            <a:avLst/>
          </a:prstGeom>
          <a:noFill/>
        </p:spPr>
        <p:txBody>
          <a:bodyPr wrap="square" rtlCol="0">
            <a:spAutoFit/>
          </a:bodyPr>
          <a:lstStyle/>
          <a:p>
            <a:r>
              <a:rPr lang="en-GB" sz="1600" dirty="0">
                <a:latin typeface="Georgia" panose="02040502050405020303" pitchFamily="18" charset="0"/>
              </a:rPr>
              <a:t>(Allan et al., 2018; Nery et al., 2018; Waldron, 2015) </a:t>
            </a:r>
          </a:p>
        </p:txBody>
      </p:sp>
    </p:spTree>
    <p:extLst>
      <p:ext uri="{BB962C8B-B14F-4D97-AF65-F5344CB8AC3E}">
        <p14:creationId xmlns:p14="http://schemas.microsoft.com/office/powerpoint/2010/main" val="880574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9">
            <a:extLst>
              <a:ext uri="{FF2B5EF4-FFF2-40B4-BE49-F238E27FC236}">
                <a16:creationId xmlns:a16="http://schemas.microsoft.com/office/drawing/2014/main" id="{F777A434-3A87-4821-B6E4-23BC01D5233C}"/>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sp>
        <p:nvSpPr>
          <p:cNvPr id="8" name="Title 1">
            <a:extLst>
              <a:ext uri="{FF2B5EF4-FFF2-40B4-BE49-F238E27FC236}">
                <a16:creationId xmlns:a16="http://schemas.microsoft.com/office/drawing/2014/main" id="{7ADA4404-50D1-4195-B456-4D21FFF9E1D7}"/>
              </a:ext>
            </a:extLst>
          </p:cNvPr>
          <p:cNvSpPr>
            <a:spLocks noGrp="1"/>
          </p:cNvSpPr>
          <p:nvPr>
            <p:ph type="title"/>
          </p:nvPr>
        </p:nvSpPr>
        <p:spPr>
          <a:xfrm>
            <a:off x="107504" y="0"/>
            <a:ext cx="7052320" cy="692696"/>
          </a:xfrm>
        </p:spPr>
        <p:txBody>
          <a:bodyPr/>
          <a:lstStyle/>
          <a:p>
            <a:pPr algn="l"/>
            <a:r>
              <a:rPr lang="en-GB" sz="4000" dirty="0">
                <a:solidFill>
                  <a:srgbClr val="FF0000"/>
                </a:solidFill>
                <a:cs typeface="Times New Roman" panose="02020603050405020304" pitchFamily="18" charset="0"/>
              </a:rPr>
              <a:t>Prevalence Estimates</a:t>
            </a:r>
          </a:p>
        </p:txBody>
      </p:sp>
      <p:graphicFrame>
        <p:nvGraphicFramePr>
          <p:cNvPr id="9" name="Table 8" descr="meanwhile, the prevalence of neglect in sport, of economic abuse and social abuse in sport is unknown as there is no research on these topics to date">
            <a:extLst>
              <a:ext uri="{FF2B5EF4-FFF2-40B4-BE49-F238E27FC236}">
                <a16:creationId xmlns:a16="http://schemas.microsoft.com/office/drawing/2014/main" id="{ADAEB502-EB1D-44E6-B9AF-2665FAE9AF1F}"/>
              </a:ext>
            </a:extLst>
          </p:cNvPr>
          <p:cNvGraphicFramePr>
            <a:graphicFrameLocks noGrp="1"/>
          </p:cNvGraphicFramePr>
          <p:nvPr>
            <p:extLst>
              <p:ext uri="{D42A27DB-BD31-4B8C-83A1-F6EECF244321}">
                <p14:modId xmlns:p14="http://schemas.microsoft.com/office/powerpoint/2010/main" val="1509450784"/>
              </p:ext>
            </p:extLst>
          </p:nvPr>
        </p:nvGraphicFramePr>
        <p:xfrm>
          <a:off x="0" y="692696"/>
          <a:ext cx="9144000" cy="5616624"/>
        </p:xfrm>
        <a:graphic>
          <a:graphicData uri="http://schemas.openxmlformats.org/drawingml/2006/table">
            <a:tbl>
              <a:tblPr firstRow="1" bandRow="1">
                <a:tableStyleId>{073A0DAA-6AF3-43AB-8588-CEC1D06C72B9}</a:tableStyleId>
              </a:tblPr>
              <a:tblGrid>
                <a:gridCol w="4572000">
                  <a:extLst>
                    <a:ext uri="{9D8B030D-6E8A-4147-A177-3AD203B41FA5}">
                      <a16:colId xmlns:a16="http://schemas.microsoft.com/office/drawing/2014/main" val="4241261889"/>
                    </a:ext>
                  </a:extLst>
                </a:gridCol>
                <a:gridCol w="4572000">
                  <a:extLst>
                    <a:ext uri="{9D8B030D-6E8A-4147-A177-3AD203B41FA5}">
                      <a16:colId xmlns:a16="http://schemas.microsoft.com/office/drawing/2014/main" val="710631824"/>
                    </a:ext>
                  </a:extLst>
                </a:gridCol>
              </a:tblGrid>
              <a:tr h="1404156">
                <a:tc>
                  <a:txBody>
                    <a:bodyPr/>
                    <a:lstStyle/>
                    <a:p>
                      <a:pPr algn="ctr"/>
                      <a:r>
                        <a:rPr lang="en-GB" sz="2400" dirty="0"/>
                        <a:t>Mode</a:t>
                      </a:r>
                      <a:endParaRPr lang="en-GB" sz="2400" dirty="0">
                        <a:solidFill>
                          <a:schemeClr val="tx1"/>
                        </a:solidFill>
                        <a:latin typeface="Georgia" panose="02040502050405020303" pitchFamily="18" charset="0"/>
                      </a:endParaRPr>
                    </a:p>
                  </a:txBody>
                  <a:tcPr/>
                </a:tc>
                <a:tc>
                  <a:txBody>
                    <a:bodyPr/>
                    <a:lstStyle/>
                    <a:p>
                      <a:pPr algn="ctr"/>
                      <a:r>
                        <a:rPr lang="en-GB" sz="2400" dirty="0"/>
                        <a:t>Estimate</a:t>
                      </a:r>
                      <a:endParaRPr lang="en-GB" sz="2400" dirty="0">
                        <a:solidFill>
                          <a:schemeClr val="tx1"/>
                        </a:solidFill>
                        <a:latin typeface="Georgia" panose="02040502050405020303" pitchFamily="18" charset="0"/>
                      </a:endParaRPr>
                    </a:p>
                  </a:txBody>
                  <a:tcPr/>
                </a:tc>
                <a:extLst>
                  <a:ext uri="{0D108BD9-81ED-4DB2-BD59-A6C34878D82A}">
                    <a16:rowId xmlns:a16="http://schemas.microsoft.com/office/drawing/2014/main" val="4152040232"/>
                  </a:ext>
                </a:extLst>
              </a:tr>
              <a:tr h="1404156">
                <a:tc>
                  <a:txBody>
                    <a:bodyPr/>
                    <a:lstStyle/>
                    <a:p>
                      <a:r>
                        <a:rPr lang="en-GB" sz="2400" dirty="0">
                          <a:latin typeface="Georgia" panose="02040502050405020303" pitchFamily="18" charset="0"/>
                        </a:rPr>
                        <a:t>Neglect</a:t>
                      </a:r>
                    </a:p>
                  </a:txBody>
                  <a:tcPr/>
                </a:tc>
                <a:tc>
                  <a:txBody>
                    <a:bodyPr/>
                    <a:lstStyle/>
                    <a:p>
                      <a:r>
                        <a:rPr lang="en-GB" sz="2400" dirty="0">
                          <a:latin typeface="Georgia" panose="02040502050405020303" pitchFamily="18" charset="0"/>
                        </a:rPr>
                        <a:t>Unknown</a:t>
                      </a:r>
                    </a:p>
                  </a:txBody>
                  <a:tcPr/>
                </a:tc>
                <a:extLst>
                  <a:ext uri="{0D108BD9-81ED-4DB2-BD59-A6C34878D82A}">
                    <a16:rowId xmlns:a16="http://schemas.microsoft.com/office/drawing/2014/main" val="1738189804"/>
                  </a:ext>
                </a:extLst>
              </a:tr>
              <a:tr h="1404156">
                <a:tc>
                  <a:txBody>
                    <a:bodyPr/>
                    <a:lstStyle/>
                    <a:p>
                      <a:r>
                        <a:rPr lang="en-GB" sz="2400" dirty="0">
                          <a:latin typeface="Georgia" panose="02040502050405020303" pitchFamily="18" charset="0"/>
                        </a:rPr>
                        <a:t>Economic abuse</a:t>
                      </a:r>
                    </a:p>
                  </a:txBody>
                  <a:tcPr/>
                </a:tc>
                <a:tc>
                  <a:txBody>
                    <a:bodyPr/>
                    <a:lstStyle/>
                    <a:p>
                      <a:r>
                        <a:rPr lang="en-GB" sz="2400" dirty="0">
                          <a:latin typeface="Georgia" panose="02040502050405020303" pitchFamily="18" charset="0"/>
                        </a:rPr>
                        <a:t>Unknown</a:t>
                      </a:r>
                    </a:p>
                  </a:txBody>
                  <a:tcPr/>
                </a:tc>
                <a:extLst>
                  <a:ext uri="{0D108BD9-81ED-4DB2-BD59-A6C34878D82A}">
                    <a16:rowId xmlns:a16="http://schemas.microsoft.com/office/drawing/2014/main" val="1090828449"/>
                  </a:ext>
                </a:extLst>
              </a:tr>
              <a:tr h="1404156">
                <a:tc>
                  <a:txBody>
                    <a:bodyPr/>
                    <a:lstStyle/>
                    <a:p>
                      <a:r>
                        <a:rPr lang="en-GB" sz="2400" dirty="0">
                          <a:latin typeface="Georgia" panose="02040502050405020303" pitchFamily="18" charset="0"/>
                        </a:rPr>
                        <a:t>Social abuse</a:t>
                      </a:r>
                    </a:p>
                  </a:txBody>
                  <a:tcPr/>
                </a:tc>
                <a:tc>
                  <a:txBody>
                    <a:bodyPr/>
                    <a:lstStyle/>
                    <a:p>
                      <a:r>
                        <a:rPr lang="en-GB" sz="2400" dirty="0">
                          <a:latin typeface="Georgia" panose="02040502050405020303" pitchFamily="18" charset="0"/>
                        </a:rPr>
                        <a:t>Unknown</a:t>
                      </a:r>
                    </a:p>
                  </a:txBody>
                  <a:tcPr/>
                </a:tc>
                <a:extLst>
                  <a:ext uri="{0D108BD9-81ED-4DB2-BD59-A6C34878D82A}">
                    <a16:rowId xmlns:a16="http://schemas.microsoft.com/office/drawing/2014/main" val="2525615753"/>
                  </a:ext>
                </a:extLst>
              </a:tr>
            </a:tbl>
          </a:graphicData>
        </a:graphic>
      </p:graphicFrame>
    </p:spTree>
    <p:extLst>
      <p:ext uri="{BB962C8B-B14F-4D97-AF65-F5344CB8AC3E}">
        <p14:creationId xmlns:p14="http://schemas.microsoft.com/office/powerpoint/2010/main" val="3328124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504" y="0"/>
            <a:ext cx="7052320" cy="692696"/>
          </a:xfrm>
        </p:spPr>
        <p:txBody>
          <a:bodyPr/>
          <a:lstStyle/>
          <a:p>
            <a:pPr algn="l"/>
            <a:r>
              <a:rPr lang="en-GB" sz="4000" dirty="0">
                <a:solidFill>
                  <a:srgbClr val="FF0000"/>
                </a:solidFill>
                <a:cs typeface="Times New Roman" panose="02020603050405020304" pitchFamily="18" charset="0"/>
              </a:rPr>
              <a:t>Known Risk Factors</a:t>
            </a:r>
          </a:p>
        </p:txBody>
      </p:sp>
      <p:sp>
        <p:nvSpPr>
          <p:cNvPr id="5" name="Rectangle 4"/>
          <p:cNvSpPr/>
          <p:nvPr/>
        </p:nvSpPr>
        <p:spPr>
          <a:xfrm>
            <a:off x="179512" y="1124744"/>
            <a:ext cx="4752528" cy="4893647"/>
          </a:xfrm>
          <a:prstGeom prst="rect">
            <a:avLst/>
          </a:prstGeom>
        </p:spPr>
        <p:txBody>
          <a:bodyPr wrap="square">
            <a:spAutoFit/>
          </a:bodyPr>
          <a:lstStyle/>
          <a:p>
            <a:pPr marL="457200" indent="-457200">
              <a:buFont typeface="Arial" panose="020B0604020202020204" pitchFamily="34" charset="0"/>
              <a:buChar char="•"/>
            </a:pPr>
            <a:r>
              <a:rPr lang="en-GB" dirty="0">
                <a:latin typeface="Georgia" panose="02040502050405020303" pitchFamily="18" charset="0"/>
              </a:rPr>
              <a:t>Athletes from ethnic minority groups</a:t>
            </a:r>
          </a:p>
          <a:p>
            <a:pPr marL="457200" indent="-457200">
              <a:buFont typeface="Arial" panose="020B0604020202020204" pitchFamily="34" charset="0"/>
              <a:buChar char="•"/>
            </a:pPr>
            <a:r>
              <a:rPr lang="en-GB" dirty="0">
                <a:latin typeface="Georgia" panose="02040502050405020303" pitchFamily="18" charset="0"/>
              </a:rPr>
              <a:t>Female athletes</a:t>
            </a:r>
          </a:p>
          <a:p>
            <a:pPr marL="457200" indent="-457200">
              <a:buFont typeface="Arial" panose="020B0604020202020204" pitchFamily="34" charset="0"/>
              <a:buChar char="•"/>
            </a:pPr>
            <a:r>
              <a:rPr lang="en-GB" dirty="0">
                <a:latin typeface="Georgia" panose="02040502050405020303" pitchFamily="18" charset="0"/>
              </a:rPr>
              <a:t>Disabled athletes </a:t>
            </a:r>
          </a:p>
          <a:p>
            <a:pPr marL="457200" indent="-457200">
              <a:buFont typeface="Arial" panose="020B0604020202020204" pitchFamily="34" charset="0"/>
              <a:buChar char="•"/>
            </a:pPr>
            <a:r>
              <a:rPr lang="en-GB" dirty="0">
                <a:latin typeface="Georgia" panose="02040502050405020303" pitchFamily="18" charset="0"/>
              </a:rPr>
              <a:t>Lesbian/ gay/ bisexual athletes</a:t>
            </a:r>
          </a:p>
          <a:p>
            <a:pPr marL="457200" indent="-457200">
              <a:buFont typeface="Arial" panose="020B0604020202020204" pitchFamily="34" charset="0"/>
              <a:buChar char="•"/>
            </a:pPr>
            <a:r>
              <a:rPr lang="en-GB" dirty="0">
                <a:latin typeface="Georgia" panose="02040502050405020303" pitchFamily="18" charset="0"/>
              </a:rPr>
              <a:t>Elite &amp; sub-elite level athletes</a:t>
            </a:r>
          </a:p>
          <a:p>
            <a:pPr marL="914400" lvl="1" indent="-457200">
              <a:buFont typeface="Arial" panose="020B0604020202020204" pitchFamily="34" charset="0"/>
              <a:buChar char="•"/>
            </a:pPr>
            <a:r>
              <a:rPr lang="en-GB" dirty="0">
                <a:latin typeface="Georgia" panose="02040502050405020303" pitchFamily="18" charset="0"/>
              </a:rPr>
              <a:t>Stage of Imminent Achievement (SIA)</a:t>
            </a:r>
          </a:p>
          <a:p>
            <a:pPr marL="457200" indent="-457200">
              <a:buFont typeface="Arial" panose="020B0604020202020204" pitchFamily="34" charset="0"/>
              <a:buChar char="•"/>
            </a:pPr>
            <a:endParaRPr lang="en-GB" dirty="0">
              <a:latin typeface="Georgia" panose="02040502050405020303" pitchFamily="18" charset="0"/>
            </a:endParaRPr>
          </a:p>
          <a:p>
            <a:pPr lvl="0"/>
            <a:r>
              <a:rPr lang="en-GB" dirty="0">
                <a:latin typeface="Georgia" panose="02040502050405020303" pitchFamily="18" charset="0"/>
              </a:rPr>
              <a:t>(</a:t>
            </a:r>
            <a:r>
              <a:rPr lang="en-GB" dirty="0" err="1">
                <a:latin typeface="Georgia" panose="02040502050405020303" pitchFamily="18" charset="0"/>
              </a:rPr>
              <a:t>Bjørnseth</a:t>
            </a:r>
            <a:r>
              <a:rPr lang="en-GB" dirty="0">
                <a:latin typeface="Georgia" panose="02040502050405020303" pitchFamily="18" charset="0"/>
              </a:rPr>
              <a:t> &amp; Szabo, 2018; Fasting et al., 2010; </a:t>
            </a:r>
            <a:r>
              <a:rPr lang="en-GB" dirty="0" err="1">
                <a:latin typeface="Georgia" panose="02040502050405020303" pitchFamily="18" charset="0"/>
              </a:rPr>
              <a:t>Vertommen</a:t>
            </a:r>
            <a:r>
              <a:rPr lang="en-GB" dirty="0">
                <a:latin typeface="Georgia" panose="02040502050405020303" pitchFamily="18" charset="0"/>
              </a:rPr>
              <a:t> et al., 2016)</a:t>
            </a:r>
          </a:p>
        </p:txBody>
      </p:sp>
      <p:sp>
        <p:nvSpPr>
          <p:cNvPr id="8" name="Rectangle 1029">
            <a:extLst>
              <a:ext uri="{FF2B5EF4-FFF2-40B4-BE49-F238E27FC236}">
                <a16:creationId xmlns:a16="http://schemas.microsoft.com/office/drawing/2014/main" id="{BE94704D-E186-4B3F-ADC4-F912689A64D5}"/>
              </a:ext>
            </a:extLst>
          </p:cNvPr>
          <p:cNvSpPr>
            <a:spLocks noChangeArrowheads="1"/>
          </p:cNvSpPr>
          <p:nvPr/>
        </p:nvSpPr>
        <p:spPr bwMode="auto">
          <a:xfrm>
            <a:off x="5076056" y="6365057"/>
            <a:ext cx="4067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2000" dirty="0">
                <a:solidFill>
                  <a:schemeClr val="bg1"/>
                </a:solidFill>
                <a:latin typeface="Georgia" charset="0"/>
              </a:rPr>
              <a:t>Melanie.Lang@edgehill.ac.uk</a:t>
            </a:r>
          </a:p>
        </p:txBody>
      </p:sp>
      <p:pic>
        <p:nvPicPr>
          <p:cNvPr id="12290" name="Picture 2">
            <a:extLst>
              <a:ext uri="{FF2B5EF4-FFF2-40B4-BE49-F238E27FC236}">
                <a16:creationId xmlns:a16="http://schemas.microsoft.com/office/drawing/2014/main" id="{5139EDD2-B723-4F3D-8ACB-15BC20B63E4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726929"/>
            <a:ext cx="3947012" cy="562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439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cmNew">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cmNew</Template>
  <TotalTime>5003</TotalTime>
  <Words>4617</Words>
  <Application>Microsoft Office PowerPoint</Application>
  <PresentationFormat>On-screen Show (4:3)</PresentationFormat>
  <Paragraphs>564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Georgia</vt:lpstr>
      <vt:lpstr>Times</vt:lpstr>
      <vt:lpstr>cmNew</vt:lpstr>
      <vt:lpstr>PowerPoint Presentation</vt:lpstr>
      <vt:lpstr>Overview</vt:lpstr>
      <vt:lpstr>Violence</vt:lpstr>
      <vt:lpstr>Interpersonal Violence</vt:lpstr>
      <vt:lpstr>Modes of IV</vt:lpstr>
      <vt:lpstr>Prevalence Estimates</vt:lpstr>
      <vt:lpstr>Prevalence Estimates</vt:lpstr>
      <vt:lpstr>Prevalence Estimates</vt:lpstr>
      <vt:lpstr>Known Risk Factors</vt:lpstr>
      <vt:lpstr>Management &amp; Prevention</vt:lpstr>
      <vt:lpstr>PowerPoint Presentation</vt:lpstr>
      <vt:lpstr>Case Study</vt:lpstr>
      <vt:lpstr>Case Study</vt:lpstr>
      <vt:lpstr>Case Study</vt:lpstr>
      <vt:lpstr>Case Study</vt:lpstr>
      <vt:lpstr>Case Study</vt:lpstr>
      <vt:lpstr>Case Study</vt:lpstr>
      <vt:lpstr>Caveats</vt:lpstr>
      <vt:lpstr>Recommendations</vt:lpstr>
      <vt:lpstr>Recommendations</vt:lpstr>
      <vt:lpstr>PowerPoint Presentation</vt:lpstr>
      <vt:lpstr>PowerPoint Presentation</vt:lpstr>
    </vt:vector>
  </TitlesOfParts>
  <Company>Edge Hill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Smith</dc:creator>
  <cp:lastModifiedBy>Melanie Lang</cp:lastModifiedBy>
  <cp:revision>316</cp:revision>
  <dcterms:created xsi:type="dcterms:W3CDTF">2013-01-10T08:38:12Z</dcterms:created>
  <dcterms:modified xsi:type="dcterms:W3CDTF">2021-01-06T14:43:14Z</dcterms:modified>
</cp:coreProperties>
</file>