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9" r:id="rId4"/>
    <p:sldId id="260" r:id="rId5"/>
    <p:sldId id="261" r:id="rId6"/>
    <p:sldId id="258" r:id="rId7"/>
  </p:sldIdLst>
  <p:sldSz cx="12192000" cy="6858000"/>
  <p:notesSz cx="6797675" cy="9926638"/>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73770" autoAdjust="0"/>
  </p:normalViewPr>
  <p:slideViewPr>
    <p:cSldViewPr snapToGrid="0">
      <p:cViewPr varScale="1">
        <p:scale>
          <a:sx n="84" d="100"/>
          <a:sy n="84" d="100"/>
        </p:scale>
        <p:origin x="15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DDFFCE9-16E4-47F8-8327-5ED775556070}" type="datetimeFigureOut">
              <a:rPr lang="en-GB" smtClean="0"/>
              <a:t>21/10/2020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E8FA4E7-51F3-4013-B6E4-AD3E1FAFCA86}" type="slidenum">
              <a:rPr lang="en-GB" smtClean="0"/>
              <a:t>‹#›</a:t>
            </a:fld>
            <a:endParaRPr lang="en-GB"/>
          </a:p>
        </p:txBody>
      </p:sp>
    </p:spTree>
    <p:extLst>
      <p:ext uri="{BB962C8B-B14F-4D97-AF65-F5344CB8AC3E}">
        <p14:creationId xmlns:p14="http://schemas.microsoft.com/office/powerpoint/2010/main" val="3955748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We’ve had some requests to record this, so unless anyone would rather I didn’t record it and sent out the presentation slides instead, I’ll record the session.</a:t>
            </a:r>
          </a:p>
          <a:p>
            <a:pPr marL="171450" indent="-171450">
              <a:buFontTx/>
              <a:buChar char="-"/>
            </a:pPr>
            <a:endParaRPr lang="en-GB" dirty="0"/>
          </a:p>
          <a:p>
            <a:pPr marL="171450" indent="-171450">
              <a:buFontTx/>
              <a:buChar char="-"/>
            </a:pPr>
            <a:r>
              <a:rPr lang="en-GB" dirty="0"/>
              <a:t>Session Focus</a:t>
            </a:r>
          </a:p>
          <a:p>
            <a:pPr marL="628650" lvl="1" indent="-171450">
              <a:buFontTx/>
              <a:buChar char="-"/>
            </a:pPr>
            <a:r>
              <a:rPr lang="en-GB" dirty="0"/>
              <a:t>In this session we will look at the Blackboard Portfolios and Blackboard Journals tools.</a:t>
            </a:r>
          </a:p>
          <a:p>
            <a:pPr marL="628650" lvl="1" indent="-171450">
              <a:buFontTx/>
              <a:buChar char="-"/>
            </a:pPr>
            <a:r>
              <a:rPr lang="en-GB" dirty="0"/>
              <a:t>These are centrally supported, Learning Edge tools that have been used at Edge Hill to create </a:t>
            </a:r>
            <a:r>
              <a:rPr lang="en-GB" dirty="0" err="1"/>
              <a:t>ePortfolio</a:t>
            </a:r>
            <a:r>
              <a:rPr lang="en-GB" dirty="0"/>
              <a:t>, and for similar activities. </a:t>
            </a:r>
          </a:p>
          <a:p>
            <a:pPr marL="628650" lvl="1" indent="-171450">
              <a:buFontTx/>
              <a:buChar char="-"/>
            </a:pPr>
            <a:r>
              <a:rPr lang="en-GB" dirty="0"/>
              <a:t>By the end of the session I hope you’ll have a better understanding of the capabilities of these tools, and be in a better position to make decisions about the tools you want to use.</a:t>
            </a:r>
          </a:p>
        </p:txBody>
      </p:sp>
      <p:sp>
        <p:nvSpPr>
          <p:cNvPr id="4" name="Slide Number Placeholder 3"/>
          <p:cNvSpPr>
            <a:spLocks noGrp="1"/>
          </p:cNvSpPr>
          <p:nvPr>
            <p:ph type="sldNum" sz="quarter" idx="5"/>
          </p:nvPr>
        </p:nvSpPr>
        <p:spPr/>
        <p:txBody>
          <a:bodyPr/>
          <a:lstStyle/>
          <a:p>
            <a:fld id="{6E8FA4E7-51F3-4013-B6E4-AD3E1FAFCA86}" type="slidenum">
              <a:rPr lang="en-GB" smtClean="0"/>
              <a:t>1</a:t>
            </a:fld>
            <a:endParaRPr lang="en-GB"/>
          </a:p>
        </p:txBody>
      </p:sp>
    </p:spTree>
    <p:extLst>
      <p:ext uri="{BB962C8B-B14F-4D97-AF65-F5344CB8AC3E}">
        <p14:creationId xmlns:p14="http://schemas.microsoft.com/office/powerpoint/2010/main" val="4199673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Tools: There are a lot of reasons why you might be using Portfolios in education, and so the activities might benefit from different tools. It might be self-monitored reflection or part of a group activity. It might be formative, or summative. You might be asking the student to share the developing portfolio with you, or just want the final version submitted. It might be required for professional qualification, or not.</a:t>
            </a:r>
          </a:p>
          <a:p>
            <a:pPr marL="171450" indent="-171450">
              <a:buFontTx/>
              <a:buChar char="-"/>
            </a:pPr>
            <a:r>
              <a:rPr lang="en-GB" dirty="0"/>
              <a:t>Portfolios is a portfolio tool which links to the Blackboard Grade centre, and allows snapshots of the portfolio to be shared with staff. Students have a lot of control over their portfolios, but at when they leave the institution they would have to download the portfolio as a zip file and take it away. It wouldn’t continue to be hosted for them.</a:t>
            </a:r>
          </a:p>
          <a:p>
            <a:pPr marL="171450" indent="-171450">
              <a:buFontTx/>
              <a:buChar char="-"/>
            </a:pPr>
            <a:r>
              <a:rPr lang="en-GB" dirty="0"/>
              <a:t>Journals isn’t really a portfolio tool, it is rather like a blog tool that only staff and the student creating it can view. It can be graded, but is not really suitable for taking away afterwards. We’re including this in the session as sometimes people have asked us about Portfolio software, and found it was actually much easier to just use a simple tool like this for reflective writing.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 other tools are not ones we are looking at today, as I’ve little or know experience with them.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Microsoft OneNote and Google Sites are not Portfolio tools as such, but they do allow students to create and collect artefacts, and I’ve heard of them being used at the institution.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err="1"/>
              <a:t>PebblePad</a:t>
            </a:r>
            <a:r>
              <a:rPr lang="en-GB" dirty="0"/>
              <a:t> is currently being used in the Medical school, and it enables a very wide range of activities, but is expensive and would need your faculty to be willing to invest in it.</a:t>
            </a:r>
          </a:p>
          <a:p>
            <a:pPr marL="171450" indent="-171450">
              <a:buFontTx/>
              <a:buChar char="-"/>
            </a:pPr>
            <a:r>
              <a:rPr lang="en-GB" dirty="0"/>
              <a:t>You: So I think it’s important to know what you are wanting to get out of meeting today, so we can make sure we focus on those things. So, have you got plans to start using Portfolios, change current practice, or something else?</a:t>
            </a:r>
          </a:p>
          <a:p>
            <a:pPr marL="171450" indent="-171450">
              <a:buFontTx/>
              <a:buChar char="-"/>
            </a:pPr>
            <a:r>
              <a:rPr lang="en-GB" dirty="0"/>
              <a:t>[Move on to Demos of Portfolios and Journals.]</a:t>
            </a:r>
          </a:p>
          <a:p>
            <a:endParaRPr lang="en-GB" dirty="0"/>
          </a:p>
        </p:txBody>
      </p:sp>
      <p:sp>
        <p:nvSpPr>
          <p:cNvPr id="4" name="Slide Number Placeholder 3"/>
          <p:cNvSpPr>
            <a:spLocks noGrp="1"/>
          </p:cNvSpPr>
          <p:nvPr>
            <p:ph type="sldNum" sz="quarter" idx="5"/>
          </p:nvPr>
        </p:nvSpPr>
        <p:spPr/>
        <p:txBody>
          <a:bodyPr/>
          <a:lstStyle/>
          <a:p>
            <a:fld id="{6E8FA4E7-51F3-4013-B6E4-AD3E1FAFCA86}" type="slidenum">
              <a:rPr lang="en-GB" smtClean="0"/>
              <a:t>2</a:t>
            </a:fld>
            <a:endParaRPr lang="en-GB"/>
          </a:p>
        </p:txBody>
      </p:sp>
    </p:spTree>
    <p:extLst>
      <p:ext uri="{BB962C8B-B14F-4D97-AF65-F5344CB8AC3E}">
        <p14:creationId xmlns:p14="http://schemas.microsoft.com/office/powerpoint/2010/main" val="99092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E8FA4E7-51F3-4013-B6E4-AD3E1FAFCA86}" type="slidenum">
              <a:rPr lang="en-GB" smtClean="0"/>
              <a:t>3</a:t>
            </a:fld>
            <a:endParaRPr lang="en-GB"/>
          </a:p>
        </p:txBody>
      </p:sp>
    </p:spTree>
    <p:extLst>
      <p:ext uri="{BB962C8B-B14F-4D97-AF65-F5344CB8AC3E}">
        <p14:creationId xmlns:p14="http://schemas.microsoft.com/office/powerpoint/2010/main" val="428326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Staff: Setting up a Journal </a:t>
            </a:r>
          </a:p>
          <a:p>
            <a:pPr marL="628650" lvl="1"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By default it is just staff and the individual student who can access, but you can change the settings if you want to open it up later. // Marking? Can create a Grade Centre column. If you just want open writing though, you would use the Blog tool. // Due date – can students make changes after this? It looks like it, but students will know when the deadline is.</a:t>
            </a: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Students: Creating Posts </a:t>
            </a:r>
          </a:p>
          <a:p>
            <a:pPr marL="628650" lvl="1"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It’s the favourited course area. Enter ‘Create Journal Entry’. Add text and files. Can create multiple posts.</a:t>
            </a: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Staff: Grading and Commenting </a:t>
            </a:r>
          </a:p>
          <a:p>
            <a:pPr marL="628650" lvl="1"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S</a:t>
            </a:r>
            <a:r>
              <a:rPr lang="en-US" sz="1200" b="0" i="0" kern="1200" dirty="0" err="1">
                <a:solidFill>
                  <a:schemeClr val="tx1"/>
                </a:solidFill>
                <a:effectLst/>
                <a:latin typeface="+mn-lt"/>
                <a:ea typeface="+mn-ea"/>
                <a:cs typeface="+mn-cs"/>
              </a:rPr>
              <a:t>taff</a:t>
            </a:r>
            <a:r>
              <a:rPr lang="en-US" sz="1200" b="0" i="0" kern="1200" dirty="0">
                <a:solidFill>
                  <a:schemeClr val="tx1"/>
                </a:solidFill>
                <a:effectLst/>
                <a:latin typeface="+mn-lt"/>
                <a:ea typeface="+mn-ea"/>
                <a:cs typeface="+mn-cs"/>
              </a:rPr>
              <a:t> can access, click through the student’s posts, and add comments. If grading enabled you see the options on the right hand side. Can be multiple posts, and each can be commented on, but there is only one grade per Journal. For another graded activity, create a new Journal.</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Students: Accessing Grades and Comments </a:t>
            </a:r>
          </a:p>
          <a:p>
            <a:pPr marL="628650" lvl="1"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Will just appear. Also appears to them in Marks if grades are on for the Journal.</a:t>
            </a: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Students: Exporting work </a:t>
            </a:r>
          </a:p>
          <a:p>
            <a:pPr marL="628650" lvl="1"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Not for exporting work. This would need doing manually, so isn’t really</a:t>
            </a: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Access on mobile: App and web </a:t>
            </a:r>
          </a:p>
          <a:p>
            <a:pPr marL="628650" lvl="1"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Works on the Blackboard app for students, so they could update where they have internet access.</a:t>
            </a:r>
            <a:endParaRPr lang="en-GB" dirty="0"/>
          </a:p>
        </p:txBody>
      </p:sp>
      <p:sp>
        <p:nvSpPr>
          <p:cNvPr id="4" name="Slide Number Placeholder 3"/>
          <p:cNvSpPr>
            <a:spLocks noGrp="1"/>
          </p:cNvSpPr>
          <p:nvPr>
            <p:ph type="sldNum" sz="quarter" idx="5"/>
          </p:nvPr>
        </p:nvSpPr>
        <p:spPr/>
        <p:txBody>
          <a:bodyPr/>
          <a:lstStyle/>
          <a:p>
            <a:fld id="{6E8FA4E7-51F3-4013-B6E4-AD3E1FAFCA86}" type="slidenum">
              <a:rPr lang="en-GB" smtClean="0"/>
              <a:t>4</a:t>
            </a:fld>
            <a:endParaRPr lang="en-GB"/>
          </a:p>
        </p:txBody>
      </p:sp>
    </p:spTree>
    <p:extLst>
      <p:ext uri="{BB962C8B-B14F-4D97-AF65-F5344CB8AC3E}">
        <p14:creationId xmlns:p14="http://schemas.microsoft.com/office/powerpoint/2010/main" val="145103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A4E7-51F3-4013-B6E4-AD3E1FAFCA86}" type="slidenum">
              <a:rPr lang="en-GB" smtClean="0"/>
              <a:t>5</a:t>
            </a:fld>
            <a:endParaRPr lang="en-GB"/>
          </a:p>
        </p:txBody>
      </p:sp>
    </p:spTree>
    <p:extLst>
      <p:ext uri="{BB962C8B-B14F-4D97-AF65-F5344CB8AC3E}">
        <p14:creationId xmlns:p14="http://schemas.microsoft.com/office/powerpoint/2010/main" val="110710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8FA4E7-51F3-4013-B6E4-AD3E1FAFCA86}" type="slidenum">
              <a:rPr lang="en-GB" smtClean="0"/>
              <a:t>6</a:t>
            </a:fld>
            <a:endParaRPr lang="en-GB"/>
          </a:p>
        </p:txBody>
      </p:sp>
    </p:spTree>
    <p:extLst>
      <p:ext uri="{BB962C8B-B14F-4D97-AF65-F5344CB8AC3E}">
        <p14:creationId xmlns:p14="http://schemas.microsoft.com/office/powerpoint/2010/main" val="3062092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3756-F34F-4B27-92FD-02258C88BC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B7E442-F6C8-4204-A055-8766719D1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405336-C46F-4777-A678-38722FEBAD97}"/>
              </a:ext>
            </a:extLst>
          </p:cNvPr>
          <p:cNvSpPr>
            <a:spLocks noGrp="1"/>
          </p:cNvSpPr>
          <p:nvPr>
            <p:ph type="dt" sz="half" idx="10"/>
          </p:nvPr>
        </p:nvSpPr>
        <p:spPr/>
        <p:txBody>
          <a:bodyPr/>
          <a:lstStyle/>
          <a:p>
            <a:fld id="{D06A96E5-3692-48EA-823C-A69E9977D24D}" type="datetimeFigureOut">
              <a:rPr lang="en-GB" smtClean="0"/>
              <a:t>21/10/2020</a:t>
            </a:fld>
            <a:endParaRPr lang="en-GB"/>
          </a:p>
        </p:txBody>
      </p:sp>
      <p:sp>
        <p:nvSpPr>
          <p:cNvPr id="5" name="Footer Placeholder 4">
            <a:extLst>
              <a:ext uri="{FF2B5EF4-FFF2-40B4-BE49-F238E27FC236}">
                <a16:creationId xmlns:a16="http://schemas.microsoft.com/office/drawing/2014/main" id="{C42A2CFA-CE54-4B4E-BA08-4512050059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661E4D-32B3-4D1E-93C0-12583E61A3B0}"/>
              </a:ext>
            </a:extLst>
          </p:cNvPr>
          <p:cNvSpPr>
            <a:spLocks noGrp="1"/>
          </p:cNvSpPr>
          <p:nvPr>
            <p:ph type="sldNum" sz="quarter" idx="12"/>
          </p:nvPr>
        </p:nvSpPr>
        <p:spPr/>
        <p:txBody>
          <a:bodyPr/>
          <a:lstStyle/>
          <a:p>
            <a:fld id="{491544D0-1FF5-47B0-84A2-211E5339E5BA}" type="slidenum">
              <a:rPr lang="en-GB" smtClean="0"/>
              <a:t>‹#›</a:t>
            </a:fld>
            <a:endParaRPr lang="en-GB"/>
          </a:p>
        </p:txBody>
      </p:sp>
    </p:spTree>
    <p:extLst>
      <p:ext uri="{BB962C8B-B14F-4D97-AF65-F5344CB8AC3E}">
        <p14:creationId xmlns:p14="http://schemas.microsoft.com/office/powerpoint/2010/main" val="2704408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54F88-F1C6-44D7-AF10-C7B791D006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8D0488-4D39-4A86-A13B-F98FA83B6D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0C3CCE-9118-4065-9C7D-2D0152E7E60C}"/>
              </a:ext>
            </a:extLst>
          </p:cNvPr>
          <p:cNvSpPr>
            <a:spLocks noGrp="1"/>
          </p:cNvSpPr>
          <p:nvPr>
            <p:ph type="dt" sz="half" idx="10"/>
          </p:nvPr>
        </p:nvSpPr>
        <p:spPr/>
        <p:txBody>
          <a:bodyPr/>
          <a:lstStyle/>
          <a:p>
            <a:fld id="{D06A96E5-3692-48EA-823C-A69E9977D24D}" type="datetimeFigureOut">
              <a:rPr lang="en-GB" smtClean="0"/>
              <a:t>21/10/2020</a:t>
            </a:fld>
            <a:endParaRPr lang="en-GB"/>
          </a:p>
        </p:txBody>
      </p:sp>
      <p:sp>
        <p:nvSpPr>
          <p:cNvPr id="5" name="Footer Placeholder 4">
            <a:extLst>
              <a:ext uri="{FF2B5EF4-FFF2-40B4-BE49-F238E27FC236}">
                <a16:creationId xmlns:a16="http://schemas.microsoft.com/office/drawing/2014/main" id="{9DEF8216-9523-4662-89E4-CD27729054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B76B8E-9D92-4270-9EE2-19C2E4929A92}"/>
              </a:ext>
            </a:extLst>
          </p:cNvPr>
          <p:cNvSpPr>
            <a:spLocks noGrp="1"/>
          </p:cNvSpPr>
          <p:nvPr>
            <p:ph type="sldNum" sz="quarter" idx="12"/>
          </p:nvPr>
        </p:nvSpPr>
        <p:spPr/>
        <p:txBody>
          <a:bodyPr/>
          <a:lstStyle/>
          <a:p>
            <a:fld id="{491544D0-1FF5-47B0-84A2-211E5339E5BA}" type="slidenum">
              <a:rPr lang="en-GB" smtClean="0"/>
              <a:t>‹#›</a:t>
            </a:fld>
            <a:endParaRPr lang="en-GB"/>
          </a:p>
        </p:txBody>
      </p:sp>
    </p:spTree>
    <p:extLst>
      <p:ext uri="{BB962C8B-B14F-4D97-AF65-F5344CB8AC3E}">
        <p14:creationId xmlns:p14="http://schemas.microsoft.com/office/powerpoint/2010/main" val="68666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B027E6-868E-4A02-9ED7-58346842EE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6817E5-0DA8-4591-9387-3EEE7114B9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15836C-3A70-444C-BC81-AB661E304C51}"/>
              </a:ext>
            </a:extLst>
          </p:cNvPr>
          <p:cNvSpPr>
            <a:spLocks noGrp="1"/>
          </p:cNvSpPr>
          <p:nvPr>
            <p:ph type="dt" sz="half" idx="10"/>
          </p:nvPr>
        </p:nvSpPr>
        <p:spPr/>
        <p:txBody>
          <a:bodyPr/>
          <a:lstStyle/>
          <a:p>
            <a:fld id="{D06A96E5-3692-48EA-823C-A69E9977D24D}" type="datetimeFigureOut">
              <a:rPr lang="en-GB" smtClean="0"/>
              <a:t>21/10/2020</a:t>
            </a:fld>
            <a:endParaRPr lang="en-GB"/>
          </a:p>
        </p:txBody>
      </p:sp>
      <p:sp>
        <p:nvSpPr>
          <p:cNvPr id="5" name="Footer Placeholder 4">
            <a:extLst>
              <a:ext uri="{FF2B5EF4-FFF2-40B4-BE49-F238E27FC236}">
                <a16:creationId xmlns:a16="http://schemas.microsoft.com/office/drawing/2014/main" id="{562A4636-F468-4D05-A8FC-341BE84047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8164CB-9CD5-4824-8861-2AD2C0A58D97}"/>
              </a:ext>
            </a:extLst>
          </p:cNvPr>
          <p:cNvSpPr>
            <a:spLocks noGrp="1"/>
          </p:cNvSpPr>
          <p:nvPr>
            <p:ph type="sldNum" sz="quarter" idx="12"/>
          </p:nvPr>
        </p:nvSpPr>
        <p:spPr/>
        <p:txBody>
          <a:bodyPr/>
          <a:lstStyle/>
          <a:p>
            <a:fld id="{491544D0-1FF5-47B0-84A2-211E5339E5BA}" type="slidenum">
              <a:rPr lang="en-GB" smtClean="0"/>
              <a:t>‹#›</a:t>
            </a:fld>
            <a:endParaRPr lang="en-GB"/>
          </a:p>
        </p:txBody>
      </p:sp>
    </p:spTree>
    <p:extLst>
      <p:ext uri="{BB962C8B-B14F-4D97-AF65-F5344CB8AC3E}">
        <p14:creationId xmlns:p14="http://schemas.microsoft.com/office/powerpoint/2010/main" val="136549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007A-23D3-4A69-93D1-D9FA793003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DD0094-442F-4921-8E6E-4C7BBC66C4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14DE55-4D8A-42BA-8A5D-8558563B57D1}"/>
              </a:ext>
            </a:extLst>
          </p:cNvPr>
          <p:cNvSpPr>
            <a:spLocks noGrp="1"/>
          </p:cNvSpPr>
          <p:nvPr>
            <p:ph type="dt" sz="half" idx="10"/>
          </p:nvPr>
        </p:nvSpPr>
        <p:spPr/>
        <p:txBody>
          <a:bodyPr/>
          <a:lstStyle/>
          <a:p>
            <a:fld id="{D06A96E5-3692-48EA-823C-A69E9977D24D}" type="datetimeFigureOut">
              <a:rPr lang="en-GB" smtClean="0"/>
              <a:t>21/10/2020</a:t>
            </a:fld>
            <a:endParaRPr lang="en-GB"/>
          </a:p>
        </p:txBody>
      </p:sp>
      <p:sp>
        <p:nvSpPr>
          <p:cNvPr id="5" name="Footer Placeholder 4">
            <a:extLst>
              <a:ext uri="{FF2B5EF4-FFF2-40B4-BE49-F238E27FC236}">
                <a16:creationId xmlns:a16="http://schemas.microsoft.com/office/drawing/2014/main" id="{A2B0AF34-33E6-4AD5-9327-20EC658AF2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317064-F161-42D6-970F-163709BAF783}"/>
              </a:ext>
            </a:extLst>
          </p:cNvPr>
          <p:cNvSpPr>
            <a:spLocks noGrp="1"/>
          </p:cNvSpPr>
          <p:nvPr>
            <p:ph type="sldNum" sz="quarter" idx="12"/>
          </p:nvPr>
        </p:nvSpPr>
        <p:spPr/>
        <p:txBody>
          <a:bodyPr/>
          <a:lstStyle/>
          <a:p>
            <a:fld id="{491544D0-1FF5-47B0-84A2-211E5339E5BA}" type="slidenum">
              <a:rPr lang="en-GB" smtClean="0"/>
              <a:t>‹#›</a:t>
            </a:fld>
            <a:endParaRPr lang="en-GB"/>
          </a:p>
        </p:txBody>
      </p:sp>
    </p:spTree>
    <p:extLst>
      <p:ext uri="{BB962C8B-B14F-4D97-AF65-F5344CB8AC3E}">
        <p14:creationId xmlns:p14="http://schemas.microsoft.com/office/powerpoint/2010/main" val="427775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74BA-2ED3-49E5-B899-2C458A7DC9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09A7095-DBBC-46C1-9D9E-3EAD16DDA9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7A9D61-B4EC-4F92-B99C-DD60E52B638B}"/>
              </a:ext>
            </a:extLst>
          </p:cNvPr>
          <p:cNvSpPr>
            <a:spLocks noGrp="1"/>
          </p:cNvSpPr>
          <p:nvPr>
            <p:ph type="dt" sz="half" idx="10"/>
          </p:nvPr>
        </p:nvSpPr>
        <p:spPr/>
        <p:txBody>
          <a:bodyPr/>
          <a:lstStyle/>
          <a:p>
            <a:fld id="{D06A96E5-3692-48EA-823C-A69E9977D24D}" type="datetimeFigureOut">
              <a:rPr lang="en-GB" smtClean="0"/>
              <a:t>21/10/2020</a:t>
            </a:fld>
            <a:endParaRPr lang="en-GB"/>
          </a:p>
        </p:txBody>
      </p:sp>
      <p:sp>
        <p:nvSpPr>
          <p:cNvPr id="5" name="Footer Placeholder 4">
            <a:extLst>
              <a:ext uri="{FF2B5EF4-FFF2-40B4-BE49-F238E27FC236}">
                <a16:creationId xmlns:a16="http://schemas.microsoft.com/office/drawing/2014/main" id="{C5B56011-6534-45E2-A60E-2E487704CC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31BC12-E0CB-4627-91A6-EF824C38171A}"/>
              </a:ext>
            </a:extLst>
          </p:cNvPr>
          <p:cNvSpPr>
            <a:spLocks noGrp="1"/>
          </p:cNvSpPr>
          <p:nvPr>
            <p:ph type="sldNum" sz="quarter" idx="12"/>
          </p:nvPr>
        </p:nvSpPr>
        <p:spPr/>
        <p:txBody>
          <a:bodyPr/>
          <a:lstStyle/>
          <a:p>
            <a:fld id="{491544D0-1FF5-47B0-84A2-211E5339E5BA}" type="slidenum">
              <a:rPr lang="en-GB" smtClean="0"/>
              <a:t>‹#›</a:t>
            </a:fld>
            <a:endParaRPr lang="en-GB"/>
          </a:p>
        </p:txBody>
      </p:sp>
    </p:spTree>
    <p:extLst>
      <p:ext uri="{BB962C8B-B14F-4D97-AF65-F5344CB8AC3E}">
        <p14:creationId xmlns:p14="http://schemas.microsoft.com/office/powerpoint/2010/main" val="1789883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E1D7-0A5E-45EC-9084-91DF46477D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D46324-1A39-43DD-949F-46D49F008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DF30DC-9ADE-44FE-9AE2-67025AAF0A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65B216-F290-4AEF-909C-6A1A9CC1AB28}"/>
              </a:ext>
            </a:extLst>
          </p:cNvPr>
          <p:cNvSpPr>
            <a:spLocks noGrp="1"/>
          </p:cNvSpPr>
          <p:nvPr>
            <p:ph type="dt" sz="half" idx="10"/>
          </p:nvPr>
        </p:nvSpPr>
        <p:spPr/>
        <p:txBody>
          <a:bodyPr/>
          <a:lstStyle/>
          <a:p>
            <a:fld id="{D06A96E5-3692-48EA-823C-A69E9977D24D}" type="datetimeFigureOut">
              <a:rPr lang="en-GB" smtClean="0"/>
              <a:t>21/10/2020</a:t>
            </a:fld>
            <a:endParaRPr lang="en-GB"/>
          </a:p>
        </p:txBody>
      </p:sp>
      <p:sp>
        <p:nvSpPr>
          <p:cNvPr id="6" name="Footer Placeholder 5">
            <a:extLst>
              <a:ext uri="{FF2B5EF4-FFF2-40B4-BE49-F238E27FC236}">
                <a16:creationId xmlns:a16="http://schemas.microsoft.com/office/drawing/2014/main" id="{34994C11-85F0-462F-810E-77405904E7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D3E8DD-6AEF-42A7-AC88-286EBD34D7B9}"/>
              </a:ext>
            </a:extLst>
          </p:cNvPr>
          <p:cNvSpPr>
            <a:spLocks noGrp="1"/>
          </p:cNvSpPr>
          <p:nvPr>
            <p:ph type="sldNum" sz="quarter" idx="12"/>
          </p:nvPr>
        </p:nvSpPr>
        <p:spPr/>
        <p:txBody>
          <a:bodyPr/>
          <a:lstStyle/>
          <a:p>
            <a:fld id="{491544D0-1FF5-47B0-84A2-211E5339E5BA}" type="slidenum">
              <a:rPr lang="en-GB" smtClean="0"/>
              <a:t>‹#›</a:t>
            </a:fld>
            <a:endParaRPr lang="en-GB"/>
          </a:p>
        </p:txBody>
      </p:sp>
    </p:spTree>
    <p:extLst>
      <p:ext uri="{BB962C8B-B14F-4D97-AF65-F5344CB8AC3E}">
        <p14:creationId xmlns:p14="http://schemas.microsoft.com/office/powerpoint/2010/main" val="639274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CFD8-E380-4633-B6A4-514324EF33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AF8EE4-94D6-4D27-B4B3-23220DBADF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6055D6-5E37-4391-A239-7263BAE23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9DBD7F-CA96-48FF-BA7E-93086EB1E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64C1A7-4314-4D51-ADB2-2C6A692829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1B25F4-C870-4B12-9A82-06536B786F6E}"/>
              </a:ext>
            </a:extLst>
          </p:cNvPr>
          <p:cNvSpPr>
            <a:spLocks noGrp="1"/>
          </p:cNvSpPr>
          <p:nvPr>
            <p:ph type="dt" sz="half" idx="10"/>
          </p:nvPr>
        </p:nvSpPr>
        <p:spPr/>
        <p:txBody>
          <a:bodyPr/>
          <a:lstStyle/>
          <a:p>
            <a:fld id="{D06A96E5-3692-48EA-823C-A69E9977D24D}" type="datetimeFigureOut">
              <a:rPr lang="en-GB" smtClean="0"/>
              <a:t>21/10/2020</a:t>
            </a:fld>
            <a:endParaRPr lang="en-GB"/>
          </a:p>
        </p:txBody>
      </p:sp>
      <p:sp>
        <p:nvSpPr>
          <p:cNvPr id="8" name="Footer Placeholder 7">
            <a:extLst>
              <a:ext uri="{FF2B5EF4-FFF2-40B4-BE49-F238E27FC236}">
                <a16:creationId xmlns:a16="http://schemas.microsoft.com/office/drawing/2014/main" id="{FAC3AB39-1347-4D2A-86CE-C5EAF18E12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6234B2-4853-467E-96C0-A437E26B482C}"/>
              </a:ext>
            </a:extLst>
          </p:cNvPr>
          <p:cNvSpPr>
            <a:spLocks noGrp="1"/>
          </p:cNvSpPr>
          <p:nvPr>
            <p:ph type="sldNum" sz="quarter" idx="12"/>
          </p:nvPr>
        </p:nvSpPr>
        <p:spPr/>
        <p:txBody>
          <a:bodyPr/>
          <a:lstStyle/>
          <a:p>
            <a:fld id="{491544D0-1FF5-47B0-84A2-211E5339E5BA}" type="slidenum">
              <a:rPr lang="en-GB" smtClean="0"/>
              <a:t>‹#›</a:t>
            </a:fld>
            <a:endParaRPr lang="en-GB"/>
          </a:p>
        </p:txBody>
      </p:sp>
    </p:spTree>
    <p:extLst>
      <p:ext uri="{BB962C8B-B14F-4D97-AF65-F5344CB8AC3E}">
        <p14:creationId xmlns:p14="http://schemas.microsoft.com/office/powerpoint/2010/main" val="334902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1370-5E0F-4C5B-AB87-DF398689CC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402C8FE-8994-4D94-95FE-8C904228222D}"/>
              </a:ext>
            </a:extLst>
          </p:cNvPr>
          <p:cNvSpPr>
            <a:spLocks noGrp="1"/>
          </p:cNvSpPr>
          <p:nvPr>
            <p:ph type="dt" sz="half" idx="10"/>
          </p:nvPr>
        </p:nvSpPr>
        <p:spPr/>
        <p:txBody>
          <a:bodyPr/>
          <a:lstStyle/>
          <a:p>
            <a:fld id="{D06A96E5-3692-48EA-823C-A69E9977D24D}" type="datetimeFigureOut">
              <a:rPr lang="en-GB" smtClean="0"/>
              <a:t>21/10/2020</a:t>
            </a:fld>
            <a:endParaRPr lang="en-GB"/>
          </a:p>
        </p:txBody>
      </p:sp>
      <p:sp>
        <p:nvSpPr>
          <p:cNvPr id="4" name="Footer Placeholder 3">
            <a:extLst>
              <a:ext uri="{FF2B5EF4-FFF2-40B4-BE49-F238E27FC236}">
                <a16:creationId xmlns:a16="http://schemas.microsoft.com/office/drawing/2014/main" id="{FF04C087-2EAE-4915-BC5D-0C96206DD16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569216-1FA7-4A3A-B463-F49E8BC6DE3E}"/>
              </a:ext>
            </a:extLst>
          </p:cNvPr>
          <p:cNvSpPr>
            <a:spLocks noGrp="1"/>
          </p:cNvSpPr>
          <p:nvPr>
            <p:ph type="sldNum" sz="quarter" idx="12"/>
          </p:nvPr>
        </p:nvSpPr>
        <p:spPr/>
        <p:txBody>
          <a:bodyPr/>
          <a:lstStyle/>
          <a:p>
            <a:fld id="{491544D0-1FF5-47B0-84A2-211E5339E5BA}" type="slidenum">
              <a:rPr lang="en-GB" smtClean="0"/>
              <a:t>‹#›</a:t>
            </a:fld>
            <a:endParaRPr lang="en-GB"/>
          </a:p>
        </p:txBody>
      </p:sp>
    </p:spTree>
    <p:extLst>
      <p:ext uri="{BB962C8B-B14F-4D97-AF65-F5344CB8AC3E}">
        <p14:creationId xmlns:p14="http://schemas.microsoft.com/office/powerpoint/2010/main" val="221499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108C7-5CDC-4159-A0A2-1143EFDA23E9}"/>
              </a:ext>
            </a:extLst>
          </p:cNvPr>
          <p:cNvSpPr>
            <a:spLocks noGrp="1"/>
          </p:cNvSpPr>
          <p:nvPr>
            <p:ph type="dt" sz="half" idx="10"/>
          </p:nvPr>
        </p:nvSpPr>
        <p:spPr/>
        <p:txBody>
          <a:bodyPr/>
          <a:lstStyle/>
          <a:p>
            <a:fld id="{D06A96E5-3692-48EA-823C-A69E9977D24D}" type="datetimeFigureOut">
              <a:rPr lang="en-GB" smtClean="0"/>
              <a:t>21/10/2020</a:t>
            </a:fld>
            <a:endParaRPr lang="en-GB"/>
          </a:p>
        </p:txBody>
      </p:sp>
      <p:sp>
        <p:nvSpPr>
          <p:cNvPr id="3" name="Footer Placeholder 2">
            <a:extLst>
              <a:ext uri="{FF2B5EF4-FFF2-40B4-BE49-F238E27FC236}">
                <a16:creationId xmlns:a16="http://schemas.microsoft.com/office/drawing/2014/main" id="{5BD43539-33DF-4A5D-83DE-95C56B3B63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CFD3C7-9CDD-48E1-AD95-1A6043D3CD40}"/>
              </a:ext>
            </a:extLst>
          </p:cNvPr>
          <p:cNvSpPr>
            <a:spLocks noGrp="1"/>
          </p:cNvSpPr>
          <p:nvPr>
            <p:ph type="sldNum" sz="quarter" idx="12"/>
          </p:nvPr>
        </p:nvSpPr>
        <p:spPr/>
        <p:txBody>
          <a:bodyPr/>
          <a:lstStyle/>
          <a:p>
            <a:fld id="{491544D0-1FF5-47B0-84A2-211E5339E5BA}" type="slidenum">
              <a:rPr lang="en-GB" smtClean="0"/>
              <a:t>‹#›</a:t>
            </a:fld>
            <a:endParaRPr lang="en-GB"/>
          </a:p>
        </p:txBody>
      </p:sp>
    </p:spTree>
    <p:extLst>
      <p:ext uri="{BB962C8B-B14F-4D97-AF65-F5344CB8AC3E}">
        <p14:creationId xmlns:p14="http://schemas.microsoft.com/office/powerpoint/2010/main" val="4014572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C1C6-F959-43C4-929E-0164E33130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B06E6A-3529-4531-8B2B-B402269874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6BD4F7B-8633-424F-AF7F-F0CA89791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C9134A-9E87-4D2B-86D5-A50235E87FC9}"/>
              </a:ext>
            </a:extLst>
          </p:cNvPr>
          <p:cNvSpPr>
            <a:spLocks noGrp="1"/>
          </p:cNvSpPr>
          <p:nvPr>
            <p:ph type="dt" sz="half" idx="10"/>
          </p:nvPr>
        </p:nvSpPr>
        <p:spPr/>
        <p:txBody>
          <a:bodyPr/>
          <a:lstStyle/>
          <a:p>
            <a:fld id="{D06A96E5-3692-48EA-823C-A69E9977D24D}" type="datetimeFigureOut">
              <a:rPr lang="en-GB" smtClean="0"/>
              <a:t>21/10/2020</a:t>
            </a:fld>
            <a:endParaRPr lang="en-GB"/>
          </a:p>
        </p:txBody>
      </p:sp>
      <p:sp>
        <p:nvSpPr>
          <p:cNvPr id="6" name="Footer Placeholder 5">
            <a:extLst>
              <a:ext uri="{FF2B5EF4-FFF2-40B4-BE49-F238E27FC236}">
                <a16:creationId xmlns:a16="http://schemas.microsoft.com/office/drawing/2014/main" id="{D6077E3E-C86C-42BE-B3CA-FC50A95020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0A0CE1-FF41-4E3E-AB93-99195839EA12}"/>
              </a:ext>
            </a:extLst>
          </p:cNvPr>
          <p:cNvSpPr>
            <a:spLocks noGrp="1"/>
          </p:cNvSpPr>
          <p:nvPr>
            <p:ph type="sldNum" sz="quarter" idx="12"/>
          </p:nvPr>
        </p:nvSpPr>
        <p:spPr/>
        <p:txBody>
          <a:bodyPr/>
          <a:lstStyle/>
          <a:p>
            <a:fld id="{491544D0-1FF5-47B0-84A2-211E5339E5BA}" type="slidenum">
              <a:rPr lang="en-GB" smtClean="0"/>
              <a:t>‹#›</a:t>
            </a:fld>
            <a:endParaRPr lang="en-GB"/>
          </a:p>
        </p:txBody>
      </p:sp>
    </p:spTree>
    <p:extLst>
      <p:ext uri="{BB962C8B-B14F-4D97-AF65-F5344CB8AC3E}">
        <p14:creationId xmlns:p14="http://schemas.microsoft.com/office/powerpoint/2010/main" val="118120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99C8-50CF-4EFE-9DA1-0ABFF0697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3E36EE-DE82-4096-A2AF-2F3676DA1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94D86F-23C2-4CE7-A832-CDD410451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66CF9F-EB23-405C-A5A5-DE7A9249FE4E}"/>
              </a:ext>
            </a:extLst>
          </p:cNvPr>
          <p:cNvSpPr>
            <a:spLocks noGrp="1"/>
          </p:cNvSpPr>
          <p:nvPr>
            <p:ph type="dt" sz="half" idx="10"/>
          </p:nvPr>
        </p:nvSpPr>
        <p:spPr/>
        <p:txBody>
          <a:bodyPr/>
          <a:lstStyle/>
          <a:p>
            <a:fld id="{D06A96E5-3692-48EA-823C-A69E9977D24D}" type="datetimeFigureOut">
              <a:rPr lang="en-GB" smtClean="0"/>
              <a:t>21/10/2020</a:t>
            </a:fld>
            <a:endParaRPr lang="en-GB"/>
          </a:p>
        </p:txBody>
      </p:sp>
      <p:sp>
        <p:nvSpPr>
          <p:cNvPr id="6" name="Footer Placeholder 5">
            <a:extLst>
              <a:ext uri="{FF2B5EF4-FFF2-40B4-BE49-F238E27FC236}">
                <a16:creationId xmlns:a16="http://schemas.microsoft.com/office/drawing/2014/main" id="{4BB7427C-3C72-48A9-82B5-0104A14EBF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CD66E1-F9EA-4B57-A95C-5D4FC644957E}"/>
              </a:ext>
            </a:extLst>
          </p:cNvPr>
          <p:cNvSpPr>
            <a:spLocks noGrp="1"/>
          </p:cNvSpPr>
          <p:nvPr>
            <p:ph type="sldNum" sz="quarter" idx="12"/>
          </p:nvPr>
        </p:nvSpPr>
        <p:spPr/>
        <p:txBody>
          <a:bodyPr/>
          <a:lstStyle/>
          <a:p>
            <a:fld id="{491544D0-1FF5-47B0-84A2-211E5339E5BA}" type="slidenum">
              <a:rPr lang="en-GB" smtClean="0"/>
              <a:t>‹#›</a:t>
            </a:fld>
            <a:endParaRPr lang="en-GB"/>
          </a:p>
        </p:txBody>
      </p:sp>
    </p:spTree>
    <p:extLst>
      <p:ext uri="{BB962C8B-B14F-4D97-AF65-F5344CB8AC3E}">
        <p14:creationId xmlns:p14="http://schemas.microsoft.com/office/powerpoint/2010/main" val="154447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E66241-BC15-4B29-AE39-7EDCF11774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CCD041-BF16-4F8A-A358-A1B1169E4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7C658B-8261-4420-A0BE-A8573C70AE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A96E5-3692-48EA-823C-A69E9977D24D}" type="datetimeFigureOut">
              <a:rPr lang="en-GB" smtClean="0"/>
              <a:t>21/10/2020</a:t>
            </a:fld>
            <a:endParaRPr lang="en-GB"/>
          </a:p>
        </p:txBody>
      </p:sp>
      <p:sp>
        <p:nvSpPr>
          <p:cNvPr id="5" name="Footer Placeholder 4">
            <a:extLst>
              <a:ext uri="{FF2B5EF4-FFF2-40B4-BE49-F238E27FC236}">
                <a16:creationId xmlns:a16="http://schemas.microsoft.com/office/drawing/2014/main" id="{41438091-875A-4917-940C-534F47F3B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F5DCED-B0D7-4B74-A3CD-743263D235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544D0-1FF5-47B0-84A2-211E5339E5BA}" type="slidenum">
              <a:rPr lang="en-GB" smtClean="0"/>
              <a:t>‹#›</a:t>
            </a:fld>
            <a:endParaRPr lang="en-GB"/>
          </a:p>
        </p:txBody>
      </p:sp>
    </p:spTree>
    <p:extLst>
      <p:ext uri="{BB962C8B-B14F-4D97-AF65-F5344CB8AC3E}">
        <p14:creationId xmlns:p14="http://schemas.microsoft.com/office/powerpoint/2010/main" val="3605420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help.blackboard.com/Learn/Instructor/Assignments/Portfolios" TargetMode="External"/><Relationship Id="rId3" Type="http://schemas.openxmlformats.org/officeDocument/2006/relationships/hyperlink" Target="https://edgehill.cloud.panopto.eu/Panopto/Pages/Viewer.aspx?id=b0e94cc9-3462-4702-89ca-ac2300d0500c" TargetMode="External"/><Relationship Id="rId7" Type="http://schemas.openxmlformats.org/officeDocument/2006/relationships/hyperlink" Target="https://edgehill.cloud.panopto.eu/Panopto/Pages/Viewer.aspx?id=656982e3-13f6-4b8d-abd4-ac24009dbbb9" TargetMode="External"/><Relationship Id="rId12"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dgehill.cloud.panopto.eu/Panopto/Pages/Viewer.aspx?id=af4ca3f8-0452-40b9-82b4-ac23010725aa" TargetMode="External"/><Relationship Id="rId11" Type="http://schemas.openxmlformats.org/officeDocument/2006/relationships/hyperlink" Target="https://help.blackboard.com/Learn/Student/Interact/Journals" TargetMode="External"/><Relationship Id="rId5" Type="http://schemas.openxmlformats.org/officeDocument/2006/relationships/hyperlink" Target="https://edgehill.cloud.panopto.eu/Panopto/Pages/Viewer.aspx?id=9c2497ce-8eee-4c36-be35-ac2300fd0c57" TargetMode="External"/><Relationship Id="rId10" Type="http://schemas.openxmlformats.org/officeDocument/2006/relationships/hyperlink" Target="https://help.blackboard.com/Learn/Instructor/Interact/Journals" TargetMode="External"/><Relationship Id="rId4" Type="http://schemas.openxmlformats.org/officeDocument/2006/relationships/hyperlink" Target="https://edgehill.cloud.panopto.eu/Panopto/Pages/Viewer.aspx?id=bdb62609-b93e-47f9-95dd-ac2300ec9476" TargetMode="External"/><Relationship Id="rId9" Type="http://schemas.openxmlformats.org/officeDocument/2006/relationships/hyperlink" Target="https://help.blackboard.com/Learn/Student/About_You/Portfolio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unsplash.com/photos/RYyr-k3Ysqg" TargetMode="External"/><Relationship Id="rId13" Type="http://schemas.openxmlformats.org/officeDocument/2006/relationships/hyperlink" Target="https://unsplash.com/@whitfieldjordan" TargetMode="External"/><Relationship Id="rId3" Type="http://schemas.openxmlformats.org/officeDocument/2006/relationships/hyperlink" Target="https://unsplash.com/photos/mk7D-4UCfmg?utm_source=unsplash&amp;utm_medium=referral&amp;utm_content=creditShareLink" TargetMode="External"/><Relationship Id="rId7" Type="http://schemas.openxmlformats.org/officeDocument/2006/relationships/hyperlink" Target="https://unsplash.com/@fempreneurstyledstock" TargetMode="External"/><Relationship Id="rId12" Type="http://schemas.openxmlformats.org/officeDocument/2006/relationships/hyperlink" Target="https://unsplash.com/photos/qODM8pfwRO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unsplash.com/photos/pVt9j3iWtPM" TargetMode="External"/><Relationship Id="rId11" Type="http://schemas.openxmlformats.org/officeDocument/2006/relationships/hyperlink" Target="https://unsplash.com/@anniespratt?utm_source=unsplash&amp;utm_medium=referral&amp;utm_content=creditCopyText" TargetMode="External"/><Relationship Id="rId5" Type="http://schemas.openxmlformats.org/officeDocument/2006/relationships/hyperlink" Target="https://unsplash.com/photos/DUOTbkFqvFw" TargetMode="External"/><Relationship Id="rId10" Type="http://schemas.openxmlformats.org/officeDocument/2006/relationships/hyperlink" Target="https://unsplash.com/photos/g9KFpAfQ5bc" TargetMode="External"/><Relationship Id="rId4" Type="http://schemas.openxmlformats.org/officeDocument/2006/relationships/hyperlink" Target="https://unsplash.com/@florianklauer?utm_source=unsplash&amp;utm_medium=referral&amp;utm_content=creditCopyText" TargetMode="External"/><Relationship Id="rId9" Type="http://schemas.openxmlformats.org/officeDocument/2006/relationships/hyperlink" Target="https://unsplash.com/@zal3wa" TargetMode="External"/><Relationship Id="rId1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C57D2-9338-49C0-99D2-8463C965D146}"/>
              </a:ext>
            </a:extLst>
          </p:cNvPr>
          <p:cNvSpPr>
            <a:spLocks noGrp="1"/>
          </p:cNvSpPr>
          <p:nvPr>
            <p:ph type="ctrTitle"/>
          </p:nvPr>
        </p:nvSpPr>
        <p:spPr>
          <a:xfrm>
            <a:off x="893379" y="1206445"/>
            <a:ext cx="5675586" cy="2387600"/>
          </a:xfrm>
        </p:spPr>
        <p:txBody>
          <a:bodyPr/>
          <a:lstStyle/>
          <a:p>
            <a:pPr algn="l"/>
            <a:r>
              <a:rPr lang="en-GB" dirty="0"/>
              <a:t>Portfolio Tools in Learning Edge</a:t>
            </a:r>
          </a:p>
        </p:txBody>
      </p:sp>
      <p:sp>
        <p:nvSpPr>
          <p:cNvPr id="3" name="Subtitle 2">
            <a:extLst>
              <a:ext uri="{FF2B5EF4-FFF2-40B4-BE49-F238E27FC236}">
                <a16:creationId xmlns:a16="http://schemas.microsoft.com/office/drawing/2014/main" id="{8D4A0F42-DFC9-47BD-97C3-CA125CB7A84E}"/>
              </a:ext>
            </a:extLst>
          </p:cNvPr>
          <p:cNvSpPr>
            <a:spLocks noGrp="1"/>
          </p:cNvSpPr>
          <p:nvPr>
            <p:ph type="subTitle" idx="1"/>
          </p:nvPr>
        </p:nvSpPr>
        <p:spPr>
          <a:xfrm>
            <a:off x="893379" y="3995793"/>
            <a:ext cx="5906813" cy="1655762"/>
          </a:xfrm>
        </p:spPr>
        <p:txBody>
          <a:bodyPr/>
          <a:lstStyle/>
          <a:p>
            <a:pPr algn="l"/>
            <a:r>
              <a:rPr lang="en-GB" dirty="0"/>
              <a:t>Using Journals and Blackboard Portfolios </a:t>
            </a:r>
          </a:p>
        </p:txBody>
      </p:sp>
      <p:pic>
        <p:nvPicPr>
          <p:cNvPr id="5" name="Picture 4" descr="A typewriter">
            <a:extLst>
              <a:ext uri="{FF2B5EF4-FFF2-40B4-BE49-F238E27FC236}">
                <a16:creationId xmlns:a16="http://schemas.microsoft.com/office/drawing/2014/main" id="{7E1C2C1B-4BDE-4B85-9E2A-4B2F7551C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9457" y="-215813"/>
            <a:ext cx="4970199" cy="7289626"/>
          </a:xfrm>
          <a:prstGeom prst="rect">
            <a:avLst/>
          </a:prstGeom>
          <a:ln>
            <a:solidFill>
              <a:schemeClr val="tx1"/>
            </a:solidFill>
          </a:ln>
        </p:spPr>
      </p:pic>
    </p:spTree>
    <p:extLst>
      <p:ext uri="{BB962C8B-B14F-4D97-AF65-F5344CB8AC3E}">
        <p14:creationId xmlns:p14="http://schemas.microsoft.com/office/powerpoint/2010/main" val="193991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657F-44D7-4400-AE91-8A88CCFD2544}"/>
              </a:ext>
            </a:extLst>
          </p:cNvPr>
          <p:cNvSpPr>
            <a:spLocks noGrp="1"/>
          </p:cNvSpPr>
          <p:nvPr>
            <p:ph type="title"/>
          </p:nvPr>
        </p:nvSpPr>
        <p:spPr/>
        <p:txBody>
          <a:bodyPr/>
          <a:lstStyle/>
          <a:p>
            <a:r>
              <a:rPr lang="en-GB" dirty="0"/>
              <a:t>Software Tools</a:t>
            </a:r>
          </a:p>
        </p:txBody>
      </p:sp>
      <p:sp>
        <p:nvSpPr>
          <p:cNvPr id="3" name="Content Placeholder 2">
            <a:extLst>
              <a:ext uri="{FF2B5EF4-FFF2-40B4-BE49-F238E27FC236}">
                <a16:creationId xmlns:a16="http://schemas.microsoft.com/office/drawing/2014/main" id="{7E861D4E-BFA5-4ABF-9E84-C88AC66630ED}"/>
              </a:ext>
            </a:extLst>
          </p:cNvPr>
          <p:cNvSpPr>
            <a:spLocks noGrp="1"/>
          </p:cNvSpPr>
          <p:nvPr>
            <p:ph idx="1"/>
          </p:nvPr>
        </p:nvSpPr>
        <p:spPr>
          <a:xfrm>
            <a:off x="838200" y="1825625"/>
            <a:ext cx="5636172" cy="4351338"/>
          </a:xfrm>
        </p:spPr>
        <p:txBody>
          <a:bodyPr/>
          <a:lstStyle/>
          <a:p>
            <a:r>
              <a:rPr lang="en-GB" dirty="0"/>
              <a:t>Blackboard Portfolios</a:t>
            </a:r>
          </a:p>
          <a:p>
            <a:r>
              <a:rPr lang="en-GB" dirty="0"/>
              <a:t>Blackboard Journals</a:t>
            </a:r>
          </a:p>
          <a:p>
            <a:pPr marL="0" indent="0">
              <a:buNone/>
            </a:pPr>
            <a:endParaRPr lang="en-GB" dirty="0"/>
          </a:p>
          <a:p>
            <a:r>
              <a:rPr lang="en-GB" dirty="0"/>
              <a:t>Microsoft OneNote</a:t>
            </a:r>
          </a:p>
          <a:p>
            <a:r>
              <a:rPr lang="en-GB" dirty="0"/>
              <a:t>Google Sites</a:t>
            </a:r>
          </a:p>
          <a:p>
            <a:r>
              <a:rPr lang="en-GB" dirty="0" err="1"/>
              <a:t>PebblePad</a:t>
            </a:r>
            <a:endParaRPr lang="en-GB" dirty="0"/>
          </a:p>
          <a:p>
            <a:r>
              <a:rPr lang="en-GB" dirty="0"/>
              <a:t>Word Documents</a:t>
            </a:r>
          </a:p>
        </p:txBody>
      </p:sp>
      <p:pic>
        <p:nvPicPr>
          <p:cNvPr id="9" name="Picture 8" descr="Two pens">
            <a:extLst>
              <a:ext uri="{FF2B5EF4-FFF2-40B4-BE49-F238E27FC236}">
                <a16:creationId xmlns:a16="http://schemas.microsoft.com/office/drawing/2014/main" id="{A97C473D-5BE1-4845-9967-08431B651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509" y="-207163"/>
            <a:ext cx="5192861" cy="7270006"/>
          </a:xfrm>
          <a:prstGeom prst="rect">
            <a:avLst/>
          </a:prstGeom>
          <a:ln>
            <a:solidFill>
              <a:schemeClr val="tx1"/>
            </a:solidFill>
          </a:ln>
        </p:spPr>
      </p:pic>
    </p:spTree>
    <p:extLst>
      <p:ext uri="{BB962C8B-B14F-4D97-AF65-F5344CB8AC3E}">
        <p14:creationId xmlns:p14="http://schemas.microsoft.com/office/powerpoint/2010/main" val="4132842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34FBD-6966-4446-8D1D-AD85ED71420E}"/>
              </a:ext>
            </a:extLst>
          </p:cNvPr>
          <p:cNvSpPr>
            <a:spLocks noGrp="1"/>
          </p:cNvSpPr>
          <p:nvPr>
            <p:ph type="title"/>
          </p:nvPr>
        </p:nvSpPr>
        <p:spPr>
          <a:xfrm>
            <a:off x="838200" y="365125"/>
            <a:ext cx="5912556" cy="1325563"/>
          </a:xfrm>
        </p:spPr>
        <p:txBody>
          <a:bodyPr/>
          <a:lstStyle/>
          <a:p>
            <a:r>
              <a:rPr lang="en-GB" dirty="0"/>
              <a:t>Blackboard Portfolios</a:t>
            </a:r>
          </a:p>
        </p:txBody>
      </p:sp>
      <p:sp>
        <p:nvSpPr>
          <p:cNvPr id="3" name="Content Placeholder 2">
            <a:extLst>
              <a:ext uri="{FF2B5EF4-FFF2-40B4-BE49-F238E27FC236}">
                <a16:creationId xmlns:a16="http://schemas.microsoft.com/office/drawing/2014/main" id="{8E3759B0-6D48-4878-98F4-CC47200B519A}"/>
              </a:ext>
            </a:extLst>
          </p:cNvPr>
          <p:cNvSpPr>
            <a:spLocks noGrp="1"/>
          </p:cNvSpPr>
          <p:nvPr>
            <p:ph idx="1"/>
          </p:nvPr>
        </p:nvSpPr>
        <p:spPr>
          <a:xfrm>
            <a:off x="838200" y="1825625"/>
            <a:ext cx="5520559" cy="4351338"/>
          </a:xfrm>
        </p:spPr>
        <p:txBody>
          <a:bodyPr/>
          <a:lstStyle/>
          <a:p>
            <a:r>
              <a:rPr lang="en-GB" dirty="0"/>
              <a:t>Staff - Creating a Portfolio Assignment </a:t>
            </a:r>
          </a:p>
          <a:p>
            <a:r>
              <a:rPr lang="en-GB" dirty="0"/>
              <a:t>Students - Creating and Editing a Portfolio </a:t>
            </a:r>
          </a:p>
          <a:p>
            <a:r>
              <a:rPr lang="en-GB" dirty="0"/>
              <a:t>Students - Submitting a Portfolio </a:t>
            </a:r>
          </a:p>
          <a:p>
            <a:r>
              <a:rPr lang="en-GB" dirty="0"/>
              <a:t>Staff - Grading a Portfolio </a:t>
            </a:r>
          </a:p>
          <a:p>
            <a:r>
              <a:rPr lang="en-GB" dirty="0"/>
              <a:t>Students - Viewing Marks </a:t>
            </a:r>
          </a:p>
          <a:p>
            <a:r>
              <a:rPr lang="en-GB" dirty="0"/>
              <a:t>Students: Exporting a Portfolio </a:t>
            </a:r>
          </a:p>
        </p:txBody>
      </p:sp>
      <p:pic>
        <p:nvPicPr>
          <p:cNvPr id="5" name="Picture 4" descr="An iPad on a table">
            <a:extLst>
              <a:ext uri="{FF2B5EF4-FFF2-40B4-BE49-F238E27FC236}">
                <a16:creationId xmlns:a16="http://schemas.microsoft.com/office/drawing/2014/main" id="{BB6B2C94-C6ED-481F-97F6-18E07C9A1F66}"/>
              </a:ext>
            </a:extLst>
          </p:cNvPr>
          <p:cNvPicPr>
            <a:picLocks noChangeAspect="1"/>
          </p:cNvPicPr>
          <p:nvPr/>
        </p:nvPicPr>
        <p:blipFill rotWithShape="1">
          <a:blip r:embed="rId3">
            <a:extLst>
              <a:ext uri="{28A0092B-C50C-407E-A947-70E740481C1C}">
                <a14:useLocalDpi xmlns:a14="http://schemas.microsoft.com/office/drawing/2010/main" val="0"/>
              </a:ext>
            </a:extLst>
          </a:blip>
          <a:srcRect l="16981"/>
          <a:stretch/>
        </p:blipFill>
        <p:spPr>
          <a:xfrm>
            <a:off x="7374686" y="-107485"/>
            <a:ext cx="8807907" cy="7072969"/>
          </a:xfrm>
          <a:prstGeom prst="rect">
            <a:avLst/>
          </a:prstGeom>
          <a:ln>
            <a:solidFill>
              <a:schemeClr val="tx1"/>
            </a:solidFill>
          </a:ln>
        </p:spPr>
      </p:pic>
    </p:spTree>
    <p:extLst>
      <p:ext uri="{BB962C8B-B14F-4D97-AF65-F5344CB8AC3E}">
        <p14:creationId xmlns:p14="http://schemas.microsoft.com/office/powerpoint/2010/main" val="55116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nds typing on a keyboard">
            <a:extLst>
              <a:ext uri="{FF2B5EF4-FFF2-40B4-BE49-F238E27FC236}">
                <a16:creationId xmlns:a16="http://schemas.microsoft.com/office/drawing/2014/main" id="{0E31B528-69BC-4FFD-9C8A-F93F4A953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686" y="-107486"/>
            <a:ext cx="13778284" cy="7072969"/>
          </a:xfrm>
          <a:prstGeom prst="rect">
            <a:avLst/>
          </a:prstGeom>
          <a:ln>
            <a:solidFill>
              <a:schemeClr val="tx1"/>
            </a:solidFill>
          </a:ln>
        </p:spPr>
      </p:pic>
      <p:sp>
        <p:nvSpPr>
          <p:cNvPr id="2" name="Title 1">
            <a:extLst>
              <a:ext uri="{FF2B5EF4-FFF2-40B4-BE49-F238E27FC236}">
                <a16:creationId xmlns:a16="http://schemas.microsoft.com/office/drawing/2014/main" id="{35634FBD-6966-4446-8D1D-AD85ED71420E}"/>
              </a:ext>
            </a:extLst>
          </p:cNvPr>
          <p:cNvSpPr>
            <a:spLocks noGrp="1"/>
          </p:cNvSpPr>
          <p:nvPr>
            <p:ph type="title"/>
          </p:nvPr>
        </p:nvSpPr>
        <p:spPr>
          <a:xfrm>
            <a:off x="838200" y="365125"/>
            <a:ext cx="5257800" cy="1325563"/>
          </a:xfrm>
        </p:spPr>
        <p:txBody>
          <a:bodyPr/>
          <a:lstStyle/>
          <a:p>
            <a:r>
              <a:rPr lang="en-GB" dirty="0"/>
              <a:t>Blackboard Journals</a:t>
            </a:r>
          </a:p>
        </p:txBody>
      </p:sp>
      <p:sp>
        <p:nvSpPr>
          <p:cNvPr id="3" name="Content Placeholder 2">
            <a:extLst>
              <a:ext uri="{FF2B5EF4-FFF2-40B4-BE49-F238E27FC236}">
                <a16:creationId xmlns:a16="http://schemas.microsoft.com/office/drawing/2014/main" id="{8E3759B0-6D48-4878-98F4-CC47200B519A}"/>
              </a:ext>
            </a:extLst>
          </p:cNvPr>
          <p:cNvSpPr>
            <a:spLocks noGrp="1"/>
          </p:cNvSpPr>
          <p:nvPr>
            <p:ph idx="1"/>
          </p:nvPr>
        </p:nvSpPr>
        <p:spPr>
          <a:xfrm>
            <a:off x="838200" y="1825625"/>
            <a:ext cx="5520559" cy="4351338"/>
          </a:xfrm>
        </p:spPr>
        <p:txBody>
          <a:bodyPr/>
          <a:lstStyle/>
          <a:p>
            <a:pPr fontAlgn="base"/>
            <a:r>
              <a:rPr lang="en-US" dirty="0"/>
              <a:t>Staff: Setting up a Journal </a:t>
            </a:r>
          </a:p>
          <a:p>
            <a:pPr fontAlgn="base"/>
            <a:r>
              <a:rPr lang="en-US" dirty="0"/>
              <a:t>Students: Creating Posts </a:t>
            </a:r>
          </a:p>
          <a:p>
            <a:pPr fontAlgn="base"/>
            <a:r>
              <a:rPr lang="en-US" dirty="0"/>
              <a:t>Staff: Grading and Commenting </a:t>
            </a:r>
          </a:p>
          <a:p>
            <a:pPr fontAlgn="base"/>
            <a:r>
              <a:rPr lang="en-US" dirty="0"/>
              <a:t>Students: Accessing Grades and Comments </a:t>
            </a:r>
          </a:p>
          <a:p>
            <a:pPr fontAlgn="base"/>
            <a:r>
              <a:rPr lang="en-US" dirty="0"/>
              <a:t>Students: Exporting work  </a:t>
            </a:r>
          </a:p>
        </p:txBody>
      </p:sp>
    </p:spTree>
    <p:extLst>
      <p:ext uri="{BB962C8B-B14F-4D97-AF65-F5344CB8AC3E}">
        <p14:creationId xmlns:p14="http://schemas.microsoft.com/office/powerpoint/2010/main" val="657909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5054-406E-438E-B924-47CB09A25FEB}"/>
              </a:ext>
            </a:extLst>
          </p:cNvPr>
          <p:cNvSpPr>
            <a:spLocks noGrp="1"/>
          </p:cNvSpPr>
          <p:nvPr>
            <p:ph type="title"/>
          </p:nvPr>
        </p:nvSpPr>
        <p:spPr>
          <a:xfrm>
            <a:off x="838200" y="365125"/>
            <a:ext cx="10515600" cy="1325563"/>
          </a:xfrm>
        </p:spPr>
        <p:txBody>
          <a:bodyPr/>
          <a:lstStyle/>
          <a:p>
            <a:r>
              <a:rPr lang="en-GB" dirty="0"/>
              <a:t>Post Session Resources</a:t>
            </a:r>
          </a:p>
        </p:txBody>
      </p:sp>
      <p:sp>
        <p:nvSpPr>
          <p:cNvPr id="3" name="Content Placeholder 2">
            <a:extLst>
              <a:ext uri="{FF2B5EF4-FFF2-40B4-BE49-F238E27FC236}">
                <a16:creationId xmlns:a16="http://schemas.microsoft.com/office/drawing/2014/main" id="{7D0B947D-6AB3-4DE6-ACDA-444807E952D2}"/>
              </a:ext>
            </a:extLst>
          </p:cNvPr>
          <p:cNvSpPr>
            <a:spLocks noGrp="1"/>
          </p:cNvSpPr>
          <p:nvPr>
            <p:ph idx="1"/>
          </p:nvPr>
        </p:nvSpPr>
        <p:spPr/>
        <p:txBody>
          <a:bodyPr>
            <a:normAutofit lnSpcReduction="10000"/>
          </a:bodyPr>
          <a:lstStyle/>
          <a:p>
            <a:pPr fontAlgn="base"/>
            <a:r>
              <a:rPr lang="en-US" dirty="0"/>
              <a:t>Blackboard Portfolios</a:t>
            </a:r>
          </a:p>
          <a:p>
            <a:pPr lvl="1" fontAlgn="base"/>
            <a:r>
              <a:rPr lang="en-US" dirty="0"/>
              <a:t>Staff - </a:t>
            </a:r>
            <a:r>
              <a:rPr lang="en-US" u="sng" dirty="0">
                <a:hlinkClick r:id="rId3"/>
              </a:rPr>
              <a:t>Creating a Portfolio Assignment</a:t>
            </a:r>
            <a:r>
              <a:rPr lang="en-US" dirty="0"/>
              <a:t> </a:t>
            </a:r>
          </a:p>
          <a:p>
            <a:pPr lvl="1" fontAlgn="base"/>
            <a:r>
              <a:rPr lang="en-US" dirty="0"/>
              <a:t>Students - </a:t>
            </a:r>
            <a:r>
              <a:rPr lang="en-US" u="sng" dirty="0">
                <a:hlinkClick r:id="rId4"/>
              </a:rPr>
              <a:t>Creating and Editing</a:t>
            </a:r>
            <a:r>
              <a:rPr lang="en-US" dirty="0"/>
              <a:t> </a:t>
            </a:r>
          </a:p>
          <a:p>
            <a:pPr lvl="1" fontAlgn="base"/>
            <a:r>
              <a:rPr lang="en-US" dirty="0"/>
              <a:t>Students - </a:t>
            </a:r>
            <a:r>
              <a:rPr lang="en-US" u="sng" dirty="0">
                <a:hlinkClick r:id="rId5"/>
              </a:rPr>
              <a:t>Submitting a Portfolio</a:t>
            </a:r>
            <a:r>
              <a:rPr lang="en-US" dirty="0"/>
              <a:t> </a:t>
            </a:r>
          </a:p>
          <a:p>
            <a:pPr lvl="1" fontAlgn="base"/>
            <a:r>
              <a:rPr lang="en-US" dirty="0"/>
              <a:t>Staff - </a:t>
            </a:r>
            <a:r>
              <a:rPr lang="en-US" u="sng" dirty="0">
                <a:hlinkClick r:id="rId6"/>
              </a:rPr>
              <a:t>Grading a Portfolio</a:t>
            </a:r>
            <a:r>
              <a:rPr lang="en-US" dirty="0"/>
              <a:t> </a:t>
            </a:r>
          </a:p>
          <a:p>
            <a:pPr lvl="1" fontAlgn="base"/>
            <a:r>
              <a:rPr lang="en-US" dirty="0"/>
              <a:t>Students - </a:t>
            </a:r>
            <a:r>
              <a:rPr lang="en-US" u="sng" dirty="0">
                <a:hlinkClick r:id="rId7"/>
              </a:rPr>
              <a:t>Viewing Marks</a:t>
            </a:r>
            <a:r>
              <a:rPr lang="en-US" dirty="0"/>
              <a:t> </a:t>
            </a:r>
          </a:p>
          <a:p>
            <a:pPr lvl="1" fontAlgn="base"/>
            <a:r>
              <a:rPr lang="en-GB" dirty="0">
                <a:hlinkClick r:id="rId8"/>
              </a:rPr>
              <a:t>S</a:t>
            </a:r>
            <a:r>
              <a:rPr lang="en-US" dirty="0" err="1">
                <a:hlinkClick r:id="rId8"/>
              </a:rPr>
              <a:t>taff</a:t>
            </a:r>
            <a:r>
              <a:rPr lang="en-US" dirty="0">
                <a:hlinkClick r:id="rId8"/>
              </a:rPr>
              <a:t> Help Pages</a:t>
            </a:r>
            <a:r>
              <a:rPr lang="en-US" dirty="0"/>
              <a:t> </a:t>
            </a:r>
          </a:p>
          <a:p>
            <a:pPr lvl="1" fontAlgn="base"/>
            <a:r>
              <a:rPr lang="en-GB" dirty="0">
                <a:hlinkClick r:id="rId9"/>
              </a:rPr>
              <a:t>Student Help Pages</a:t>
            </a:r>
            <a:endParaRPr lang="en-US" dirty="0"/>
          </a:p>
          <a:p>
            <a:pPr fontAlgn="base"/>
            <a:r>
              <a:rPr lang="en-US" dirty="0"/>
              <a:t>Blackboard Journals  </a:t>
            </a:r>
          </a:p>
          <a:p>
            <a:pPr lvl="1" fontAlgn="base"/>
            <a:r>
              <a:rPr lang="en-US" dirty="0">
                <a:hlinkClick r:id="rId10"/>
              </a:rPr>
              <a:t>Staff Help Pages</a:t>
            </a:r>
            <a:endParaRPr lang="en-US" dirty="0"/>
          </a:p>
          <a:p>
            <a:pPr lvl="1" fontAlgn="base"/>
            <a:r>
              <a:rPr lang="en-US" dirty="0">
                <a:hlinkClick r:id="rId11"/>
              </a:rPr>
              <a:t>Student Help Pages</a:t>
            </a:r>
            <a:endParaRPr lang="en-US" dirty="0"/>
          </a:p>
          <a:p>
            <a:pPr lvl="1" fontAlgn="base"/>
            <a:endParaRPr lang="en-GB" dirty="0"/>
          </a:p>
        </p:txBody>
      </p:sp>
      <p:pic>
        <p:nvPicPr>
          <p:cNvPr id="5" name="Picture 4" descr="A person using a computer">
            <a:extLst>
              <a:ext uri="{FF2B5EF4-FFF2-40B4-BE49-F238E27FC236}">
                <a16:creationId xmlns:a16="http://schemas.microsoft.com/office/drawing/2014/main" id="{321675A7-F65F-4EAA-A8A1-ED3A69245EE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74807" y="-65985"/>
            <a:ext cx="8570826" cy="7026678"/>
          </a:xfrm>
          <a:prstGeom prst="rect">
            <a:avLst/>
          </a:prstGeom>
          <a:ln>
            <a:solidFill>
              <a:schemeClr val="tx1"/>
            </a:solidFill>
          </a:ln>
        </p:spPr>
      </p:pic>
    </p:spTree>
    <p:extLst>
      <p:ext uri="{BB962C8B-B14F-4D97-AF65-F5344CB8AC3E}">
        <p14:creationId xmlns:p14="http://schemas.microsoft.com/office/powerpoint/2010/main" val="240294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5054-406E-438E-B924-47CB09A25FEB}"/>
              </a:ext>
            </a:extLst>
          </p:cNvPr>
          <p:cNvSpPr>
            <a:spLocks noGrp="1"/>
          </p:cNvSpPr>
          <p:nvPr>
            <p:ph type="title"/>
          </p:nvPr>
        </p:nvSpPr>
        <p:spPr>
          <a:xfrm>
            <a:off x="838200" y="365125"/>
            <a:ext cx="10515600" cy="1325563"/>
          </a:xfrm>
        </p:spPr>
        <p:txBody>
          <a:bodyPr/>
          <a:lstStyle/>
          <a:p>
            <a:r>
              <a:rPr lang="en-GB" dirty="0"/>
              <a:t>Image Credits</a:t>
            </a:r>
          </a:p>
        </p:txBody>
      </p:sp>
      <p:sp>
        <p:nvSpPr>
          <p:cNvPr id="3" name="Content Placeholder 2">
            <a:extLst>
              <a:ext uri="{FF2B5EF4-FFF2-40B4-BE49-F238E27FC236}">
                <a16:creationId xmlns:a16="http://schemas.microsoft.com/office/drawing/2014/main" id="{7D0B947D-6AB3-4DE6-ACDA-444807E952D2}"/>
              </a:ext>
            </a:extLst>
          </p:cNvPr>
          <p:cNvSpPr>
            <a:spLocks noGrp="1"/>
          </p:cNvSpPr>
          <p:nvPr>
            <p:ph idx="1"/>
          </p:nvPr>
        </p:nvSpPr>
        <p:spPr/>
        <p:txBody>
          <a:bodyPr/>
          <a:lstStyle/>
          <a:p>
            <a:r>
              <a:rPr lang="en-GB" dirty="0">
                <a:hlinkClick r:id="rId3"/>
              </a:rPr>
              <a:t>Vintage typewriter</a:t>
            </a:r>
            <a:r>
              <a:rPr lang="en-GB" dirty="0"/>
              <a:t> by </a:t>
            </a:r>
            <a:r>
              <a:rPr lang="en-GB" dirty="0">
                <a:hlinkClick r:id="rId4"/>
              </a:rPr>
              <a:t>Florian </a:t>
            </a:r>
            <a:r>
              <a:rPr lang="en-GB" dirty="0" err="1">
                <a:hlinkClick r:id="rId4"/>
              </a:rPr>
              <a:t>Klauer</a:t>
            </a:r>
            <a:r>
              <a:rPr lang="en-GB" dirty="0"/>
              <a:t> </a:t>
            </a:r>
          </a:p>
          <a:p>
            <a:r>
              <a:rPr lang="en-GB" dirty="0">
                <a:hlinkClick r:id="rId5"/>
              </a:rPr>
              <a:t>Writing instruments </a:t>
            </a:r>
            <a:r>
              <a:rPr lang="en-GB" dirty="0"/>
              <a:t>by </a:t>
            </a:r>
            <a:r>
              <a:rPr lang="en-GB" dirty="0">
                <a:hlinkClick r:id="rId4"/>
              </a:rPr>
              <a:t>Florian </a:t>
            </a:r>
            <a:r>
              <a:rPr lang="en-GB" dirty="0" err="1">
                <a:hlinkClick r:id="rId4"/>
              </a:rPr>
              <a:t>Klauer</a:t>
            </a:r>
            <a:r>
              <a:rPr lang="en-GB" dirty="0"/>
              <a:t> </a:t>
            </a:r>
          </a:p>
          <a:p>
            <a:r>
              <a:rPr lang="en-GB" dirty="0">
                <a:hlinkClick r:id="rId6"/>
              </a:rPr>
              <a:t>iPad</a:t>
            </a:r>
            <a:r>
              <a:rPr lang="en-GB" dirty="0"/>
              <a:t> by </a:t>
            </a:r>
            <a:r>
              <a:rPr lang="en-GB" dirty="0">
                <a:hlinkClick r:id="rId7"/>
              </a:rPr>
              <a:t>Leone Venter</a:t>
            </a:r>
            <a:r>
              <a:rPr lang="en-GB" dirty="0"/>
              <a:t> </a:t>
            </a:r>
          </a:p>
          <a:p>
            <a:r>
              <a:rPr lang="en-GB" dirty="0">
                <a:hlinkClick r:id="rId8"/>
              </a:rPr>
              <a:t>Typing</a:t>
            </a:r>
            <a:r>
              <a:rPr lang="en-GB" dirty="0"/>
              <a:t> by </a:t>
            </a:r>
            <a:r>
              <a:rPr lang="en-GB" dirty="0">
                <a:hlinkClick r:id="rId9"/>
              </a:rPr>
              <a:t>Damian Zaleski</a:t>
            </a:r>
            <a:r>
              <a:rPr lang="en-GB" dirty="0"/>
              <a:t> </a:t>
            </a:r>
          </a:p>
          <a:p>
            <a:r>
              <a:rPr lang="en-GB" dirty="0">
                <a:hlinkClick r:id="rId10"/>
              </a:rPr>
              <a:t>Watching</a:t>
            </a:r>
            <a:r>
              <a:rPr lang="en-GB" dirty="0"/>
              <a:t> by </a:t>
            </a:r>
            <a:r>
              <a:rPr lang="en-GB" dirty="0">
                <a:hlinkClick r:id="rId11"/>
              </a:rPr>
              <a:t>Annie Spratt</a:t>
            </a:r>
            <a:endParaRPr lang="en-GB" dirty="0"/>
          </a:p>
          <a:p>
            <a:r>
              <a:rPr lang="en-GB" dirty="0">
                <a:hlinkClick r:id="rId12"/>
              </a:rPr>
              <a:t>Photographer</a:t>
            </a:r>
            <a:r>
              <a:rPr lang="en-GB" dirty="0"/>
              <a:t> by </a:t>
            </a:r>
            <a:r>
              <a:rPr lang="en-GB" dirty="0">
                <a:hlinkClick r:id="rId13"/>
              </a:rPr>
              <a:t>Jordan Whitfield</a:t>
            </a:r>
            <a:endParaRPr lang="en-GB" dirty="0"/>
          </a:p>
          <a:p>
            <a:endParaRPr lang="en-GB" dirty="0"/>
          </a:p>
        </p:txBody>
      </p:sp>
      <p:pic>
        <p:nvPicPr>
          <p:cNvPr id="5" name="Picture 4" descr="A person taking a photograph">
            <a:extLst>
              <a:ext uri="{FF2B5EF4-FFF2-40B4-BE49-F238E27FC236}">
                <a16:creationId xmlns:a16="http://schemas.microsoft.com/office/drawing/2014/main" id="{F3D35C3B-201F-4D1B-B5BD-8EE07380179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65304" y="-191366"/>
            <a:ext cx="4826696" cy="7240731"/>
          </a:xfrm>
          <a:prstGeom prst="rect">
            <a:avLst/>
          </a:prstGeom>
          <a:ln>
            <a:solidFill>
              <a:schemeClr val="tx1"/>
            </a:solidFill>
          </a:ln>
        </p:spPr>
      </p:pic>
    </p:spTree>
    <p:extLst>
      <p:ext uri="{BB962C8B-B14F-4D97-AF65-F5344CB8AC3E}">
        <p14:creationId xmlns:p14="http://schemas.microsoft.com/office/powerpoint/2010/main" val="35013576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df99ffbe19aedacad2ab3d72f3574a61817a"/>
  <p:tag name="PRESGUID" val="0161bbc6-f5a6-46f2-993e-98278dcacd3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TotalTime>
  <Words>563</Words>
  <Application>Microsoft Office PowerPoint</Application>
  <PresentationFormat>Widescreen</PresentationFormat>
  <Paragraphs>74</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Candara</vt:lpstr>
      <vt:lpstr>Office Theme</vt:lpstr>
      <vt:lpstr>Portfolio Tools in Learning Edge</vt:lpstr>
      <vt:lpstr>Software Tools</vt:lpstr>
      <vt:lpstr>Blackboard Portfolios</vt:lpstr>
      <vt:lpstr>Blackboard Journals</vt:lpstr>
      <vt:lpstr>Post Session Resources</vt:lpstr>
      <vt:lpstr>Image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Tools in Learning Edge</dc:title>
  <dc:creator>Peter Beaumont</dc:creator>
  <cp:lastModifiedBy>Peter Beaumont</cp:lastModifiedBy>
  <cp:revision>41</cp:revision>
  <cp:lastPrinted>2020-10-21T10:32:12Z</cp:lastPrinted>
  <dcterms:created xsi:type="dcterms:W3CDTF">2020-10-15T10:08:41Z</dcterms:created>
  <dcterms:modified xsi:type="dcterms:W3CDTF">2020-10-21T13:10:33Z</dcterms:modified>
</cp:coreProperties>
</file>