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70" r:id="rId4"/>
    <p:sldId id="278" r:id="rId5"/>
    <p:sldId id="279" r:id="rId6"/>
    <p:sldId id="273" r:id="rId7"/>
    <p:sldId id="258" r:id="rId8"/>
    <p:sldId id="275" r:id="rId9"/>
    <p:sldId id="274" r:id="rId10"/>
    <p:sldId id="276" r:id="rId11"/>
    <p:sldId id="259" r:id="rId12"/>
    <p:sldId id="266" r:id="rId13"/>
    <p:sldId id="262" r:id="rId14"/>
    <p:sldId id="260" r:id="rId15"/>
    <p:sldId id="261" r:id="rId16"/>
    <p:sldId id="265" r:id="rId17"/>
    <p:sldId id="281" r:id="rId18"/>
    <p:sldId id="267" r:id="rId19"/>
    <p:sldId id="283" r:id="rId20"/>
    <p:sldId id="264" r:id="rId21"/>
    <p:sldId id="288" r:id="rId22"/>
    <p:sldId id="263" r:id="rId23"/>
    <p:sldId id="285" r:id="rId24"/>
    <p:sldId id="287" r:id="rId25"/>
    <p:sldId id="286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2CB296-7B2B-48E8-ACBB-42B7C13187C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62AF4D-161F-4663-8457-6D1339473346}">
      <dgm:prSet phldrT="[Text]"/>
      <dgm:spPr/>
      <dgm:t>
        <a:bodyPr/>
        <a:lstStyle/>
        <a:p>
          <a:r>
            <a:rPr lang="en-US" dirty="0" smtClean="0"/>
            <a:t>‘Home’</a:t>
          </a:r>
          <a:endParaRPr lang="en-US" dirty="0"/>
        </a:p>
      </dgm:t>
    </dgm:pt>
    <dgm:pt modelId="{FE6279EF-9F10-4B75-8A27-976222479EB5}" type="parTrans" cxnId="{FF67C44E-EF0D-4819-926D-E667AB179727}">
      <dgm:prSet/>
      <dgm:spPr/>
      <dgm:t>
        <a:bodyPr/>
        <a:lstStyle/>
        <a:p>
          <a:endParaRPr lang="en-US"/>
        </a:p>
      </dgm:t>
    </dgm:pt>
    <dgm:pt modelId="{8A498E85-CE7D-4343-B19D-41A36214E01D}" type="sibTrans" cxnId="{FF67C44E-EF0D-4819-926D-E667AB179727}">
      <dgm:prSet/>
      <dgm:spPr/>
      <dgm:t>
        <a:bodyPr/>
        <a:lstStyle/>
        <a:p>
          <a:endParaRPr lang="en-US"/>
        </a:p>
      </dgm:t>
    </dgm:pt>
    <dgm:pt modelId="{8FECD350-9652-43A7-8474-CFE13516B403}">
      <dgm:prSet phldrT="[Text]" custT="1"/>
      <dgm:spPr/>
      <dgm:t>
        <a:bodyPr/>
        <a:lstStyle/>
        <a:p>
          <a:r>
            <a:rPr lang="en-US" sz="2800" dirty="0" smtClean="0"/>
            <a:t>From students’ own backgrounds</a:t>
          </a:r>
          <a:endParaRPr lang="en-US" sz="2800" dirty="0"/>
        </a:p>
      </dgm:t>
    </dgm:pt>
    <dgm:pt modelId="{6F2A677E-5C1B-4BAC-8791-7004F7B75E7A}" type="parTrans" cxnId="{3848C436-9274-4BC4-9737-39DB6679AABF}">
      <dgm:prSet/>
      <dgm:spPr/>
      <dgm:t>
        <a:bodyPr/>
        <a:lstStyle/>
        <a:p>
          <a:endParaRPr lang="en-US"/>
        </a:p>
      </dgm:t>
    </dgm:pt>
    <dgm:pt modelId="{9D2A1307-2D64-4D79-BC87-57053FCB10D2}" type="sibTrans" cxnId="{3848C436-9274-4BC4-9737-39DB6679AABF}">
      <dgm:prSet/>
      <dgm:spPr/>
      <dgm:t>
        <a:bodyPr/>
        <a:lstStyle/>
        <a:p>
          <a:endParaRPr lang="en-US"/>
        </a:p>
      </dgm:t>
    </dgm:pt>
    <dgm:pt modelId="{C75A75AF-0C3E-4F77-AEFC-57DBCD04D573}">
      <dgm:prSet phldrT="[Text]"/>
      <dgm:spPr/>
      <dgm:t>
        <a:bodyPr/>
        <a:lstStyle/>
        <a:p>
          <a:r>
            <a:rPr lang="en-US" dirty="0" smtClean="0"/>
            <a:t>Broadly ‘international’</a:t>
          </a:r>
          <a:endParaRPr lang="en-US" dirty="0"/>
        </a:p>
      </dgm:t>
    </dgm:pt>
    <dgm:pt modelId="{80031C44-8741-4486-96A6-360A77F38FE8}" type="parTrans" cxnId="{0F2DB2B4-3B37-40F6-8C3A-270DC2B1FCCA}">
      <dgm:prSet/>
      <dgm:spPr/>
      <dgm:t>
        <a:bodyPr/>
        <a:lstStyle/>
        <a:p>
          <a:endParaRPr lang="en-US"/>
        </a:p>
      </dgm:t>
    </dgm:pt>
    <dgm:pt modelId="{6F0D3B4D-42D5-449C-AFEB-0FF75E3864F1}" type="sibTrans" cxnId="{0F2DB2B4-3B37-40F6-8C3A-270DC2B1FCCA}">
      <dgm:prSet/>
      <dgm:spPr/>
      <dgm:t>
        <a:bodyPr/>
        <a:lstStyle/>
        <a:p>
          <a:endParaRPr lang="en-US"/>
        </a:p>
      </dgm:t>
    </dgm:pt>
    <dgm:pt modelId="{91EB3B48-9991-4C99-B496-17884FBB7DE8}">
      <dgm:prSet phldrT="[Text]"/>
      <dgm:spPr/>
      <dgm:t>
        <a:bodyPr/>
        <a:lstStyle/>
        <a:p>
          <a:r>
            <a:rPr lang="en-US" dirty="0" smtClean="0"/>
            <a:t>Types of curricular content</a:t>
          </a:r>
          <a:endParaRPr lang="en-US" dirty="0"/>
        </a:p>
      </dgm:t>
    </dgm:pt>
    <dgm:pt modelId="{5DEFCACC-72D6-4A6D-9999-8C8896A5E6FB}" type="sibTrans" cxnId="{98207BF9-0450-47E6-979F-D7C264F784E5}">
      <dgm:prSet/>
      <dgm:spPr/>
      <dgm:t>
        <a:bodyPr/>
        <a:lstStyle/>
        <a:p>
          <a:endParaRPr lang="en-US"/>
        </a:p>
      </dgm:t>
    </dgm:pt>
    <dgm:pt modelId="{8C183E50-838D-45FF-AE31-4B25AE349FD9}" type="parTrans" cxnId="{98207BF9-0450-47E6-979F-D7C264F784E5}">
      <dgm:prSet/>
      <dgm:spPr/>
      <dgm:t>
        <a:bodyPr/>
        <a:lstStyle/>
        <a:p>
          <a:endParaRPr lang="en-US"/>
        </a:p>
      </dgm:t>
    </dgm:pt>
    <dgm:pt modelId="{793DEC4A-A65C-4C8A-ACE5-81EA5A7B183E}" type="pres">
      <dgm:prSet presAssocID="{962CB296-7B2B-48E8-ACBB-42B7C13187C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B56BDD9-CD08-4758-BDF5-110A44F24B6D}" type="pres">
      <dgm:prSet presAssocID="{91EB3B48-9991-4C99-B496-17884FBB7DE8}" presName="hierRoot1" presStyleCnt="0">
        <dgm:presLayoutVars>
          <dgm:hierBranch val="init"/>
        </dgm:presLayoutVars>
      </dgm:prSet>
      <dgm:spPr/>
    </dgm:pt>
    <dgm:pt modelId="{0A25C255-6412-448D-BB5B-2F0001500311}" type="pres">
      <dgm:prSet presAssocID="{91EB3B48-9991-4C99-B496-17884FBB7DE8}" presName="rootComposite1" presStyleCnt="0"/>
      <dgm:spPr/>
    </dgm:pt>
    <dgm:pt modelId="{1C4C46E2-C9F6-4A52-9B3C-51383F0E75C8}" type="pres">
      <dgm:prSet presAssocID="{91EB3B48-9991-4C99-B496-17884FBB7DE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D748EE-C89F-49A1-9064-0C80593F9C6D}" type="pres">
      <dgm:prSet presAssocID="{91EB3B48-9991-4C99-B496-17884FBB7DE8}" presName="rootConnector1" presStyleLbl="node1" presStyleIdx="0" presStyleCnt="0"/>
      <dgm:spPr/>
    </dgm:pt>
    <dgm:pt modelId="{8C60FFC9-0A22-4081-A1B6-DA8E32A1C382}" type="pres">
      <dgm:prSet presAssocID="{91EB3B48-9991-4C99-B496-17884FBB7DE8}" presName="hierChild2" presStyleCnt="0"/>
      <dgm:spPr/>
    </dgm:pt>
    <dgm:pt modelId="{4B2EC5C8-DD17-46AE-8288-5BE632AAB93B}" type="pres">
      <dgm:prSet presAssocID="{FE6279EF-9F10-4B75-8A27-976222479EB5}" presName="Name37" presStyleLbl="parChTrans1D2" presStyleIdx="0" presStyleCnt="3"/>
      <dgm:spPr/>
    </dgm:pt>
    <dgm:pt modelId="{4426B454-1337-4EEB-8EA2-FCB43A658326}" type="pres">
      <dgm:prSet presAssocID="{C662AF4D-161F-4663-8457-6D1339473346}" presName="hierRoot2" presStyleCnt="0">
        <dgm:presLayoutVars>
          <dgm:hierBranch val="init"/>
        </dgm:presLayoutVars>
      </dgm:prSet>
      <dgm:spPr/>
    </dgm:pt>
    <dgm:pt modelId="{305B0F02-2D1E-4BED-BC6E-8BB0C320DA54}" type="pres">
      <dgm:prSet presAssocID="{C662AF4D-161F-4663-8457-6D1339473346}" presName="rootComposite" presStyleCnt="0"/>
      <dgm:spPr/>
    </dgm:pt>
    <dgm:pt modelId="{6022BDE3-476A-4045-A9A7-3E2D46DD1FA0}" type="pres">
      <dgm:prSet presAssocID="{C662AF4D-161F-4663-8457-6D1339473346}" presName="rootText" presStyleLbl="node2" presStyleIdx="0" presStyleCnt="3">
        <dgm:presLayoutVars>
          <dgm:chPref val="3"/>
        </dgm:presLayoutVars>
      </dgm:prSet>
      <dgm:spPr/>
    </dgm:pt>
    <dgm:pt modelId="{41322A65-EEDB-4ADA-B6CE-AA98B7371E33}" type="pres">
      <dgm:prSet presAssocID="{C662AF4D-161F-4663-8457-6D1339473346}" presName="rootConnector" presStyleLbl="node2" presStyleIdx="0" presStyleCnt="3"/>
      <dgm:spPr/>
    </dgm:pt>
    <dgm:pt modelId="{D5D3654D-819C-4E39-A06E-ADB7DBBE18FD}" type="pres">
      <dgm:prSet presAssocID="{C662AF4D-161F-4663-8457-6D1339473346}" presName="hierChild4" presStyleCnt="0"/>
      <dgm:spPr/>
    </dgm:pt>
    <dgm:pt modelId="{472A1A98-08F6-4B64-91ED-12291EA43C76}" type="pres">
      <dgm:prSet presAssocID="{C662AF4D-161F-4663-8457-6D1339473346}" presName="hierChild5" presStyleCnt="0"/>
      <dgm:spPr/>
    </dgm:pt>
    <dgm:pt modelId="{F0D210E6-F357-4587-B854-B3CFEFE8D20D}" type="pres">
      <dgm:prSet presAssocID="{6F2A677E-5C1B-4BAC-8791-7004F7B75E7A}" presName="Name37" presStyleLbl="parChTrans1D2" presStyleIdx="1" presStyleCnt="3"/>
      <dgm:spPr/>
    </dgm:pt>
    <dgm:pt modelId="{761B0EBB-0245-40B6-AD85-827FF09B0284}" type="pres">
      <dgm:prSet presAssocID="{8FECD350-9652-43A7-8474-CFE13516B403}" presName="hierRoot2" presStyleCnt="0">
        <dgm:presLayoutVars>
          <dgm:hierBranch val="init"/>
        </dgm:presLayoutVars>
      </dgm:prSet>
      <dgm:spPr/>
    </dgm:pt>
    <dgm:pt modelId="{54DD627A-3ACE-41C6-9B75-5B8B1E51ED58}" type="pres">
      <dgm:prSet presAssocID="{8FECD350-9652-43A7-8474-CFE13516B403}" presName="rootComposite" presStyleCnt="0"/>
      <dgm:spPr/>
    </dgm:pt>
    <dgm:pt modelId="{0A652181-9694-4B73-8950-ADCF0729F32B}" type="pres">
      <dgm:prSet presAssocID="{8FECD350-9652-43A7-8474-CFE13516B403}" presName="rootText" presStyleLbl="node2" presStyleIdx="1" presStyleCnt="3">
        <dgm:presLayoutVars>
          <dgm:chPref val="3"/>
        </dgm:presLayoutVars>
      </dgm:prSet>
      <dgm:spPr/>
    </dgm:pt>
    <dgm:pt modelId="{9571B180-4B60-4588-BD54-BC8770C47E67}" type="pres">
      <dgm:prSet presAssocID="{8FECD350-9652-43A7-8474-CFE13516B403}" presName="rootConnector" presStyleLbl="node2" presStyleIdx="1" presStyleCnt="3"/>
      <dgm:spPr/>
    </dgm:pt>
    <dgm:pt modelId="{A3AD2E6D-44C9-42C1-8CFA-CEBBB8086FD8}" type="pres">
      <dgm:prSet presAssocID="{8FECD350-9652-43A7-8474-CFE13516B403}" presName="hierChild4" presStyleCnt="0"/>
      <dgm:spPr/>
    </dgm:pt>
    <dgm:pt modelId="{B4BAC97C-5646-414E-9FD5-4E7879A610DB}" type="pres">
      <dgm:prSet presAssocID="{8FECD350-9652-43A7-8474-CFE13516B403}" presName="hierChild5" presStyleCnt="0"/>
      <dgm:spPr/>
    </dgm:pt>
    <dgm:pt modelId="{DAFBD654-186E-4737-A5FB-6C466EA177FA}" type="pres">
      <dgm:prSet presAssocID="{80031C44-8741-4486-96A6-360A77F38FE8}" presName="Name37" presStyleLbl="parChTrans1D2" presStyleIdx="2" presStyleCnt="3"/>
      <dgm:spPr/>
    </dgm:pt>
    <dgm:pt modelId="{0AD79DD5-0107-420B-A40A-1AB1E3C1866B}" type="pres">
      <dgm:prSet presAssocID="{C75A75AF-0C3E-4F77-AEFC-57DBCD04D573}" presName="hierRoot2" presStyleCnt="0">
        <dgm:presLayoutVars>
          <dgm:hierBranch val="init"/>
        </dgm:presLayoutVars>
      </dgm:prSet>
      <dgm:spPr/>
    </dgm:pt>
    <dgm:pt modelId="{619E50C8-00E8-4289-B190-A2705F700683}" type="pres">
      <dgm:prSet presAssocID="{C75A75AF-0C3E-4F77-AEFC-57DBCD04D573}" presName="rootComposite" presStyleCnt="0"/>
      <dgm:spPr/>
    </dgm:pt>
    <dgm:pt modelId="{56760515-6B25-4D11-9044-503106620C6C}" type="pres">
      <dgm:prSet presAssocID="{C75A75AF-0C3E-4F77-AEFC-57DBCD04D573}" presName="rootText" presStyleLbl="node2" presStyleIdx="2" presStyleCnt="3">
        <dgm:presLayoutVars>
          <dgm:chPref val="3"/>
        </dgm:presLayoutVars>
      </dgm:prSet>
      <dgm:spPr/>
    </dgm:pt>
    <dgm:pt modelId="{2EAD735A-F4B8-4320-9B80-E2C26B437E3E}" type="pres">
      <dgm:prSet presAssocID="{C75A75AF-0C3E-4F77-AEFC-57DBCD04D573}" presName="rootConnector" presStyleLbl="node2" presStyleIdx="2" presStyleCnt="3"/>
      <dgm:spPr/>
    </dgm:pt>
    <dgm:pt modelId="{0AB40B72-7AC2-44BA-8F07-0E4DE972C31B}" type="pres">
      <dgm:prSet presAssocID="{C75A75AF-0C3E-4F77-AEFC-57DBCD04D573}" presName="hierChild4" presStyleCnt="0"/>
      <dgm:spPr/>
    </dgm:pt>
    <dgm:pt modelId="{F5996A65-A6FA-4F83-91C1-F9D483579FE8}" type="pres">
      <dgm:prSet presAssocID="{C75A75AF-0C3E-4F77-AEFC-57DBCD04D573}" presName="hierChild5" presStyleCnt="0"/>
      <dgm:spPr/>
    </dgm:pt>
    <dgm:pt modelId="{961F6A04-A4CF-4670-AC12-E207230CB502}" type="pres">
      <dgm:prSet presAssocID="{91EB3B48-9991-4C99-B496-17884FBB7DE8}" presName="hierChild3" presStyleCnt="0"/>
      <dgm:spPr/>
    </dgm:pt>
  </dgm:ptLst>
  <dgm:cxnLst>
    <dgm:cxn modelId="{3D9D8474-FAA8-4BDA-926E-8E5C420847A6}" type="presOf" srcId="{80031C44-8741-4486-96A6-360A77F38FE8}" destId="{DAFBD654-186E-4737-A5FB-6C466EA177FA}" srcOrd="0" destOrd="0" presId="urn:microsoft.com/office/officeart/2005/8/layout/orgChart1"/>
    <dgm:cxn modelId="{4316DF25-13C9-44EF-9D14-92AF2AF280E4}" type="presOf" srcId="{C662AF4D-161F-4663-8457-6D1339473346}" destId="{41322A65-EEDB-4ADA-B6CE-AA98B7371E33}" srcOrd="1" destOrd="0" presId="urn:microsoft.com/office/officeart/2005/8/layout/orgChart1"/>
    <dgm:cxn modelId="{3848C436-9274-4BC4-9737-39DB6679AABF}" srcId="{91EB3B48-9991-4C99-B496-17884FBB7DE8}" destId="{8FECD350-9652-43A7-8474-CFE13516B403}" srcOrd="1" destOrd="0" parTransId="{6F2A677E-5C1B-4BAC-8791-7004F7B75E7A}" sibTransId="{9D2A1307-2D64-4D79-BC87-57053FCB10D2}"/>
    <dgm:cxn modelId="{BA460711-98C9-4FAA-858B-A35F6B497471}" type="presOf" srcId="{C75A75AF-0C3E-4F77-AEFC-57DBCD04D573}" destId="{56760515-6B25-4D11-9044-503106620C6C}" srcOrd="0" destOrd="0" presId="urn:microsoft.com/office/officeart/2005/8/layout/orgChart1"/>
    <dgm:cxn modelId="{FF67C44E-EF0D-4819-926D-E667AB179727}" srcId="{91EB3B48-9991-4C99-B496-17884FBB7DE8}" destId="{C662AF4D-161F-4663-8457-6D1339473346}" srcOrd="0" destOrd="0" parTransId="{FE6279EF-9F10-4B75-8A27-976222479EB5}" sibTransId="{8A498E85-CE7D-4343-B19D-41A36214E01D}"/>
    <dgm:cxn modelId="{0F2DB2B4-3B37-40F6-8C3A-270DC2B1FCCA}" srcId="{91EB3B48-9991-4C99-B496-17884FBB7DE8}" destId="{C75A75AF-0C3E-4F77-AEFC-57DBCD04D573}" srcOrd="2" destOrd="0" parTransId="{80031C44-8741-4486-96A6-360A77F38FE8}" sibTransId="{6F0D3B4D-42D5-449C-AFEB-0FF75E3864F1}"/>
    <dgm:cxn modelId="{10BB4726-1F84-47D1-AF4A-78E21C85CA6C}" type="presOf" srcId="{8FECD350-9652-43A7-8474-CFE13516B403}" destId="{9571B180-4B60-4588-BD54-BC8770C47E67}" srcOrd="1" destOrd="0" presId="urn:microsoft.com/office/officeart/2005/8/layout/orgChart1"/>
    <dgm:cxn modelId="{98207BF9-0450-47E6-979F-D7C264F784E5}" srcId="{962CB296-7B2B-48E8-ACBB-42B7C13187C2}" destId="{91EB3B48-9991-4C99-B496-17884FBB7DE8}" srcOrd="0" destOrd="0" parTransId="{8C183E50-838D-45FF-AE31-4B25AE349FD9}" sibTransId="{5DEFCACC-72D6-4A6D-9999-8C8896A5E6FB}"/>
    <dgm:cxn modelId="{D411A8CE-6049-4E22-BA94-F490CDA42404}" type="presOf" srcId="{962CB296-7B2B-48E8-ACBB-42B7C13187C2}" destId="{793DEC4A-A65C-4C8A-ACE5-81EA5A7B183E}" srcOrd="0" destOrd="0" presId="urn:microsoft.com/office/officeart/2005/8/layout/orgChart1"/>
    <dgm:cxn modelId="{6654B2CF-1116-4BDD-9A7B-C5DC984364F7}" type="presOf" srcId="{6F2A677E-5C1B-4BAC-8791-7004F7B75E7A}" destId="{F0D210E6-F357-4587-B854-B3CFEFE8D20D}" srcOrd="0" destOrd="0" presId="urn:microsoft.com/office/officeart/2005/8/layout/orgChart1"/>
    <dgm:cxn modelId="{F673570B-2E93-4096-8C23-40489076423C}" type="presOf" srcId="{8FECD350-9652-43A7-8474-CFE13516B403}" destId="{0A652181-9694-4B73-8950-ADCF0729F32B}" srcOrd="0" destOrd="0" presId="urn:microsoft.com/office/officeart/2005/8/layout/orgChart1"/>
    <dgm:cxn modelId="{D486435B-8955-48BE-BCA5-0ABF76501796}" type="presOf" srcId="{C662AF4D-161F-4663-8457-6D1339473346}" destId="{6022BDE3-476A-4045-A9A7-3E2D46DD1FA0}" srcOrd="0" destOrd="0" presId="urn:microsoft.com/office/officeart/2005/8/layout/orgChart1"/>
    <dgm:cxn modelId="{3419CB57-4B27-4236-B3D3-D302BD8300A7}" type="presOf" srcId="{C75A75AF-0C3E-4F77-AEFC-57DBCD04D573}" destId="{2EAD735A-F4B8-4320-9B80-E2C26B437E3E}" srcOrd="1" destOrd="0" presId="urn:microsoft.com/office/officeart/2005/8/layout/orgChart1"/>
    <dgm:cxn modelId="{BE518DC0-CE49-49B9-A711-92DCF099F0A3}" type="presOf" srcId="{91EB3B48-9991-4C99-B496-17884FBB7DE8}" destId="{1C4C46E2-C9F6-4A52-9B3C-51383F0E75C8}" srcOrd="0" destOrd="0" presId="urn:microsoft.com/office/officeart/2005/8/layout/orgChart1"/>
    <dgm:cxn modelId="{B02A3E7B-F7CC-4052-8CCF-B725698EB321}" type="presOf" srcId="{FE6279EF-9F10-4B75-8A27-976222479EB5}" destId="{4B2EC5C8-DD17-46AE-8288-5BE632AAB93B}" srcOrd="0" destOrd="0" presId="urn:microsoft.com/office/officeart/2005/8/layout/orgChart1"/>
    <dgm:cxn modelId="{D90364CF-A7E9-4449-9BA8-57FB17164740}" type="presOf" srcId="{91EB3B48-9991-4C99-B496-17884FBB7DE8}" destId="{58D748EE-C89F-49A1-9064-0C80593F9C6D}" srcOrd="1" destOrd="0" presId="urn:microsoft.com/office/officeart/2005/8/layout/orgChart1"/>
    <dgm:cxn modelId="{94C4F7FE-C9F6-4360-AF81-888B62402748}" type="presParOf" srcId="{793DEC4A-A65C-4C8A-ACE5-81EA5A7B183E}" destId="{CB56BDD9-CD08-4758-BDF5-110A44F24B6D}" srcOrd="0" destOrd="0" presId="urn:microsoft.com/office/officeart/2005/8/layout/orgChart1"/>
    <dgm:cxn modelId="{B4785C57-6156-4055-8EE9-5D77EA9EFF41}" type="presParOf" srcId="{CB56BDD9-CD08-4758-BDF5-110A44F24B6D}" destId="{0A25C255-6412-448D-BB5B-2F0001500311}" srcOrd="0" destOrd="0" presId="urn:microsoft.com/office/officeart/2005/8/layout/orgChart1"/>
    <dgm:cxn modelId="{C0315B63-FB29-4EDF-9FA7-B905CEFFEB06}" type="presParOf" srcId="{0A25C255-6412-448D-BB5B-2F0001500311}" destId="{1C4C46E2-C9F6-4A52-9B3C-51383F0E75C8}" srcOrd="0" destOrd="0" presId="urn:microsoft.com/office/officeart/2005/8/layout/orgChart1"/>
    <dgm:cxn modelId="{05A0571D-9E84-4ED3-93E6-D1F4B4706EDC}" type="presParOf" srcId="{0A25C255-6412-448D-BB5B-2F0001500311}" destId="{58D748EE-C89F-49A1-9064-0C80593F9C6D}" srcOrd="1" destOrd="0" presId="urn:microsoft.com/office/officeart/2005/8/layout/orgChart1"/>
    <dgm:cxn modelId="{F741A41C-2114-4B24-94AA-2FCAE1C1B880}" type="presParOf" srcId="{CB56BDD9-CD08-4758-BDF5-110A44F24B6D}" destId="{8C60FFC9-0A22-4081-A1B6-DA8E32A1C382}" srcOrd="1" destOrd="0" presId="urn:microsoft.com/office/officeart/2005/8/layout/orgChart1"/>
    <dgm:cxn modelId="{93DF6506-954A-4350-BD86-45B5A85AB118}" type="presParOf" srcId="{8C60FFC9-0A22-4081-A1B6-DA8E32A1C382}" destId="{4B2EC5C8-DD17-46AE-8288-5BE632AAB93B}" srcOrd="0" destOrd="0" presId="urn:microsoft.com/office/officeart/2005/8/layout/orgChart1"/>
    <dgm:cxn modelId="{63D7CBB5-F6A8-426B-9A28-00C60A2C0F47}" type="presParOf" srcId="{8C60FFC9-0A22-4081-A1B6-DA8E32A1C382}" destId="{4426B454-1337-4EEB-8EA2-FCB43A658326}" srcOrd="1" destOrd="0" presId="urn:microsoft.com/office/officeart/2005/8/layout/orgChart1"/>
    <dgm:cxn modelId="{42FE3A87-E393-4018-B14B-6493FF4BD1C9}" type="presParOf" srcId="{4426B454-1337-4EEB-8EA2-FCB43A658326}" destId="{305B0F02-2D1E-4BED-BC6E-8BB0C320DA54}" srcOrd="0" destOrd="0" presId="urn:microsoft.com/office/officeart/2005/8/layout/orgChart1"/>
    <dgm:cxn modelId="{3FFFE2E6-5779-4704-9966-44088FE73458}" type="presParOf" srcId="{305B0F02-2D1E-4BED-BC6E-8BB0C320DA54}" destId="{6022BDE3-476A-4045-A9A7-3E2D46DD1FA0}" srcOrd="0" destOrd="0" presId="urn:microsoft.com/office/officeart/2005/8/layout/orgChart1"/>
    <dgm:cxn modelId="{B43AC9BC-2FA4-4905-ADB6-E9C60BEA687A}" type="presParOf" srcId="{305B0F02-2D1E-4BED-BC6E-8BB0C320DA54}" destId="{41322A65-EEDB-4ADA-B6CE-AA98B7371E33}" srcOrd="1" destOrd="0" presId="urn:microsoft.com/office/officeart/2005/8/layout/orgChart1"/>
    <dgm:cxn modelId="{157AA93B-582D-4F4F-992C-619E0D3ED161}" type="presParOf" srcId="{4426B454-1337-4EEB-8EA2-FCB43A658326}" destId="{D5D3654D-819C-4E39-A06E-ADB7DBBE18FD}" srcOrd="1" destOrd="0" presId="urn:microsoft.com/office/officeart/2005/8/layout/orgChart1"/>
    <dgm:cxn modelId="{524FE400-27A7-45C2-9893-1CA71A93A348}" type="presParOf" srcId="{4426B454-1337-4EEB-8EA2-FCB43A658326}" destId="{472A1A98-08F6-4B64-91ED-12291EA43C76}" srcOrd="2" destOrd="0" presId="urn:microsoft.com/office/officeart/2005/8/layout/orgChart1"/>
    <dgm:cxn modelId="{99CB2370-6138-42A5-B4E3-C8CC6C2CA0E6}" type="presParOf" srcId="{8C60FFC9-0A22-4081-A1B6-DA8E32A1C382}" destId="{F0D210E6-F357-4587-B854-B3CFEFE8D20D}" srcOrd="2" destOrd="0" presId="urn:microsoft.com/office/officeart/2005/8/layout/orgChart1"/>
    <dgm:cxn modelId="{707FA018-6A38-499C-953A-25F10A93DA3D}" type="presParOf" srcId="{8C60FFC9-0A22-4081-A1B6-DA8E32A1C382}" destId="{761B0EBB-0245-40B6-AD85-827FF09B0284}" srcOrd="3" destOrd="0" presId="urn:microsoft.com/office/officeart/2005/8/layout/orgChart1"/>
    <dgm:cxn modelId="{06FF9FE0-A9C9-4B3E-AF02-52099F417FC0}" type="presParOf" srcId="{761B0EBB-0245-40B6-AD85-827FF09B0284}" destId="{54DD627A-3ACE-41C6-9B75-5B8B1E51ED58}" srcOrd="0" destOrd="0" presId="urn:microsoft.com/office/officeart/2005/8/layout/orgChart1"/>
    <dgm:cxn modelId="{1ADEC5D3-81D5-421C-AA46-97BEB93BE4B5}" type="presParOf" srcId="{54DD627A-3ACE-41C6-9B75-5B8B1E51ED58}" destId="{0A652181-9694-4B73-8950-ADCF0729F32B}" srcOrd="0" destOrd="0" presId="urn:microsoft.com/office/officeart/2005/8/layout/orgChart1"/>
    <dgm:cxn modelId="{23F4B9BD-17A4-4E4B-8576-E920CEFCCECA}" type="presParOf" srcId="{54DD627A-3ACE-41C6-9B75-5B8B1E51ED58}" destId="{9571B180-4B60-4588-BD54-BC8770C47E67}" srcOrd="1" destOrd="0" presId="urn:microsoft.com/office/officeart/2005/8/layout/orgChart1"/>
    <dgm:cxn modelId="{97FCE593-10EA-4155-AD84-591BBD4AF846}" type="presParOf" srcId="{761B0EBB-0245-40B6-AD85-827FF09B0284}" destId="{A3AD2E6D-44C9-42C1-8CFA-CEBBB8086FD8}" srcOrd="1" destOrd="0" presId="urn:microsoft.com/office/officeart/2005/8/layout/orgChart1"/>
    <dgm:cxn modelId="{1B598449-7491-4C7A-9310-220749B3035C}" type="presParOf" srcId="{761B0EBB-0245-40B6-AD85-827FF09B0284}" destId="{B4BAC97C-5646-414E-9FD5-4E7879A610DB}" srcOrd="2" destOrd="0" presId="urn:microsoft.com/office/officeart/2005/8/layout/orgChart1"/>
    <dgm:cxn modelId="{6E1436F6-AC07-4206-AB35-3BB40531E52A}" type="presParOf" srcId="{8C60FFC9-0A22-4081-A1B6-DA8E32A1C382}" destId="{DAFBD654-186E-4737-A5FB-6C466EA177FA}" srcOrd="4" destOrd="0" presId="urn:microsoft.com/office/officeart/2005/8/layout/orgChart1"/>
    <dgm:cxn modelId="{CCA08ED4-96D5-4281-8A39-A4CCF3C54A29}" type="presParOf" srcId="{8C60FFC9-0A22-4081-A1B6-DA8E32A1C382}" destId="{0AD79DD5-0107-420B-A40A-1AB1E3C1866B}" srcOrd="5" destOrd="0" presId="urn:microsoft.com/office/officeart/2005/8/layout/orgChart1"/>
    <dgm:cxn modelId="{F5BE7644-AF85-46EC-887E-B47640F05202}" type="presParOf" srcId="{0AD79DD5-0107-420B-A40A-1AB1E3C1866B}" destId="{619E50C8-00E8-4289-B190-A2705F700683}" srcOrd="0" destOrd="0" presId="urn:microsoft.com/office/officeart/2005/8/layout/orgChart1"/>
    <dgm:cxn modelId="{06913ADA-EA14-40A3-A3B7-8D45310477F5}" type="presParOf" srcId="{619E50C8-00E8-4289-B190-A2705F700683}" destId="{56760515-6B25-4D11-9044-503106620C6C}" srcOrd="0" destOrd="0" presId="urn:microsoft.com/office/officeart/2005/8/layout/orgChart1"/>
    <dgm:cxn modelId="{2447CD6C-E3ED-48A2-817A-1BF86F8290B6}" type="presParOf" srcId="{619E50C8-00E8-4289-B190-A2705F700683}" destId="{2EAD735A-F4B8-4320-9B80-E2C26B437E3E}" srcOrd="1" destOrd="0" presId="urn:microsoft.com/office/officeart/2005/8/layout/orgChart1"/>
    <dgm:cxn modelId="{90CA014B-4B9F-403E-8F37-10402BB393FA}" type="presParOf" srcId="{0AD79DD5-0107-420B-A40A-1AB1E3C1866B}" destId="{0AB40B72-7AC2-44BA-8F07-0E4DE972C31B}" srcOrd="1" destOrd="0" presId="urn:microsoft.com/office/officeart/2005/8/layout/orgChart1"/>
    <dgm:cxn modelId="{A355F1BC-5EAB-49D5-A9CA-7D3329004BFA}" type="presParOf" srcId="{0AD79DD5-0107-420B-A40A-1AB1E3C1866B}" destId="{F5996A65-A6FA-4F83-91C1-F9D483579FE8}" srcOrd="2" destOrd="0" presId="urn:microsoft.com/office/officeart/2005/8/layout/orgChart1"/>
    <dgm:cxn modelId="{7BC42547-0F52-4609-8114-781F6A6A6E0A}" type="presParOf" srcId="{CB56BDD9-CD08-4758-BDF5-110A44F24B6D}" destId="{961F6A04-A4CF-4670-AC12-E207230CB5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9486C9-91A9-441B-A817-8F1C8E8ED589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555284-E088-41ED-A062-0086571618FA}">
      <dgm:prSet phldrT="[Text]"/>
      <dgm:spPr/>
      <dgm:t>
        <a:bodyPr/>
        <a:lstStyle/>
        <a:p>
          <a:r>
            <a:rPr lang="en-US" dirty="0" smtClean="0"/>
            <a:t>International</a:t>
          </a:r>
          <a:endParaRPr lang="en-US" dirty="0"/>
        </a:p>
      </dgm:t>
    </dgm:pt>
    <dgm:pt modelId="{569EC1AD-C08C-43C0-9062-6EF4DDE475CF}" type="parTrans" cxnId="{B0EF268D-7BF9-4BB6-BB59-FB6E9BA0A614}">
      <dgm:prSet/>
      <dgm:spPr/>
      <dgm:t>
        <a:bodyPr/>
        <a:lstStyle/>
        <a:p>
          <a:endParaRPr lang="en-US"/>
        </a:p>
      </dgm:t>
    </dgm:pt>
    <dgm:pt modelId="{D6133A6E-2153-4389-B664-59EB4B7A09C3}" type="sibTrans" cxnId="{B0EF268D-7BF9-4BB6-BB59-FB6E9BA0A614}">
      <dgm:prSet/>
      <dgm:spPr/>
      <dgm:t>
        <a:bodyPr/>
        <a:lstStyle/>
        <a:p>
          <a:endParaRPr lang="en-US"/>
        </a:p>
      </dgm:t>
    </dgm:pt>
    <dgm:pt modelId="{93148495-E653-4FBC-B24F-95BC5A6E8E80}">
      <dgm:prSet phldrT="[Text]"/>
      <dgm:spPr/>
      <dgm:t>
        <a:bodyPr/>
        <a:lstStyle/>
        <a:p>
          <a:r>
            <a:rPr lang="en-US" dirty="0" smtClean="0"/>
            <a:t>Not international?</a:t>
          </a:r>
          <a:endParaRPr lang="en-US" dirty="0"/>
        </a:p>
      </dgm:t>
    </dgm:pt>
    <dgm:pt modelId="{461363A0-AE5B-48D4-9B52-E8C7EE0DEAA4}" type="parTrans" cxnId="{AE5C16CA-0BBE-452E-87B4-6DA447B5C35F}">
      <dgm:prSet/>
      <dgm:spPr/>
      <dgm:t>
        <a:bodyPr/>
        <a:lstStyle/>
        <a:p>
          <a:endParaRPr lang="en-US"/>
        </a:p>
      </dgm:t>
    </dgm:pt>
    <dgm:pt modelId="{55BFB7DA-8EAE-4F2C-B9E3-6E91C1636843}" type="sibTrans" cxnId="{AE5C16CA-0BBE-452E-87B4-6DA447B5C35F}">
      <dgm:prSet/>
      <dgm:spPr/>
      <dgm:t>
        <a:bodyPr/>
        <a:lstStyle/>
        <a:p>
          <a:endParaRPr lang="en-US"/>
        </a:p>
      </dgm:t>
    </dgm:pt>
    <dgm:pt modelId="{42116763-FDED-4568-80AF-1660B5C0719D}" type="pres">
      <dgm:prSet presAssocID="{B39486C9-91A9-441B-A817-8F1C8E8ED589}" presName="cycle" presStyleCnt="0">
        <dgm:presLayoutVars>
          <dgm:dir/>
          <dgm:resizeHandles val="exact"/>
        </dgm:presLayoutVars>
      </dgm:prSet>
      <dgm:spPr/>
    </dgm:pt>
    <dgm:pt modelId="{51AAC2A8-2AA3-4FB2-A992-4D865B0BC071}" type="pres">
      <dgm:prSet presAssocID="{DC555284-E088-41ED-A062-0086571618FA}" presName="arrow" presStyleLbl="node1" presStyleIdx="0" presStyleCnt="2">
        <dgm:presLayoutVars>
          <dgm:bulletEnabled val="1"/>
        </dgm:presLayoutVars>
      </dgm:prSet>
      <dgm:spPr/>
    </dgm:pt>
    <dgm:pt modelId="{6A4E4C48-DA81-46B0-B36A-C5A529972316}" type="pres">
      <dgm:prSet presAssocID="{93148495-E653-4FBC-B24F-95BC5A6E8E80}" presName="arrow" presStyleLbl="node1" presStyleIdx="1" presStyleCnt="2" custScaleY="100123">
        <dgm:presLayoutVars>
          <dgm:bulletEnabled val="1"/>
        </dgm:presLayoutVars>
      </dgm:prSet>
      <dgm:spPr/>
    </dgm:pt>
  </dgm:ptLst>
  <dgm:cxnLst>
    <dgm:cxn modelId="{EE9FBF18-8AC7-4B3E-BA6F-402B991309DB}" type="presOf" srcId="{DC555284-E088-41ED-A062-0086571618FA}" destId="{51AAC2A8-2AA3-4FB2-A992-4D865B0BC071}" srcOrd="0" destOrd="0" presId="urn:microsoft.com/office/officeart/2005/8/layout/arrow1"/>
    <dgm:cxn modelId="{B0EF268D-7BF9-4BB6-BB59-FB6E9BA0A614}" srcId="{B39486C9-91A9-441B-A817-8F1C8E8ED589}" destId="{DC555284-E088-41ED-A062-0086571618FA}" srcOrd="0" destOrd="0" parTransId="{569EC1AD-C08C-43C0-9062-6EF4DDE475CF}" sibTransId="{D6133A6E-2153-4389-B664-59EB4B7A09C3}"/>
    <dgm:cxn modelId="{F1479E18-5EB2-48AC-B00D-6607DC5E0213}" type="presOf" srcId="{B39486C9-91A9-441B-A817-8F1C8E8ED589}" destId="{42116763-FDED-4568-80AF-1660B5C0719D}" srcOrd="0" destOrd="0" presId="urn:microsoft.com/office/officeart/2005/8/layout/arrow1"/>
    <dgm:cxn modelId="{31BA0C1F-10A2-490D-ACAB-3C4BFDAD5E45}" type="presOf" srcId="{93148495-E653-4FBC-B24F-95BC5A6E8E80}" destId="{6A4E4C48-DA81-46B0-B36A-C5A529972316}" srcOrd="0" destOrd="0" presId="urn:microsoft.com/office/officeart/2005/8/layout/arrow1"/>
    <dgm:cxn modelId="{AE5C16CA-0BBE-452E-87B4-6DA447B5C35F}" srcId="{B39486C9-91A9-441B-A817-8F1C8E8ED589}" destId="{93148495-E653-4FBC-B24F-95BC5A6E8E80}" srcOrd="1" destOrd="0" parTransId="{461363A0-AE5B-48D4-9B52-E8C7EE0DEAA4}" sibTransId="{55BFB7DA-8EAE-4F2C-B9E3-6E91C1636843}"/>
    <dgm:cxn modelId="{46B53154-E3C0-4DCA-9827-B1F05A14957E}" type="presParOf" srcId="{42116763-FDED-4568-80AF-1660B5C0719D}" destId="{51AAC2A8-2AA3-4FB2-A992-4D865B0BC071}" srcOrd="0" destOrd="0" presId="urn:microsoft.com/office/officeart/2005/8/layout/arrow1"/>
    <dgm:cxn modelId="{AD66F0B2-6FD5-4D3E-AB77-374CC04086DC}" type="presParOf" srcId="{42116763-FDED-4568-80AF-1660B5C0719D}" destId="{6A4E4C48-DA81-46B0-B36A-C5A529972316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FBD654-186E-4737-A5FB-6C466EA177FA}">
      <dsp:nvSpPr>
        <dsp:cNvPr id="0" name=""/>
        <dsp:cNvSpPr/>
      </dsp:nvSpPr>
      <dsp:spPr>
        <a:xfrm>
          <a:off x="4800600" y="1495965"/>
          <a:ext cx="3396459" cy="589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734"/>
              </a:lnTo>
              <a:lnTo>
                <a:pt x="3396459" y="294734"/>
              </a:lnTo>
              <a:lnTo>
                <a:pt x="3396459" y="589468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D210E6-F357-4587-B854-B3CFEFE8D20D}">
      <dsp:nvSpPr>
        <dsp:cNvPr id="0" name=""/>
        <dsp:cNvSpPr/>
      </dsp:nvSpPr>
      <dsp:spPr>
        <a:xfrm>
          <a:off x="4754879" y="1495965"/>
          <a:ext cx="91440" cy="5894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89468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EC5C8-DD17-46AE-8288-5BE632AAB93B}">
      <dsp:nvSpPr>
        <dsp:cNvPr id="0" name=""/>
        <dsp:cNvSpPr/>
      </dsp:nvSpPr>
      <dsp:spPr>
        <a:xfrm>
          <a:off x="1404140" y="1495965"/>
          <a:ext cx="3396459" cy="589468"/>
        </a:xfrm>
        <a:custGeom>
          <a:avLst/>
          <a:gdLst/>
          <a:ahLst/>
          <a:cxnLst/>
          <a:rect l="0" t="0" r="0" b="0"/>
          <a:pathLst>
            <a:path>
              <a:moveTo>
                <a:pt x="3396459" y="0"/>
              </a:moveTo>
              <a:lnTo>
                <a:pt x="3396459" y="294734"/>
              </a:lnTo>
              <a:lnTo>
                <a:pt x="0" y="294734"/>
              </a:lnTo>
              <a:lnTo>
                <a:pt x="0" y="589468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4C46E2-C9F6-4A52-9B3C-51383F0E75C8}">
      <dsp:nvSpPr>
        <dsp:cNvPr id="0" name=""/>
        <dsp:cNvSpPr/>
      </dsp:nvSpPr>
      <dsp:spPr>
        <a:xfrm>
          <a:off x="3397104" y="92470"/>
          <a:ext cx="2806991" cy="1403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Types of curricular content</a:t>
          </a:r>
          <a:endParaRPr lang="en-US" sz="3400" kern="1200" dirty="0"/>
        </a:p>
      </dsp:txBody>
      <dsp:txXfrm>
        <a:off x="3397104" y="92470"/>
        <a:ext cx="2806991" cy="1403495"/>
      </dsp:txXfrm>
    </dsp:sp>
    <dsp:sp modelId="{6022BDE3-476A-4045-A9A7-3E2D46DD1FA0}">
      <dsp:nvSpPr>
        <dsp:cNvPr id="0" name=""/>
        <dsp:cNvSpPr/>
      </dsp:nvSpPr>
      <dsp:spPr>
        <a:xfrm>
          <a:off x="644" y="2085434"/>
          <a:ext cx="2806991" cy="1403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‘Home’</a:t>
          </a:r>
          <a:endParaRPr lang="en-US" sz="3400" kern="1200" dirty="0"/>
        </a:p>
      </dsp:txBody>
      <dsp:txXfrm>
        <a:off x="644" y="2085434"/>
        <a:ext cx="2806991" cy="1403495"/>
      </dsp:txXfrm>
    </dsp:sp>
    <dsp:sp modelId="{0A652181-9694-4B73-8950-ADCF0729F32B}">
      <dsp:nvSpPr>
        <dsp:cNvPr id="0" name=""/>
        <dsp:cNvSpPr/>
      </dsp:nvSpPr>
      <dsp:spPr>
        <a:xfrm>
          <a:off x="3397104" y="2085434"/>
          <a:ext cx="2806991" cy="1403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From students’ own backgrounds</a:t>
          </a:r>
          <a:endParaRPr lang="en-US" sz="2800" kern="1200" dirty="0"/>
        </a:p>
      </dsp:txBody>
      <dsp:txXfrm>
        <a:off x="3397104" y="2085434"/>
        <a:ext cx="2806991" cy="1403495"/>
      </dsp:txXfrm>
    </dsp:sp>
    <dsp:sp modelId="{56760515-6B25-4D11-9044-503106620C6C}">
      <dsp:nvSpPr>
        <dsp:cNvPr id="0" name=""/>
        <dsp:cNvSpPr/>
      </dsp:nvSpPr>
      <dsp:spPr>
        <a:xfrm>
          <a:off x="6793563" y="2085434"/>
          <a:ext cx="2806991" cy="1403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Broadly ‘international’</a:t>
          </a:r>
          <a:endParaRPr lang="en-US" sz="3400" kern="1200" dirty="0"/>
        </a:p>
      </dsp:txBody>
      <dsp:txXfrm>
        <a:off x="6793563" y="2085434"/>
        <a:ext cx="2806991" cy="14034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AC2A8-2AA3-4FB2-A992-4D865B0BC071}">
      <dsp:nvSpPr>
        <dsp:cNvPr id="0" name=""/>
        <dsp:cNvSpPr/>
      </dsp:nvSpPr>
      <dsp:spPr>
        <a:xfrm rot="16200000">
          <a:off x="1880" y="4539"/>
          <a:ext cx="3572321" cy="3572321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International</a:t>
          </a:r>
          <a:endParaRPr lang="en-US" sz="3300" kern="1200" dirty="0"/>
        </a:p>
      </dsp:txBody>
      <dsp:txXfrm rot="5400000">
        <a:off x="627036" y="897619"/>
        <a:ext cx="2947165" cy="1786161"/>
      </dsp:txXfrm>
    </dsp:sp>
    <dsp:sp modelId="{6A4E4C48-DA81-46B0-B36A-C5A529972316}">
      <dsp:nvSpPr>
        <dsp:cNvPr id="0" name=""/>
        <dsp:cNvSpPr/>
      </dsp:nvSpPr>
      <dsp:spPr>
        <a:xfrm rot="5400000">
          <a:off x="6026997" y="2342"/>
          <a:ext cx="3572321" cy="3576715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Not international?</a:t>
          </a:r>
          <a:endParaRPr lang="en-US" sz="3300" kern="1200" dirty="0"/>
        </a:p>
      </dsp:txBody>
      <dsp:txXfrm rot="-5400000">
        <a:off x="6024800" y="897619"/>
        <a:ext cx="2951559" cy="1786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andfonline.com/doi/full/10.1080/03075079.2016.1152466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andfonline.com/doi/full/10.1080/03075079.2017.1293880" TargetMode="External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versityworldnews.com/post.php?story=20201009142439903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apers.ssrn.com/sol3/papers.cfm?abstract_id=3703604#references-widget" TargetMode="Externa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srhe.tandfonline.com/doi/abs/10.1080/14703297.2017.138611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logs.soas.ac.uk/decolonisingsoas/files/2018/10/Decolonising-SOAS-Learning-and-Teaching-Toolkit-AB.pdf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07/s12564-019-09596-y" TargetMode="External"/><Relationship Id="rId3" Type="http://schemas.openxmlformats.org/officeDocument/2006/relationships/hyperlink" Target="https://doi.org/10.1080/0309877X.2019.1678014" TargetMode="External"/><Relationship Id="rId7" Type="http://schemas.openxmlformats.org/officeDocument/2006/relationships/hyperlink" Target="https://doi.org/10.1080/13562517.2019.1696300" TargetMode="External"/><Relationship Id="rId2" Type="http://schemas.openxmlformats.org/officeDocument/2006/relationships/hyperlink" Target="https://doi.org/10.1177/102831531982987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177/0309132514526442" TargetMode="External"/><Relationship Id="rId5" Type="http://schemas.openxmlformats.org/officeDocument/2006/relationships/hyperlink" Target="https://doi.org/10.1080/03075079.2017.1293880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doi.org/10.1080/03075079.2016.1152466" TargetMode="External"/><Relationship Id="rId9" Type="http://schemas.openxmlformats.org/officeDocument/2006/relationships/hyperlink" Target="https://doi.org/10.1080/03075079.2019.1704722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jenna.mittelmeier@manchester.ac.u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hepi.ac.uk/wp-content/uploads/2020/07/UK-Universities-and-China_HEPI-Report-132_FINAL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dirty="0" smtClean="0"/>
              <a:t>Developing ethical internationalisation of the curriculum and pedagogy</a:t>
            </a: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58237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Dr Jenna Mittelmeier</a:t>
            </a:r>
            <a:br>
              <a:rPr lang="en-GB" dirty="0" smtClean="0"/>
            </a:br>
            <a:r>
              <a:rPr lang="en-GB" dirty="0" smtClean="0"/>
              <a:t>Lecturer in International Education</a:t>
            </a:r>
          </a:p>
          <a:p>
            <a:r>
              <a:rPr lang="en-GB" dirty="0" smtClean="0"/>
              <a:t>The University of Manchester</a:t>
            </a:r>
            <a:br>
              <a:rPr lang="en-GB" dirty="0" smtClean="0"/>
            </a:br>
            <a:r>
              <a:rPr lang="en-GB" dirty="0" smtClean="0"/>
              <a:t>20 October 2020 </a:t>
            </a:r>
            <a:endParaRPr lang="en-GB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135" y="5608250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5236838" y="5617743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402940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685800"/>
            <a:ext cx="9980023" cy="14859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‘Pedagogies of Internationalisation’</a:t>
            </a:r>
            <a:br>
              <a:rPr lang="en-GB" dirty="0" smtClean="0"/>
            </a:br>
            <a:r>
              <a:rPr lang="en-GB" dirty="0" smtClean="0"/>
              <a:t>SRHE project – (Lomer &amp; Mittelmeier, 2020)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Limited academic research about internationalisation that focuses specifically on pedagogy </a:t>
            </a:r>
          </a:p>
          <a:p>
            <a:r>
              <a:rPr lang="en-GB" sz="2800" dirty="0" smtClean="0"/>
              <a:t>Pedagogic research overwhelmingly to single-site case studies</a:t>
            </a:r>
          </a:p>
          <a:p>
            <a:r>
              <a:rPr lang="en-GB" sz="2800" dirty="0" smtClean="0"/>
              <a:t>Tendency for research in this area to focus on deficit narratives </a:t>
            </a:r>
          </a:p>
          <a:p>
            <a:r>
              <a:rPr lang="en-GB" sz="2800" dirty="0" smtClean="0"/>
              <a:t>Lack of systematic evidence about good practice for teaching in internationalised classrooms</a:t>
            </a:r>
            <a:endParaRPr lang="en-GB" sz="2800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4272039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30786" y="2437828"/>
            <a:ext cx="9612971" cy="285273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What can universities do to take a more ethical approach to internationalisation?</a:t>
            </a:r>
            <a:br>
              <a:rPr lang="en-GB" dirty="0" smtClean="0"/>
            </a:br>
            <a:r>
              <a:rPr lang="en-GB" sz="4900" dirty="0" smtClean="0"/>
              <a:t>10 suggestions</a:t>
            </a:r>
            <a:endParaRPr lang="en-GB" sz="4900" dirty="0"/>
          </a:p>
        </p:txBody>
      </p:sp>
    </p:spTree>
    <p:extLst>
      <p:ext uri="{BB962C8B-B14F-4D97-AF65-F5344CB8AC3E}">
        <p14:creationId xmlns:p14="http://schemas.microsoft.com/office/powerpoint/2010/main" val="1964811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1) Disrupt the deficit model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765" y="1738098"/>
            <a:ext cx="4781006" cy="5119902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 smtClean="0"/>
              <a:t>Need for recognition and reflection on the underlying assumptions we have about international students’ skills and </a:t>
            </a:r>
            <a:r>
              <a:rPr lang="en-GB" sz="3200" dirty="0" err="1" smtClean="0"/>
              <a:t>knowledges</a:t>
            </a:r>
            <a:r>
              <a:rPr lang="en-GB" sz="3200" dirty="0" smtClean="0"/>
              <a:t> </a:t>
            </a:r>
          </a:p>
          <a:p>
            <a:r>
              <a:rPr lang="en-GB" sz="3200" dirty="0" smtClean="0"/>
              <a:t>Need for action to transform deficit approaches, such as by calling out deficit narratives in our conversations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2771" y="2715305"/>
            <a:ext cx="6606020" cy="29801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276826" y="5842012"/>
            <a:ext cx="50379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www.tandfonline.com/doi/full/10.1080/03075079.2016.1152466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527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2)Dismantle the international / home student binary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927338"/>
              </p:ext>
            </p:extLst>
          </p:nvPr>
        </p:nvGraphicFramePr>
        <p:xfrm>
          <a:off x="1593668" y="21717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42248" y="3300680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0" b="1" dirty="0" smtClean="0"/>
              <a:t>?</a:t>
            </a:r>
            <a:endParaRPr lang="en-GB" sz="8000" b="1" dirty="0"/>
          </a:p>
        </p:txBody>
      </p:sp>
      <p:pic>
        <p:nvPicPr>
          <p:cNvPr id="8" name="Picture 8" descr="twitter-log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6284689"/>
            <a:ext cx="960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Jones (2017): </a:t>
            </a:r>
            <a:r>
              <a:rPr lang="en-GB" dirty="0">
                <a:hlinkClick r:id="rId8"/>
              </a:rPr>
              <a:t>https://</a:t>
            </a:r>
            <a:r>
              <a:rPr lang="en-GB" dirty="0" smtClean="0">
                <a:hlinkClick r:id="rId8"/>
              </a:rPr>
              <a:t>www.tandfonline.com/doi/full/10.1080/03075079.2017.1293880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0145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3) Decentralise support </a:t>
            </a:r>
            <a:endParaRPr lang="en-GB" dirty="0"/>
          </a:p>
        </p:txBody>
      </p:sp>
      <p:pic>
        <p:nvPicPr>
          <p:cNvPr id="6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  <p:sp>
        <p:nvSpPr>
          <p:cNvPr id="8" name="AutoShape 2" descr="Decentralised system - Wikipedia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1371600" y="1428750"/>
            <a:ext cx="9601200" cy="410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en-GB" sz="3200" dirty="0" smtClean="0"/>
              <a:t>Critical questions about:</a:t>
            </a:r>
          </a:p>
          <a:p>
            <a:r>
              <a:rPr lang="en-GB" sz="3200" dirty="0" smtClean="0"/>
              <a:t>Why are support systems segregated into different departments?</a:t>
            </a:r>
          </a:p>
          <a:p>
            <a:r>
              <a:rPr lang="en-GB" sz="3200" dirty="0" smtClean="0"/>
              <a:t>How can experts in different areas work together to develop a decentralised approach to support?</a:t>
            </a:r>
          </a:p>
          <a:p>
            <a:r>
              <a:rPr lang="en-GB" sz="3200" dirty="0" smtClean="0"/>
              <a:t>Why are some supports separated for international and home students?</a:t>
            </a:r>
            <a:endParaRPr lang="en-GB" sz="3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599" y="4769809"/>
            <a:ext cx="4872446" cy="2088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519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4) Recognise intersectionality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02674"/>
            <a:ext cx="9601200" cy="45720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Tendency for other facets of international students’ identities to be ignored:</a:t>
            </a:r>
          </a:p>
          <a:p>
            <a:pPr lvl="1"/>
            <a:r>
              <a:rPr lang="en-GB" sz="2800" i="0" dirty="0" smtClean="0"/>
              <a:t>Race</a:t>
            </a:r>
            <a:endParaRPr lang="en-GB" sz="1800" i="0" dirty="0" smtClean="0"/>
          </a:p>
          <a:p>
            <a:pPr lvl="1"/>
            <a:r>
              <a:rPr lang="en-GB" sz="2800" i="0" dirty="0" smtClean="0"/>
              <a:t>Gender </a:t>
            </a:r>
          </a:p>
          <a:p>
            <a:pPr lvl="1"/>
            <a:r>
              <a:rPr lang="en-GB" sz="2800" i="0" dirty="0" smtClean="0"/>
              <a:t>Socioeconomic status </a:t>
            </a:r>
          </a:p>
          <a:p>
            <a:pPr lvl="1"/>
            <a:r>
              <a:rPr lang="en-GB" sz="2800" i="0" dirty="0" smtClean="0"/>
              <a:t>Disability </a:t>
            </a:r>
          </a:p>
          <a:p>
            <a:pPr lvl="1"/>
            <a:r>
              <a:rPr lang="en-GB" sz="2800" i="0" dirty="0" smtClean="0"/>
              <a:t>Religion</a:t>
            </a:r>
          </a:p>
          <a:p>
            <a:pPr lvl="1"/>
            <a:r>
              <a:rPr lang="en-GB" sz="2800" i="0" dirty="0" smtClean="0"/>
              <a:t>Caring responsibilities </a:t>
            </a:r>
          </a:p>
          <a:p>
            <a:pPr lvl="1"/>
            <a:r>
              <a:rPr lang="en-GB" sz="2800" i="0" dirty="0" smtClean="0"/>
              <a:t>(and more) </a:t>
            </a:r>
          </a:p>
          <a:p>
            <a:pPr marL="530352" lvl="1" indent="0">
              <a:buNone/>
            </a:pPr>
            <a:endParaRPr lang="en-GB" sz="2800" i="0" dirty="0" smtClean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1292435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856" y="0"/>
            <a:ext cx="9601200" cy="1485900"/>
          </a:xfrm>
        </p:spPr>
        <p:txBody>
          <a:bodyPr/>
          <a:lstStyle/>
          <a:p>
            <a:r>
              <a:rPr lang="en-GB" dirty="0" smtClean="0"/>
              <a:t>5) Address discrimination and racism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742950"/>
            <a:ext cx="9601200" cy="424760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 smtClean="0"/>
              <a:t>Developing </a:t>
            </a:r>
            <a:r>
              <a:rPr lang="en-GB" dirty="0"/>
              <a:t>and supporting faculty roles around workload allocation for anti-racism initiatives that include international </a:t>
            </a:r>
            <a:r>
              <a:rPr lang="en-GB" dirty="0" smtClean="0"/>
              <a:t>students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Inclusion </a:t>
            </a:r>
            <a:r>
              <a:rPr lang="en-GB" dirty="0"/>
              <a:t>of international student representatives on equality and diversity committees</a:t>
            </a:r>
            <a:r>
              <a:rPr lang="en-GB" dirty="0" smtClean="0"/>
              <a:t>;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Staff </a:t>
            </a:r>
            <a:r>
              <a:rPr lang="en-GB" dirty="0"/>
              <a:t>training and reflection to identify and act on micro-aggressions witnessed in the classroom and on </a:t>
            </a:r>
            <a:r>
              <a:rPr lang="en-GB" dirty="0" smtClean="0"/>
              <a:t>campus;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Co-creating </a:t>
            </a:r>
            <a:r>
              <a:rPr lang="en-GB" dirty="0"/>
              <a:t>with students culturally sensitive mechanisms for disclosing instances of discrimination and racism, with explicit policies for acting on </a:t>
            </a:r>
            <a:r>
              <a:rPr lang="en-GB" dirty="0" smtClean="0"/>
              <a:t>disclosures;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Continued </a:t>
            </a:r>
            <a:r>
              <a:rPr lang="en-GB" dirty="0"/>
              <a:t>funding and resources for international societies and campus events that promote intercultural engagement</a:t>
            </a:r>
            <a:r>
              <a:rPr lang="en-GB" dirty="0" smtClean="0"/>
              <a:t>;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Resources </a:t>
            </a:r>
            <a:r>
              <a:rPr lang="en-GB" dirty="0"/>
              <a:t>and commitment to internationalising the curriculum and support for teaching approaches that meaningfully include international students and promote intercultural interaction; </a:t>
            </a:r>
            <a:r>
              <a:rPr lang="en-GB" dirty="0" smtClean="0"/>
              <a:t>and</a:t>
            </a:r>
          </a:p>
          <a:p>
            <a:pPr>
              <a:lnSpc>
                <a:spcPct val="120000"/>
              </a:lnSpc>
            </a:pPr>
            <a:r>
              <a:rPr lang="en-GB" dirty="0" smtClean="0"/>
              <a:t>Engagement </a:t>
            </a:r>
            <a:r>
              <a:rPr lang="en-GB" dirty="0"/>
              <a:t>with wider communities and local businesses around issues that affect students’ experiences off-campus.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856" y="4899013"/>
            <a:ext cx="7077075" cy="19526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73290" y="5594032"/>
            <a:ext cx="36488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www.universityworldnews.com/post.php?story=20201009142439903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3188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0501" y="101079"/>
            <a:ext cx="10607040" cy="1485900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Thematic analysis of social media posts about international students post-COVID (Mittelmeier &amp; Cockayne, under review)</a:t>
            </a:r>
            <a:endParaRPr lang="en-GB" sz="3600" dirty="0"/>
          </a:p>
        </p:txBody>
      </p:sp>
      <p:grpSp>
        <p:nvGrpSpPr>
          <p:cNvPr id="5" name="Group 4"/>
          <p:cNvGrpSpPr/>
          <p:nvPr/>
        </p:nvGrpSpPr>
        <p:grpSpPr>
          <a:xfrm>
            <a:off x="754889" y="1074612"/>
            <a:ext cx="10872651" cy="5721531"/>
            <a:chOff x="0" y="0"/>
            <a:chExt cx="7032895" cy="3500120"/>
          </a:xfrm>
        </p:grpSpPr>
        <p:pic>
          <p:nvPicPr>
            <p:cNvPr id="6" name="image1.png"/>
            <p:cNvPicPr/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194570" y="301558"/>
              <a:ext cx="1838325" cy="1903095"/>
            </a:xfrm>
            <a:prstGeom prst="rect">
              <a:avLst/>
            </a:prstGeom>
            <a:ln/>
          </p:spPr>
        </p:pic>
        <p:pic>
          <p:nvPicPr>
            <p:cNvPr id="7" name="image3.png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0" y="0"/>
              <a:ext cx="5267960" cy="3500120"/>
            </a:xfrm>
            <a:prstGeom prst="rect">
              <a:avLst/>
            </a:prstGeom>
            <a:ln/>
          </p:spPr>
        </p:pic>
      </p:grpSp>
      <p:pic>
        <p:nvPicPr>
          <p:cNvPr id="8" name="Picture 8" descr="twitter-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1445" y="6180526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TextBox 9"/>
          <p:cNvSpPr txBox="1"/>
          <p:nvPr/>
        </p:nvSpPr>
        <p:spPr>
          <a:xfrm>
            <a:off x="10137691" y="6074090"/>
            <a:ext cx="2979699" cy="6848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>
                <a:latin typeface="Calibri"/>
              </a:rPr>
              <a:t>@</a:t>
            </a:r>
            <a:r>
              <a:rPr lang="en-US" sz="2000" b="1" dirty="0" err="1" smtClean="0">
                <a:latin typeface="Calibri"/>
              </a:rPr>
              <a:t>JLMittelmeier</a:t>
            </a:r>
            <a:endParaRPr lang="en-US" sz="2000" b="1" dirty="0" smtClean="0">
              <a:latin typeface="Calibri"/>
            </a:endParaRPr>
          </a:p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000" b="1" dirty="0" smtClean="0">
                <a:latin typeface="Calibri"/>
              </a:rPr>
              <a:t>@</a:t>
            </a:r>
            <a:r>
              <a:rPr lang="en-US" sz="2000" b="1" dirty="0" err="1" smtClean="0">
                <a:latin typeface="Calibri"/>
              </a:rPr>
              <a:t>h_cockayne</a:t>
            </a:r>
            <a:endParaRPr lang="en-US" sz="2000" b="1" dirty="0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35143" y="4851171"/>
            <a:ext cx="31568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Pre-print: </a:t>
            </a:r>
            <a:r>
              <a:rPr lang="en-GB" dirty="0" smtClean="0">
                <a:hlinkClick r:id="rId5"/>
              </a:rPr>
              <a:t>https</a:t>
            </a:r>
            <a:r>
              <a:rPr lang="en-GB" dirty="0">
                <a:hlinkClick r:id="rId5"/>
              </a:rPr>
              <a:t>://</a:t>
            </a:r>
            <a:r>
              <a:rPr lang="en-GB" dirty="0" smtClean="0">
                <a:hlinkClick r:id="rId5"/>
              </a:rPr>
              <a:t>papers.ssrn.com/sol3/papers.cfm?abstract_id=3703604#references-widget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844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10123714" cy="1485900"/>
          </a:xfrm>
        </p:spPr>
        <p:txBody>
          <a:bodyPr/>
          <a:lstStyle/>
          <a:p>
            <a:r>
              <a:rPr lang="en-GB" dirty="0" smtClean="0"/>
              <a:t>6) Support meaningful social interactions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59428"/>
            <a:ext cx="9601200" cy="4898572"/>
          </a:xfrm>
        </p:spPr>
        <p:txBody>
          <a:bodyPr>
            <a:noAutofit/>
          </a:bodyPr>
          <a:lstStyle/>
          <a:p>
            <a:r>
              <a:rPr lang="en-GB" sz="2800" dirty="0"/>
              <a:t>International students are </a:t>
            </a:r>
            <a:r>
              <a:rPr lang="en-GB" sz="2800" dirty="0" smtClean="0"/>
              <a:t>often:</a:t>
            </a:r>
            <a:endParaRPr lang="en-GB" sz="2800" dirty="0"/>
          </a:p>
          <a:p>
            <a:pPr lvl="1"/>
            <a:r>
              <a:rPr lang="en-GB" sz="2800" i="0" dirty="0"/>
              <a:t>Less likely to report having social relationships with home students </a:t>
            </a:r>
            <a:br>
              <a:rPr lang="en-GB" sz="2800" i="0" dirty="0"/>
            </a:br>
            <a:r>
              <a:rPr lang="en-GB" sz="2800" i="0" dirty="0"/>
              <a:t>(</a:t>
            </a:r>
            <a:r>
              <a:rPr lang="en-GB" sz="2800" i="0" dirty="0" err="1"/>
              <a:t>Gareis</a:t>
            </a:r>
            <a:r>
              <a:rPr lang="en-GB" sz="2800" i="0" dirty="0"/>
              <a:t>, 2012; Rienties et al., 2013; Heliot et al., 2019)</a:t>
            </a:r>
          </a:p>
          <a:p>
            <a:pPr lvl="1"/>
            <a:r>
              <a:rPr lang="en-GB" sz="2800" i="0" dirty="0"/>
              <a:t>More likely to encounter stereotypes compared to home students (</a:t>
            </a:r>
            <a:r>
              <a:rPr lang="en-GB" sz="2800" i="0" dirty="0" err="1"/>
              <a:t>Ruble</a:t>
            </a:r>
            <a:r>
              <a:rPr lang="en-GB" sz="2800" i="0" dirty="0"/>
              <a:t> &amp; Zhang, 2013; Imamura et al., 2016</a:t>
            </a:r>
            <a:r>
              <a:rPr lang="en-GB" sz="2800" i="0" dirty="0" smtClean="0"/>
              <a:t>)</a:t>
            </a:r>
            <a:endParaRPr lang="en-GB" sz="2800" i="0" dirty="0"/>
          </a:p>
          <a:p>
            <a:pPr lvl="1"/>
            <a:r>
              <a:rPr lang="en-GB" sz="2800" i="0" dirty="0" smtClean="0"/>
              <a:t>Often perceived by their peers as </a:t>
            </a:r>
            <a:r>
              <a:rPr lang="en-GB" sz="2800" i="0" dirty="0"/>
              <a:t>‘less assimilated’ (Imamura &amp; Zhang, 2014)</a:t>
            </a:r>
          </a:p>
          <a:p>
            <a:pPr marL="0" indent="0">
              <a:buNone/>
            </a:pPr>
            <a:endParaRPr lang="en-GB" sz="1200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28789097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652" y="163067"/>
            <a:ext cx="10646228" cy="14859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Patterns of social division</a:t>
            </a:r>
            <a:br>
              <a:rPr lang="en-GB" dirty="0" smtClean="0"/>
            </a:br>
            <a:r>
              <a:rPr lang="en-GB" dirty="0" smtClean="0"/>
              <a:t>Example from a UK classroom:</a:t>
            </a:r>
            <a:br>
              <a:rPr lang="en-GB" dirty="0" smtClean="0"/>
            </a:br>
            <a:r>
              <a:rPr lang="en-GB" sz="2800" dirty="0" smtClean="0"/>
              <a:t>(Mittelmeier, </a:t>
            </a:r>
            <a:r>
              <a:rPr lang="en-GB" sz="2800" dirty="0" smtClean="0"/>
              <a:t>2017; follow up work Heliot, Mittelmeier, &amp; Rienties, 2020)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572" y="1676069"/>
            <a:ext cx="9719142" cy="5181931"/>
          </a:xfrm>
          <a:prstGeom prst="rect">
            <a:avLst/>
          </a:prstGeom>
        </p:spPr>
      </p:pic>
      <p:pic>
        <p:nvPicPr>
          <p:cNvPr id="5" name="Picture 8" descr="twitt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7247" y="237725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Box 9"/>
          <p:cNvSpPr txBox="1"/>
          <p:nvPr/>
        </p:nvSpPr>
        <p:spPr>
          <a:xfrm>
            <a:off x="9482950" y="247218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176131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internationalisation?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4400" dirty="0" smtClean="0"/>
              <a:t>‘…process of integrating an international, intercultural, or global dimension into the purposes, functions, or delivery of postsecondary education’</a:t>
            </a:r>
            <a:endParaRPr lang="en-GB" sz="4400" dirty="0"/>
          </a:p>
          <a:p>
            <a:pPr marL="0" indent="0" algn="ctr">
              <a:buNone/>
            </a:pPr>
            <a:r>
              <a:rPr lang="en-GB" sz="4400" dirty="0" smtClean="0"/>
              <a:t>(Knight, </a:t>
            </a:r>
            <a:r>
              <a:rPr lang="en-GB" sz="4400" dirty="0"/>
              <a:t>2004) </a:t>
            </a:r>
          </a:p>
          <a:p>
            <a:endParaRPr lang="en-GB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74939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84432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10013492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7</a:t>
            </a:r>
            <a:r>
              <a:rPr lang="en-GB" dirty="0" smtClean="0"/>
              <a:t>) Decolonise and internationalise the curriculum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545874"/>
            <a:ext cx="9601200" cy="2026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dirty="0"/>
              <a:t>‘Adding a few readings from non-Western scholars to reading lists or adding a section of the course on “race” is a shallow interpretation of the </a:t>
            </a:r>
            <a:r>
              <a:rPr lang="en-GB" sz="2600" dirty="0" err="1"/>
              <a:t>decolonial</a:t>
            </a:r>
            <a:r>
              <a:rPr lang="en-GB" sz="2600" dirty="0"/>
              <a:t> agenda.’</a:t>
            </a:r>
          </a:p>
          <a:p>
            <a:pPr marL="0" indent="0" algn="ctr">
              <a:buNone/>
            </a:pPr>
            <a:r>
              <a:rPr lang="en-GB" dirty="0"/>
              <a:t>(Laing, 2020, p. 6)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06731" y="2171700"/>
            <a:ext cx="915706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Useful reflection tool </a:t>
            </a:r>
            <a:r>
              <a:rPr lang="en-GB" sz="2400" dirty="0"/>
              <a:t>for internationalisation: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srhe.tandfonline.com/doi/abs/10.1080/14703297.2017.1386118</a:t>
            </a:r>
            <a:r>
              <a:rPr lang="en-GB" dirty="0" smtClean="0"/>
              <a:t> </a:t>
            </a:r>
          </a:p>
          <a:p>
            <a:endParaRPr lang="en-GB" dirty="0"/>
          </a:p>
          <a:p>
            <a:r>
              <a:rPr lang="en-GB" sz="2800" dirty="0"/>
              <a:t>Decolonisation toolkit from SAOS: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blogs.soas.ac.uk/decolonisingsoas/files/2018/10/Decolonising-SOAS-Learning-and-Teaching-Toolkit-AB.pdf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0372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8</a:t>
            </a:r>
            <a:r>
              <a:rPr lang="en-GB" dirty="0" smtClean="0"/>
              <a:t>) Transform our teaching practices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89610"/>
            <a:ext cx="9601200" cy="40756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 smtClean="0"/>
              <a:t>Considering opportunities  for:</a:t>
            </a:r>
          </a:p>
          <a:p>
            <a:r>
              <a:rPr lang="en-GB" sz="3200" dirty="0" smtClean="0"/>
              <a:t>Developing </a:t>
            </a:r>
            <a:r>
              <a:rPr lang="en-GB" sz="3200" dirty="0"/>
              <a:t>students’ “critical consciousness” (Freire, 1970)</a:t>
            </a:r>
          </a:p>
          <a:p>
            <a:r>
              <a:rPr lang="en-GB" sz="3200" dirty="0" smtClean="0"/>
              <a:t>Questioning the underlying cultural assumptions of our pedagogies </a:t>
            </a:r>
            <a:endParaRPr lang="en-GB" sz="3200" dirty="0"/>
          </a:p>
          <a:p>
            <a:r>
              <a:rPr lang="en-GB" sz="3200" dirty="0"/>
              <a:t>Developing opportunities for students to drive the direction of the conversation </a:t>
            </a:r>
          </a:p>
          <a:p>
            <a:endParaRPr lang="en-GB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247" y="263851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482950" y="273344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2402784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9) Develop evidence for pedagogies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  <p:pic>
        <p:nvPicPr>
          <p:cNvPr id="3074" name="Picture 2" descr="https://lh4.googleusercontent.com/ySRTeH-n5oLoTRbogLHqGmSeBXWiEeGVUW2ccWfbWo3ws74joq8PsEk66qVQee-FNSFXNbwHLRvdmB3ALEb8OjUTlto6_CFqTlCTfKihWUoFquIh5jf8Nx7KSRDeMckgc2fOtAoky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2995"/>
            <a:ext cx="121920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18903" y="6434096"/>
            <a:ext cx="4122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</a:t>
            </a:r>
            <a:r>
              <a:rPr lang="en-GB" dirty="0" smtClean="0"/>
              <a:t>rom Lomer &amp; Mittelmeier (under review)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2163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873991"/>
            <a:ext cx="9601200" cy="1485900"/>
          </a:xfrm>
        </p:spPr>
        <p:txBody>
          <a:bodyPr/>
          <a:lstStyle/>
          <a:p>
            <a:r>
              <a:rPr lang="en-GB" dirty="0" smtClean="0"/>
              <a:t>10</a:t>
            </a:r>
            <a:r>
              <a:rPr lang="en-GB" dirty="0" smtClean="0"/>
              <a:t>) Engage with local communities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777" y="2286000"/>
            <a:ext cx="10685417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b="1" dirty="0"/>
              <a:t>Growing polarisation of views towards international </a:t>
            </a:r>
            <a:r>
              <a:rPr lang="en-GB" sz="3200" b="1" dirty="0" smtClean="0"/>
              <a:t>students:</a:t>
            </a:r>
          </a:p>
          <a:p>
            <a:pPr marL="0" indent="0">
              <a:buNone/>
            </a:pPr>
            <a:r>
              <a:rPr lang="en-GB" sz="3000" b="1" dirty="0" smtClean="0"/>
              <a:t>UK</a:t>
            </a:r>
            <a:r>
              <a:rPr lang="en-GB" sz="3000" b="1" dirty="0" smtClean="0"/>
              <a:t>: </a:t>
            </a:r>
            <a:r>
              <a:rPr lang="en-GB" sz="3000" dirty="0" smtClean="0"/>
              <a:t>Majority of the public believe </a:t>
            </a:r>
            <a:r>
              <a:rPr lang="en-GB" sz="3000" dirty="0"/>
              <a:t>(58%) </a:t>
            </a:r>
            <a:r>
              <a:rPr lang="en-GB" sz="3000" dirty="0" smtClean="0"/>
              <a:t>the </a:t>
            </a:r>
            <a:r>
              <a:rPr lang="en-GB" sz="3000" dirty="0"/>
              <a:t>UK should continue competing for international students, </a:t>
            </a:r>
            <a:r>
              <a:rPr lang="en-GB" sz="3000" dirty="0" smtClean="0"/>
              <a:t>while a </a:t>
            </a:r>
            <a:r>
              <a:rPr lang="en-GB" sz="3000" dirty="0"/>
              <a:t>sizable minority (19%) </a:t>
            </a:r>
            <a:r>
              <a:rPr lang="en-GB" sz="3000" dirty="0" smtClean="0"/>
              <a:t>wish </a:t>
            </a:r>
            <a:r>
              <a:rPr lang="en-GB" sz="3000" dirty="0"/>
              <a:t>to see numbers decrease (UUK, 2018). </a:t>
            </a:r>
            <a:endParaRPr lang="en-GB" sz="3000" dirty="0" smtClean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247" y="237725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482950" y="247218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72958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takeaway messages…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0423"/>
            <a:ext cx="9601200" cy="4116977"/>
          </a:xfrm>
        </p:spPr>
        <p:txBody>
          <a:bodyPr>
            <a:normAutofit/>
          </a:bodyPr>
          <a:lstStyle/>
          <a:p>
            <a:r>
              <a:rPr lang="en-GB" sz="3600" dirty="0" smtClean="0"/>
              <a:t>Internationalisation is about more than just the presence of international students </a:t>
            </a:r>
          </a:p>
          <a:p>
            <a:r>
              <a:rPr lang="en-GB" sz="3600" dirty="0" smtClean="0"/>
              <a:t>Internationalisation brings questions of ethics and inclusivity </a:t>
            </a:r>
          </a:p>
          <a:p>
            <a:r>
              <a:rPr lang="en-GB" sz="3600" dirty="0" smtClean="0"/>
              <a:t>Internationalisation is, at its very core, a transformative rather than additive approach</a:t>
            </a:r>
            <a:endParaRPr lang="en-GB" sz="3600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7247" y="237725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482950" y="247218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16556983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685800"/>
            <a:ext cx="10097589" cy="1485900"/>
          </a:xfrm>
        </p:spPr>
        <p:txBody>
          <a:bodyPr/>
          <a:lstStyle/>
          <a:p>
            <a:r>
              <a:rPr lang="en-GB" dirty="0" smtClean="0"/>
              <a:t>Readings for critical internationalisation: Some good starting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572000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Buckner, E., &amp; Stein, S. (2020). What Counts as internationalization? Deconstructing the internationalization imperative. </a:t>
            </a:r>
            <a:r>
              <a:rPr lang="en-GB" i="1" dirty="0"/>
              <a:t>Journal of Studies in International Education, 24</a:t>
            </a:r>
            <a:r>
              <a:rPr lang="en-GB" dirty="0"/>
              <a:t>(2), 151–166. </a:t>
            </a:r>
            <a:r>
              <a:rPr lang="en-GB" u="sng" dirty="0">
                <a:hlinkClick r:id="rId2"/>
              </a:rPr>
              <a:t>https://doi.org/10.1177/1028315319829878</a:t>
            </a:r>
            <a:r>
              <a:rPr lang="en-GB" dirty="0"/>
              <a:t> </a:t>
            </a:r>
            <a:endParaRPr lang="en-GB" dirty="0" smtClean="0"/>
          </a:p>
          <a:p>
            <a:r>
              <a:rPr lang="en-GB" dirty="0" err="1"/>
              <a:t>Gayton</a:t>
            </a:r>
            <a:r>
              <a:rPr lang="en-GB" dirty="0"/>
              <a:t>, A. M. (2019). Exploring the widening participation-internationalisation nexus: evidence from current theory and practice Exploring the widening participation-internationalisation nexus: evidence from current theory and practice. </a:t>
            </a:r>
            <a:r>
              <a:rPr lang="en-GB" i="1" dirty="0"/>
              <a:t>Journal of Further and Higher Education </a:t>
            </a:r>
            <a:r>
              <a:rPr lang="en-GB" u="sng" dirty="0">
                <a:hlinkClick r:id="rId3"/>
              </a:rPr>
              <a:t>https://doi.org/10.1080/0309877X.2019.1678014</a:t>
            </a:r>
            <a:endParaRPr lang="en-GB" dirty="0"/>
          </a:p>
          <a:p>
            <a:r>
              <a:rPr lang="en-GB" dirty="0" err="1"/>
              <a:t>Heng</a:t>
            </a:r>
            <a:r>
              <a:rPr lang="en-GB" dirty="0"/>
              <a:t>, T. T. (2018). Different is not deficient: Contradicting stereotypes of Chinese international students in US higher education. </a:t>
            </a:r>
            <a:r>
              <a:rPr lang="en-GB" i="1" dirty="0"/>
              <a:t>Studies in Higher Education, 43</a:t>
            </a:r>
            <a:r>
              <a:rPr lang="en-GB" dirty="0"/>
              <a:t>(1), 22-36. </a:t>
            </a:r>
            <a:r>
              <a:rPr lang="en-GB" u="sng" dirty="0">
                <a:hlinkClick r:id="rId4"/>
              </a:rPr>
              <a:t>https://doi.org/10.1080/03075079.2016.1152466</a:t>
            </a:r>
            <a:r>
              <a:rPr lang="en-GB" dirty="0"/>
              <a:t>. </a:t>
            </a:r>
            <a:endParaRPr lang="en-GB" dirty="0"/>
          </a:p>
          <a:p>
            <a:r>
              <a:rPr lang="en-GB" dirty="0"/>
              <a:t>Jones, E. (2017). </a:t>
            </a:r>
            <a:r>
              <a:rPr lang="en-GB" dirty="0" err="1"/>
              <a:t>Problematising</a:t>
            </a:r>
            <a:r>
              <a:rPr lang="en-GB" dirty="0"/>
              <a:t> and reimagining the notion of ‘international student experience’. </a:t>
            </a:r>
            <a:r>
              <a:rPr lang="en-GB" i="1" dirty="0"/>
              <a:t>Studies in Higher Education, 42</a:t>
            </a:r>
            <a:r>
              <a:rPr lang="en-GB" dirty="0"/>
              <a:t>(5), 933-943. </a:t>
            </a:r>
            <a:r>
              <a:rPr lang="en-GB" u="sng" dirty="0">
                <a:hlinkClick r:id="rId5"/>
              </a:rPr>
              <a:t>https://doi.org/10.1080/03075079.2017.1293880</a:t>
            </a:r>
            <a:r>
              <a:rPr lang="en-GB" dirty="0"/>
              <a:t> </a:t>
            </a:r>
            <a:endParaRPr lang="en-GB" dirty="0"/>
          </a:p>
          <a:p>
            <a:r>
              <a:rPr lang="en-GB" dirty="0"/>
              <a:t>Madge, C., </a:t>
            </a:r>
            <a:r>
              <a:rPr lang="en-GB" dirty="0" err="1"/>
              <a:t>Raghuram</a:t>
            </a:r>
            <a:r>
              <a:rPr lang="en-GB" dirty="0"/>
              <a:t>, P., &amp; </a:t>
            </a:r>
            <a:r>
              <a:rPr lang="en-GB" dirty="0" err="1"/>
              <a:t>Noxolo</a:t>
            </a:r>
            <a:r>
              <a:rPr lang="en-GB" dirty="0"/>
              <a:t>, P. (2014). Conceptualizing international education: From international student to international study. </a:t>
            </a:r>
            <a:r>
              <a:rPr lang="en-GB" i="1" dirty="0"/>
              <a:t>Progress in Human Geography, 39</a:t>
            </a:r>
            <a:r>
              <a:rPr lang="en-GB" dirty="0"/>
              <a:t>(6), 681-701. </a:t>
            </a:r>
            <a:r>
              <a:rPr lang="en-GB" u="sng" dirty="0">
                <a:hlinkClick r:id="rId6"/>
              </a:rPr>
              <a:t>https://doi.org/10.1177/0309132514526442</a:t>
            </a:r>
            <a:r>
              <a:rPr lang="en-GB" dirty="0"/>
              <a:t>   </a:t>
            </a:r>
            <a:endParaRPr lang="en-GB" dirty="0" smtClean="0"/>
          </a:p>
          <a:p>
            <a:r>
              <a:rPr lang="en-GB" dirty="0" err="1"/>
              <a:t>Madriaga</a:t>
            </a:r>
            <a:r>
              <a:rPr lang="en-GB" dirty="0"/>
              <a:t>, M., &amp; </a:t>
            </a:r>
            <a:r>
              <a:rPr lang="en-GB" dirty="0" err="1"/>
              <a:t>McCaig</a:t>
            </a:r>
            <a:r>
              <a:rPr lang="en-GB" dirty="0"/>
              <a:t>, C. (2019). How international students of colour become Black: a story of whiteness in English higher education. </a:t>
            </a:r>
            <a:r>
              <a:rPr lang="en-GB" i="1" dirty="0"/>
              <a:t>Teaching in Higher Education.</a:t>
            </a:r>
            <a:r>
              <a:rPr lang="en-GB" dirty="0"/>
              <a:t> </a:t>
            </a:r>
            <a:r>
              <a:rPr lang="en-GB" u="sng" dirty="0">
                <a:hlinkClick r:id="rId7"/>
              </a:rPr>
              <a:t>https://doi.org/10.1080/13562517.2019.1696300</a:t>
            </a:r>
            <a:endParaRPr lang="en-GB" dirty="0"/>
          </a:p>
          <a:p>
            <a:r>
              <a:rPr lang="en-GB" dirty="0"/>
              <a:t>Rizvi, F. (2019). Global interconnectivity and its ethical challenges in education. </a:t>
            </a:r>
            <a:r>
              <a:rPr lang="en-GB" i="1" dirty="0"/>
              <a:t>Asia Pacific Education Review, 20</a:t>
            </a:r>
            <a:r>
              <a:rPr lang="en-GB" dirty="0"/>
              <a:t>(2), 315–326. </a:t>
            </a:r>
            <a:r>
              <a:rPr lang="en-GB" u="sng" dirty="0">
                <a:hlinkClick r:id="rId8"/>
              </a:rPr>
              <a:t>https://doi.org/10.1007/s12564-019-09596-y</a:t>
            </a:r>
            <a:endParaRPr lang="en-GB" dirty="0"/>
          </a:p>
          <a:p>
            <a:r>
              <a:rPr lang="en-GB" dirty="0"/>
              <a:t>Stein, S. (2019). Critical internationalization studies at an impasse: making space for complexity, uncertainty, and complicity in a time of global challenges. </a:t>
            </a:r>
            <a:r>
              <a:rPr lang="en-GB" i="1" dirty="0"/>
              <a:t>Studies in Higher Education</a:t>
            </a:r>
            <a:r>
              <a:rPr lang="en-GB" dirty="0"/>
              <a:t>. </a:t>
            </a:r>
            <a:r>
              <a:rPr lang="en-GB" u="sng" dirty="0">
                <a:hlinkClick r:id="rId9"/>
              </a:rPr>
              <a:t>https://doi.org/10.1080/03075079.2019.1704722</a:t>
            </a:r>
            <a:r>
              <a:rPr lang="en-GB" dirty="0"/>
              <a:t> 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77247" y="237725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482950" y="247218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19790870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6429"/>
          </a:xfrm>
        </p:spPr>
        <p:txBody>
          <a:bodyPr/>
          <a:lstStyle/>
          <a:p>
            <a:r>
              <a:rPr lang="en-GB" dirty="0" smtClean="0"/>
              <a:t>Contact Information: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93669"/>
            <a:ext cx="9601200" cy="42737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 smtClean="0"/>
              <a:t>Jenna Mittelmeier</a:t>
            </a:r>
            <a:br>
              <a:rPr lang="en-GB" sz="4000" dirty="0" smtClean="0"/>
            </a:br>
            <a:r>
              <a:rPr lang="en-GB" sz="4000" dirty="0" smtClean="0"/>
              <a:t>Lecturer in International Education</a:t>
            </a:r>
            <a:br>
              <a:rPr lang="en-GB" sz="4000" dirty="0" smtClean="0"/>
            </a:br>
            <a:r>
              <a:rPr lang="en-GB" sz="4000" dirty="0" smtClean="0"/>
              <a:t>University of Manchester</a:t>
            </a: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>
                <a:hlinkClick r:id="rId2"/>
              </a:rPr>
              <a:t>jenna.mittelmeier@manchester.ac.uk</a:t>
            </a: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>Twitter: @</a:t>
            </a:r>
            <a:r>
              <a:rPr lang="en-GB" sz="4000" dirty="0" err="1" smtClean="0"/>
              <a:t>JLMittelmeier</a:t>
            </a:r>
            <a:endParaRPr lang="en-GB" sz="4000" dirty="0" smtClean="0"/>
          </a:p>
        </p:txBody>
      </p:sp>
    </p:spTree>
    <p:extLst>
      <p:ext uri="{BB962C8B-B14F-4D97-AF65-F5344CB8AC3E}">
        <p14:creationId xmlns:p14="http://schemas.microsoft.com/office/powerpoint/2010/main" val="23011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Curriculum internationalisation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28750"/>
            <a:ext cx="9601200" cy="529045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400" dirty="0" smtClean="0"/>
              <a:t>“…the </a:t>
            </a:r>
            <a:r>
              <a:rPr lang="en-GB" sz="4400" dirty="0"/>
              <a:t>incorporation of an international and intercultural dimension into the content of the curriculum as well as the teaching and learning processes and support services of a program of study. </a:t>
            </a:r>
            <a:endParaRPr lang="en-GB" sz="4400" dirty="0" smtClean="0"/>
          </a:p>
          <a:p>
            <a:pPr marL="0" indent="0" algn="ctr">
              <a:buNone/>
            </a:pPr>
            <a:r>
              <a:rPr lang="en-GB" sz="3600" dirty="0" smtClean="0"/>
              <a:t>(</a:t>
            </a:r>
            <a:r>
              <a:rPr lang="en-GB" sz="3600" dirty="0" err="1" smtClean="0"/>
              <a:t>Leask</a:t>
            </a:r>
            <a:r>
              <a:rPr lang="en-GB" sz="3600" dirty="0" smtClean="0"/>
              <a:t>, 2009)</a:t>
            </a:r>
            <a:endParaRPr lang="en-GB" sz="3600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164676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is this a topic of conversation?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810396"/>
            <a:ext cx="9601200" cy="105700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Projections of worldwide international student number growth (ICEF, 2018)</a:t>
            </a:r>
            <a:endParaRPr lang="en-GB" dirty="0"/>
          </a:p>
        </p:txBody>
      </p:sp>
      <p:pic>
        <p:nvPicPr>
          <p:cNvPr id="1026" name="Picture 2" descr="Study projects dramatic growth for global higher education through 2040 -  ICEF Monitor - Market intelligence for international student recruit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55" y="2171700"/>
            <a:ext cx="10270378" cy="2638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twitt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2538079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21779" y="2385577"/>
            <a:ext cx="9612971" cy="285273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What are (some of) the ethical tensions of internationalisation?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12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37160"/>
            <a:ext cx="9601200" cy="1485900"/>
          </a:xfrm>
        </p:spPr>
        <p:txBody>
          <a:bodyPr/>
          <a:lstStyle/>
          <a:p>
            <a:r>
              <a:rPr lang="en-GB" dirty="0" smtClean="0"/>
              <a:t>Ethical considerations for </a:t>
            </a:r>
            <a:br>
              <a:rPr lang="en-GB" dirty="0" smtClean="0"/>
            </a:br>
            <a:r>
              <a:rPr lang="en-GB" dirty="0" smtClean="0"/>
              <a:t>our work with international students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23060"/>
            <a:ext cx="9601200" cy="3581400"/>
          </a:xfrm>
        </p:spPr>
        <p:txBody>
          <a:bodyPr>
            <a:noAutofit/>
          </a:bodyPr>
          <a:lstStyle/>
          <a:p>
            <a:r>
              <a:rPr lang="en-GB" sz="4000" dirty="0" smtClean="0"/>
              <a:t>‘Diversity’ often equated with ‘nationality’ </a:t>
            </a:r>
          </a:p>
          <a:p>
            <a:r>
              <a:rPr lang="en-GB" sz="4000" dirty="0" smtClean="0"/>
              <a:t>Homogenisation of </a:t>
            </a:r>
            <a:r>
              <a:rPr lang="en-GB" sz="4000" u="sng" dirty="0" smtClean="0"/>
              <a:t>THE</a:t>
            </a:r>
            <a:r>
              <a:rPr lang="en-GB" sz="4000" dirty="0" smtClean="0"/>
              <a:t> ‘international student experience’</a:t>
            </a:r>
          </a:p>
          <a:p>
            <a:r>
              <a:rPr lang="en-GB" sz="4000" dirty="0" smtClean="0"/>
              <a:t>Binary division between ‘home’ and ‘international’ students</a:t>
            </a:r>
          </a:p>
          <a:p>
            <a:pPr marL="0" indent="0">
              <a:buNone/>
            </a:pPr>
            <a:r>
              <a:rPr lang="en-GB" sz="1800" dirty="0" smtClean="0"/>
              <a:t>In more detail: Lomer, S. &amp; Mittelmeier, J. (2020). Ethical challenges of hosting international Chinese students. In M. Natzler (</a:t>
            </a:r>
            <a:r>
              <a:rPr lang="en-GB" sz="1800" dirty="0" err="1" smtClean="0"/>
              <a:t>ed</a:t>
            </a:r>
            <a:r>
              <a:rPr lang="en-GB" sz="1800" dirty="0" smtClean="0"/>
              <a:t>). </a:t>
            </a:r>
            <a:r>
              <a:rPr lang="en-GB" sz="1800" i="1" dirty="0" smtClean="0"/>
              <a:t>UK universities and China</a:t>
            </a:r>
            <a:r>
              <a:rPr lang="en-GB" sz="1800" dirty="0" smtClean="0"/>
              <a:t>. Higher Education Policy </a:t>
            </a:r>
            <a:r>
              <a:rPr lang="en-GB" sz="1800" dirty="0" err="1" smtClean="0"/>
              <a:t>Insititute</a:t>
            </a:r>
            <a:r>
              <a:rPr lang="en-GB" sz="1800" dirty="0"/>
              <a:t>. </a:t>
            </a:r>
            <a:r>
              <a:rPr lang="en-GB" sz="1800" dirty="0">
                <a:hlinkClick r:id="rId2"/>
              </a:rPr>
              <a:t>https://</a:t>
            </a:r>
            <a:r>
              <a:rPr lang="en-GB" sz="1800" dirty="0" smtClean="0">
                <a:hlinkClick r:id="rId2"/>
              </a:rPr>
              <a:t>www.hepi.ac.uk/wp-content/uploads/2020/07/UK-Universities-and-China_HEPI-Report-132_FINAL.pdf</a:t>
            </a:r>
            <a:r>
              <a:rPr lang="en-GB" sz="1800" dirty="0" smtClean="0"/>
              <a:t> </a:t>
            </a:r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909331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Ethical tensions for the curriculum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11235"/>
            <a:ext cx="9601200" cy="3581400"/>
          </a:xfrm>
        </p:spPr>
        <p:txBody>
          <a:bodyPr>
            <a:normAutofit lnSpcReduction="10000"/>
          </a:bodyPr>
          <a:lstStyle/>
          <a:p>
            <a:r>
              <a:rPr lang="en-GB" sz="3200" dirty="0" smtClean="0"/>
              <a:t>Skills development outside of content knowledge tends to be centralised (language centres, study skills, etc.) </a:t>
            </a:r>
          </a:p>
          <a:p>
            <a:r>
              <a:rPr lang="en-GB" sz="3200" dirty="0" smtClean="0"/>
              <a:t>Tendency to focus on additive measures rather than transformative </a:t>
            </a:r>
          </a:p>
          <a:p>
            <a:r>
              <a:rPr lang="en-GB" sz="3200" dirty="0" smtClean="0"/>
              <a:t>Tendency for inclusions to be performative rather than meaningfully engaged with 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1001170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274" y="6376672"/>
            <a:ext cx="9601200" cy="148590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Mittelmeier (2017)</a:t>
            </a:r>
            <a:endParaRPr lang="en-GB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043733"/>
              </p:ext>
            </p:extLst>
          </p:nvPr>
        </p:nvGraphicFramePr>
        <p:xfrm>
          <a:off x="1280160" y="823325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80160" y="4415246"/>
            <a:ext cx="2939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Gave home students an advantage, but was more easily relatable and interesting to international students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702628" y="4415246"/>
            <a:ext cx="2939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Provided opportunities for intercultural discussion, but made some students feel uncomfortable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8033657" y="4454435"/>
            <a:ext cx="2939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Led students to feel disconnected, more instances of discriminatory language </a:t>
            </a:r>
            <a:endParaRPr lang="en-GB" sz="2000" dirty="0"/>
          </a:p>
        </p:txBody>
      </p:sp>
      <p:pic>
        <p:nvPicPr>
          <p:cNvPr id="9" name="Picture 8" descr="twitter-log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1972663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Ethical tensions for pedagogy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54926"/>
            <a:ext cx="9601200" cy="4012474"/>
          </a:xfrm>
        </p:spPr>
        <p:txBody>
          <a:bodyPr>
            <a:normAutofit lnSpcReduction="10000"/>
          </a:bodyPr>
          <a:lstStyle/>
          <a:p>
            <a:r>
              <a:rPr lang="en-GB" sz="3200" dirty="0" smtClean="0"/>
              <a:t>Tendency for discussions to focus on ‘adaptation’ (i.e. assumptions that students should ‘adapt’ to British-style learning)</a:t>
            </a:r>
          </a:p>
          <a:p>
            <a:r>
              <a:rPr lang="en-GB" sz="3200" dirty="0" smtClean="0"/>
              <a:t>Tendency to focus on what students are assumed to ‘lack’: participation, critical thinking, experience, etc.</a:t>
            </a:r>
          </a:p>
          <a:p>
            <a:r>
              <a:rPr lang="en-GB" sz="3200" dirty="0" smtClean="0"/>
              <a:t>Limited recognition or reflection on the cultural and historical educational values that shape students’ perceptions or contributions </a:t>
            </a:r>
          </a:p>
          <a:p>
            <a:endParaRPr lang="en-GB" dirty="0"/>
          </a:p>
        </p:txBody>
      </p:sp>
      <p:pic>
        <p:nvPicPr>
          <p:cNvPr id="4" name="Picture 8" descr="twitt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197" y="148813"/>
            <a:ext cx="476246" cy="476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9"/>
          <p:cNvSpPr txBox="1"/>
          <p:nvPr/>
        </p:nvSpPr>
        <p:spPr>
          <a:xfrm>
            <a:off x="9821900" y="158306"/>
            <a:ext cx="2979699" cy="4385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latin typeface="Calibri"/>
              </a:rPr>
              <a:t>@JLMittelmeier</a:t>
            </a:r>
          </a:p>
        </p:txBody>
      </p:sp>
    </p:spTree>
    <p:extLst>
      <p:ext uri="{BB962C8B-B14F-4D97-AF65-F5344CB8AC3E}">
        <p14:creationId xmlns:p14="http://schemas.microsoft.com/office/powerpoint/2010/main" val="360656507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10125</TotalTime>
  <Words>1424</Words>
  <Application>Microsoft Office PowerPoint</Application>
  <PresentationFormat>Widescreen</PresentationFormat>
  <Paragraphs>133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Franklin Gothic Book</vt:lpstr>
      <vt:lpstr>Crop</vt:lpstr>
      <vt:lpstr>Developing ethical internationalisation of the curriculum and pedagogy</vt:lpstr>
      <vt:lpstr>What is internationalisation?</vt:lpstr>
      <vt:lpstr>Curriculum internationalisation </vt:lpstr>
      <vt:lpstr>Why is this a topic of conversation?</vt:lpstr>
      <vt:lpstr>What are (some of) the ethical tensions of internationalisation?</vt:lpstr>
      <vt:lpstr>Ethical considerations for  our work with international students</vt:lpstr>
      <vt:lpstr>Ethical tensions for the curriculum</vt:lpstr>
      <vt:lpstr>Mittelmeier (2017)</vt:lpstr>
      <vt:lpstr>Ethical tensions for pedagogy</vt:lpstr>
      <vt:lpstr>‘Pedagogies of Internationalisation’ SRHE project – (Lomer &amp; Mittelmeier, 2020)</vt:lpstr>
      <vt:lpstr>What can universities do to take a more ethical approach to internationalisation? 10 suggestions</vt:lpstr>
      <vt:lpstr>1) Disrupt the deficit model </vt:lpstr>
      <vt:lpstr>2)Dismantle the international / home student binary</vt:lpstr>
      <vt:lpstr>3) Decentralise support </vt:lpstr>
      <vt:lpstr>4) Recognise intersectionality </vt:lpstr>
      <vt:lpstr>5) Address discrimination and racism </vt:lpstr>
      <vt:lpstr>Thematic analysis of social media posts about international students post-COVID (Mittelmeier &amp; Cockayne, under review)</vt:lpstr>
      <vt:lpstr>6) Support meaningful social interactions</vt:lpstr>
      <vt:lpstr>Patterns of social division Example from a UK classroom: (Mittelmeier, 2017; follow up work Heliot, Mittelmeier, &amp; Rienties, 2020)</vt:lpstr>
      <vt:lpstr>7) Decolonise and internationalise the curriculum </vt:lpstr>
      <vt:lpstr>8) Transform our teaching practices</vt:lpstr>
      <vt:lpstr>9) Develop evidence for pedagogies </vt:lpstr>
      <vt:lpstr>10) Engage with local communities</vt:lpstr>
      <vt:lpstr>Some takeaway messages… </vt:lpstr>
      <vt:lpstr>Readings for critical internationalisation: Some good starting points</vt:lpstr>
      <vt:lpstr>Contact Information: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ethical internationalisation of the curriculum and pedagogy</dc:title>
  <dc:creator>Jenna Mittelmeier</dc:creator>
  <cp:lastModifiedBy>Jenna Mittelmeier</cp:lastModifiedBy>
  <cp:revision>34</cp:revision>
  <dcterms:created xsi:type="dcterms:W3CDTF">2020-10-13T08:13:18Z</dcterms:created>
  <dcterms:modified xsi:type="dcterms:W3CDTF">2020-10-20T08:58:20Z</dcterms:modified>
</cp:coreProperties>
</file>