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0" r:id="rId4"/>
    <p:sldId id="263" r:id="rId5"/>
    <p:sldId id="276" r:id="rId6"/>
    <p:sldId id="289" r:id="rId7"/>
    <p:sldId id="302" r:id="rId8"/>
    <p:sldId id="301" r:id="rId9"/>
    <p:sldId id="277" r:id="rId10"/>
    <p:sldId id="264" r:id="rId11"/>
    <p:sldId id="261" r:id="rId12"/>
    <p:sldId id="278" r:id="rId13"/>
    <p:sldId id="279" r:id="rId14"/>
    <p:sldId id="300" r:id="rId15"/>
    <p:sldId id="299" r:id="rId16"/>
    <p:sldId id="265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CC"/>
    <a:srgbClr val="FF66FF"/>
    <a:srgbClr val="FF99FF"/>
    <a:srgbClr val="CCCCFF"/>
    <a:srgbClr val="FFFFFF"/>
    <a:srgbClr val="99FF99"/>
    <a:srgbClr val="CCFFCC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7E475-4630-4C0B-A076-9E6C020CC370}" type="datetimeFigureOut">
              <a:rPr lang="en-GB" smtClean="0"/>
              <a:t>28/05/2018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B4818-97ED-4CE5-BEF9-867FCF316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639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B4818-97ED-4CE5-BEF9-867FCF316E45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15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4310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B4818-97ED-4CE5-BEF9-867FCF316E45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437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73474" y="5185636"/>
            <a:ext cx="5390934" cy="4242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1347788"/>
            <a:ext cx="6462712" cy="36369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442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777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116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31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9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975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41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43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84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736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69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682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76F73-9D96-4F12-AF55-A273E9FAE9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31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wei.org/iceber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111/bjet.12256" TargetMode="External"/><Relationship Id="rId3" Type="http://schemas.openxmlformats.org/officeDocument/2006/relationships/hyperlink" Target="http://tinyurl.com/58q2lj" TargetMode="External"/><Relationship Id="rId7" Type="http://schemas.openxmlformats.org/officeDocument/2006/relationships/hyperlink" Target="http://dx.doi/org/10.1080/09687760802315978" TargetMode="External"/><Relationship Id="rId2" Type="http://schemas.openxmlformats.org/officeDocument/2006/relationships/hyperlink" Target="http://dx.doi.org/10.1111/j.1467-8535.2009.01013.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t.ly/1XL7ncN" TargetMode="External"/><Relationship Id="rId5" Type="http://schemas.openxmlformats.org/officeDocument/2006/relationships/hyperlink" Target="http://dx.doi.org/10.1080/02680513.2013.796286" TargetMode="External"/><Relationship Id="rId4" Type="http://schemas.openxmlformats.org/officeDocument/2006/relationships/hyperlink" Target="http://nectar.northampton.ac.uk/5492/" TargetMode="External"/><Relationship Id="rId9" Type="http://schemas.openxmlformats.org/officeDocument/2006/relationships/hyperlink" Target="http://dx.doi.org/10.3390/educsci4010052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own.edu/academics/education-alliance/sites/brown.edu.academics.education-alliance/files/publications/act_research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96" y="245128"/>
            <a:ext cx="1285875" cy="1095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38" y="1412875"/>
            <a:ext cx="10868025" cy="16097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8974" y="3424102"/>
            <a:ext cx="6227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75000"/>
                  </a:schemeClr>
                </a:solidFill>
              </a:rPr>
              <a:t>Creating and Measuring the Future</a:t>
            </a:r>
            <a:endParaRPr lang="en-GB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Shape 89"/>
          <p:cNvSpPr txBox="1">
            <a:spLocks/>
          </p:cNvSpPr>
          <p:nvPr/>
        </p:nvSpPr>
        <p:spPr>
          <a:xfrm>
            <a:off x="1991969" y="4270785"/>
            <a:ext cx="7021813" cy="1655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002060"/>
              </a:buClr>
              <a:buSzPts val="2400"/>
              <a:buFont typeface="Arial"/>
              <a:buNone/>
            </a:pPr>
            <a:r>
              <a:rPr lang="en-GB" sz="1600" dirty="0" smtClean="0">
                <a:solidFill>
                  <a:srgbClr val="002060"/>
                </a:solidFill>
                <a:sym typeface="Calibri"/>
              </a:rPr>
              <a:t>Professor Gilly Salmon</a:t>
            </a:r>
            <a:endParaRPr lang="en-GB" sz="1600" dirty="0" smtClean="0"/>
          </a:p>
          <a:p>
            <a:pPr>
              <a:buClr>
                <a:srgbClr val="002060"/>
              </a:buClr>
              <a:buSzPts val="2400"/>
              <a:buFont typeface="Arial"/>
              <a:buNone/>
            </a:pPr>
            <a:r>
              <a:rPr lang="en-GB" sz="1600" dirty="0" smtClean="0">
                <a:solidFill>
                  <a:srgbClr val="002060"/>
                </a:solidFill>
                <a:sym typeface="Calibri"/>
              </a:rPr>
              <a:t>Professor of Innovation &amp; Transformation</a:t>
            </a:r>
            <a:endParaRPr lang="en-GB" sz="1600" dirty="0" smtClean="0"/>
          </a:p>
          <a:p>
            <a:pPr>
              <a:buClr>
                <a:srgbClr val="002060"/>
              </a:buClr>
              <a:buSzPts val="2400"/>
              <a:buFont typeface="Arial"/>
              <a:buNone/>
            </a:pPr>
            <a:r>
              <a:rPr lang="en-GB" sz="1600" dirty="0" smtClean="0">
                <a:solidFill>
                  <a:srgbClr val="002060"/>
                </a:solidFill>
                <a:sym typeface="Calibri"/>
              </a:rPr>
              <a:t>Associate Dean, Online</a:t>
            </a:r>
            <a:endParaRPr lang="en-GB" sz="1600" dirty="0">
              <a:solidFill>
                <a:srgbClr val="002060"/>
              </a:solidFill>
              <a:sym typeface="Calibri"/>
            </a:endParaRPr>
          </a:p>
        </p:txBody>
      </p:sp>
      <p:pic>
        <p:nvPicPr>
          <p:cNvPr id="11" name="Shape 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1475" y="5409908"/>
            <a:ext cx="3355759" cy="51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by-nc-s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92040" y="5543396"/>
            <a:ext cx="1636548" cy="4294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46326" y="561103"/>
            <a:ext cx="158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29</a:t>
            </a:r>
            <a:r>
              <a:rPr lang="en-GB" baseline="30000" dirty="0" smtClean="0"/>
              <a:t>th</a:t>
            </a:r>
            <a:r>
              <a:rPr lang="en-GB" dirty="0" smtClean="0"/>
              <a:t> May 2018 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7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61" y="669838"/>
            <a:ext cx="6790810" cy="496155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0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854" y="-205948"/>
            <a:ext cx="12192000" cy="685799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964195" y="3785284"/>
            <a:ext cx="1342767" cy="39541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Individual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08574" y="3025344"/>
            <a:ext cx="1342767" cy="39541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 Course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79958" y="2237600"/>
            <a:ext cx="1433384" cy="395417"/>
          </a:xfrm>
          <a:prstGeom prst="round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 Programme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255211" y="827902"/>
            <a:ext cx="1342767" cy="395417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Institution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84974" y="1614616"/>
            <a:ext cx="1342767" cy="395417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 Faculty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988379" y="41188"/>
            <a:ext cx="1342767" cy="395417"/>
          </a:xfrm>
          <a:prstGeom prst="roundRect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 Sector 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68129" y="3819265"/>
            <a:ext cx="2047103" cy="39541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Pointing the way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18735" y="3066533"/>
            <a:ext cx="2047103" cy="39541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Enabling new ways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-214184" y="2302471"/>
            <a:ext cx="2990334" cy="395417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accent5">
                    <a:lumMod val="75000"/>
                  </a:schemeClr>
                </a:solidFill>
              </a:rPr>
              <a:t>Creating new ways : Innovation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90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895" y="0"/>
            <a:ext cx="759220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626" y="6094740"/>
            <a:ext cx="1967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hlinkClick r:id="rId4"/>
              </a:rPr>
              <a:t>www.nwei.org/iceberg</a:t>
            </a:r>
            <a:endParaRPr lang="en-GB" sz="12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64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80" y="0"/>
            <a:ext cx="7807439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94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hape 253" descr="CORP001_H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452" y="57665"/>
            <a:ext cx="11300177" cy="63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/>
        </p:nvSpPr>
        <p:spPr>
          <a:xfrm>
            <a:off x="925810" y="969999"/>
            <a:ext cx="445349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GB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Those who pursue what may at first seem impossible are the ones who keep the world turning.”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(Ghandi)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6368463" y="1765289"/>
            <a:ext cx="4104456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GB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Every society honours its live conformists and its dead troublemakers.“</a:t>
            </a:r>
            <a:br>
              <a:rPr lang="en-GB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Mignon McLaughlin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Shape 256"/>
          <p:cNvSpPr txBox="1"/>
          <p:nvPr/>
        </p:nvSpPr>
        <p:spPr>
          <a:xfrm>
            <a:off x="3345310" y="5941358"/>
            <a:ext cx="7842643" cy="469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budgets or humans were harmed in the making of this presentation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29/05/2018</a:t>
            </a:r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1820946" y="3048477"/>
            <a:ext cx="3520707" cy="1073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25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5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“If you don’t like change,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you’re going to like irrelevance even less.”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Eric Shinsek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 sz="13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Creating&amp;Measuring the Future ELESIG</a:t>
            </a:r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6694924" y="4858225"/>
            <a:ext cx="43299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Gillysalmon.com/learningfutures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612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9846" y="167937"/>
            <a:ext cx="7282543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 smtClean="0">
                <a:solidFill>
                  <a:srgbClr val="FF0000"/>
                </a:solidFill>
              </a:rPr>
              <a:t>Carpe Diem: </a:t>
            </a:r>
            <a:r>
              <a:rPr lang="fr-CA" sz="1200" dirty="0" smtClean="0">
                <a:solidFill>
                  <a:srgbClr val="FF0000"/>
                </a:solidFill>
              </a:rPr>
              <a:t>some</a:t>
            </a:r>
            <a:r>
              <a:rPr lang="fr-CA" sz="1200" dirty="0" smtClean="0">
                <a:solidFill>
                  <a:srgbClr val="FF0000"/>
                </a:solidFill>
              </a:rPr>
              <a:t> Publications </a:t>
            </a:r>
            <a:r>
              <a:rPr lang="fr-CA" sz="1200" dirty="0">
                <a:solidFill>
                  <a:srgbClr val="FF0000"/>
                </a:solidFill>
              </a:rPr>
              <a:t>&amp; Papers</a:t>
            </a:r>
            <a:endParaRPr lang="en-AU" sz="1200" dirty="0">
              <a:solidFill>
                <a:srgbClr val="FF0000"/>
              </a:solidFill>
            </a:endParaRPr>
          </a:p>
          <a:p>
            <a:r>
              <a:rPr lang="fr-CA" sz="1200" dirty="0"/>
              <a:t> </a:t>
            </a:r>
            <a:r>
              <a:rPr lang="fr-CA" sz="1050" dirty="0" smtClean="0"/>
              <a:t>Armellini</a:t>
            </a:r>
            <a:r>
              <a:rPr lang="fr-CA" sz="1050" dirty="0"/>
              <a:t>, A., &amp; Aiyegbayo, O. (2010). </a:t>
            </a:r>
            <a:r>
              <a:rPr lang="en-AU" sz="1050" dirty="0"/>
              <a:t>Learning design and assessment with e-tivities. </a:t>
            </a:r>
            <a:r>
              <a:rPr lang="en-AU" sz="1050" i="1" dirty="0"/>
              <a:t>British Journal of Educational Technology, 41</a:t>
            </a:r>
            <a:r>
              <a:rPr lang="en-AU" sz="1050" dirty="0"/>
              <a:t>(6), 922-935. doi: </a:t>
            </a:r>
            <a:r>
              <a:rPr lang="en-AU" sz="1050" u="sng" dirty="0">
                <a:hlinkClick r:id="rId2"/>
              </a:rPr>
              <a:t>10.1111/j.1467-8535.2009.01013.x</a:t>
            </a:r>
            <a:endParaRPr lang="en-AU" sz="1050" dirty="0"/>
          </a:p>
          <a:p>
            <a:r>
              <a:rPr lang="en-AU" sz="1050" dirty="0"/>
              <a:t> </a:t>
            </a:r>
          </a:p>
          <a:p>
            <a:r>
              <a:rPr lang="en-AU" sz="1050" dirty="0"/>
              <a:t>Armellini, A., &amp; Jones, S. (2008). Carpe Diem: Seizing each day to foster change in e-learning design. </a:t>
            </a:r>
            <a:r>
              <a:rPr lang="en-AU" sz="1050" i="1" dirty="0"/>
              <a:t>Reflecting Education, 4</a:t>
            </a:r>
            <a:r>
              <a:rPr lang="en-AU" sz="1050" dirty="0"/>
              <a:t>(1), 17-29. </a:t>
            </a:r>
            <a:r>
              <a:rPr lang="en-AU" sz="1050" u="sng" dirty="0">
                <a:hlinkClick r:id="rId3"/>
              </a:rPr>
              <a:t>http://tinyurl.com/58q2lj</a:t>
            </a:r>
            <a:endParaRPr lang="en-AU" sz="1050" dirty="0"/>
          </a:p>
          <a:p>
            <a:r>
              <a:rPr lang="en-AU" sz="1050" dirty="0"/>
              <a:t> </a:t>
            </a:r>
          </a:p>
          <a:p>
            <a:r>
              <a:rPr lang="en-AU" sz="1050" dirty="0"/>
              <a:t>Armellini, A., &amp; Nie, M. (2013). </a:t>
            </a:r>
            <a:r>
              <a:rPr lang="en-AU" sz="1050" u="sng" dirty="0">
                <a:hlinkClick r:id="rId4"/>
              </a:rPr>
              <a:t>Open educational practices for curriculum enhancement.</a:t>
            </a:r>
            <a:r>
              <a:rPr lang="en-AU" sz="1050" dirty="0"/>
              <a:t> </a:t>
            </a:r>
            <a:r>
              <a:rPr lang="en-AU" sz="1050" i="1" dirty="0"/>
              <a:t>Open Learning, 28</a:t>
            </a:r>
            <a:r>
              <a:rPr lang="en-AU" sz="1050" dirty="0"/>
              <a:t>(1), 7-20. doi: </a:t>
            </a:r>
            <a:r>
              <a:rPr lang="en-AU" sz="1050" u="sng" dirty="0">
                <a:hlinkClick r:id="rId5"/>
              </a:rPr>
              <a:t>10.1080/02680513.2013.796286</a:t>
            </a:r>
            <a:endParaRPr lang="en-AU" sz="1050" dirty="0"/>
          </a:p>
          <a:p>
            <a:r>
              <a:rPr lang="en-US" sz="1050" dirty="0"/>
              <a:t> </a:t>
            </a:r>
            <a:endParaRPr lang="en-AU" sz="1050" dirty="0"/>
          </a:p>
          <a:p>
            <a:r>
              <a:rPr lang="en-AU" sz="1050" dirty="0"/>
              <a:t>Armellini, A., Salmon, G., &amp; Hawkridge, D. (2009). The Carpe Diem journey: Designing for learning transformation. In T. Mayes, D. Morrison, H. Mellar, P. Bullen, &amp; M. Oliver (Eds.), </a:t>
            </a:r>
            <a:r>
              <a:rPr lang="en-AU" sz="1050" i="1" dirty="0"/>
              <a:t>Transforming higher education through technology-enhanced learning</a:t>
            </a:r>
            <a:r>
              <a:rPr lang="en-AU" sz="1050" dirty="0"/>
              <a:t> (pp. 135-148). York: The Higher Education Academy. </a:t>
            </a:r>
            <a:r>
              <a:rPr lang="en-AU" sz="1050" u="sng" dirty="0">
                <a:hlinkClick r:id="rId6"/>
              </a:rPr>
              <a:t>http://bit.ly/1XL7ncN</a:t>
            </a:r>
            <a:r>
              <a:rPr lang="en-AU" sz="1050" dirty="0"/>
              <a:t> </a:t>
            </a:r>
          </a:p>
          <a:p>
            <a:r>
              <a:rPr lang="fr-CA" sz="1050" dirty="0"/>
              <a:t> </a:t>
            </a:r>
            <a:endParaRPr lang="en-AU" sz="1050" dirty="0"/>
          </a:p>
          <a:p>
            <a:r>
              <a:rPr lang="en-AU" sz="1050" dirty="0"/>
              <a:t>Lokuge Dona, K.L., Gregory, J., Salmon, G., &amp; Pechenkina, E. (2014). Badges in the Carpe Diem MOOC. Paper presented at the ascilite conference, Dunedin, New Zealand, 23-26 November 2014.</a:t>
            </a:r>
          </a:p>
          <a:p>
            <a:r>
              <a:rPr lang="en-AU" sz="1050" dirty="0"/>
              <a:t> </a:t>
            </a:r>
          </a:p>
          <a:p>
            <a:r>
              <a:rPr lang="en-AU" sz="1050" dirty="0"/>
              <a:t>Salmon, G. (2013). </a:t>
            </a:r>
            <a:r>
              <a:rPr lang="en-AU" sz="1050" i="1" dirty="0"/>
              <a:t>E-tivities: the key to active online learning</a:t>
            </a:r>
            <a:r>
              <a:rPr lang="en-AU" sz="1050" dirty="0"/>
              <a:t> (2</a:t>
            </a:r>
            <a:r>
              <a:rPr lang="en-AU" sz="1050" baseline="30000" dirty="0"/>
              <a:t>nd</a:t>
            </a:r>
            <a:r>
              <a:rPr lang="en-AU" sz="1050" dirty="0"/>
              <a:t> ed.). London and New York: Routledge. </a:t>
            </a:r>
            <a:r>
              <a:rPr lang="en-AU" sz="1050" b="1" dirty="0"/>
              <a:t>See especially Chapter 4. </a:t>
            </a:r>
          </a:p>
          <a:p>
            <a:r>
              <a:rPr lang="fr-CA" sz="1050" dirty="0"/>
              <a:t> </a:t>
            </a:r>
            <a:endParaRPr lang="en-AU" sz="1050" dirty="0"/>
          </a:p>
          <a:p>
            <a:r>
              <a:rPr lang="fr-CA" sz="1050" dirty="0"/>
              <a:t>Salmon, G., Jones, S., &amp; Armellini, A. (2008). </a:t>
            </a:r>
            <a:r>
              <a:rPr lang="en-AU" sz="1050" dirty="0"/>
              <a:t>Building institutional capability in e-learning design. </a:t>
            </a:r>
            <a:r>
              <a:rPr lang="en-AU" sz="1050" i="1" dirty="0"/>
              <a:t>ALT-J, Research in Learning Technology, 16</a:t>
            </a:r>
            <a:r>
              <a:rPr lang="en-AU" sz="1050" dirty="0"/>
              <a:t>(2), 95-109. doi: </a:t>
            </a:r>
            <a:r>
              <a:rPr lang="en-AU" sz="1050" u="sng" dirty="0">
                <a:hlinkClick r:id="rId7"/>
              </a:rPr>
              <a:t>10.1080/09687760802315978</a:t>
            </a:r>
            <a:endParaRPr lang="en-AU" sz="1050" dirty="0"/>
          </a:p>
          <a:p>
            <a:r>
              <a:rPr lang="en-AU" sz="1050" dirty="0"/>
              <a:t> </a:t>
            </a:r>
          </a:p>
          <a:p>
            <a:pPr fontAlgn="base"/>
            <a:r>
              <a:rPr lang="en-AU" sz="1050" dirty="0"/>
              <a:t>Salmon, G., Gregory, J., Lokuge Dona, K., &amp; Ross, B. (2015). Experiential online development for educators: The example of the Carpe Diem MOOC. </a:t>
            </a:r>
            <a:r>
              <a:rPr lang="en-AU" sz="1050" i="1" dirty="0"/>
              <a:t>British Journal of Educational Technology, 46</a:t>
            </a:r>
            <a:r>
              <a:rPr lang="en-AU" sz="1050" dirty="0"/>
              <a:t>(3), 542-556. doi: </a:t>
            </a:r>
            <a:r>
              <a:rPr lang="en-AU" sz="1050" b="1" u="sng" dirty="0">
                <a:hlinkClick r:id="rId8"/>
              </a:rPr>
              <a:t>10.1111/bjet.12256</a:t>
            </a:r>
            <a:endParaRPr lang="en-AU" sz="1050" b="1" dirty="0"/>
          </a:p>
          <a:p>
            <a:r>
              <a:rPr lang="en-AU" sz="1050" dirty="0"/>
              <a:t> </a:t>
            </a:r>
          </a:p>
          <a:p>
            <a:pPr fontAlgn="base"/>
            <a:r>
              <a:rPr lang="en-AU" sz="1050" dirty="0"/>
              <a:t>Salmon, G., &amp; Wright, P. (2014). Transforming teaching through Carpe Diem learning design. </a:t>
            </a:r>
            <a:r>
              <a:rPr lang="en-AU" sz="1050" i="1" dirty="0"/>
              <a:t>Education Sciences, 4</a:t>
            </a:r>
            <a:r>
              <a:rPr lang="en-AU" sz="1050" dirty="0"/>
              <a:t>, 52-63. doi: </a:t>
            </a:r>
            <a:r>
              <a:rPr lang="en-AU" sz="1050" u="sng" dirty="0">
                <a:hlinkClick r:id="rId9"/>
              </a:rPr>
              <a:t>10.3390/educsci4010052</a:t>
            </a:r>
            <a:r>
              <a:rPr lang="en-AU" sz="1050" dirty="0"/>
              <a:t> </a:t>
            </a:r>
            <a:endParaRPr lang="en-AU" sz="1050" dirty="0" smtClean="0"/>
          </a:p>
          <a:p>
            <a:pPr fontAlgn="base"/>
            <a:endParaRPr lang="en-AU" sz="1050" dirty="0" smtClean="0"/>
          </a:p>
          <a:p>
            <a:pPr fontAlgn="base"/>
            <a:r>
              <a:rPr lang="en-GB" sz="1050" dirty="0" smtClean="0"/>
              <a:t>Usher</a:t>
            </a:r>
            <a:r>
              <a:rPr lang="en-GB" sz="1050" dirty="0"/>
              <a:t>, J., MacNeill </a:t>
            </a:r>
            <a:r>
              <a:rPr lang="en-GB" sz="1050" dirty="0" err="1"/>
              <a:t>S.,Creanor</a:t>
            </a:r>
            <a:r>
              <a:rPr lang="en-GB" sz="1050" dirty="0"/>
              <a:t>, L. (2018) Evolutions of Carpe Diem for learning design. Journal of Learning and Teaching, Vol. 46 (1</a:t>
            </a:r>
            <a:r>
              <a:rPr lang="en-GB" sz="1050" dirty="0" smtClean="0"/>
              <a:t>)</a:t>
            </a:r>
          </a:p>
          <a:p>
            <a:pPr fontAlgn="base"/>
            <a:endParaRPr lang="en-GB" sz="1050" dirty="0"/>
          </a:p>
          <a:p>
            <a:pPr fontAlgn="base"/>
            <a:r>
              <a:rPr lang="en-GB" sz="1050" dirty="0" smtClean="0"/>
              <a:t>Wright</a:t>
            </a:r>
            <a:r>
              <a:rPr lang="en-GB" sz="1050" dirty="0" smtClean="0"/>
              <a:t>, P.  (2015</a:t>
            </a:r>
            <a:r>
              <a:rPr lang="en-GB" sz="1050" dirty="0"/>
              <a:t>) </a:t>
            </a:r>
            <a:r>
              <a:rPr lang="en-GB" sz="1050" dirty="0" smtClean="0"/>
              <a:t>Comparing e-tivities, e-moderating, and the 5 Stage model to the community of inquiry model for online learning design. The </a:t>
            </a:r>
            <a:r>
              <a:rPr lang="en-GB" sz="1050" dirty="0"/>
              <a:t>Online Journal of Distance Education and e-Learning, April 2015 Volume 3, Issue </a:t>
            </a:r>
            <a:r>
              <a:rPr lang="en-GB" sz="1050" dirty="0" smtClean="0"/>
              <a:t>2</a:t>
            </a:r>
            <a:endParaRPr lang="en-AU" sz="105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8658-502E-4E57-98AE-2F2BAAC4B065}" type="slidenum">
              <a:rPr lang="en-AU" smtClean="0"/>
              <a:t>15</a:t>
            </a:fld>
            <a:endParaRPr lang="en-AU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637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References, with thanks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200" dirty="0" smtClean="0">
                <a:hlinkClick r:id="rId2"/>
              </a:rPr>
              <a:t>www.brown.edu/academics/education-alliance/sites/brown.edu.academics.education-alliance/files/publications/act_research.pdf</a:t>
            </a:r>
            <a:endParaRPr lang="en-GB" sz="1200" dirty="0" smtClean="0"/>
          </a:p>
          <a:p>
            <a:pPr marL="0" indent="0">
              <a:buNone/>
            </a:pPr>
            <a:r>
              <a:rPr lang="en-GB" sz="1200" dirty="0" smtClean="0"/>
              <a:t>Ferrance 2000</a:t>
            </a:r>
          </a:p>
          <a:p>
            <a:pPr marL="0" indent="0">
              <a:buNone/>
            </a:pPr>
            <a:endParaRPr lang="en-GB" sz="1200" dirty="0"/>
          </a:p>
          <a:p>
            <a:r>
              <a:rPr lang="en-GB" sz="1200" dirty="0"/>
              <a:t>Theory U: Leading from the Future as It Emerges 2016 2nd </a:t>
            </a:r>
            <a:r>
              <a:rPr lang="en-GB" sz="1200" dirty="0" smtClean="0"/>
              <a:t>Ed</a:t>
            </a:r>
            <a:r>
              <a:rPr lang="en-GB" sz="1200" u="sng" dirty="0" smtClean="0"/>
              <a:t>, </a:t>
            </a:r>
            <a:r>
              <a:rPr lang="en-GB" sz="1200" dirty="0" smtClean="0"/>
              <a:t>Otto Scharmer</a:t>
            </a:r>
            <a:r>
              <a:rPr lang="en-GB" sz="1200" u="sng" dirty="0" smtClean="0"/>
              <a:t>.</a:t>
            </a:r>
            <a:r>
              <a:rPr lang="en-GB" sz="1200" u="sng" dirty="0"/>
              <a:t> </a:t>
            </a:r>
          </a:p>
          <a:p>
            <a:pPr marL="0" indent="0">
              <a:buNone/>
            </a:pPr>
            <a:endParaRPr lang="en-GB" sz="1200" dirty="0" smtClean="0"/>
          </a:p>
          <a:p>
            <a:pPr marL="0" indent="0">
              <a:buNone/>
            </a:pPr>
            <a:endParaRPr lang="en-GB" sz="1200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27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10D9-FC96-4F83-9817-8C92188563F6}" type="slidenum">
              <a:rPr lang="en-AU" smtClean="0"/>
              <a:t>17</a:t>
            </a:fld>
            <a:endParaRPr lang="en-AU" dirty="0"/>
          </a:p>
        </p:txBody>
      </p:sp>
      <p:grpSp>
        <p:nvGrpSpPr>
          <p:cNvPr id="8" name="Group 7"/>
          <p:cNvGrpSpPr/>
          <p:nvPr/>
        </p:nvGrpSpPr>
        <p:grpSpPr>
          <a:xfrm>
            <a:off x="9003957" y="631458"/>
            <a:ext cx="2529016" cy="1782228"/>
            <a:chOff x="7205198" y="631458"/>
            <a:chExt cx="4327775" cy="24653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5198" y="631458"/>
              <a:ext cx="2465388" cy="246538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8749506" y="733168"/>
              <a:ext cx="2783467" cy="85673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Programmes:</a:t>
              </a:r>
            </a:p>
            <a:p>
              <a:pPr algn="ctr"/>
              <a:r>
                <a:rPr lang="en-GB" dirty="0" smtClean="0"/>
                <a:t>4 steps </a:t>
              </a:r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" y="60960"/>
            <a:ext cx="9105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8658-502E-4E57-98AE-2F2BAAC4B065}" type="slidenum">
              <a:rPr lang="en-AU" smtClean="0"/>
              <a:t>18</a:t>
            </a:fld>
            <a:endParaRPr lang="en-AU" dirty="0"/>
          </a:p>
        </p:txBody>
      </p:sp>
      <p:sp>
        <p:nvSpPr>
          <p:cNvPr id="9" name="Rounded Rectangle 8"/>
          <p:cNvSpPr/>
          <p:nvPr/>
        </p:nvSpPr>
        <p:spPr>
          <a:xfrm>
            <a:off x="10618573" y="659028"/>
            <a:ext cx="1573427" cy="518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Programmes:</a:t>
            </a:r>
          </a:p>
          <a:p>
            <a:pPr algn="ctr"/>
            <a:r>
              <a:rPr lang="en-GB" dirty="0" smtClean="0"/>
              <a:t>4 steps 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3" y="104503"/>
            <a:ext cx="9234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80" y="16996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Threshold knowledge</a:t>
            </a:r>
            <a:br>
              <a:rPr lang="en-AU" dirty="0" smtClean="0"/>
            </a:br>
            <a:r>
              <a:rPr lang="en-AU" dirty="0" smtClean="0"/>
              <a:t>: the ‘right of passage’</a:t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10D9-FC96-4F83-9817-8C92188563F6}" type="slidenum">
              <a:rPr lang="en-AU" smtClean="0"/>
              <a:t>19</a:t>
            </a:fld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896490" y="3211210"/>
            <a:ext cx="3871784" cy="2554545"/>
          </a:xfrm>
          <a:prstGeom prst="rect">
            <a:avLst/>
          </a:prstGeom>
          <a:solidFill>
            <a:srgbClr val="FFFF66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AU" dirty="0"/>
              <a:t> </a:t>
            </a:r>
            <a:r>
              <a:rPr lang="en-AU" sz="3200" dirty="0"/>
              <a:t>core concepts that once understood, transform perception of a </a:t>
            </a:r>
            <a:r>
              <a:rPr lang="en-AU" sz="3200" dirty="0" smtClean="0"/>
              <a:t>subject</a:t>
            </a:r>
            <a:endParaRPr lang="en-A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54" y="566105"/>
            <a:ext cx="2601265" cy="59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0617" y="323936"/>
            <a:ext cx="3863548" cy="708454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dirty="0" smtClean="0"/>
              <a:t>Scaffolding  knowledge:</a:t>
            </a:r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4366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0706C-DE86-44E8-925C-4390472BC43C}" type="slidenum">
              <a:rPr lang="en-GB" smtClean="0"/>
              <a:t>20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188" y="203438"/>
            <a:ext cx="4324038" cy="5862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91" y="1471705"/>
            <a:ext cx="6094060" cy="36856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22824" y="0"/>
            <a:ext cx="179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Digital @ ULMS</a:t>
            </a:r>
            <a:endParaRPr lang="en-GB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20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10D9-FC96-4F83-9817-8C92188563F6}" type="slidenum">
              <a:rPr lang="en-AU" smtClean="0"/>
              <a:t>21</a:t>
            </a:fld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8622271" y="1579758"/>
            <a:ext cx="2248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Developing your Programme Story Board V3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33812" y="1184704"/>
            <a:ext cx="7081862" cy="492442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2397211" y="2496065"/>
            <a:ext cx="15322" cy="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779373" y="2388973"/>
            <a:ext cx="708454" cy="411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362465" y="1277606"/>
            <a:ext cx="5534673" cy="4175843"/>
            <a:chOff x="362465" y="1277606"/>
            <a:chExt cx="5534673" cy="4175843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2397211" y="1277606"/>
              <a:ext cx="1902940" cy="116491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362465" y="2503088"/>
              <a:ext cx="5534673" cy="2950361"/>
              <a:chOff x="362465" y="2503088"/>
              <a:chExt cx="5534673" cy="295036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62465" y="2693773"/>
                <a:ext cx="162285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 smtClean="0"/>
                  <a:t>‘Star Gates’</a:t>
                </a:r>
              </a:p>
              <a:p>
                <a:r>
                  <a:rPr lang="en-AU" dirty="0" smtClean="0"/>
                  <a:t>(threshold concepts) </a:t>
                </a:r>
                <a:endParaRPr lang="en-AU" dirty="0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2359562" y="2755558"/>
                <a:ext cx="2977978" cy="9885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2133600" y="2701320"/>
                <a:ext cx="3484605" cy="104689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2281881" y="2503088"/>
                <a:ext cx="3615257" cy="295036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2341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BE5BB-597B-439D-8E55-4EC51133B97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528" y="460497"/>
            <a:ext cx="4410105" cy="62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64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10D9-FC96-4F83-9817-8C92188563F6}" type="slidenum">
              <a:rPr lang="en-AU" smtClean="0"/>
              <a:t>23</a:t>
            </a:fld>
            <a:endParaRPr lang="en-A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485" y="610222"/>
            <a:ext cx="7918441" cy="582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96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10D9-FC96-4F83-9817-8C92188563F6}" type="slidenum">
              <a:rPr lang="en-AU" smtClean="0"/>
              <a:t>24</a:t>
            </a:fld>
            <a:endParaRPr lang="en-A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33274" y="1436330"/>
            <a:ext cx="60483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97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610D9-FC96-4F83-9817-8C92188563F6}" type="slidenum">
              <a:rPr lang="en-AU" smtClean="0"/>
              <a:t>25</a:t>
            </a:fld>
            <a:endParaRPr lang="en-A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72988" y="1338513"/>
            <a:ext cx="60007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07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2551" y="-164757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81383" y="1871701"/>
            <a:ext cx="270201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Carpe Diem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Learning Design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5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86" y="-197137"/>
            <a:ext cx="10173730" cy="6894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268" y="4359745"/>
            <a:ext cx="8636530" cy="203281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74357" y="0"/>
            <a:ext cx="5132173" cy="2347784"/>
            <a:chOff x="634313" y="939114"/>
            <a:chExt cx="5774724" cy="2549442"/>
          </a:xfrm>
        </p:grpSpPr>
        <p:sp>
          <p:nvSpPr>
            <p:cNvPr id="13" name="Rounded Rectangle 12"/>
            <p:cNvSpPr/>
            <p:nvPr/>
          </p:nvSpPr>
          <p:spPr>
            <a:xfrm>
              <a:off x="634313" y="939114"/>
              <a:ext cx="5774724" cy="233954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2022" y="1164843"/>
              <a:ext cx="5165124" cy="2323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"Would you tell me, please, which way I ought to go from here</a:t>
              </a:r>
              <a:r>
                <a:rPr lang="en-US" altLang="en-US" sz="1100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?“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100" dirty="0">
                <a:solidFill>
                  <a:srgbClr val="222222"/>
                </a:solidFill>
                <a:latin typeface="Arial" panose="020B0604020202020204" pitchFamily="34" charset="0"/>
              </a:endParaRPr>
            </a:p>
            <a:p>
              <a:pPr lvl="1" indent="-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"That depends a good deal on where you want to get to," said the Cat</a:t>
              </a:r>
              <a:r>
                <a:rPr lang="en-US" altLang="en-US" sz="1100" dirty="0" smtClean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lvl="1" indent="-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indent="-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"I don't much care where—" said Alice</a:t>
              </a:r>
              <a:r>
                <a:rPr lang="en-US" altLang="en-US" sz="1100" dirty="0" smtClean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lvl="1" indent="-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indent="-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"Then it doesn't matter which way you go," said the Cat</a:t>
              </a:r>
              <a:r>
                <a:rPr lang="en-US" altLang="en-US" sz="1100" dirty="0" smtClean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lvl="1" indent="-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indent="-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"—so long as I get SOMEWHERE," Alice added as an explanation</a:t>
              </a:r>
              <a:r>
                <a:rPr lang="en-US" altLang="en-US" sz="1100" dirty="0" smtClean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lvl="1" indent="-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1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indent="-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"Oh, you're sure to do that," said the Cat, "if you only walk long enough."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10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63877" y="1517903"/>
            <a:ext cx="307834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AU" dirty="0"/>
              <a:t>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8658-502E-4E57-98AE-2F2BAAC4B065}" type="slidenum">
              <a:rPr lang="en-AU" smtClean="0"/>
              <a:t>5</a:t>
            </a:fld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819469" y="1864152"/>
            <a:ext cx="140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For modules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82" y="481914"/>
            <a:ext cx="6143625" cy="533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13816" y="1748744"/>
            <a:ext cx="4327775" cy="2465388"/>
            <a:chOff x="7205198" y="631458"/>
            <a:chExt cx="4327775" cy="246538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5198" y="631458"/>
              <a:ext cx="2465388" cy="2465388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749506" y="733168"/>
              <a:ext cx="2783467" cy="85673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Modules &amp; Programmes:</a:t>
              </a:r>
            </a:p>
            <a:p>
              <a:pPr algn="ctr"/>
              <a:r>
                <a:rPr lang="en-GB" dirty="0"/>
                <a:t>6</a:t>
              </a:r>
              <a:r>
                <a:rPr lang="en-GB" dirty="0" smtClean="0"/>
                <a:t> steps </a:t>
              </a:r>
              <a:endParaRPr lang="en-GB" dirty="0"/>
            </a:p>
          </p:txBody>
        </p:sp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762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63877" y="1517903"/>
            <a:ext cx="307834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AU" dirty="0"/>
              <a:t>  </a:t>
            </a:r>
          </a:p>
        </p:txBody>
      </p:sp>
      <p:pic>
        <p:nvPicPr>
          <p:cNvPr id="20" name="Content Placeholder 3" descr="CarpeDiemFinal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0068" y="563463"/>
            <a:ext cx="3816424" cy="53983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8658-502E-4E57-98AE-2F2BAAC4B065}" type="slidenum">
              <a:rPr lang="en-AU" smtClean="0"/>
              <a:t>6</a:t>
            </a:fld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84833" y="1864152"/>
            <a:ext cx="167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Carpe Diem for modules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98141" y="2994211"/>
            <a:ext cx="2770094" cy="10488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Incorporates 5 stage model </a:t>
            </a:r>
          </a:p>
          <a:p>
            <a:pPr algn="ctr"/>
            <a:r>
              <a:rPr lang="en-GB" dirty="0" smtClean="0"/>
              <a:t>&amp; e-tivities 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46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7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6F73-9D96-4F12-AF55-A273E9FAE99A}" type="slidenum">
              <a:rPr lang="en-GB" smtClean="0"/>
              <a:t>8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106" y="181144"/>
            <a:ext cx="6252882" cy="61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2" y="129816"/>
            <a:ext cx="9303458" cy="640909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Creating&amp;Measuring the Future ELESIG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8658-502E-4E57-98AE-2F2BAAC4B065}" type="slidenum">
              <a:rPr lang="en-AU" smtClean="0"/>
              <a:t>9</a:t>
            </a:fld>
            <a:endParaRPr lang="en-AU" dirty="0"/>
          </a:p>
        </p:txBody>
      </p:sp>
      <p:grpSp>
        <p:nvGrpSpPr>
          <p:cNvPr id="12" name="Group 11"/>
          <p:cNvGrpSpPr/>
          <p:nvPr/>
        </p:nvGrpSpPr>
        <p:grpSpPr>
          <a:xfrm>
            <a:off x="7183395" y="617838"/>
            <a:ext cx="3245708" cy="1277273"/>
            <a:chOff x="7183395" y="617838"/>
            <a:chExt cx="3245708" cy="1277273"/>
          </a:xfrm>
        </p:grpSpPr>
        <p:sp>
          <p:nvSpPr>
            <p:cNvPr id="2" name="TextBox 1"/>
            <p:cNvSpPr txBox="1"/>
            <p:nvPr/>
          </p:nvSpPr>
          <p:spPr>
            <a:xfrm>
              <a:off x="8765060" y="617838"/>
              <a:ext cx="1664043" cy="12772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400 Carpe Diems completed across all disciplines and for special purposes e.g. introduction of Learning Analytics and for innovative research </a:t>
              </a:r>
              <a:endParaRPr lang="en-GB" sz="11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7183395" y="823784"/>
              <a:ext cx="1581665" cy="4326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7739934" y="691079"/>
            <a:ext cx="3505200" cy="2076889"/>
            <a:chOff x="7479957" y="749643"/>
            <a:chExt cx="3505200" cy="2076889"/>
          </a:xfrm>
        </p:grpSpPr>
        <p:sp>
          <p:nvSpPr>
            <p:cNvPr id="9" name="TextBox 8"/>
            <p:cNvSpPr txBox="1"/>
            <p:nvPr/>
          </p:nvSpPr>
          <p:spPr>
            <a:xfrm>
              <a:off x="9321114" y="2057091"/>
              <a:ext cx="1664043" cy="76944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Carpe Diems in place in the Management School at Liverpool for ‘jobs of the future’ curriculum’ </a:t>
              </a:r>
              <a:endParaRPr lang="en-GB" sz="11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7479957" y="749643"/>
              <a:ext cx="1812324" cy="16334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29/05/2018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9597081" y="3057989"/>
            <a:ext cx="1664043" cy="43088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 Programme Carpe </a:t>
            </a:r>
            <a:r>
              <a:rPr lang="en-GB" sz="1100" dirty="0"/>
              <a:t>D</a:t>
            </a:r>
            <a:r>
              <a:rPr lang="en-GB" sz="1100" dirty="0" smtClean="0"/>
              <a:t>iem developed in South Africa </a:t>
            </a:r>
            <a:endParaRPr lang="en-GB" sz="11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464632" y="749643"/>
            <a:ext cx="2068728" cy="2308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59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482</Words>
  <Application>Microsoft Office PowerPoint</Application>
  <PresentationFormat>Widescreen</PresentationFormat>
  <Paragraphs>166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Agency FB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References, with thanks </vt:lpstr>
      <vt:lpstr>PowerPoint Presentation</vt:lpstr>
      <vt:lpstr>PowerPoint Presentation</vt:lpstr>
      <vt:lpstr>Threshold knowledge : the ‘right of passage’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Liverpool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</dc:title>
  <dc:creator>Salmon, Gilly</dc:creator>
  <cp:lastModifiedBy>Salmon, Gilly</cp:lastModifiedBy>
  <cp:revision>17</cp:revision>
  <cp:lastPrinted>2018-05-26T13:16:38Z</cp:lastPrinted>
  <dcterms:created xsi:type="dcterms:W3CDTF">2018-05-14T15:46:19Z</dcterms:created>
  <dcterms:modified xsi:type="dcterms:W3CDTF">2018-05-28T10:43:10Z</dcterms:modified>
</cp:coreProperties>
</file>