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87" r:id="rId3"/>
    <p:sldId id="283" r:id="rId4"/>
    <p:sldId id="337" r:id="rId5"/>
    <p:sldId id="333" r:id="rId6"/>
    <p:sldId id="334" r:id="rId7"/>
    <p:sldId id="338" r:id="rId8"/>
    <p:sldId id="339" r:id="rId9"/>
    <p:sldId id="327" r:id="rId10"/>
    <p:sldId id="330" r:id="rId11"/>
    <p:sldId id="32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7D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74" autoAdjust="0"/>
    <p:restoredTop sz="73726" autoAdjust="0"/>
  </p:normalViewPr>
  <p:slideViewPr>
    <p:cSldViewPr>
      <p:cViewPr varScale="1">
        <p:scale>
          <a:sx n="66" d="100"/>
          <a:sy n="66" d="100"/>
        </p:scale>
        <p:origin x="502" y="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0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5160"/>
    </p:cViewPr>
  </p:sorterViewPr>
  <p:notesViewPr>
    <p:cSldViewPr>
      <p:cViewPr>
        <p:scale>
          <a:sx n="130" d="100"/>
          <a:sy n="130" d="100"/>
        </p:scale>
        <p:origin x="-2814" y="5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F667F-9B9B-4764-A196-D8C47DDFB3B5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0D7CB3-EA63-4233-A00D-9C3DCACE4DA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0035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8799A599-523E-437C-AA7B-6506DD9FD6E1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82796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52591-3513-46FC-9676-1E1C630F702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sz="11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00021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52591-3513-46FC-9676-1E1C630F702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sz="11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685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B2ECC7-C98C-40F3-84EA-5B06FA1FFC7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520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8A037-90C9-4056-A6D5-EC0C86D149E3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We did very well according to the Research Excellence Framework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Why does research matter?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dirty="0">
                <a:solidFill>
                  <a:srgbClr val="FF0000"/>
                </a:solidFill>
              </a:rPr>
              <a:t>The vast majority of our academics maintain</a:t>
            </a:r>
            <a:r>
              <a:rPr lang="en-US" u="none" baseline="0" dirty="0">
                <a:solidFill>
                  <a:srgbClr val="FF0000"/>
                </a:solidFill>
              </a:rPr>
              <a:t> a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</a:t>
            </a:r>
            <a:r>
              <a:rPr lang="en-US" u="none" baseline="0" dirty="0">
                <a:solidFill>
                  <a:srgbClr val="FF0000"/>
                </a:solidFill>
              </a:rPr>
              <a:t> that is competitive with the best in the world. This means that the people who lecture are amongst the most prominent subject experts in the world.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programmes</a:t>
            </a:r>
            <a:r>
              <a:rPr lang="en-US" u="none" baseline="0" dirty="0">
                <a:solidFill>
                  <a:srgbClr val="FF0000"/>
                </a:solidFill>
              </a:rPr>
              <a:t> almost all have industry connections, generating contacts for guest lectures, students projects and placements.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facilities are in many cases cutting edge, and provide a platform for individual student research projects.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endParaRPr lang="en-US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996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8A037-90C9-4056-A6D5-EC0C86D149E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We did very well according to the Research Excellence Framework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Why does research matter?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dirty="0">
                <a:solidFill>
                  <a:srgbClr val="FF0000"/>
                </a:solidFill>
              </a:rPr>
              <a:t>The vast majority of our academics maintain</a:t>
            </a:r>
            <a:r>
              <a:rPr lang="en-US" u="none" baseline="0" dirty="0">
                <a:solidFill>
                  <a:srgbClr val="FF0000"/>
                </a:solidFill>
              </a:rPr>
              <a:t> a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</a:t>
            </a:r>
            <a:r>
              <a:rPr lang="en-US" u="none" baseline="0" dirty="0">
                <a:solidFill>
                  <a:srgbClr val="FF0000"/>
                </a:solidFill>
              </a:rPr>
              <a:t> that is competitive with the best in the world. This means that the people who lecture are amongst the most prominent subject experts in the world.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programmes</a:t>
            </a:r>
            <a:r>
              <a:rPr lang="en-US" u="none" baseline="0" dirty="0">
                <a:solidFill>
                  <a:srgbClr val="FF0000"/>
                </a:solidFill>
              </a:rPr>
              <a:t> almost all have industry connections, generating contacts for guest lectures, students projects and placements.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facilities are in many cases cutting edge, and provide a platform for individual student research projects.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endParaRPr lang="en-US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2367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52591-3513-46FC-9676-1E1C630F702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sz="11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301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52591-3513-46FC-9676-1E1C630F702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sz="11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1301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8A037-90C9-4056-A6D5-EC0C86D149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We did very well according to the Research Excellence Framework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Why does research matter?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dirty="0">
                <a:solidFill>
                  <a:srgbClr val="FF0000"/>
                </a:solidFill>
              </a:rPr>
              <a:t>The vast majority of our academics maintain</a:t>
            </a:r>
            <a:r>
              <a:rPr lang="en-US" u="none" baseline="0" dirty="0">
                <a:solidFill>
                  <a:srgbClr val="FF0000"/>
                </a:solidFill>
              </a:rPr>
              <a:t> a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</a:t>
            </a:r>
            <a:r>
              <a:rPr lang="en-US" u="none" baseline="0" dirty="0">
                <a:solidFill>
                  <a:srgbClr val="FF0000"/>
                </a:solidFill>
              </a:rPr>
              <a:t> that is competitive with the best in the world. This means that the people who lecture are amongst the most prominent subject experts in the world.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programmes</a:t>
            </a:r>
            <a:r>
              <a:rPr lang="en-US" u="none" baseline="0" dirty="0">
                <a:solidFill>
                  <a:srgbClr val="FF0000"/>
                </a:solidFill>
              </a:rPr>
              <a:t> almost all have industry connections, generating contacts for guest lectures, students projects and placements.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facilities are in many cases cutting edge, and provide a platform for individual student research projects.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endParaRPr lang="en-US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8940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68A037-90C9-4056-A6D5-EC0C86D149E3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We did very well according to the Research Excellence Framework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sng" dirty="0">
                <a:solidFill>
                  <a:srgbClr val="FF0000"/>
                </a:solidFill>
              </a:rPr>
              <a:t>Why does research matter?</a:t>
            </a:r>
          </a:p>
          <a:p>
            <a:pPr eaLnBrk="1" hangingPunct="1"/>
            <a:endParaRPr lang="en-US" u="sng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dirty="0">
                <a:solidFill>
                  <a:srgbClr val="FF0000"/>
                </a:solidFill>
              </a:rPr>
              <a:t>The vast majority of our academics maintain</a:t>
            </a:r>
            <a:r>
              <a:rPr lang="en-US" u="none" baseline="0" dirty="0">
                <a:solidFill>
                  <a:srgbClr val="FF0000"/>
                </a:solidFill>
              </a:rPr>
              <a:t> a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</a:t>
            </a:r>
            <a:r>
              <a:rPr lang="en-US" u="none" baseline="0" dirty="0">
                <a:solidFill>
                  <a:srgbClr val="FF0000"/>
                </a:solidFill>
              </a:rPr>
              <a:t> that is competitive with the best in the world. This means that the people who lecture are amongst the most prominent subject experts in the world.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</a:t>
            </a:r>
            <a:r>
              <a:rPr lang="en-US" u="none" baseline="0" dirty="0" err="1">
                <a:solidFill>
                  <a:srgbClr val="FF0000"/>
                </a:solidFill>
              </a:rPr>
              <a:t>programmes</a:t>
            </a:r>
            <a:r>
              <a:rPr lang="en-US" u="none" baseline="0" dirty="0">
                <a:solidFill>
                  <a:srgbClr val="FF0000"/>
                </a:solidFill>
              </a:rPr>
              <a:t> almost all have industry connections, generating contacts for guest lectures, students projects and placements.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r>
              <a:rPr lang="en-US" u="none" baseline="0" dirty="0">
                <a:solidFill>
                  <a:srgbClr val="FF0000"/>
                </a:solidFill>
              </a:rPr>
              <a:t>The research facilities are in many cases cutting edge, and provide a platform for individual student research projects.</a:t>
            </a:r>
          </a:p>
          <a:p>
            <a:pPr eaLnBrk="1" hangingPunct="1"/>
            <a:endParaRPr lang="en-US" u="none" baseline="0" dirty="0">
              <a:solidFill>
                <a:srgbClr val="FF0000"/>
              </a:solidFill>
            </a:endParaRPr>
          </a:p>
          <a:p>
            <a:pPr eaLnBrk="1" hangingPunct="1"/>
            <a:endParaRPr lang="en-US" u="none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492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752591-3513-46FC-9676-1E1C630F702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US" dirty="0"/>
          </a:p>
          <a:p>
            <a:pPr eaLnBrk="1" hangingPunct="1">
              <a:lnSpc>
                <a:spcPct val="90000"/>
              </a:lnSpc>
            </a:pPr>
            <a:endParaRPr lang="en-GB" sz="1100" dirty="0"/>
          </a:p>
          <a:p>
            <a:pPr eaLnBrk="1" hangingPunct="1">
              <a:lnSpc>
                <a:spcPct val="90000"/>
              </a:lnSpc>
            </a:pPr>
            <a:endParaRPr lang="en-GB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298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921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58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3273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870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019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97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705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4828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439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606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AD3C0-3CB6-4E91-B06B-69D93DD5CACD}" type="datetimeFigureOut">
              <a:rPr lang="en-GB" smtClean="0"/>
              <a:pPr/>
              <a:t>26/06/2018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6601F-5B2A-4ABF-8834-9ECAD1B5F05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27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3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042"/>
            <a:ext cx="9144000" cy="686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23850" y="260350"/>
            <a:ext cx="2952750" cy="92333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solidFill>
              <a:schemeClr val="bg2">
                <a:lumMod val="20000"/>
                <a:lumOff val="80000"/>
              </a:schemeClr>
            </a:solidFill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GB" b="1" i="1" dirty="0">
                <a:solidFill>
                  <a:schemeClr val="accent1">
                    <a:lumMod val="50000"/>
                  </a:schemeClr>
                </a:solidFill>
                <a:latin typeface="Palatino Linotype" pitchFamily="18" charset="0"/>
              </a:rPr>
              <a:t>School</a:t>
            </a:r>
          </a:p>
          <a:p>
            <a:pPr algn="ctr" eaLnBrk="0" hangingPunct="0">
              <a:defRPr/>
            </a:pPr>
            <a:r>
              <a:rPr lang="en-GB" b="1" i="1" dirty="0">
                <a:solidFill>
                  <a:schemeClr val="accent1">
                    <a:lumMod val="50000"/>
                  </a:schemeClr>
                </a:solidFill>
                <a:latin typeface="Palatino Linotype" pitchFamily="18" charset="0"/>
              </a:rPr>
              <a:t>of Psychology and Dept. of Psychological Sciences</a:t>
            </a:r>
            <a:endParaRPr lang="en-US" b="1" i="1" dirty="0">
              <a:solidFill>
                <a:schemeClr val="accent1">
                  <a:lumMod val="50000"/>
                </a:schemeClr>
              </a:solidFill>
              <a:latin typeface="Palatino Linotype" pitchFamily="18" charset="0"/>
            </a:endParaRP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BA516779-62BB-42F6-89C0-7C8485EB1425}" type="slidenum">
              <a:rPr lang="en-US" sz="1400" smtClean="0"/>
              <a:pPr/>
              <a:t>1</a:t>
            </a:fld>
            <a:endParaRPr lang="en-US" sz="1400"/>
          </a:p>
        </p:txBody>
      </p:sp>
      <p:sp>
        <p:nvSpPr>
          <p:cNvPr id="4102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endParaRPr lang="en-GB" sz="1400"/>
          </a:p>
          <a:p>
            <a:endParaRPr lang="en-US" sz="1400"/>
          </a:p>
        </p:txBody>
      </p:sp>
      <p:sp>
        <p:nvSpPr>
          <p:cNvPr id="7" name="Text Box 54"/>
          <p:cNvSpPr txBox="1">
            <a:spLocks noChangeArrowheads="1"/>
          </p:cNvSpPr>
          <p:nvPr/>
        </p:nvSpPr>
        <p:spPr bwMode="auto">
          <a:xfrm>
            <a:off x="323850" y="1233880"/>
            <a:ext cx="2665412" cy="937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70000"/>
              </a:lnSpc>
              <a:defRPr/>
            </a:pPr>
            <a:r>
              <a:rPr lang="en-US" sz="3800" b="1" cap="small" dirty="0">
                <a:latin typeface="Chalet-NewYorkNineteenSixty" charset="0"/>
              </a:rPr>
              <a:t>Holistic Review</a:t>
            </a:r>
          </a:p>
        </p:txBody>
      </p:sp>
    </p:spTree>
    <p:extLst>
      <p:ext uri="{BB962C8B-B14F-4D97-AF65-F5344CB8AC3E}">
        <p14:creationId xmlns:p14="http://schemas.microsoft.com/office/powerpoint/2010/main" val="807716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New Curriculum: Years 1 and 2: Assessment</a:t>
            </a:r>
            <a:endParaRPr lang="en-US" sz="160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1898650"/>
            <a:ext cx="7056784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sz="2400" dirty="0">
              <a:latin typeface="Calibri Light" panose="020F0302020204030204" pitchFamily="34" charset="0"/>
            </a:endParaRP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7414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GF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4777273-E2AE-8740-BAFE-AB9B8CC3B80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2283700"/>
            <a:ext cx="9144000" cy="22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258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New Curriculum: Additional Principles</a:t>
            </a:r>
            <a:endParaRPr lang="en-US" sz="160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1700808"/>
            <a:ext cx="7056784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Quality</a:t>
            </a:r>
          </a:p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Assessment and feedback</a:t>
            </a:r>
          </a:p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Consistency across modules</a:t>
            </a:r>
          </a:p>
          <a:p>
            <a:pPr marL="652463" lvl="1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Team teaching, Handbooks, Team marking</a:t>
            </a:r>
          </a:p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Employability</a:t>
            </a:r>
          </a:p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Internationalisation/cross-cultural psychology Transferable skills</a:t>
            </a: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7414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13547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685800" y="766762"/>
            <a:ext cx="6477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Psychology Holistic Review</a:t>
            </a:r>
            <a:br>
              <a:rPr lang="en-US" sz="6600" dirty="0">
                <a:solidFill>
                  <a:srgbClr val="002060"/>
                </a:solidFill>
                <a:latin typeface="Calibri Light" panose="020F0302020204030204" pitchFamily="34" charset="0"/>
              </a:rPr>
            </a:br>
            <a:r>
              <a:rPr lang="en-US" sz="1600" dirty="0">
                <a:solidFill>
                  <a:srgbClr val="002060"/>
                </a:solidFill>
                <a:latin typeface="Calibri Light" panose="020F0302020204030204" pitchFamily="34" charset="0"/>
              </a:rPr>
              <a:t>University Of Liverpool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85800" y="1617860"/>
            <a:ext cx="6400800" cy="4259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52463" lvl="1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Process</a:t>
            </a:r>
          </a:p>
          <a:p>
            <a:pPr marL="1109663" lvl="2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Consultation with students, staff, stakeholders</a:t>
            </a:r>
          </a:p>
          <a:p>
            <a:pPr marL="1109663" lvl="2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Work streams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Admissions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Assessment and Feedback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Curriculum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Employability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PGT</a:t>
            </a:r>
          </a:p>
          <a:p>
            <a:pPr marL="1566863" lvl="3" indent="-195263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r>
              <a:rPr lang="en-US" sz="1600" dirty="0">
                <a:solidFill>
                  <a:srgbClr val="232147"/>
                </a:solidFill>
                <a:latin typeface="Calibri Light" panose="020F0302020204030204" pitchFamily="34" charset="0"/>
              </a:rPr>
              <a:t>[</a:t>
            </a:r>
          </a:p>
        </p:txBody>
      </p:sp>
      <p:sp>
        <p:nvSpPr>
          <p:cNvPr id="3076" name="Line 5"/>
          <p:cNvSpPr>
            <a:spLocks noChangeShapeType="1"/>
          </p:cNvSpPr>
          <p:nvPr/>
        </p:nvSpPr>
        <p:spPr bwMode="auto">
          <a:xfrm>
            <a:off x="1187624" y="167167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3078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7509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3568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The Challenge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898650"/>
            <a:ext cx="64008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dirty="0">
              <a:solidFill>
                <a:srgbClr val="031F73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8198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5536" y="1772816"/>
            <a:ext cx="7200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Poor NSS</a:t>
            </a:r>
          </a:p>
          <a:p>
            <a:pPr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Poor staff morale</a:t>
            </a:r>
          </a:p>
          <a:p>
            <a:pPr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Large student numbers</a:t>
            </a:r>
          </a:p>
        </p:txBody>
      </p:sp>
    </p:spTree>
    <p:extLst>
      <p:ext uri="{BB962C8B-B14F-4D97-AF65-F5344CB8AC3E}">
        <p14:creationId xmlns:p14="http://schemas.microsoft.com/office/powerpoint/2010/main" val="386672957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3568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Process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898650"/>
            <a:ext cx="64008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dirty="0">
              <a:solidFill>
                <a:srgbClr val="031F73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8198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5536" y="1898650"/>
            <a:ext cx="7200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Away Day</a:t>
            </a:r>
          </a:p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Consultations and Investigations</a:t>
            </a:r>
          </a:p>
          <a:p>
            <a:pPr marL="914400" lvl="1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Students</a:t>
            </a:r>
          </a:p>
          <a:p>
            <a:pPr marL="914400" lvl="1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Staff</a:t>
            </a:r>
          </a:p>
          <a:p>
            <a:pPr marL="914400" lvl="1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Stakeholders</a:t>
            </a:r>
          </a:p>
          <a:p>
            <a:pPr marL="914400" lvl="1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Visits	</a:t>
            </a:r>
            <a:r>
              <a:rPr lang="en-GB" sz="2800" dirty="0">
                <a:latin typeface="Calibri Light" panose="020F0302020204030204" pitchFamily="34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0962737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Recommendations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1700808"/>
            <a:ext cx="7056784" cy="3931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Admissions and support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Increase AA time in years 2 and 3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Social events and use of social media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Additional peer support for biology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Newsletter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endParaRPr lang="en-GB" sz="240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l" eaLnBrk="1" hangingPunct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Assessment and feedback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3 week turn around for year 3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Marking guidance for staff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Standardised assessment &amp;</a:t>
            </a:r>
            <a:r>
              <a:rPr lang="en-GB" sz="2400" dirty="0" err="1">
                <a:solidFill>
                  <a:srgbClr val="002060"/>
                </a:solidFill>
                <a:latin typeface="Calibri Light" panose="020F0302020204030204" pitchFamily="34" charset="0"/>
              </a:rPr>
              <a:t>Ω</a:t>
            </a: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feedback      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  instructions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 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	</a:t>
            </a: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7414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2220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Recommendations</a:t>
            </a:r>
            <a:r>
              <a:rPr lang="en-US" sz="2800" dirty="0">
                <a:latin typeface="Calibri Light" panose="020F0302020204030204" pitchFamily="34" charset="0"/>
              </a:rPr>
              <a:t> </a:t>
            </a:r>
            <a:endParaRPr lang="en-US" sz="1600" dirty="0">
              <a:latin typeface="Calibri Light" panose="020F03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1898650"/>
            <a:ext cx="7056784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 eaLnBrk="1" hangingPunct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 </a:t>
            </a: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Employability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Skills matrix for each module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Dedicated UG careers fair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Tips and advice for work experience 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Increase in internships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endParaRPr lang="en-GB" sz="2400" dirty="0">
              <a:solidFill>
                <a:srgbClr val="002060"/>
              </a:solidFill>
              <a:latin typeface="Calibri Light" panose="020F0302020204030204" pitchFamily="34" charset="0"/>
            </a:endParaRPr>
          </a:p>
          <a:p>
            <a:pPr algn="l" eaLnBrk="1" hangingPunct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Postgraduate 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Gentler introduction to advanced statistics</a:t>
            </a:r>
          </a:p>
          <a:p>
            <a:pPr lvl="1">
              <a:buClr>
                <a:srgbClr val="FF925C"/>
              </a:buClr>
              <a:buFont typeface="Arial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 Development of CPD based MSc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 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 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	 </a:t>
            </a:r>
          </a:p>
          <a:p>
            <a:pPr algn="l" eaLnBrk="1" hangingPunct="1">
              <a:buClr>
                <a:srgbClr val="FF925C"/>
              </a:buClr>
              <a:tabLst>
                <a:tab pos="195263" algn="l"/>
              </a:tabLst>
            </a:pPr>
            <a:r>
              <a:rPr lang="en-GB" sz="2400" dirty="0">
                <a:latin typeface="Calibri Light" panose="020F0302020204030204" pitchFamily="34" charset="0"/>
              </a:rPr>
              <a:t>	</a:t>
            </a: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7414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2220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40964" y="690890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Mission Statement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898650"/>
            <a:ext cx="64008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dirty="0">
              <a:solidFill>
                <a:srgbClr val="031F73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8198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5536" y="1898650"/>
            <a:ext cx="72008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To provide for our students exposure to high impact, world renowned research from Day 1, leading to highly skilled graduates equipped for 21</a:t>
            </a:r>
            <a:r>
              <a:rPr lang="en-GB" sz="2800" baseline="30000" dirty="0">
                <a:solidFill>
                  <a:srgbClr val="002060"/>
                </a:solidFill>
                <a:latin typeface="Calibri Light" panose="020F0302020204030204" pitchFamily="34" charset="0"/>
              </a:rPr>
              <a:t>st</a:t>
            </a: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 Century graduate level employment and postgraduate training</a:t>
            </a:r>
          </a:p>
        </p:txBody>
      </p:sp>
    </p:spTree>
    <p:extLst>
      <p:ext uri="{BB962C8B-B14F-4D97-AF65-F5344CB8AC3E}">
        <p14:creationId xmlns:p14="http://schemas.microsoft.com/office/powerpoint/2010/main" val="7214529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683568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chemeClr val="accent6">
                    <a:lumMod val="75000"/>
                  </a:schemeClr>
                </a:solidFill>
                <a:latin typeface="Calibri Light" panose="020F0302020204030204" pitchFamily="34" charset="0"/>
              </a:rPr>
              <a:t>New Curriculum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685800" y="1898650"/>
            <a:ext cx="6400800" cy="405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dirty="0">
              <a:solidFill>
                <a:srgbClr val="031F73"/>
              </a:solidFill>
            </a:endParaRPr>
          </a:p>
        </p:txBody>
      </p:sp>
      <p:sp>
        <p:nvSpPr>
          <p:cNvPr id="8196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8198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9" name="Picture 14" descr="Imag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1905000"/>
            <a:ext cx="88741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0" name="Picture 15" descr="GFIL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95536" y="1746249"/>
            <a:ext cx="7200800" cy="388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Cognitive apprentice model</a:t>
            </a:r>
          </a:p>
          <a:p>
            <a:pPr marL="914400" lvl="1" indent="-457200">
              <a:lnSpc>
                <a:spcPct val="90000"/>
              </a:lnSpc>
              <a:spcAft>
                <a:spcPts val="24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Contingent scaffolding</a:t>
            </a:r>
          </a:p>
          <a:p>
            <a:pPr marL="914400" lvl="1" indent="-457200">
              <a:lnSpc>
                <a:spcPct val="90000"/>
              </a:lnSpc>
              <a:spcAft>
                <a:spcPts val="24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Reciprocal scaffolding</a:t>
            </a:r>
          </a:p>
          <a:p>
            <a:pPr marL="914400" lvl="1" indent="-457200">
              <a:lnSpc>
                <a:spcPct val="90000"/>
              </a:lnSpc>
              <a:spcAft>
                <a:spcPts val="24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400" dirty="0">
                <a:solidFill>
                  <a:srgbClr val="002060"/>
                </a:solidFill>
                <a:latin typeface="Calibri Light" panose="020F0302020204030204" pitchFamily="34" charset="0"/>
              </a:rPr>
              <a:t>Supported Independence</a:t>
            </a:r>
          </a:p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Research connected</a:t>
            </a:r>
          </a:p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Large, medium and small group teaching</a:t>
            </a:r>
          </a:p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Team teaching</a:t>
            </a:r>
          </a:p>
          <a:p>
            <a:pPr marL="457200" indent="-457200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Arial" panose="020B0604020202020204" pitchFamily="34" charset="0"/>
              <a:buChar char="•"/>
              <a:tabLst>
                <a:tab pos="195263" algn="l"/>
              </a:tabLst>
            </a:pPr>
            <a:r>
              <a:rPr lang="en-GB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Authentic assessment</a:t>
            </a:r>
          </a:p>
        </p:txBody>
      </p:sp>
    </p:spTree>
    <p:extLst>
      <p:ext uri="{BB962C8B-B14F-4D97-AF65-F5344CB8AC3E}">
        <p14:creationId xmlns:p14="http://schemas.microsoft.com/office/powerpoint/2010/main" val="144316065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5800" y="692696"/>
            <a:ext cx="6477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dirty="0">
                <a:solidFill>
                  <a:srgbClr val="002060"/>
                </a:solidFill>
                <a:latin typeface="Calibri Light" panose="020F0302020204030204" pitchFamily="34" charset="0"/>
              </a:rPr>
              <a:t>New Curriculum: Years 1 and 2: Structure</a:t>
            </a:r>
            <a:endParaRPr lang="en-US" sz="160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51520" y="5381576"/>
            <a:ext cx="7056784" cy="49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95263" indent="-195263" algn="l" eaLnBrk="1" hangingPunct="1">
              <a:lnSpc>
                <a:spcPct val="90000"/>
              </a:lnSpc>
              <a:spcAft>
                <a:spcPct val="50000"/>
              </a:spcAft>
              <a:buClr>
                <a:srgbClr val="FF925C"/>
              </a:buClr>
              <a:buFont typeface="Times" charset="0"/>
              <a:buChar char="•"/>
              <a:tabLst>
                <a:tab pos="195263" algn="l"/>
              </a:tabLst>
            </a:pPr>
            <a:endParaRPr lang="en-GB" sz="2400" dirty="0">
              <a:latin typeface="Calibri Light" panose="020F0302020204030204" pitchFamily="34" charset="0"/>
            </a:endParaRPr>
          </a:p>
        </p:txBody>
      </p:sp>
      <p:sp>
        <p:nvSpPr>
          <p:cNvPr id="17412" name="Line 5"/>
          <p:cNvSpPr>
            <a:spLocks noChangeShapeType="1"/>
          </p:cNvSpPr>
          <p:nvPr/>
        </p:nvSpPr>
        <p:spPr bwMode="auto">
          <a:xfrm>
            <a:off x="762000" y="1676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Line 12"/>
          <p:cNvSpPr>
            <a:spLocks noChangeShapeType="1"/>
          </p:cNvSpPr>
          <p:nvPr/>
        </p:nvSpPr>
        <p:spPr bwMode="auto">
          <a:xfrm>
            <a:off x="762000" y="5867400"/>
            <a:ext cx="7620000" cy="0"/>
          </a:xfrm>
          <a:prstGeom prst="line">
            <a:avLst/>
          </a:prstGeom>
          <a:noFill/>
          <a:ln w="1651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pic>
        <p:nvPicPr>
          <p:cNvPr id="17414" name="Picture 13" descr="LVP_UNI_LOGO_Black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6019800"/>
            <a:ext cx="1676400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5" descr="GF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381000"/>
            <a:ext cx="9032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BA89318-7B29-124E-AC6E-E07D4CF3979C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1268760"/>
            <a:ext cx="9144000" cy="228820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92801C1-13D2-6441-BC6F-9E2FC666DDFD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3501008"/>
            <a:ext cx="9144000" cy="21198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CC8CD86-3155-524D-9E04-170D2AF1F898}"/>
              </a:ext>
            </a:extLst>
          </p:cNvPr>
          <p:cNvSpPr txBox="1"/>
          <p:nvPr/>
        </p:nvSpPr>
        <p:spPr>
          <a:xfrm>
            <a:off x="2474055" y="5890309"/>
            <a:ext cx="6706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Year 2: Same Structure but research-theme led: Clinical and Forensic; </a:t>
            </a:r>
          </a:p>
          <a:p>
            <a:r>
              <a:rPr lang="en-US" dirty="0"/>
              <a:t>Psychobiology and Motivation; Cognition, </a:t>
            </a:r>
            <a:r>
              <a:rPr lang="en-US" dirty="0" err="1"/>
              <a:t>Behavioural</a:t>
            </a:r>
            <a:r>
              <a:rPr lang="en-US" dirty="0"/>
              <a:t> Neuroscience;</a:t>
            </a:r>
          </a:p>
          <a:p>
            <a:r>
              <a:rPr lang="en-US" dirty="0"/>
              <a:t> Lifespan Development, Health and Wellbeing</a:t>
            </a:r>
          </a:p>
        </p:txBody>
      </p:sp>
    </p:spTree>
    <p:extLst>
      <p:ext uri="{BB962C8B-B14F-4D97-AF65-F5344CB8AC3E}">
        <p14:creationId xmlns:p14="http://schemas.microsoft.com/office/powerpoint/2010/main" val="1342111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2919</TotalTime>
  <Words>664</Words>
  <Application>Microsoft Office PowerPoint</Application>
  <PresentationFormat>On-screen Show (4:3)</PresentationFormat>
  <Paragraphs>143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Chalet-NewYorkNineteenSixty</vt:lpstr>
      <vt:lpstr>Palatino Linotype</vt:lpstr>
      <vt:lpstr>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University of Liverpool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Tsivilis, Dimitris</dc:creator>
  <cp:lastModifiedBy>Tunde Varga-Atkins</cp:lastModifiedBy>
  <cp:revision>139</cp:revision>
  <dcterms:created xsi:type="dcterms:W3CDTF">2015-01-23T10:36:37Z</dcterms:created>
  <dcterms:modified xsi:type="dcterms:W3CDTF">2018-06-26T08:36:28Z</dcterms:modified>
</cp:coreProperties>
</file>