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930" autoAdjust="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21F3B-C68C-4C55-A8D3-26A718EACE3F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44A41D-81D6-45F1-9167-B65C65B4F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46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https://go.edgehill.ac.uk/display/ufr/Home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44A41D-81D6-45F1-9167-B65C65B4FF9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12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329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671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7770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24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41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92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432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35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79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0061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1968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59F00-C962-48F2-9CDE-25B826F81112}" type="datetimeFigureOut">
              <a:rPr lang="en-US" smtClean="0"/>
              <a:t>5/29/2018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C525F15-F3A3-4F4B-B898-9BD1D6B881F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587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o.edgehill.ac.uk/display/ufr/Hom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Edge Hill University – Taught degrees Framework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Claire Moscrop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89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Introduce Edge Hill University’s ‘Taught Degrees Framework’</a:t>
            </a:r>
          </a:p>
          <a:p>
            <a:r>
              <a:rPr lang="en-GB" sz="2800" dirty="0" smtClean="0"/>
              <a:t>Gain insight from delegates on how to engage departments in pre validation and periodic T+L reviews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59842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Taught Degrees framework (TDF)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set </a:t>
            </a:r>
            <a:r>
              <a:rPr lang="en-US" dirty="0"/>
              <a:t>of guiding principles for the design of all undergraduate and taught postgraduate </a:t>
            </a:r>
            <a:r>
              <a:rPr lang="en-US" dirty="0" err="1" smtClean="0"/>
              <a:t>programmes</a:t>
            </a:r>
            <a:r>
              <a:rPr lang="en-US" dirty="0" smtClean="0"/>
              <a:t> </a:t>
            </a:r>
            <a:r>
              <a:rPr lang="en-US" dirty="0"/>
              <a:t>validated by the </a:t>
            </a:r>
            <a:r>
              <a:rPr lang="en-US" dirty="0" smtClean="0"/>
              <a:t>University</a:t>
            </a:r>
          </a:p>
          <a:p>
            <a:r>
              <a:rPr lang="en-US" dirty="0" smtClean="0"/>
              <a:t>‘Enabling</a:t>
            </a:r>
            <a:r>
              <a:rPr lang="en-US" dirty="0"/>
              <a:t>, yet </a:t>
            </a:r>
            <a:r>
              <a:rPr lang="en-US" dirty="0" smtClean="0"/>
              <a:t>constraining’ – </a:t>
            </a:r>
          </a:p>
          <a:p>
            <a:pPr lvl="1"/>
            <a:r>
              <a:rPr lang="en-GB" dirty="0" smtClean="0"/>
              <a:t>Enabling through guidance around best practice for effective curriculum design</a:t>
            </a:r>
          </a:p>
          <a:p>
            <a:pPr lvl="1"/>
            <a:r>
              <a:rPr lang="en-GB" dirty="0" smtClean="0"/>
              <a:t>Constraining in that course teams are required to engage with a series of ‘lenses’ containing essential questions around teaching, learning, assessment, </a:t>
            </a:r>
            <a:r>
              <a:rPr lang="en-GB" dirty="0" err="1" smtClean="0"/>
              <a:t>etc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291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‘Lenses’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Graduate Attributes, Employability and Work-Related/Work-Based Learning </a:t>
            </a:r>
          </a:p>
          <a:p>
            <a:r>
              <a:rPr lang="en-US" dirty="0"/>
              <a:t>Induction and Transition </a:t>
            </a:r>
          </a:p>
          <a:p>
            <a:r>
              <a:rPr lang="en-US" dirty="0"/>
              <a:t>Learning, Teaching and Assessment</a:t>
            </a:r>
          </a:p>
          <a:p>
            <a:r>
              <a:rPr lang="en-US" dirty="0"/>
              <a:t>Education for Personal Development and Enhancement </a:t>
            </a:r>
          </a:p>
          <a:p>
            <a:r>
              <a:rPr lang="en-US" dirty="0"/>
              <a:t>Global Citizenship</a:t>
            </a:r>
          </a:p>
        </p:txBody>
      </p:sp>
      <p:pic>
        <p:nvPicPr>
          <p:cNvPr id="4" name="Picture 3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8944" y="3200399"/>
            <a:ext cx="3557664" cy="187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827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8" y="323255"/>
            <a:ext cx="9603275" cy="1049235"/>
          </a:xfrm>
        </p:spPr>
        <p:txBody>
          <a:bodyPr/>
          <a:lstStyle/>
          <a:p>
            <a:r>
              <a:rPr lang="en-GB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7" y="1168845"/>
            <a:ext cx="9603275" cy="393990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Whilst Edge Hill provide this very structured approach to curriculum development and validation:</a:t>
            </a:r>
          </a:p>
          <a:p>
            <a:pPr lvl="1"/>
            <a:r>
              <a:rPr lang="en-GB" sz="1900" dirty="0" smtClean="0"/>
              <a:t>The work around TLA tends to be structured around validation documents and ‘matrices’ and ‘mapping’ exercises – creating robust TLA strategies at a programme level but with a lack of detail in rationale for TLA approaches within modules – especially in relation to formative assessment, feedback strategies, assessment literacy development, </a:t>
            </a:r>
            <a:r>
              <a:rPr lang="en-GB" sz="1900" dirty="0" err="1" smtClean="0"/>
              <a:t>etc</a:t>
            </a:r>
            <a:endParaRPr lang="en-GB" sz="1900" dirty="0" smtClean="0"/>
          </a:p>
          <a:p>
            <a:pPr lvl="1"/>
            <a:r>
              <a:rPr lang="en-GB" sz="1900" dirty="0" smtClean="0"/>
              <a:t>Programme teams validating or re-validating programmes engage with the requested lenses of the TDF – but not all staff get involved in the process and are therefore unsure about rationale of some approaches – They are given modules to develop, often in a stand alone manner after validation</a:t>
            </a:r>
          </a:p>
          <a:p>
            <a:pPr lvl="1"/>
            <a:r>
              <a:rPr lang="en-GB" sz="1900" dirty="0" smtClean="0"/>
              <a:t>Senior Managers have admitted that there is sometimes a ‘drift’ away from initial TLA rationales in some modules, especially when modules are handed on to others over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0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190909"/>
            <a:ext cx="9603275" cy="1049235"/>
          </a:xfrm>
        </p:spPr>
        <p:txBody>
          <a:bodyPr/>
          <a:lstStyle/>
          <a:p>
            <a:r>
              <a:rPr lang="en-GB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8" y="854242"/>
            <a:ext cx="9603275" cy="464419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After identifying these challenges we would like to embed curriculum/TLA development days with departments to ensure all staff have a clear view of TLA processes, skills development, rationales, etc. So…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do we do this without mandating that it should happen as part of validation? (or should it be mandatory?)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From your experience, how do we get departments to engage? At what stage?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What mechanisms do you use (or would you like to use) to prevent the ‘drift’ over time that some managers have identified?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How do we measure if interventions enhance the learner experience?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  <a:t>Priming for the workshop later! </a:t>
            </a:r>
            <a:r>
              <a:rPr lang="en-GB" dirty="0" smtClean="0"/>
              <a:t>– What would ‘nirvana’ in curriculum development look like? What are the challenges and pitfalls? What/who are the enablers? What works for you? How do we know that our approaches enhance the learner experiences?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8342" y="1843314"/>
            <a:ext cx="711200" cy="20465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800" dirty="0" smtClean="0"/>
              <a:t>Post it notes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66064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197</TotalTime>
  <Words>451</Words>
  <Application>Microsoft Office PowerPoint</Application>
  <PresentationFormat>Widescreen</PresentationFormat>
  <Paragraphs>32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Gill Sans MT</vt:lpstr>
      <vt:lpstr>Gallery</vt:lpstr>
      <vt:lpstr>Edge Hill University – Taught degrees Framework</vt:lpstr>
      <vt:lpstr>Aims</vt:lpstr>
      <vt:lpstr>Taught Degrees framework (TDF)</vt:lpstr>
      <vt:lpstr>The ‘Lenses’</vt:lpstr>
      <vt:lpstr>Challenges</vt:lpstr>
      <vt:lpstr>Questions</vt:lpstr>
    </vt:vector>
  </TitlesOfParts>
  <Company>Edge Hill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Edge Hill University – Taught degrees Framework</dc:title>
  <dc:creator>Claire Moscrop</dc:creator>
  <cp:lastModifiedBy>Claire Moscrop</cp:lastModifiedBy>
  <cp:revision>15</cp:revision>
  <dcterms:created xsi:type="dcterms:W3CDTF">2018-05-28T10:17:37Z</dcterms:created>
  <dcterms:modified xsi:type="dcterms:W3CDTF">2018-05-29T13:30:04Z</dcterms:modified>
</cp:coreProperties>
</file>