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JMU.AC.UK\PFS\HS04F\STORE08\HS021434\JT2%20Files\RESEARCH\14feedbackstudy\14datas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Sheet1!$P$7:$P$12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C</c:v>
                </c:pt>
              </c:strCache>
            </c:strRef>
          </c:cat>
          <c:val>
            <c:numRef>
              <c:f>Sheet1!$Q$7:$Q$12</c:f>
              <c:numCache>
                <c:formatCode>General</c:formatCode>
                <c:ptCount val="6"/>
                <c:pt idx="0">
                  <c:v>17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9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A-4B8A-A78F-B35E58AC4FDA}"/>
            </c:ext>
          </c:extLst>
        </c:ser>
        <c:ser>
          <c:idx val="1"/>
          <c:order val="1"/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Sheet1!$P$7:$P$12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C</c:v>
                </c:pt>
              </c:strCache>
            </c:strRef>
          </c:cat>
          <c:val>
            <c:numRef>
              <c:f>Sheet1!$R$7:$R$12</c:f>
              <c:numCache>
                <c:formatCode>General</c:formatCode>
                <c:ptCount val="6"/>
                <c:pt idx="0">
                  <c:v>10</c:v>
                </c:pt>
                <c:pt idx="1">
                  <c:v>17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DA-4B8A-A78F-B35E58AC4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595840"/>
        <c:axId val="41453248"/>
      </c:barChart>
      <c:catAx>
        <c:axId val="4259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53248"/>
        <c:crosses val="autoZero"/>
        <c:auto val="1"/>
        <c:lblAlgn val="ctr"/>
        <c:lblOffset val="100"/>
        <c:noMultiLvlLbl val="0"/>
      </c:catAx>
      <c:valAx>
        <c:axId val="4145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59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794661014843247E-2"/>
          <c:y val="4.0526223673023012E-2"/>
          <c:w val="0.85034504927042265"/>
          <c:h val="0.74980090037562253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square"/>
            <c:size val="9"/>
            <c:spPr>
              <a:solidFill>
                <a:schemeClr val="tx1"/>
              </a:solidFill>
              <a:ln>
                <a:solidFill>
                  <a:schemeClr val="bg1"/>
                </a:solidFill>
              </a:ln>
            </c:spPr>
          </c:marker>
          <c:trendline>
            <c:spPr>
              <a:ln w="19050"/>
            </c:spPr>
            <c:trendlineType val="linear"/>
            <c:forward val="15"/>
            <c:backward val="15"/>
            <c:dispRSqr val="0"/>
            <c:dispEq val="0"/>
          </c:trendline>
          <c:xVal>
            <c:numRef>
              <c:f>Sheet5!$A$6:$A$89</c:f>
              <c:numCache>
                <c:formatCode>0</c:formatCode>
                <c:ptCount val="84"/>
                <c:pt idx="0">
                  <c:v>16</c:v>
                </c:pt>
                <c:pt idx="1">
                  <c:v>28</c:v>
                </c:pt>
                <c:pt idx="2">
                  <c:v>31</c:v>
                </c:pt>
                <c:pt idx="3">
                  <c:v>34</c:v>
                </c:pt>
                <c:pt idx="4">
                  <c:v>41</c:v>
                </c:pt>
                <c:pt idx="5">
                  <c:v>46</c:v>
                </c:pt>
                <c:pt idx="6">
                  <c:v>48</c:v>
                </c:pt>
                <c:pt idx="7">
                  <c:v>49</c:v>
                </c:pt>
                <c:pt idx="8">
                  <c:v>55</c:v>
                </c:pt>
                <c:pt idx="9">
                  <c:v>57</c:v>
                </c:pt>
                <c:pt idx="10">
                  <c:v>57</c:v>
                </c:pt>
                <c:pt idx="11">
                  <c:v>58</c:v>
                </c:pt>
                <c:pt idx="12">
                  <c:v>58</c:v>
                </c:pt>
                <c:pt idx="13">
                  <c:v>60</c:v>
                </c:pt>
                <c:pt idx="14">
                  <c:v>60</c:v>
                </c:pt>
                <c:pt idx="15">
                  <c:v>61</c:v>
                </c:pt>
                <c:pt idx="16">
                  <c:v>61</c:v>
                </c:pt>
                <c:pt idx="17">
                  <c:v>61</c:v>
                </c:pt>
                <c:pt idx="18">
                  <c:v>62</c:v>
                </c:pt>
                <c:pt idx="19">
                  <c:v>63</c:v>
                </c:pt>
                <c:pt idx="20">
                  <c:v>63</c:v>
                </c:pt>
                <c:pt idx="21">
                  <c:v>64</c:v>
                </c:pt>
                <c:pt idx="22">
                  <c:v>65</c:v>
                </c:pt>
                <c:pt idx="23">
                  <c:v>67</c:v>
                </c:pt>
                <c:pt idx="24">
                  <c:v>70</c:v>
                </c:pt>
                <c:pt idx="25">
                  <c:v>70</c:v>
                </c:pt>
                <c:pt idx="26">
                  <c:v>71</c:v>
                </c:pt>
                <c:pt idx="27">
                  <c:v>72</c:v>
                </c:pt>
                <c:pt idx="28">
                  <c:v>73</c:v>
                </c:pt>
                <c:pt idx="29">
                  <c:v>76</c:v>
                </c:pt>
                <c:pt idx="30">
                  <c:v>78</c:v>
                </c:pt>
                <c:pt idx="31">
                  <c:v>81</c:v>
                </c:pt>
                <c:pt idx="32">
                  <c:v>82</c:v>
                </c:pt>
                <c:pt idx="33">
                  <c:v>87</c:v>
                </c:pt>
                <c:pt idx="34">
                  <c:v>15</c:v>
                </c:pt>
                <c:pt idx="35">
                  <c:v>20</c:v>
                </c:pt>
                <c:pt idx="36">
                  <c:v>27</c:v>
                </c:pt>
                <c:pt idx="37">
                  <c:v>29</c:v>
                </c:pt>
                <c:pt idx="38">
                  <c:v>30</c:v>
                </c:pt>
                <c:pt idx="39">
                  <c:v>30</c:v>
                </c:pt>
                <c:pt idx="40">
                  <c:v>33</c:v>
                </c:pt>
                <c:pt idx="41">
                  <c:v>43</c:v>
                </c:pt>
                <c:pt idx="42">
                  <c:v>43</c:v>
                </c:pt>
                <c:pt idx="43">
                  <c:v>43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49</c:v>
                </c:pt>
                <c:pt idx="48">
                  <c:v>49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52</c:v>
                </c:pt>
                <c:pt idx="54">
                  <c:v>52</c:v>
                </c:pt>
                <c:pt idx="55">
                  <c:v>53</c:v>
                </c:pt>
                <c:pt idx="56">
                  <c:v>53</c:v>
                </c:pt>
                <c:pt idx="57">
                  <c:v>53</c:v>
                </c:pt>
                <c:pt idx="58">
                  <c:v>54</c:v>
                </c:pt>
                <c:pt idx="59">
                  <c:v>55</c:v>
                </c:pt>
                <c:pt idx="60">
                  <c:v>56</c:v>
                </c:pt>
                <c:pt idx="61">
                  <c:v>57</c:v>
                </c:pt>
                <c:pt idx="62">
                  <c:v>58</c:v>
                </c:pt>
                <c:pt idx="63">
                  <c:v>59</c:v>
                </c:pt>
                <c:pt idx="64">
                  <c:v>60</c:v>
                </c:pt>
                <c:pt idx="65">
                  <c:v>61</c:v>
                </c:pt>
                <c:pt idx="66">
                  <c:v>61</c:v>
                </c:pt>
                <c:pt idx="67">
                  <c:v>62</c:v>
                </c:pt>
                <c:pt idx="68">
                  <c:v>62</c:v>
                </c:pt>
                <c:pt idx="69">
                  <c:v>63</c:v>
                </c:pt>
                <c:pt idx="70">
                  <c:v>63</c:v>
                </c:pt>
                <c:pt idx="71">
                  <c:v>66</c:v>
                </c:pt>
                <c:pt idx="72">
                  <c:v>66</c:v>
                </c:pt>
                <c:pt idx="73">
                  <c:v>68</c:v>
                </c:pt>
                <c:pt idx="74">
                  <c:v>68</c:v>
                </c:pt>
                <c:pt idx="75">
                  <c:v>69</c:v>
                </c:pt>
                <c:pt idx="76">
                  <c:v>70</c:v>
                </c:pt>
                <c:pt idx="77">
                  <c:v>70</c:v>
                </c:pt>
                <c:pt idx="78">
                  <c:v>71</c:v>
                </c:pt>
                <c:pt idx="79">
                  <c:v>72</c:v>
                </c:pt>
                <c:pt idx="80">
                  <c:v>73</c:v>
                </c:pt>
                <c:pt idx="81">
                  <c:v>75</c:v>
                </c:pt>
                <c:pt idx="82">
                  <c:v>77</c:v>
                </c:pt>
                <c:pt idx="83">
                  <c:v>85</c:v>
                </c:pt>
              </c:numCache>
            </c:numRef>
          </c:xVal>
          <c:yVal>
            <c:numRef>
              <c:f>Sheet5!$B$6:$B$89</c:f>
              <c:numCache>
                <c:formatCode>0</c:formatCode>
                <c:ptCount val="84"/>
                <c:pt idx="0">
                  <c:v>62</c:v>
                </c:pt>
                <c:pt idx="1">
                  <c:v>67</c:v>
                </c:pt>
                <c:pt idx="2">
                  <c:v>71</c:v>
                </c:pt>
                <c:pt idx="3">
                  <c:v>53</c:v>
                </c:pt>
                <c:pt idx="4">
                  <c:v>72</c:v>
                </c:pt>
                <c:pt idx="5">
                  <c:v>70</c:v>
                </c:pt>
                <c:pt idx="6">
                  <c:v>51</c:v>
                </c:pt>
                <c:pt idx="7">
                  <c:v>50</c:v>
                </c:pt>
                <c:pt idx="8">
                  <c:v>68</c:v>
                </c:pt>
                <c:pt idx="9">
                  <c:v>71</c:v>
                </c:pt>
                <c:pt idx="10">
                  <c:v>75</c:v>
                </c:pt>
                <c:pt idx="11">
                  <c:v>66</c:v>
                </c:pt>
                <c:pt idx="12">
                  <c:v>75</c:v>
                </c:pt>
                <c:pt idx="13">
                  <c:v>67</c:v>
                </c:pt>
                <c:pt idx="14">
                  <c:v>75</c:v>
                </c:pt>
                <c:pt idx="15">
                  <c:v>62</c:v>
                </c:pt>
                <c:pt idx="16">
                  <c:v>77</c:v>
                </c:pt>
                <c:pt idx="17">
                  <c:v>83</c:v>
                </c:pt>
                <c:pt idx="18">
                  <c:v>61</c:v>
                </c:pt>
                <c:pt idx="19">
                  <c:v>69</c:v>
                </c:pt>
                <c:pt idx="20">
                  <c:v>89</c:v>
                </c:pt>
                <c:pt idx="21">
                  <c:v>73</c:v>
                </c:pt>
                <c:pt idx="22">
                  <c:v>78</c:v>
                </c:pt>
                <c:pt idx="23">
                  <c:v>58</c:v>
                </c:pt>
                <c:pt idx="24">
                  <c:v>66</c:v>
                </c:pt>
                <c:pt idx="25">
                  <c:v>74</c:v>
                </c:pt>
                <c:pt idx="26">
                  <c:v>78</c:v>
                </c:pt>
                <c:pt idx="27">
                  <c:v>72</c:v>
                </c:pt>
                <c:pt idx="28">
                  <c:v>67</c:v>
                </c:pt>
                <c:pt idx="29">
                  <c:v>80</c:v>
                </c:pt>
                <c:pt idx="30">
                  <c:v>83</c:v>
                </c:pt>
                <c:pt idx="31">
                  <c:v>83</c:v>
                </c:pt>
                <c:pt idx="32">
                  <c:v>75</c:v>
                </c:pt>
                <c:pt idx="33">
                  <c:v>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59-4AB9-AFEE-9C69805B4DB9}"/>
            </c:ext>
          </c:extLst>
        </c:ser>
        <c:ser>
          <c:idx val="2"/>
          <c:order val="2"/>
          <c:spPr>
            <a:ln w="28575">
              <a:noFill/>
            </a:ln>
          </c:spPr>
          <c:dPt>
            <c:idx val="33"/>
            <c:marker>
              <c:symbol val="none"/>
            </c:marker>
            <c:bubble3D val="0"/>
            <c:spPr>
              <a:ln w="28575">
                <a:noFill/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2-3C59-4AB9-AFEE-9C69805B4DB9}"/>
              </c:ext>
            </c:extLst>
          </c:dPt>
          <c:xVal>
            <c:numRef>
              <c:f>Sheet5!$A$6:$A$89</c:f>
              <c:numCache>
                <c:formatCode>0</c:formatCode>
                <c:ptCount val="84"/>
                <c:pt idx="0">
                  <c:v>16</c:v>
                </c:pt>
                <c:pt idx="1">
                  <c:v>28</c:v>
                </c:pt>
                <c:pt idx="2">
                  <c:v>31</c:v>
                </c:pt>
                <c:pt idx="3">
                  <c:v>34</c:v>
                </c:pt>
                <c:pt idx="4">
                  <c:v>41</c:v>
                </c:pt>
                <c:pt idx="5">
                  <c:v>46</c:v>
                </c:pt>
                <c:pt idx="6">
                  <c:v>48</c:v>
                </c:pt>
                <c:pt idx="7">
                  <c:v>49</c:v>
                </c:pt>
                <c:pt idx="8">
                  <c:v>55</c:v>
                </c:pt>
                <c:pt idx="9">
                  <c:v>57</c:v>
                </c:pt>
                <c:pt idx="10">
                  <c:v>57</c:v>
                </c:pt>
                <c:pt idx="11">
                  <c:v>58</c:v>
                </c:pt>
                <c:pt idx="12">
                  <c:v>58</c:v>
                </c:pt>
                <c:pt idx="13">
                  <c:v>60</c:v>
                </c:pt>
                <c:pt idx="14">
                  <c:v>60</c:v>
                </c:pt>
                <c:pt idx="15">
                  <c:v>61</c:v>
                </c:pt>
                <c:pt idx="16">
                  <c:v>61</c:v>
                </c:pt>
                <c:pt idx="17">
                  <c:v>61</c:v>
                </c:pt>
                <c:pt idx="18">
                  <c:v>62</c:v>
                </c:pt>
                <c:pt idx="19">
                  <c:v>63</c:v>
                </c:pt>
                <c:pt idx="20">
                  <c:v>63</c:v>
                </c:pt>
                <c:pt idx="21">
                  <c:v>64</c:v>
                </c:pt>
                <c:pt idx="22">
                  <c:v>65</c:v>
                </c:pt>
                <c:pt idx="23">
                  <c:v>67</c:v>
                </c:pt>
                <c:pt idx="24">
                  <c:v>70</c:v>
                </c:pt>
                <c:pt idx="25">
                  <c:v>70</c:v>
                </c:pt>
                <c:pt idx="26">
                  <c:v>71</c:v>
                </c:pt>
                <c:pt idx="27">
                  <c:v>72</c:v>
                </c:pt>
                <c:pt idx="28">
                  <c:v>73</c:v>
                </c:pt>
                <c:pt idx="29">
                  <c:v>76</c:v>
                </c:pt>
                <c:pt idx="30">
                  <c:v>78</c:v>
                </c:pt>
                <c:pt idx="31">
                  <c:v>81</c:v>
                </c:pt>
                <c:pt idx="32">
                  <c:v>82</c:v>
                </c:pt>
                <c:pt idx="33">
                  <c:v>87</c:v>
                </c:pt>
                <c:pt idx="34">
                  <c:v>15</c:v>
                </c:pt>
                <c:pt idx="35">
                  <c:v>20</c:v>
                </c:pt>
                <c:pt idx="36">
                  <c:v>27</c:v>
                </c:pt>
                <c:pt idx="37">
                  <c:v>29</c:v>
                </c:pt>
                <c:pt idx="38">
                  <c:v>30</c:v>
                </c:pt>
                <c:pt idx="39">
                  <c:v>30</c:v>
                </c:pt>
                <c:pt idx="40">
                  <c:v>33</c:v>
                </c:pt>
                <c:pt idx="41">
                  <c:v>43</c:v>
                </c:pt>
                <c:pt idx="42">
                  <c:v>43</c:v>
                </c:pt>
                <c:pt idx="43">
                  <c:v>43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49</c:v>
                </c:pt>
                <c:pt idx="48">
                  <c:v>49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52</c:v>
                </c:pt>
                <c:pt idx="54">
                  <c:v>52</c:v>
                </c:pt>
                <c:pt idx="55">
                  <c:v>53</c:v>
                </c:pt>
                <c:pt idx="56">
                  <c:v>53</c:v>
                </c:pt>
                <c:pt idx="57">
                  <c:v>53</c:v>
                </c:pt>
                <c:pt idx="58">
                  <c:v>54</c:v>
                </c:pt>
                <c:pt idx="59">
                  <c:v>55</c:v>
                </c:pt>
                <c:pt idx="60">
                  <c:v>56</c:v>
                </c:pt>
                <c:pt idx="61">
                  <c:v>57</c:v>
                </c:pt>
                <c:pt idx="62">
                  <c:v>58</c:v>
                </c:pt>
                <c:pt idx="63">
                  <c:v>59</c:v>
                </c:pt>
                <c:pt idx="64">
                  <c:v>60</c:v>
                </c:pt>
                <c:pt idx="65">
                  <c:v>61</c:v>
                </c:pt>
                <c:pt idx="66">
                  <c:v>61</c:v>
                </c:pt>
                <c:pt idx="67">
                  <c:v>62</c:v>
                </c:pt>
                <c:pt idx="68">
                  <c:v>62</c:v>
                </c:pt>
                <c:pt idx="69">
                  <c:v>63</c:v>
                </c:pt>
                <c:pt idx="70">
                  <c:v>63</c:v>
                </c:pt>
                <c:pt idx="71">
                  <c:v>66</c:v>
                </c:pt>
                <c:pt idx="72">
                  <c:v>66</c:v>
                </c:pt>
                <c:pt idx="73">
                  <c:v>68</c:v>
                </c:pt>
                <c:pt idx="74">
                  <c:v>68</c:v>
                </c:pt>
                <c:pt idx="75">
                  <c:v>69</c:v>
                </c:pt>
                <c:pt idx="76">
                  <c:v>70</c:v>
                </c:pt>
                <c:pt idx="77">
                  <c:v>70</c:v>
                </c:pt>
                <c:pt idx="78">
                  <c:v>71</c:v>
                </c:pt>
                <c:pt idx="79">
                  <c:v>72</c:v>
                </c:pt>
                <c:pt idx="80">
                  <c:v>73</c:v>
                </c:pt>
                <c:pt idx="81">
                  <c:v>75</c:v>
                </c:pt>
                <c:pt idx="82">
                  <c:v>77</c:v>
                </c:pt>
                <c:pt idx="83">
                  <c:v>85</c:v>
                </c:pt>
              </c:numCache>
            </c:numRef>
          </c:xVal>
          <c:yVal>
            <c:numRef>
              <c:f>Sheet5!$E$6:$E$89</c:f>
              <c:numCache>
                <c:formatCode>General</c:formatCode>
                <c:ptCount val="84"/>
                <c:pt idx="33" formatCode="0">
                  <c:v>87</c:v>
                </c:pt>
                <c:pt idx="34" formatCode="0">
                  <c:v>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C59-4AB9-AFEE-9C69805B4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456128"/>
        <c:axId val="41456704"/>
      </c:scatterChart>
      <c:scatterChart>
        <c:scatterStyle val="lineMarker"/>
        <c:varyColors val="0"/>
        <c:ser>
          <c:idx val="1"/>
          <c:order val="1"/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19050">
                <a:solidFill>
                  <a:schemeClr val="tx1">
                    <a:shade val="95000"/>
                    <a:satMod val="105000"/>
                  </a:schemeClr>
                </a:solidFill>
                <a:prstDash val="dash"/>
              </a:ln>
            </c:spPr>
            <c:trendlineType val="linear"/>
            <c:forward val="15"/>
            <c:backward val="15"/>
            <c:dispRSqr val="0"/>
            <c:dispEq val="0"/>
          </c:trendline>
          <c:xVal>
            <c:numRef>
              <c:f>Sheet5!$A$6:$A$89</c:f>
              <c:numCache>
                <c:formatCode>0</c:formatCode>
                <c:ptCount val="84"/>
                <c:pt idx="0">
                  <c:v>16</c:v>
                </c:pt>
                <c:pt idx="1">
                  <c:v>28</c:v>
                </c:pt>
                <c:pt idx="2">
                  <c:v>31</c:v>
                </c:pt>
                <c:pt idx="3">
                  <c:v>34</c:v>
                </c:pt>
                <c:pt idx="4">
                  <c:v>41</c:v>
                </c:pt>
                <c:pt idx="5">
                  <c:v>46</c:v>
                </c:pt>
                <c:pt idx="6">
                  <c:v>48</c:v>
                </c:pt>
                <c:pt idx="7">
                  <c:v>49</c:v>
                </c:pt>
                <c:pt idx="8">
                  <c:v>55</c:v>
                </c:pt>
                <c:pt idx="9">
                  <c:v>57</c:v>
                </c:pt>
                <c:pt idx="10">
                  <c:v>57</c:v>
                </c:pt>
                <c:pt idx="11">
                  <c:v>58</c:v>
                </c:pt>
                <c:pt idx="12">
                  <c:v>58</c:v>
                </c:pt>
                <c:pt idx="13">
                  <c:v>60</c:v>
                </c:pt>
                <c:pt idx="14">
                  <c:v>60</c:v>
                </c:pt>
                <c:pt idx="15">
                  <c:v>61</c:v>
                </c:pt>
                <c:pt idx="16">
                  <c:v>61</c:v>
                </c:pt>
                <c:pt idx="17">
                  <c:v>61</c:v>
                </c:pt>
                <c:pt idx="18">
                  <c:v>62</c:v>
                </c:pt>
                <c:pt idx="19">
                  <c:v>63</c:v>
                </c:pt>
                <c:pt idx="20">
                  <c:v>63</c:v>
                </c:pt>
                <c:pt idx="21">
                  <c:v>64</c:v>
                </c:pt>
                <c:pt idx="22">
                  <c:v>65</c:v>
                </c:pt>
                <c:pt idx="23">
                  <c:v>67</c:v>
                </c:pt>
                <c:pt idx="24">
                  <c:v>70</c:v>
                </c:pt>
                <c:pt idx="25">
                  <c:v>70</c:v>
                </c:pt>
                <c:pt idx="26">
                  <c:v>71</c:v>
                </c:pt>
                <c:pt idx="27">
                  <c:v>72</c:v>
                </c:pt>
                <c:pt idx="28">
                  <c:v>73</c:v>
                </c:pt>
                <c:pt idx="29">
                  <c:v>76</c:v>
                </c:pt>
                <c:pt idx="30">
                  <c:v>78</c:v>
                </c:pt>
                <c:pt idx="31">
                  <c:v>81</c:v>
                </c:pt>
                <c:pt idx="32">
                  <c:v>82</c:v>
                </c:pt>
                <c:pt idx="33">
                  <c:v>87</c:v>
                </c:pt>
                <c:pt idx="34">
                  <c:v>15</c:v>
                </c:pt>
                <c:pt idx="35">
                  <c:v>20</c:v>
                </c:pt>
                <c:pt idx="36">
                  <c:v>27</c:v>
                </c:pt>
                <c:pt idx="37">
                  <c:v>29</c:v>
                </c:pt>
                <c:pt idx="38">
                  <c:v>30</c:v>
                </c:pt>
                <c:pt idx="39">
                  <c:v>30</c:v>
                </c:pt>
                <c:pt idx="40">
                  <c:v>33</c:v>
                </c:pt>
                <c:pt idx="41">
                  <c:v>43</c:v>
                </c:pt>
                <c:pt idx="42">
                  <c:v>43</c:v>
                </c:pt>
                <c:pt idx="43">
                  <c:v>43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49</c:v>
                </c:pt>
                <c:pt idx="48">
                  <c:v>49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52</c:v>
                </c:pt>
                <c:pt idx="54">
                  <c:v>52</c:v>
                </c:pt>
                <c:pt idx="55">
                  <c:v>53</c:v>
                </c:pt>
                <c:pt idx="56">
                  <c:v>53</c:v>
                </c:pt>
                <c:pt idx="57">
                  <c:v>53</c:v>
                </c:pt>
                <c:pt idx="58">
                  <c:v>54</c:v>
                </c:pt>
                <c:pt idx="59">
                  <c:v>55</c:v>
                </c:pt>
                <c:pt idx="60">
                  <c:v>56</c:v>
                </c:pt>
                <c:pt idx="61">
                  <c:v>57</c:v>
                </c:pt>
                <c:pt idx="62">
                  <c:v>58</c:v>
                </c:pt>
                <c:pt idx="63">
                  <c:v>59</c:v>
                </c:pt>
                <c:pt idx="64">
                  <c:v>60</c:v>
                </c:pt>
                <c:pt idx="65">
                  <c:v>61</c:v>
                </c:pt>
                <c:pt idx="66">
                  <c:v>61</c:v>
                </c:pt>
                <c:pt idx="67">
                  <c:v>62</c:v>
                </c:pt>
                <c:pt idx="68">
                  <c:v>62</c:v>
                </c:pt>
                <c:pt idx="69">
                  <c:v>63</c:v>
                </c:pt>
                <c:pt idx="70">
                  <c:v>63</c:v>
                </c:pt>
                <c:pt idx="71">
                  <c:v>66</c:v>
                </c:pt>
                <c:pt idx="72">
                  <c:v>66</c:v>
                </c:pt>
                <c:pt idx="73">
                  <c:v>68</c:v>
                </c:pt>
                <c:pt idx="74">
                  <c:v>68</c:v>
                </c:pt>
                <c:pt idx="75">
                  <c:v>69</c:v>
                </c:pt>
                <c:pt idx="76">
                  <c:v>70</c:v>
                </c:pt>
                <c:pt idx="77">
                  <c:v>70</c:v>
                </c:pt>
                <c:pt idx="78">
                  <c:v>71</c:v>
                </c:pt>
                <c:pt idx="79">
                  <c:v>72</c:v>
                </c:pt>
                <c:pt idx="80">
                  <c:v>73</c:v>
                </c:pt>
                <c:pt idx="81">
                  <c:v>75</c:v>
                </c:pt>
                <c:pt idx="82">
                  <c:v>77</c:v>
                </c:pt>
                <c:pt idx="83">
                  <c:v>85</c:v>
                </c:pt>
              </c:numCache>
            </c:numRef>
          </c:xVal>
          <c:yVal>
            <c:numRef>
              <c:f>Sheet5!$C$6:$C$89</c:f>
              <c:numCache>
                <c:formatCode>General</c:formatCode>
                <c:ptCount val="84"/>
                <c:pt idx="34" formatCode="0">
                  <c:v>27</c:v>
                </c:pt>
                <c:pt idx="35" formatCode="0">
                  <c:v>34</c:v>
                </c:pt>
                <c:pt idx="36" formatCode="0">
                  <c:v>79</c:v>
                </c:pt>
                <c:pt idx="37" formatCode="0">
                  <c:v>69</c:v>
                </c:pt>
                <c:pt idx="38" formatCode="0">
                  <c:v>73</c:v>
                </c:pt>
                <c:pt idx="39" formatCode="0">
                  <c:v>65</c:v>
                </c:pt>
                <c:pt idx="40" formatCode="0">
                  <c:v>26</c:v>
                </c:pt>
                <c:pt idx="41" formatCode="0">
                  <c:v>53</c:v>
                </c:pt>
                <c:pt idx="42" formatCode="0">
                  <c:v>65</c:v>
                </c:pt>
                <c:pt idx="43" formatCode="0">
                  <c:v>59</c:v>
                </c:pt>
                <c:pt idx="44" formatCode="0">
                  <c:v>63</c:v>
                </c:pt>
                <c:pt idx="45" formatCode="0">
                  <c:v>56</c:v>
                </c:pt>
                <c:pt idx="46" formatCode="0">
                  <c:v>37</c:v>
                </c:pt>
                <c:pt idx="47" formatCode="0">
                  <c:v>65</c:v>
                </c:pt>
                <c:pt idx="48" formatCode="0">
                  <c:v>65</c:v>
                </c:pt>
                <c:pt idx="49" formatCode="0">
                  <c:v>33</c:v>
                </c:pt>
                <c:pt idx="50" formatCode="0">
                  <c:v>45</c:v>
                </c:pt>
                <c:pt idx="51" formatCode="0">
                  <c:v>56</c:v>
                </c:pt>
                <c:pt idx="52" formatCode="0">
                  <c:v>70</c:v>
                </c:pt>
                <c:pt idx="53" formatCode="0">
                  <c:v>32</c:v>
                </c:pt>
                <c:pt idx="54" formatCode="0">
                  <c:v>45</c:v>
                </c:pt>
                <c:pt idx="55" formatCode="0">
                  <c:v>54</c:v>
                </c:pt>
                <c:pt idx="56" formatCode="0">
                  <c:v>60</c:v>
                </c:pt>
                <c:pt idx="57" formatCode="0">
                  <c:v>61</c:v>
                </c:pt>
                <c:pt idx="58" formatCode="0">
                  <c:v>64</c:v>
                </c:pt>
                <c:pt idx="59" formatCode="0">
                  <c:v>59</c:v>
                </c:pt>
                <c:pt idx="60" formatCode="0">
                  <c:v>84</c:v>
                </c:pt>
                <c:pt idx="61" formatCode="0">
                  <c:v>59</c:v>
                </c:pt>
                <c:pt idx="62" formatCode="0">
                  <c:v>61</c:v>
                </c:pt>
                <c:pt idx="63" formatCode="0">
                  <c:v>60</c:v>
                </c:pt>
                <c:pt idx="64" formatCode="0">
                  <c:v>72</c:v>
                </c:pt>
                <c:pt idx="65" formatCode="0">
                  <c:v>57</c:v>
                </c:pt>
                <c:pt idx="66" formatCode="0">
                  <c:v>71</c:v>
                </c:pt>
                <c:pt idx="67" formatCode="0">
                  <c:v>61</c:v>
                </c:pt>
                <c:pt idx="68" formatCode="0">
                  <c:v>59</c:v>
                </c:pt>
                <c:pt idx="69" formatCode="0">
                  <c:v>71</c:v>
                </c:pt>
                <c:pt idx="70" formatCode="0">
                  <c:v>49</c:v>
                </c:pt>
                <c:pt idx="71" formatCode="0">
                  <c:v>83</c:v>
                </c:pt>
                <c:pt idx="72" formatCode="0">
                  <c:v>75</c:v>
                </c:pt>
                <c:pt idx="73" formatCode="0">
                  <c:v>81</c:v>
                </c:pt>
                <c:pt idx="74" formatCode="0">
                  <c:v>66</c:v>
                </c:pt>
                <c:pt idx="75" formatCode="0">
                  <c:v>53</c:v>
                </c:pt>
                <c:pt idx="76" formatCode="0">
                  <c:v>54</c:v>
                </c:pt>
                <c:pt idx="77" formatCode="0">
                  <c:v>69</c:v>
                </c:pt>
                <c:pt idx="78" formatCode="0">
                  <c:v>70</c:v>
                </c:pt>
                <c:pt idx="79" formatCode="0">
                  <c:v>73</c:v>
                </c:pt>
                <c:pt idx="80" formatCode="0">
                  <c:v>79</c:v>
                </c:pt>
                <c:pt idx="81" formatCode="0">
                  <c:v>59</c:v>
                </c:pt>
                <c:pt idx="82" formatCode="0">
                  <c:v>71</c:v>
                </c:pt>
                <c:pt idx="83" formatCode="0">
                  <c:v>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C59-4AB9-AFEE-9C69805B4D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457856"/>
        <c:axId val="41457280"/>
      </c:scatterChart>
      <c:valAx>
        <c:axId val="41456128"/>
        <c:scaling>
          <c:orientation val="minMax"/>
          <c:max val="100"/>
          <c:min val="0"/>
        </c:scaling>
        <c:delete val="0"/>
        <c:axPos val="b"/>
        <c:numFmt formatCode="0" sourceLinked="1"/>
        <c:majorTickMark val="cross"/>
        <c:minorTickMark val="out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1456704"/>
        <c:crosses val="autoZero"/>
        <c:crossBetween val="midCat"/>
        <c:majorUnit val="20"/>
        <c:minorUnit val="10"/>
      </c:valAx>
      <c:valAx>
        <c:axId val="41456704"/>
        <c:scaling>
          <c:orientation val="minMax"/>
          <c:max val="100"/>
          <c:min val="20"/>
        </c:scaling>
        <c:delete val="0"/>
        <c:axPos val="l"/>
        <c:numFmt formatCode="0" sourceLinked="1"/>
        <c:majorTickMark val="cross"/>
        <c:minorTickMark val="out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1456128"/>
        <c:crosses val="autoZero"/>
        <c:crossBetween val="midCat"/>
        <c:majorUnit val="20"/>
        <c:minorUnit val="10"/>
      </c:valAx>
      <c:valAx>
        <c:axId val="41457280"/>
        <c:scaling>
          <c:orientation val="minMax"/>
          <c:max val="100"/>
          <c:min val="2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41457856"/>
        <c:crosses val="max"/>
        <c:crossBetween val="midCat"/>
        <c:majorUnit val="20"/>
        <c:minorUnit val="10"/>
      </c:valAx>
      <c:valAx>
        <c:axId val="414578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41457280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1A52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1A5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80113"/>
            <a:ext cx="2133600" cy="365125"/>
          </a:xfrm>
        </p:spPr>
        <p:txBody>
          <a:bodyPr/>
          <a:lstStyle>
            <a:lvl1pPr>
              <a:defRPr>
                <a:solidFill>
                  <a:srgbClr val="001A52"/>
                </a:solidFill>
              </a:defRPr>
            </a:lvl1pPr>
          </a:lstStyle>
          <a:p>
            <a:fld id="{9FB872E2-980A-41DD-AC80-853844CB25F4}" type="datetimeFigureOut">
              <a:rPr lang="en-US" altLang="en-US"/>
              <a:pPr/>
              <a:t>5/29/2018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980113"/>
            <a:ext cx="2895600" cy="365125"/>
          </a:xfrm>
        </p:spPr>
        <p:txBody>
          <a:bodyPr/>
          <a:lstStyle>
            <a:lvl1pPr>
              <a:defRPr>
                <a:solidFill>
                  <a:srgbClr val="001A5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980113"/>
            <a:ext cx="2133600" cy="365125"/>
          </a:xfrm>
        </p:spPr>
        <p:txBody>
          <a:bodyPr/>
          <a:lstStyle>
            <a:lvl1pPr>
              <a:defRPr>
                <a:solidFill>
                  <a:srgbClr val="001A52"/>
                </a:solidFill>
              </a:defRPr>
            </a:lvl1pPr>
          </a:lstStyle>
          <a:p>
            <a:fld id="{D1AC5CD0-5D7D-4E79-BAED-F7E307417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99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3272"/>
            <a:ext cx="8229600" cy="564477"/>
          </a:xfrm>
        </p:spPr>
        <p:txBody>
          <a:bodyPr/>
          <a:lstStyle>
            <a:lvl1pPr>
              <a:defRPr sz="3600">
                <a:solidFill>
                  <a:srgbClr val="001A52"/>
                </a:solidFill>
                <a:latin typeface="Arial"/>
                <a:cs typeface="Arial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2389"/>
            <a:ext cx="8229600" cy="4121961"/>
          </a:xfrm>
        </p:spPr>
        <p:txBody>
          <a:bodyPr/>
          <a:lstStyle>
            <a:lvl1pPr>
              <a:defRPr>
                <a:solidFill>
                  <a:srgbClr val="001A52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001A52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001A52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001A52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001A5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964238"/>
            <a:ext cx="2133600" cy="365125"/>
          </a:xfrm>
        </p:spPr>
        <p:txBody>
          <a:bodyPr/>
          <a:lstStyle>
            <a:lvl1pPr>
              <a:defRPr>
                <a:solidFill>
                  <a:srgbClr val="001A52"/>
                </a:solidFill>
                <a:latin typeface="Arial" charset="0"/>
              </a:defRPr>
            </a:lvl1pPr>
          </a:lstStyle>
          <a:p>
            <a:fld id="{94710D98-0751-4A0C-95CE-9E7A4B008FCA}" type="datetimeFigureOut">
              <a:rPr lang="en-US" altLang="en-US"/>
              <a:pPr/>
              <a:t>5/29/2018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964238"/>
            <a:ext cx="2895600" cy="365125"/>
          </a:xfrm>
        </p:spPr>
        <p:txBody>
          <a:bodyPr/>
          <a:lstStyle>
            <a:lvl1pPr>
              <a:defRPr>
                <a:solidFill>
                  <a:srgbClr val="001A52"/>
                </a:solidFill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964238"/>
            <a:ext cx="2133600" cy="365125"/>
          </a:xfrm>
        </p:spPr>
        <p:txBody>
          <a:bodyPr/>
          <a:lstStyle>
            <a:lvl1pPr>
              <a:defRPr>
                <a:solidFill>
                  <a:srgbClr val="001A52"/>
                </a:solidFill>
                <a:latin typeface="Arial" charset="0"/>
              </a:defRPr>
            </a:lvl1pPr>
          </a:lstStyle>
          <a:p>
            <a:fld id="{CB749521-5F70-432B-881A-C86FC3767B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865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fld id="{2A7BA252-2C50-4037-820A-88CC50DB2239}" type="datetimeFigureOut">
              <a:rPr lang="en-US" altLang="en-US"/>
              <a:pPr/>
              <a:t>5/29/2018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fld id="{8543C0C4-338D-469D-8B72-C2637196138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9547" y="1687663"/>
            <a:ext cx="7772400" cy="1470025"/>
          </a:xfrm>
        </p:spPr>
        <p:txBody>
          <a:bodyPr/>
          <a:lstStyle/>
          <a:p>
            <a:r>
              <a:rPr lang="en-GB" sz="3200" dirty="0"/>
              <a:t>Measuring the impact of students’ use </a:t>
            </a:r>
            <a:r>
              <a:rPr lang="en-GB" sz="3200" dirty="0" smtClean="0"/>
              <a:t>of online </a:t>
            </a:r>
            <a:r>
              <a:rPr lang="en-GB" sz="3200" dirty="0"/>
              <a:t>assessment feedback: Outcomes of a self-reporting methodology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/>
              <a:t>Phil Denton, Associate Dean (Education)</a:t>
            </a:r>
          </a:p>
          <a:p>
            <a:r>
              <a:rPr lang="en-GB" sz="2000" b="1" dirty="0" smtClean="0"/>
              <a:t>Faculty of Science</a:t>
            </a:r>
            <a:r>
              <a:rPr lang="en-GB" sz="2000" dirty="0" smtClean="0"/>
              <a:t>, Liverpool John Moores University</a:t>
            </a:r>
            <a:endParaRPr lang="en-GB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05371" y="3164459"/>
            <a:ext cx="7772400" cy="71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1A52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GB" sz="3200" dirty="0" smtClean="0">
                <a:solidFill>
                  <a:srgbClr val="FF0000"/>
                </a:solidFill>
              </a:rPr>
              <a:t>… a.k.a. the RSVP method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269" y="193430"/>
            <a:ext cx="1099039" cy="10990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97480" y="1277571"/>
            <a:ext cx="949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29/5/18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46462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5338" y="1845564"/>
            <a:ext cx="4904706" cy="34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3205" y="4414877"/>
            <a:ext cx="14630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Summative assessment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493008" y="3759991"/>
            <a:ext cx="14630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Summative assessment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316224" y="2260864"/>
            <a:ext cx="146304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Formative assessment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936" y="300149"/>
            <a:ext cx="3048000" cy="141922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446776" y="1915668"/>
            <a:ext cx="0" cy="379476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46776" y="1783080"/>
            <a:ext cx="0" cy="4059936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3008" y="5441779"/>
            <a:ext cx="1578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Module 1</a:t>
            </a:r>
            <a:endParaRPr lang="en-GB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84325" y="3559936"/>
            <a:ext cx="1578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Linked</a:t>
            </a:r>
            <a:endParaRPr lang="en-GB" sz="2000" b="1" dirty="0"/>
          </a:p>
        </p:txBody>
      </p:sp>
      <p:sp>
        <p:nvSpPr>
          <p:cNvPr id="16" name="Freeform 15"/>
          <p:cNvSpPr/>
          <p:nvPr/>
        </p:nvSpPr>
        <p:spPr>
          <a:xfrm flipH="1">
            <a:off x="2061252" y="2599929"/>
            <a:ext cx="1353312" cy="1536192"/>
          </a:xfrm>
          <a:custGeom>
            <a:avLst/>
            <a:gdLst>
              <a:gd name="connsiteX0" fmla="*/ 265176 w 1921892"/>
              <a:gd name="connsiteY0" fmla="*/ 0 h 1536192"/>
              <a:gd name="connsiteX1" fmla="*/ 1920240 w 1921892"/>
              <a:gd name="connsiteY1" fmla="*/ 795528 h 1536192"/>
              <a:gd name="connsiteX2" fmla="*/ 0 w 1921892"/>
              <a:gd name="connsiteY2" fmla="*/ 1536192 h 15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1892" h="1536192">
                <a:moveTo>
                  <a:pt x="265176" y="0"/>
                </a:moveTo>
                <a:cubicBezTo>
                  <a:pt x="1114806" y="269748"/>
                  <a:pt x="1964436" y="539496"/>
                  <a:pt x="1920240" y="795528"/>
                </a:cubicBezTo>
                <a:cubicBezTo>
                  <a:pt x="1876044" y="1051560"/>
                  <a:pt x="938022" y="1293876"/>
                  <a:pt x="0" y="1536192"/>
                </a:cubicBezTo>
              </a:path>
            </a:pathLst>
          </a:custGeom>
          <a:noFill/>
          <a:ln w="38100">
            <a:solidFill>
              <a:schemeClr val="tx1"/>
            </a:solidFill>
            <a:prstDash val="dash"/>
            <a:headEnd type="none" w="med" len="med"/>
            <a:tailEnd type="triangl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778" y="2584029"/>
            <a:ext cx="911780" cy="9117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83067" y="5415921"/>
            <a:ext cx="1578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Module 2</a:t>
            </a:r>
            <a:endParaRPr lang="en-GB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114289" y="270471"/>
            <a:ext cx="284683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/>
            <a:r>
              <a:rPr lang="en-GB" dirty="0" smtClean="0"/>
              <a:t>1.	</a:t>
            </a:r>
            <a:r>
              <a:rPr lang="en-GB" b="1" dirty="0" smtClean="0"/>
              <a:t>Prepare </a:t>
            </a:r>
            <a:r>
              <a:rPr lang="en-GB" dirty="0" smtClean="0"/>
              <a:t>marks and feedback for Module 2 summative task.</a:t>
            </a:r>
          </a:p>
          <a:p>
            <a:pPr marL="357188" indent="-357188">
              <a:spcBef>
                <a:spcPts val="600"/>
              </a:spcBef>
            </a:pPr>
            <a:r>
              <a:rPr lang="en-GB" dirty="0" smtClean="0"/>
              <a:t>2.	</a:t>
            </a:r>
            <a:r>
              <a:rPr lang="en-GB" b="1" dirty="0" smtClean="0"/>
              <a:t>Dice</a:t>
            </a:r>
            <a:r>
              <a:rPr lang="en-GB" dirty="0" smtClean="0"/>
              <a:t> module into at least 3 groups, each with equivalent marks.</a:t>
            </a:r>
          </a:p>
          <a:p>
            <a:pPr marL="357188" indent="-357188">
              <a:spcBef>
                <a:spcPts val="600"/>
              </a:spcBef>
            </a:pPr>
            <a:r>
              <a:rPr lang="en-GB" dirty="0" smtClean="0"/>
              <a:t>3.	</a:t>
            </a:r>
            <a:r>
              <a:rPr lang="en-GB" b="1" dirty="0" smtClean="0"/>
              <a:t>Blend</a:t>
            </a:r>
            <a:r>
              <a:rPr lang="en-GB" dirty="0" smtClean="0"/>
              <a:t> an RSVP into the online feedback e.g. emailed feedback.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50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/>
      <p:bldP spid="16" grpId="0" animBg="1"/>
      <p:bldP spid="22" grpId="0"/>
      <p:bldP spid="21" grpId="0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3192" y="1403604"/>
            <a:ext cx="4014216" cy="47960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Gabriola" panose="04040605051002020D02" pitchFamily="82" charset="0"/>
              </a:rPr>
              <a:t>reply</a:t>
            </a:r>
            <a:endParaRPr lang="en-GB" dirty="0"/>
          </a:p>
        </p:txBody>
      </p:sp>
      <p:pic>
        <p:nvPicPr>
          <p:cNvPr id="2050" name="Picture 2" descr="Image result for rsv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43" y="1586484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85216" y="3275552"/>
            <a:ext cx="3657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Gabriola" panose="04040605051002020D02" pitchFamily="82" charset="0"/>
              </a:rPr>
              <a:t>As part of an educational research project, </a:t>
            </a:r>
            <a:r>
              <a:rPr lang="en-GB" sz="2800" dirty="0" smtClean="0">
                <a:latin typeface="Gabriola" panose="04040605051002020D02" pitchFamily="82" charset="0"/>
              </a:rPr>
              <a:t>please reply immediately to </a:t>
            </a:r>
            <a:r>
              <a:rPr lang="en-GB" sz="2800" dirty="0">
                <a:latin typeface="Gabriola" panose="04040605051002020D02" pitchFamily="82" charset="0"/>
              </a:rPr>
              <a:t>this </a:t>
            </a:r>
            <a:r>
              <a:rPr lang="en-GB" sz="2800" dirty="0" smtClean="0">
                <a:latin typeface="Gabriola" panose="04040605051002020D02" pitchFamily="82" charset="0"/>
              </a:rPr>
              <a:t>email </a:t>
            </a:r>
            <a:r>
              <a:rPr lang="en-GB" sz="2800" dirty="0">
                <a:latin typeface="Gabriola" panose="04040605051002020D02" pitchFamily="82" charset="0"/>
              </a:rPr>
              <a:t>with a blank message.  Please do not inform your fellow students that you have done this</a:t>
            </a:r>
            <a:r>
              <a:rPr lang="en-GB" sz="2800" dirty="0" smtClean="0">
                <a:latin typeface="Gabriola" panose="04040605051002020D02" pitchFamily="82" charset="0"/>
              </a:rPr>
              <a:t>.</a:t>
            </a:r>
            <a:endParaRPr lang="en-GB" sz="2800" dirty="0">
              <a:latin typeface="Gabriola" panose="04040605051002020D02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3168" y="173736"/>
            <a:ext cx="4032504" cy="59093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Emailed Feedback to Jo </a:t>
            </a:r>
            <a:r>
              <a:rPr lang="en-GB" b="1" dirty="0" err="1" smtClean="0"/>
              <a:t>Bloggs</a:t>
            </a:r>
            <a:endParaRPr lang="en-GB" b="1" dirty="0" smtClean="0"/>
          </a:p>
          <a:p>
            <a:r>
              <a:rPr lang="en-GB" b="1" dirty="0" smtClean="0"/>
              <a:t>67%</a:t>
            </a:r>
          </a:p>
          <a:p>
            <a:endParaRPr lang="en-GB" sz="1200" b="1" dirty="0" smtClean="0"/>
          </a:p>
          <a:p>
            <a:endParaRPr lang="en-GB" sz="600" b="1" dirty="0" smtClean="0"/>
          </a:p>
          <a:p>
            <a:r>
              <a:rPr lang="en-GB" sz="1200" b="1" dirty="0" err="1" smtClean="0"/>
              <a:t>Pellentesque</a:t>
            </a:r>
            <a:r>
              <a:rPr lang="en-GB" sz="1200" b="1" dirty="0" smtClean="0"/>
              <a:t> </a:t>
            </a:r>
            <a:r>
              <a:rPr lang="en-GB" sz="1200" b="1" dirty="0"/>
              <a:t>habitant (</a:t>
            </a:r>
            <a:r>
              <a:rPr lang="en-GB" sz="1200" b="1" dirty="0" smtClean="0"/>
              <a:t>10%)</a:t>
            </a:r>
          </a:p>
          <a:p>
            <a:r>
              <a:rPr lang="en-GB" sz="1200" dirty="0" smtClean="0"/>
              <a:t>Lorem </a:t>
            </a:r>
            <a:r>
              <a:rPr lang="en-GB" sz="1200" dirty="0"/>
              <a:t>ipsum </a:t>
            </a:r>
            <a:r>
              <a:rPr lang="en-GB" sz="1200" dirty="0" err="1"/>
              <a:t>dolor</a:t>
            </a:r>
            <a:r>
              <a:rPr lang="en-GB" sz="1200" dirty="0"/>
              <a:t> sit </a:t>
            </a:r>
            <a:r>
              <a:rPr lang="en-GB" sz="1200" dirty="0" err="1"/>
              <a:t>amet</a:t>
            </a:r>
            <a:r>
              <a:rPr lang="en-GB" sz="1200" dirty="0"/>
              <a:t>, </a:t>
            </a:r>
            <a:r>
              <a:rPr lang="en-GB" sz="1200" dirty="0" err="1"/>
              <a:t>consectetur</a:t>
            </a:r>
            <a:r>
              <a:rPr lang="en-GB" sz="1200" dirty="0"/>
              <a:t> </a:t>
            </a:r>
            <a:r>
              <a:rPr lang="en-GB" sz="1200" dirty="0" err="1"/>
              <a:t>adipiscing</a:t>
            </a:r>
            <a:r>
              <a:rPr lang="en-GB" sz="1200" dirty="0"/>
              <a:t> </a:t>
            </a:r>
            <a:r>
              <a:rPr lang="en-GB" sz="1200" dirty="0" err="1"/>
              <a:t>elit</a:t>
            </a:r>
            <a:r>
              <a:rPr lang="en-GB" sz="1200" dirty="0"/>
              <a:t>. </a:t>
            </a:r>
            <a:r>
              <a:rPr lang="en-GB" sz="1200" dirty="0" err="1"/>
              <a:t>Aliquam</a:t>
            </a:r>
            <a:r>
              <a:rPr lang="en-GB" sz="1200" dirty="0"/>
              <a:t> </a:t>
            </a:r>
            <a:r>
              <a:rPr lang="en-GB" sz="1200" dirty="0" err="1"/>
              <a:t>vehicula</a:t>
            </a:r>
            <a:r>
              <a:rPr lang="en-GB" sz="1200" dirty="0"/>
              <a:t> </a:t>
            </a:r>
            <a:r>
              <a:rPr lang="en-GB" sz="1200" dirty="0" err="1"/>
              <a:t>porttitor</a:t>
            </a:r>
            <a:r>
              <a:rPr lang="en-GB" sz="1200" dirty="0"/>
              <a:t> </a:t>
            </a:r>
            <a:r>
              <a:rPr lang="en-GB" sz="1200" dirty="0" err="1"/>
              <a:t>odio</a:t>
            </a:r>
            <a:r>
              <a:rPr lang="en-GB" sz="1200" dirty="0"/>
              <a:t>, sit </a:t>
            </a:r>
            <a:r>
              <a:rPr lang="en-GB" sz="1200" dirty="0" err="1"/>
              <a:t>amet</a:t>
            </a:r>
            <a:r>
              <a:rPr lang="en-GB" sz="1200" dirty="0"/>
              <a:t> </a:t>
            </a:r>
            <a:r>
              <a:rPr lang="en-GB" sz="1200" dirty="0" err="1"/>
              <a:t>vehicula</a:t>
            </a:r>
            <a:r>
              <a:rPr lang="en-GB" sz="1200" dirty="0"/>
              <a:t> </a:t>
            </a:r>
            <a:r>
              <a:rPr lang="en-GB" sz="1200" dirty="0" err="1"/>
              <a:t>justo</a:t>
            </a:r>
            <a:r>
              <a:rPr lang="en-GB" sz="1200" dirty="0"/>
              <a:t> </a:t>
            </a:r>
            <a:r>
              <a:rPr lang="en-GB" sz="1200" dirty="0" err="1"/>
              <a:t>pellentesque</a:t>
            </a:r>
            <a:r>
              <a:rPr lang="en-GB" sz="1200" dirty="0"/>
              <a:t> at. </a:t>
            </a:r>
            <a:endParaRPr lang="en-GB" sz="1200" dirty="0" smtClean="0"/>
          </a:p>
          <a:p>
            <a:endParaRPr lang="en-GB" sz="1200" dirty="0"/>
          </a:p>
          <a:p>
            <a:endParaRPr lang="en-GB" sz="1200" b="1" dirty="0" smtClean="0"/>
          </a:p>
          <a:p>
            <a:r>
              <a:rPr lang="en-GB" sz="1200" b="1" dirty="0" err="1" smtClean="0"/>
              <a:t>Morbi</a:t>
            </a:r>
            <a:r>
              <a:rPr lang="en-GB" sz="1200" b="1" dirty="0" smtClean="0"/>
              <a:t> </a:t>
            </a:r>
            <a:r>
              <a:rPr lang="en-GB" sz="1200" b="1" dirty="0" err="1"/>
              <a:t>aliquet</a:t>
            </a:r>
            <a:r>
              <a:rPr lang="en-GB" sz="1200" b="1" dirty="0"/>
              <a:t> </a:t>
            </a:r>
            <a:r>
              <a:rPr lang="en-GB" sz="1200" b="1" dirty="0" smtClean="0"/>
              <a:t>(30%)</a:t>
            </a:r>
          </a:p>
          <a:p>
            <a:r>
              <a:rPr lang="en-GB" sz="1200" dirty="0" err="1" smtClean="0"/>
              <a:t>Etiam</a:t>
            </a:r>
            <a:r>
              <a:rPr lang="en-GB" sz="1200" dirty="0" smtClean="0"/>
              <a:t> </a:t>
            </a:r>
            <a:r>
              <a:rPr lang="en-GB" sz="1200" dirty="0" err="1"/>
              <a:t>aliquam</a:t>
            </a:r>
            <a:r>
              <a:rPr lang="en-GB" sz="1200" dirty="0"/>
              <a:t>, </a:t>
            </a:r>
            <a:r>
              <a:rPr lang="en-GB" sz="1200" dirty="0" err="1"/>
              <a:t>arcu</a:t>
            </a:r>
            <a:r>
              <a:rPr lang="en-GB" sz="1200" dirty="0"/>
              <a:t> a cursus pharetra, </a:t>
            </a:r>
            <a:r>
              <a:rPr lang="en-GB" sz="1200" dirty="0" err="1"/>
              <a:t>tortor</a:t>
            </a:r>
            <a:r>
              <a:rPr lang="en-GB" sz="1200" dirty="0"/>
              <a:t> </a:t>
            </a:r>
            <a:r>
              <a:rPr lang="en-GB" sz="1200" dirty="0" err="1"/>
              <a:t>tortor</a:t>
            </a:r>
            <a:r>
              <a:rPr lang="en-GB" sz="1200" dirty="0"/>
              <a:t> </a:t>
            </a:r>
            <a:r>
              <a:rPr lang="en-GB" sz="1200" dirty="0" err="1"/>
              <a:t>posuere</a:t>
            </a:r>
            <a:r>
              <a:rPr lang="en-GB" sz="1200" dirty="0"/>
              <a:t> lacus, in semper </a:t>
            </a:r>
            <a:r>
              <a:rPr lang="en-GB" sz="1200" dirty="0" err="1"/>
              <a:t>urna</a:t>
            </a:r>
            <a:r>
              <a:rPr lang="en-GB" sz="1200" dirty="0"/>
              <a:t> </a:t>
            </a:r>
            <a:r>
              <a:rPr lang="en-GB" sz="1200" dirty="0" err="1"/>
              <a:t>velit</a:t>
            </a:r>
            <a:r>
              <a:rPr lang="en-GB" sz="1200" dirty="0"/>
              <a:t> </a:t>
            </a:r>
            <a:r>
              <a:rPr lang="en-GB" sz="1200" dirty="0" err="1"/>
              <a:t>ut</a:t>
            </a:r>
            <a:r>
              <a:rPr lang="en-GB" sz="1200" dirty="0"/>
              <a:t> </a:t>
            </a:r>
            <a:r>
              <a:rPr lang="en-GB" sz="1200" dirty="0" err="1"/>
              <a:t>arcu</a:t>
            </a:r>
            <a:r>
              <a:rPr lang="en-GB" sz="1200" dirty="0"/>
              <a:t>. </a:t>
            </a:r>
            <a:r>
              <a:rPr lang="en-GB" sz="1200" dirty="0" err="1"/>
              <a:t>Quisque</a:t>
            </a:r>
            <a:r>
              <a:rPr lang="en-GB" sz="1200" dirty="0"/>
              <a:t> </a:t>
            </a:r>
            <a:r>
              <a:rPr lang="en-GB" sz="1200" dirty="0" err="1"/>
              <a:t>egestas</a:t>
            </a:r>
            <a:r>
              <a:rPr lang="en-GB" sz="1200" dirty="0"/>
              <a:t> </a:t>
            </a:r>
            <a:r>
              <a:rPr lang="en-GB" sz="1200" dirty="0" err="1"/>
              <a:t>egestas</a:t>
            </a:r>
            <a:r>
              <a:rPr lang="en-GB" sz="1200" dirty="0"/>
              <a:t> nisi. </a:t>
            </a:r>
            <a:r>
              <a:rPr lang="en-GB" sz="1200" dirty="0" err="1"/>
              <a:t>Aliquam</a:t>
            </a:r>
            <a:r>
              <a:rPr lang="en-GB" sz="1200" dirty="0"/>
              <a:t> </a:t>
            </a:r>
            <a:r>
              <a:rPr lang="en-GB" sz="1200" dirty="0" err="1"/>
              <a:t>elementum</a:t>
            </a:r>
            <a:r>
              <a:rPr lang="en-GB" sz="1200" dirty="0"/>
              <a:t> ipsum </a:t>
            </a:r>
            <a:r>
              <a:rPr lang="en-GB" sz="1200" dirty="0" err="1"/>
              <a:t>ut</a:t>
            </a:r>
            <a:r>
              <a:rPr lang="en-GB" sz="1200" dirty="0"/>
              <a:t> ante </a:t>
            </a:r>
            <a:r>
              <a:rPr lang="en-GB" sz="1200" dirty="0" err="1"/>
              <a:t>scelerisque</a:t>
            </a:r>
            <a:r>
              <a:rPr lang="en-GB" sz="1200" dirty="0"/>
              <a:t>, ac </a:t>
            </a:r>
            <a:r>
              <a:rPr lang="en-GB" sz="1200" dirty="0" err="1"/>
              <a:t>egestas</a:t>
            </a:r>
            <a:r>
              <a:rPr lang="en-GB" sz="1200" dirty="0"/>
              <a:t> </a:t>
            </a:r>
            <a:r>
              <a:rPr lang="en-GB" sz="1200" dirty="0" err="1"/>
              <a:t>eros</a:t>
            </a:r>
            <a:r>
              <a:rPr lang="en-GB" sz="1200" dirty="0"/>
              <a:t> </a:t>
            </a:r>
            <a:r>
              <a:rPr lang="en-GB" sz="1200" dirty="0" err="1"/>
              <a:t>varius</a:t>
            </a:r>
            <a:r>
              <a:rPr lang="en-GB" sz="1200" dirty="0"/>
              <a:t>. </a:t>
            </a:r>
            <a:r>
              <a:rPr lang="en-GB" sz="1200" dirty="0" err="1"/>
              <a:t>Suspendisse</a:t>
            </a:r>
            <a:r>
              <a:rPr lang="en-GB" sz="1200" dirty="0"/>
              <a:t> </a:t>
            </a:r>
            <a:r>
              <a:rPr lang="en-GB" sz="1200" dirty="0" err="1"/>
              <a:t>volutpat</a:t>
            </a:r>
            <a:r>
              <a:rPr lang="en-GB" sz="1200" dirty="0"/>
              <a:t> </a:t>
            </a:r>
            <a:r>
              <a:rPr lang="en-GB" sz="1200" dirty="0" err="1"/>
              <a:t>sed</a:t>
            </a:r>
            <a:r>
              <a:rPr lang="en-GB" sz="1200" dirty="0"/>
              <a:t> </a:t>
            </a:r>
            <a:r>
              <a:rPr lang="en-GB" sz="1200" dirty="0" err="1"/>
              <a:t>orci</a:t>
            </a:r>
            <a:r>
              <a:rPr lang="en-GB" sz="1200" dirty="0"/>
              <a:t> </a:t>
            </a:r>
            <a:r>
              <a:rPr lang="en-GB" sz="1200" dirty="0" err="1"/>
              <a:t>ut</a:t>
            </a:r>
            <a:r>
              <a:rPr lang="en-GB" sz="1200" dirty="0"/>
              <a:t> porta. </a:t>
            </a:r>
            <a:endParaRPr lang="en-GB" sz="1200" dirty="0" smtClean="0"/>
          </a:p>
          <a:p>
            <a:endParaRPr lang="en-GB" sz="1200" dirty="0"/>
          </a:p>
          <a:p>
            <a:endParaRPr lang="en-GB" sz="1200" b="1" dirty="0" smtClean="0"/>
          </a:p>
          <a:p>
            <a:r>
              <a:rPr lang="en-GB" sz="1200" b="1" dirty="0" err="1" smtClean="0"/>
              <a:t>Nullam</a:t>
            </a:r>
            <a:r>
              <a:rPr lang="en-GB" sz="1200" b="1" dirty="0" smtClean="0"/>
              <a:t> </a:t>
            </a:r>
            <a:r>
              <a:rPr lang="en-GB" sz="1200" b="1" dirty="0" err="1"/>
              <a:t>sed</a:t>
            </a:r>
            <a:r>
              <a:rPr lang="en-GB" sz="1200" b="1" dirty="0"/>
              <a:t> </a:t>
            </a:r>
            <a:r>
              <a:rPr lang="en-GB" sz="1200" b="1" dirty="0" smtClean="0"/>
              <a:t>(30%)</a:t>
            </a:r>
          </a:p>
          <a:p>
            <a:r>
              <a:rPr lang="en-GB" sz="1200" dirty="0" err="1" smtClean="0"/>
              <a:t>Quisque</a:t>
            </a:r>
            <a:r>
              <a:rPr lang="en-GB" sz="1200" dirty="0" smtClean="0"/>
              <a:t> </a:t>
            </a:r>
            <a:r>
              <a:rPr lang="en-GB" sz="1200" dirty="0" err="1"/>
              <a:t>nec</a:t>
            </a:r>
            <a:r>
              <a:rPr lang="en-GB" sz="1200" dirty="0"/>
              <a:t> </a:t>
            </a:r>
            <a:r>
              <a:rPr lang="en-GB" sz="1200" dirty="0" err="1"/>
              <a:t>tempor</a:t>
            </a:r>
            <a:r>
              <a:rPr lang="en-GB" sz="1200" dirty="0"/>
              <a:t> </a:t>
            </a:r>
            <a:r>
              <a:rPr lang="en-GB" sz="1200" dirty="0" err="1"/>
              <a:t>elit</a:t>
            </a:r>
            <a:r>
              <a:rPr lang="en-GB" sz="1200" dirty="0"/>
              <a:t>. </a:t>
            </a:r>
            <a:r>
              <a:rPr lang="en-GB" sz="1200" dirty="0" err="1"/>
              <a:t>Morbi</a:t>
            </a:r>
            <a:r>
              <a:rPr lang="en-GB" sz="1200" dirty="0"/>
              <a:t> </a:t>
            </a:r>
            <a:r>
              <a:rPr lang="en-GB" sz="1200" dirty="0" err="1"/>
              <a:t>aliquet</a:t>
            </a:r>
            <a:r>
              <a:rPr lang="en-GB" sz="1200" dirty="0"/>
              <a:t> </a:t>
            </a:r>
            <a:r>
              <a:rPr lang="en-GB" sz="1200" dirty="0" err="1"/>
              <a:t>dignissim</a:t>
            </a:r>
            <a:r>
              <a:rPr lang="en-GB" sz="1200" dirty="0"/>
              <a:t> </a:t>
            </a:r>
            <a:r>
              <a:rPr lang="en-GB" sz="1200" dirty="0" err="1"/>
              <a:t>sodales</a:t>
            </a:r>
            <a:r>
              <a:rPr lang="en-GB" sz="1200" dirty="0"/>
              <a:t>. </a:t>
            </a:r>
            <a:r>
              <a:rPr lang="en-GB" sz="1200" dirty="0" err="1"/>
              <a:t>Sed</a:t>
            </a:r>
            <a:r>
              <a:rPr lang="en-GB" sz="1200" dirty="0"/>
              <a:t> </a:t>
            </a:r>
            <a:r>
              <a:rPr lang="en-GB" sz="1200" dirty="0" err="1"/>
              <a:t>fermentum</a:t>
            </a:r>
            <a:r>
              <a:rPr lang="en-GB" sz="1200" dirty="0"/>
              <a:t> </a:t>
            </a:r>
            <a:r>
              <a:rPr lang="en-GB" sz="1200" dirty="0" err="1"/>
              <a:t>lectus</a:t>
            </a:r>
            <a:r>
              <a:rPr lang="en-GB" sz="1200" dirty="0"/>
              <a:t> </a:t>
            </a:r>
            <a:r>
              <a:rPr lang="en-GB" sz="1200" dirty="0" err="1"/>
              <a:t>vel</a:t>
            </a:r>
            <a:r>
              <a:rPr lang="en-GB" sz="1200" dirty="0"/>
              <a:t> </a:t>
            </a:r>
            <a:r>
              <a:rPr lang="en-GB" sz="1200" dirty="0" err="1"/>
              <a:t>mauris</a:t>
            </a:r>
            <a:r>
              <a:rPr lang="en-GB" sz="1200" dirty="0"/>
              <a:t> </a:t>
            </a:r>
            <a:r>
              <a:rPr lang="en-GB" sz="1200" dirty="0" err="1"/>
              <a:t>ultrices</a:t>
            </a:r>
            <a:r>
              <a:rPr lang="en-GB" sz="1200" dirty="0"/>
              <a:t>, </a:t>
            </a:r>
            <a:r>
              <a:rPr lang="en-GB" sz="1200" dirty="0" err="1"/>
              <a:t>imperdiet</a:t>
            </a:r>
            <a:r>
              <a:rPr lang="en-GB" sz="1200" dirty="0"/>
              <a:t> </a:t>
            </a:r>
            <a:r>
              <a:rPr lang="en-GB" sz="1200" dirty="0" err="1"/>
              <a:t>tincidunt</a:t>
            </a:r>
            <a:r>
              <a:rPr lang="en-GB" sz="1200" dirty="0"/>
              <a:t> </a:t>
            </a:r>
            <a:r>
              <a:rPr lang="en-GB" sz="1200" dirty="0" err="1"/>
              <a:t>augue</a:t>
            </a:r>
            <a:r>
              <a:rPr lang="en-GB" sz="1200" dirty="0"/>
              <a:t> </a:t>
            </a:r>
            <a:r>
              <a:rPr lang="en-GB" sz="1200" dirty="0" err="1"/>
              <a:t>sollicitudin</a:t>
            </a:r>
            <a:r>
              <a:rPr lang="en-GB" sz="1200" dirty="0"/>
              <a:t>.</a:t>
            </a:r>
          </a:p>
          <a:p>
            <a:endParaRPr lang="en-GB" sz="1200" dirty="0"/>
          </a:p>
          <a:p>
            <a:endParaRPr lang="en-GB" sz="1200" b="1" dirty="0" smtClean="0"/>
          </a:p>
          <a:p>
            <a:r>
              <a:rPr lang="en-GB" sz="1200" b="1" dirty="0" err="1" smtClean="0"/>
              <a:t>Ut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rhoncus</a:t>
            </a:r>
            <a:r>
              <a:rPr lang="en-GB" sz="1200" b="1" dirty="0" smtClean="0"/>
              <a:t> (30%)</a:t>
            </a:r>
          </a:p>
          <a:p>
            <a:r>
              <a:rPr lang="en-GB" sz="1200" dirty="0" err="1" smtClean="0"/>
              <a:t>Consectetur</a:t>
            </a:r>
            <a:r>
              <a:rPr lang="en-GB" sz="1200" dirty="0" smtClean="0"/>
              <a:t> </a:t>
            </a:r>
            <a:r>
              <a:rPr lang="en-GB" sz="1200" dirty="0" err="1"/>
              <a:t>dolor</a:t>
            </a:r>
            <a:r>
              <a:rPr lang="en-GB" sz="1200" dirty="0"/>
              <a:t> </a:t>
            </a:r>
            <a:r>
              <a:rPr lang="en-GB" sz="1200" dirty="0" err="1"/>
              <a:t>quis</a:t>
            </a:r>
            <a:r>
              <a:rPr lang="en-GB" sz="1200" dirty="0"/>
              <a:t> </a:t>
            </a:r>
            <a:r>
              <a:rPr lang="en-GB" sz="1200" dirty="0" err="1"/>
              <a:t>sagittis</a:t>
            </a:r>
            <a:r>
              <a:rPr lang="en-GB" sz="1200" dirty="0"/>
              <a:t>. </a:t>
            </a:r>
            <a:r>
              <a:rPr lang="en-GB" sz="1200" dirty="0" err="1"/>
              <a:t>Vivamus</a:t>
            </a:r>
            <a:r>
              <a:rPr lang="en-GB" sz="1200" dirty="0"/>
              <a:t> </a:t>
            </a:r>
            <a:r>
              <a:rPr lang="en-GB" sz="1200" dirty="0" err="1"/>
              <a:t>nunc</a:t>
            </a:r>
            <a:r>
              <a:rPr lang="en-GB" sz="1200" dirty="0"/>
              <a:t> </a:t>
            </a:r>
            <a:r>
              <a:rPr lang="en-GB" sz="1200" dirty="0" err="1"/>
              <a:t>est</a:t>
            </a:r>
            <a:r>
              <a:rPr lang="en-GB" sz="1200" dirty="0"/>
              <a:t>, </a:t>
            </a:r>
            <a:r>
              <a:rPr lang="en-GB" sz="1200" dirty="0" err="1"/>
              <a:t>rhoncus</a:t>
            </a:r>
            <a:r>
              <a:rPr lang="en-GB" sz="1200" dirty="0"/>
              <a:t> vitae </a:t>
            </a:r>
            <a:r>
              <a:rPr lang="en-GB" sz="1200" dirty="0" err="1"/>
              <a:t>nisl</a:t>
            </a:r>
            <a:r>
              <a:rPr lang="en-GB" sz="1200" dirty="0"/>
              <a:t> ac, </a:t>
            </a:r>
            <a:r>
              <a:rPr lang="en-GB" sz="1200" dirty="0" err="1"/>
              <a:t>congue</a:t>
            </a:r>
            <a:r>
              <a:rPr lang="en-GB" sz="1200" dirty="0"/>
              <a:t> </a:t>
            </a:r>
            <a:r>
              <a:rPr lang="en-GB" sz="1200" dirty="0" err="1"/>
              <a:t>laoreet</a:t>
            </a:r>
            <a:r>
              <a:rPr lang="en-GB" sz="1200" dirty="0"/>
              <a:t> lorem. </a:t>
            </a:r>
            <a:r>
              <a:rPr lang="en-GB" sz="1200" dirty="0" err="1"/>
              <a:t>Duis</a:t>
            </a:r>
            <a:r>
              <a:rPr lang="en-GB" sz="1200" dirty="0"/>
              <a:t> id </a:t>
            </a:r>
            <a:r>
              <a:rPr lang="en-GB" sz="1200" dirty="0" err="1"/>
              <a:t>tellus</a:t>
            </a:r>
            <a:r>
              <a:rPr lang="en-GB" sz="1200" dirty="0"/>
              <a:t> </a:t>
            </a:r>
            <a:r>
              <a:rPr lang="en-GB" sz="1200" dirty="0" err="1"/>
              <a:t>eu</a:t>
            </a:r>
            <a:r>
              <a:rPr lang="en-GB" sz="1200" dirty="0"/>
              <a:t> </a:t>
            </a:r>
            <a:r>
              <a:rPr lang="en-GB" sz="1200" dirty="0" err="1"/>
              <a:t>nulla</a:t>
            </a:r>
            <a:r>
              <a:rPr lang="en-GB" sz="1200" dirty="0"/>
              <a:t> </a:t>
            </a:r>
            <a:r>
              <a:rPr lang="en-GB" sz="1200" dirty="0" err="1"/>
              <a:t>congue</a:t>
            </a:r>
            <a:r>
              <a:rPr lang="en-GB" sz="1200" dirty="0"/>
              <a:t> </a:t>
            </a:r>
            <a:r>
              <a:rPr lang="en-GB" sz="1200" dirty="0" err="1"/>
              <a:t>ornare</a:t>
            </a:r>
            <a:r>
              <a:rPr lang="en-GB" sz="1200" dirty="0"/>
              <a:t>. </a:t>
            </a:r>
            <a:r>
              <a:rPr lang="en-GB" sz="1200" dirty="0" err="1"/>
              <a:t>Sed</a:t>
            </a:r>
            <a:r>
              <a:rPr lang="en-GB" sz="1200" dirty="0"/>
              <a:t> tempus </a:t>
            </a:r>
            <a:r>
              <a:rPr lang="en-GB" sz="1200" dirty="0" err="1"/>
              <a:t>ornare</a:t>
            </a:r>
            <a:r>
              <a:rPr lang="en-GB" sz="1200" dirty="0"/>
              <a:t> </a:t>
            </a:r>
            <a:r>
              <a:rPr lang="en-GB" sz="1200" dirty="0" err="1"/>
              <a:t>metus</a:t>
            </a:r>
            <a:r>
              <a:rPr lang="en-GB" sz="1200" dirty="0"/>
              <a:t>, </a:t>
            </a:r>
            <a:r>
              <a:rPr lang="en-GB" sz="1200" dirty="0" err="1"/>
              <a:t>ut</a:t>
            </a:r>
            <a:r>
              <a:rPr lang="en-GB" sz="1200" dirty="0"/>
              <a:t> </a:t>
            </a:r>
            <a:r>
              <a:rPr lang="en-GB" sz="1200" dirty="0" err="1"/>
              <a:t>laoreet</a:t>
            </a:r>
            <a:r>
              <a:rPr lang="en-GB" sz="1200" dirty="0"/>
              <a:t> </a:t>
            </a:r>
            <a:r>
              <a:rPr lang="en-GB" sz="1200" dirty="0" err="1"/>
              <a:t>odio</a:t>
            </a:r>
            <a:r>
              <a:rPr lang="en-GB" sz="1200" dirty="0"/>
              <a:t> </a:t>
            </a:r>
            <a:r>
              <a:rPr lang="en-GB" sz="1200" dirty="0" err="1"/>
              <a:t>commodo</a:t>
            </a:r>
            <a:r>
              <a:rPr lang="en-GB" sz="1200" dirty="0"/>
              <a:t> </a:t>
            </a:r>
            <a:r>
              <a:rPr lang="en-GB" sz="1200" dirty="0" err="1"/>
              <a:t>quis</a:t>
            </a:r>
            <a:r>
              <a:rPr lang="en-GB" sz="1200" dirty="0"/>
              <a:t>. </a:t>
            </a:r>
            <a:endParaRPr lang="en-GB" sz="1200" dirty="0" smtClean="0"/>
          </a:p>
          <a:p>
            <a:endParaRPr lang="en-GB" sz="1200" dirty="0" smtClean="0"/>
          </a:p>
          <a:p>
            <a:endParaRPr lang="en-GB" sz="12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17224" y="524224"/>
            <a:ext cx="918969" cy="461665"/>
            <a:chOff x="5437759" y="815870"/>
            <a:chExt cx="918969" cy="461665"/>
          </a:xfrm>
        </p:grpSpPr>
        <p:pic>
          <p:nvPicPr>
            <p:cNvPr id="19" name="Picture 2" descr="Image result for rsv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7759" y="881342"/>
              <a:ext cx="553209" cy="34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936104" y="815870"/>
              <a:ext cx="4206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rgbClr val="C00000"/>
                  </a:solidFill>
                </a:rPr>
                <a:t>1</a:t>
              </a:r>
              <a:endParaRPr lang="en-GB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337803" y="1719702"/>
            <a:ext cx="918969" cy="461665"/>
            <a:chOff x="5437759" y="815870"/>
            <a:chExt cx="918969" cy="461665"/>
          </a:xfrm>
        </p:grpSpPr>
        <p:pic>
          <p:nvPicPr>
            <p:cNvPr id="24" name="Picture 2" descr="Image result for rsv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7759" y="881342"/>
              <a:ext cx="553209" cy="34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5936104" y="815870"/>
              <a:ext cx="4206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rgbClr val="C00000"/>
                  </a:solidFill>
                </a:rPr>
                <a:t>2</a:t>
              </a:r>
              <a:endParaRPr lang="en-GB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53164" y="3318278"/>
            <a:ext cx="918969" cy="461665"/>
            <a:chOff x="5437759" y="815870"/>
            <a:chExt cx="918969" cy="461665"/>
          </a:xfrm>
        </p:grpSpPr>
        <p:pic>
          <p:nvPicPr>
            <p:cNvPr id="27" name="Picture 2" descr="Image result for rsv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7759" y="881342"/>
              <a:ext cx="553209" cy="34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5936104" y="815870"/>
              <a:ext cx="4206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rgbClr val="C00000"/>
                  </a:solidFill>
                </a:rPr>
                <a:t>3</a:t>
              </a:r>
              <a:endParaRPr lang="en-GB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62308" y="4446523"/>
            <a:ext cx="918969" cy="461665"/>
            <a:chOff x="5437759" y="815870"/>
            <a:chExt cx="918969" cy="461665"/>
          </a:xfrm>
        </p:grpSpPr>
        <p:pic>
          <p:nvPicPr>
            <p:cNvPr id="30" name="Picture 2" descr="Image result for rsv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7759" y="881342"/>
              <a:ext cx="553209" cy="34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5936104" y="815870"/>
              <a:ext cx="4206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rgbClr val="C00000"/>
                  </a:solidFill>
                </a:rPr>
                <a:t>4</a:t>
              </a:r>
              <a:endParaRPr lang="en-GB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53164" y="5635704"/>
            <a:ext cx="918969" cy="461665"/>
            <a:chOff x="5437759" y="815870"/>
            <a:chExt cx="918969" cy="461665"/>
          </a:xfrm>
        </p:grpSpPr>
        <p:pic>
          <p:nvPicPr>
            <p:cNvPr id="33" name="Picture 2" descr="Image result for rsv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7759" y="881342"/>
              <a:ext cx="553209" cy="34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5936104" y="815870"/>
              <a:ext cx="4206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rgbClr val="C00000"/>
                  </a:solidFill>
                </a:rPr>
                <a:t>5</a:t>
              </a:r>
              <a:endParaRPr lang="en-GB" sz="2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291848" y="111068"/>
            <a:ext cx="918969" cy="461665"/>
            <a:chOff x="5437759" y="815870"/>
            <a:chExt cx="918969" cy="461665"/>
          </a:xfrm>
        </p:grpSpPr>
        <p:pic>
          <p:nvPicPr>
            <p:cNvPr id="36" name="Picture 2" descr="Image result for rsv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7759" y="881342"/>
              <a:ext cx="553209" cy="34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5936104" y="815870"/>
              <a:ext cx="4206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smtClean="0">
                  <a:solidFill>
                    <a:srgbClr val="C00000"/>
                  </a:solidFill>
                </a:rPr>
                <a:t>C</a:t>
              </a:r>
              <a:endParaRPr lang="en-GB" sz="2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801995" y="535931"/>
            <a:ext cx="1939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Control group (no RSVP)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8684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b="2254"/>
          <a:stretch/>
        </p:blipFill>
        <p:spPr>
          <a:xfrm>
            <a:off x="166878" y="1075647"/>
            <a:ext cx="7367778" cy="51056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-284386" y="3215402"/>
            <a:ext cx="289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Number of students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1089553" y="5287546"/>
            <a:ext cx="68233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Repliers, R (</a:t>
            </a:r>
            <a:r>
              <a:rPr lang="en-GB" sz="28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</a:t>
            </a:r>
            <a:r>
              <a:rPr lang="en-GB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        Non-repliers, NR (</a:t>
            </a:r>
            <a:r>
              <a:rPr lang="en-GB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r>
              <a:rPr lang="en-GB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9698669"/>
              </p:ext>
            </p:extLst>
          </p:nvPr>
        </p:nvGraphicFramePr>
        <p:xfrm>
          <a:off x="1510751" y="1929706"/>
          <a:ext cx="5095548" cy="3397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/>
          <p:cNvSpPr/>
          <p:nvPr/>
        </p:nvSpPr>
        <p:spPr>
          <a:xfrm>
            <a:off x="2871216" y="4895558"/>
            <a:ext cx="2862072" cy="382843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3021851" y="132675"/>
            <a:ext cx="7772400" cy="863513"/>
          </a:xfrm>
        </p:spPr>
        <p:txBody>
          <a:bodyPr/>
          <a:lstStyle/>
          <a:p>
            <a:pPr algn="l"/>
            <a:r>
              <a:rPr lang="en-GB" sz="3200" dirty="0" smtClean="0"/>
              <a:t>Excel task in a skills </a:t>
            </a:r>
            <a:r>
              <a:rPr lang="en-GB" sz="3200" b="1" dirty="0" smtClean="0"/>
              <a:t>module 2</a:t>
            </a:r>
            <a:endParaRPr lang="en-GB" sz="32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313432" y="3282696"/>
            <a:ext cx="5824728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1904" y="3928872"/>
            <a:ext cx="5096256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137452" y="3034022"/>
            <a:ext cx="928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63%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8160" y="3698039"/>
            <a:ext cx="928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36%</a:t>
            </a:r>
            <a:endParaRPr lang="en-GB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763256" y="2926080"/>
            <a:ext cx="0" cy="3566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763256" y="3928872"/>
            <a:ext cx="0" cy="3779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94257" y="3377794"/>
            <a:ext cx="928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27%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7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3021851" y="132675"/>
            <a:ext cx="7772400" cy="863513"/>
          </a:xfrm>
        </p:spPr>
        <p:txBody>
          <a:bodyPr/>
          <a:lstStyle/>
          <a:p>
            <a:pPr algn="l"/>
            <a:r>
              <a:rPr lang="en-GB" sz="3200" dirty="0" smtClean="0"/>
              <a:t>Report in chemistry </a:t>
            </a:r>
            <a:r>
              <a:rPr lang="en-GB" sz="3200" b="1" dirty="0" smtClean="0"/>
              <a:t>module 1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0586"/>
          <a:stretch/>
        </p:blipFill>
        <p:spPr>
          <a:xfrm>
            <a:off x="264032" y="1183386"/>
            <a:ext cx="8650413" cy="4943094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27362"/>
              </p:ext>
            </p:extLst>
          </p:nvPr>
        </p:nvGraphicFramePr>
        <p:xfrm>
          <a:off x="1457814" y="1633975"/>
          <a:ext cx="7110114" cy="3977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773726" y="2879302"/>
            <a:ext cx="3959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Summative </a:t>
            </a:r>
            <a:r>
              <a:rPr lang="en-GB" sz="2400" dirty="0" smtClean="0"/>
              <a:t>report </a:t>
            </a:r>
            <a:r>
              <a:rPr lang="en-GB" sz="2400" dirty="0"/>
              <a:t>mark/%</a:t>
            </a:r>
          </a:p>
          <a:p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02601" y="5313289"/>
            <a:ext cx="4110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Formative </a:t>
            </a:r>
            <a:r>
              <a:rPr lang="en-GB" sz="2400" dirty="0" smtClean="0"/>
              <a:t>report </a:t>
            </a:r>
            <a:r>
              <a:rPr lang="en-GB" sz="2400" dirty="0"/>
              <a:t>mark/%</a:t>
            </a:r>
          </a:p>
          <a:p>
            <a:endParaRPr lang="en-GB" sz="2400" dirty="0"/>
          </a:p>
        </p:txBody>
      </p:sp>
      <p:sp>
        <p:nvSpPr>
          <p:cNvPr id="14" name="Rectangle 13"/>
          <p:cNvSpPr/>
          <p:nvPr/>
        </p:nvSpPr>
        <p:spPr>
          <a:xfrm>
            <a:off x="6318263" y="3619100"/>
            <a:ext cx="1299411" cy="91674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395266" y="3622374"/>
            <a:ext cx="14685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 (</a:t>
            </a:r>
            <a:r>
              <a:rPr lang="en-GB" sz="28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</a:t>
            </a:r>
            <a:r>
              <a:rPr lang="en-GB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 </a:t>
            </a:r>
          </a:p>
          <a:p>
            <a:r>
              <a:rPr lang="en-GB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NR (</a:t>
            </a:r>
            <a:r>
              <a:rPr lang="en-GB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Wingdings" panose="05000000000000000000" pitchFamily="2" charset="2"/>
              </a:rPr>
              <a:t></a:t>
            </a:r>
            <a:r>
              <a:rPr lang="en-GB" sz="240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133" y="1572881"/>
            <a:ext cx="8460605" cy="4356280"/>
          </a:xfrm>
        </p:spPr>
        <p:txBody>
          <a:bodyPr/>
          <a:lstStyle/>
          <a:p>
            <a:r>
              <a:rPr lang="en-GB" sz="2200" dirty="0" smtClean="0"/>
              <a:t>RSVP within </a:t>
            </a:r>
            <a:r>
              <a:rPr lang="en-GB" sz="2200" i="1" dirty="0" smtClean="0"/>
              <a:t>summative</a:t>
            </a:r>
            <a:r>
              <a:rPr lang="en-GB" sz="2200" dirty="0" smtClean="0"/>
              <a:t> feedback maximises responses.</a:t>
            </a:r>
          </a:p>
          <a:p>
            <a:r>
              <a:rPr lang="en-GB" sz="2200" dirty="0" smtClean="0"/>
              <a:t>Ethical approval via participant </a:t>
            </a:r>
            <a:r>
              <a:rPr lang="en-GB" sz="2200" i="1" dirty="0" smtClean="0"/>
              <a:t>debrief </a:t>
            </a:r>
            <a:r>
              <a:rPr lang="en-GB" sz="2200" dirty="0" smtClean="0"/>
              <a:t>sheet.</a:t>
            </a:r>
          </a:p>
          <a:p>
            <a:pPr marL="0" indent="0">
              <a:buNone/>
            </a:pPr>
            <a:r>
              <a:rPr lang="en-GB" sz="2200" dirty="0" smtClean="0"/>
              <a:t>Summary of data presented today (Denton &amp; McIlroy, 2018):</a:t>
            </a:r>
            <a:endParaRPr lang="en-GB" sz="2200" dirty="0"/>
          </a:p>
          <a:p>
            <a:r>
              <a:rPr lang="en-GB" sz="2200" dirty="0" smtClean="0"/>
              <a:t>RSVP response distribution indicates an ‘all-or-nothing’ approach to reading online feedback</a:t>
            </a:r>
            <a:r>
              <a:rPr lang="en-GB" sz="2200" dirty="0"/>
              <a:t>.</a:t>
            </a:r>
            <a:endParaRPr lang="en-GB" sz="2200" dirty="0" smtClean="0"/>
          </a:p>
          <a:p>
            <a:r>
              <a:rPr lang="en-GB" sz="2200" dirty="0" smtClean="0"/>
              <a:t>Formative marks for R and </a:t>
            </a:r>
            <a:r>
              <a:rPr lang="en-GB" sz="2200" smtClean="0"/>
              <a:t>NR are not </a:t>
            </a:r>
            <a:r>
              <a:rPr lang="en-GB" sz="2200" dirty="0" smtClean="0"/>
              <a:t>significantly different, but summative </a:t>
            </a:r>
            <a:r>
              <a:rPr lang="en-GB" sz="2200" dirty="0"/>
              <a:t>marks </a:t>
            </a:r>
            <a:r>
              <a:rPr lang="en-GB" sz="2200" dirty="0" smtClean="0"/>
              <a:t>differ significantly </a:t>
            </a:r>
            <a:r>
              <a:rPr lang="en-GB" sz="2200" i="1" dirty="0" smtClean="0"/>
              <a:t>(p</a:t>
            </a:r>
            <a:r>
              <a:rPr lang="en-GB" sz="2200" dirty="0" smtClean="0"/>
              <a:t> </a:t>
            </a:r>
            <a:r>
              <a:rPr lang="en-GB" sz="2200" i="1" dirty="0" smtClean="0"/>
              <a:t>&lt; .</a:t>
            </a:r>
            <a:r>
              <a:rPr lang="en-GB" sz="2200" dirty="0" smtClean="0"/>
              <a:t>01) </a:t>
            </a:r>
            <a:r>
              <a:rPr lang="en-GB" sz="2200" dirty="0" smtClean="0">
                <a:sym typeface="Symbol" panose="05050102010706020507" pitchFamily="18" charset="2"/>
              </a:rPr>
              <a:t></a:t>
            </a:r>
            <a:r>
              <a:rPr lang="en-GB" sz="2200" dirty="0" smtClean="0"/>
              <a:t> Group R are assessment-literate students for whom formative feedback positively impacted on subsequent attainment.</a:t>
            </a:r>
          </a:p>
          <a:p>
            <a:pPr marL="1614488">
              <a:spcBef>
                <a:spcPts val="1800"/>
              </a:spcBef>
            </a:pPr>
            <a:r>
              <a:rPr lang="en-GB" sz="2200" dirty="0" smtClean="0"/>
              <a:t>I’m happy to answer any queries at the break.</a:t>
            </a:r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216" y="165835"/>
            <a:ext cx="2778692" cy="128295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870928" y="376147"/>
            <a:ext cx="2541551" cy="8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1A52"/>
                </a:solidFill>
                <a:latin typeface="Arial"/>
                <a:ea typeface="ＭＳ Ｐゴシック" charset="0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/>
            <a:r>
              <a:rPr lang="en-GB" sz="3200" dirty="0" smtClean="0"/>
              <a:t>Are you tempted?</a:t>
            </a:r>
            <a:endParaRPr lang="en-GB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616019" y="5687534"/>
            <a:ext cx="78542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Denton, P. &amp; D. McIlroy (2018), Assessment &amp; Evaluation in Higher Education, 43:2, 197-206, </a:t>
            </a:r>
            <a:r>
              <a:rPr lang="en-GB" dirty="0" err="1">
                <a:solidFill>
                  <a:schemeClr val="tx2">
                    <a:lumMod val="50000"/>
                  </a:schemeClr>
                </a:solidFill>
              </a:rPr>
              <a:t>DOI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</a:rPr>
              <a:t>: 10.1080/02602938.2017.1324017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33" y="4963634"/>
            <a:ext cx="15430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61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c04eb17c-f4a3-4eb2-88be-f161f835159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416</Words>
  <Application>Microsoft Office PowerPoint</Application>
  <PresentationFormat>On-screen Show (4:3)</PresentationFormat>
  <Paragraphs>60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ＭＳ Ｐゴシック</vt:lpstr>
      <vt:lpstr>SimSun</vt:lpstr>
      <vt:lpstr>Arial</vt:lpstr>
      <vt:lpstr>Calibri</vt:lpstr>
      <vt:lpstr>Gabriola</vt:lpstr>
      <vt:lpstr>Symbol</vt:lpstr>
      <vt:lpstr>Wingdings</vt:lpstr>
      <vt:lpstr>Office Theme</vt:lpstr>
      <vt:lpstr>Measuring the impact of students’ use of online assessment feedback: Outcomes of a self-reporting methodology</vt:lpstr>
      <vt:lpstr>PowerPoint Presentation</vt:lpstr>
      <vt:lpstr>PowerPoint Presentation</vt:lpstr>
      <vt:lpstr>Excel task in a skills module 2</vt:lpstr>
      <vt:lpstr>Report in chemistry module 1</vt:lpstr>
      <vt:lpstr>PowerPoint Presentation</vt:lpstr>
    </vt:vector>
  </TitlesOfParts>
  <Company>Liverpool John Moores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Philpotts, Lee</dc:creator>
  <cp:lastModifiedBy>Claire Moscrop</cp:lastModifiedBy>
  <cp:revision>48</cp:revision>
  <dcterms:created xsi:type="dcterms:W3CDTF">2009-10-29T15:56:45Z</dcterms:created>
  <dcterms:modified xsi:type="dcterms:W3CDTF">2018-05-29T11:54:27Z</dcterms:modified>
</cp:coreProperties>
</file>