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61" r:id="rId4"/>
    <p:sldId id="258" r:id="rId5"/>
    <p:sldId id="266" r:id="rId6"/>
    <p:sldId id="262" r:id="rId7"/>
    <p:sldId id="263" r:id="rId8"/>
    <p:sldId id="267" r:id="rId9"/>
    <p:sldId id="270" r:id="rId10"/>
    <p:sldId id="264" r:id="rId11"/>
    <p:sldId id="268" r:id="rId12"/>
    <p:sldId id="259" r:id="rId13"/>
    <p:sldId id="260" r:id="rId14"/>
    <p:sldId id="265"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1050" y="78"/>
      </p:cViewPr>
      <p:guideLst/>
    </p:cSldViewPr>
  </p:slideViewPr>
  <p:notesTextViewPr>
    <p:cViewPr>
      <p:scale>
        <a:sx n="1" d="1"/>
        <a:sy n="1" d="1"/>
      </p:scale>
      <p:origin x="0" y="0"/>
    </p:cViewPr>
  </p:notesTextViewPr>
  <p:notesViewPr>
    <p:cSldViewPr snapToGrid="0">
      <p:cViewPr varScale="1">
        <p:scale>
          <a:sx n="52" d="100"/>
          <a:sy n="52" d="100"/>
        </p:scale>
        <p:origin x="294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D22A19-D235-4A4B-9C38-CFC44BE282A5}" type="datetimeFigureOut">
              <a:rPr lang="en-GB" smtClean="0"/>
              <a:t>16/10/2017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1146B1-00D9-485C-BAC0-9D3CDF72B37E}" type="slidenum">
              <a:rPr lang="en-GB" smtClean="0"/>
              <a:t>‹#›</a:t>
            </a:fld>
            <a:endParaRPr lang="en-GB"/>
          </a:p>
        </p:txBody>
      </p:sp>
    </p:spTree>
    <p:extLst>
      <p:ext uri="{BB962C8B-B14F-4D97-AF65-F5344CB8AC3E}">
        <p14:creationId xmlns:p14="http://schemas.microsoft.com/office/powerpoint/2010/main" val="2459071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51146B1-00D9-485C-BAC0-9D3CDF72B37E}" type="slidenum">
              <a:rPr lang="en-GB" smtClean="0"/>
              <a:t>1</a:t>
            </a:fld>
            <a:endParaRPr lang="en-GB"/>
          </a:p>
        </p:txBody>
      </p:sp>
    </p:spTree>
    <p:extLst>
      <p:ext uri="{BB962C8B-B14F-4D97-AF65-F5344CB8AC3E}">
        <p14:creationId xmlns:p14="http://schemas.microsoft.com/office/powerpoint/2010/main" val="369493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10</a:t>
            </a:fld>
            <a:endParaRPr lang="en-GB"/>
          </a:p>
        </p:txBody>
      </p:sp>
    </p:spTree>
    <p:extLst>
      <p:ext uri="{BB962C8B-B14F-4D97-AF65-F5344CB8AC3E}">
        <p14:creationId xmlns:p14="http://schemas.microsoft.com/office/powerpoint/2010/main" val="3925264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51146B1-00D9-485C-BAC0-9D3CDF72B37E}" type="slidenum">
              <a:rPr lang="en-GB" smtClean="0"/>
              <a:t>11</a:t>
            </a:fld>
            <a:endParaRPr lang="en-GB"/>
          </a:p>
        </p:txBody>
      </p:sp>
    </p:spTree>
    <p:extLst>
      <p:ext uri="{BB962C8B-B14F-4D97-AF65-F5344CB8AC3E}">
        <p14:creationId xmlns:p14="http://schemas.microsoft.com/office/powerpoint/2010/main" val="4130831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51146B1-00D9-485C-BAC0-9D3CDF72B37E}" type="slidenum">
              <a:rPr lang="en-GB" smtClean="0"/>
              <a:t>12</a:t>
            </a:fld>
            <a:endParaRPr lang="en-GB"/>
          </a:p>
        </p:txBody>
      </p:sp>
    </p:spTree>
    <p:extLst>
      <p:ext uri="{BB962C8B-B14F-4D97-AF65-F5344CB8AC3E}">
        <p14:creationId xmlns:p14="http://schemas.microsoft.com/office/powerpoint/2010/main" val="1942474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751146B1-00D9-485C-BAC0-9D3CDF72B37E}" type="slidenum">
              <a:rPr lang="en-GB" smtClean="0"/>
              <a:t>13</a:t>
            </a:fld>
            <a:endParaRPr lang="en-GB"/>
          </a:p>
        </p:txBody>
      </p:sp>
    </p:spTree>
    <p:extLst>
      <p:ext uri="{BB962C8B-B14F-4D97-AF65-F5344CB8AC3E}">
        <p14:creationId xmlns:p14="http://schemas.microsoft.com/office/powerpoint/2010/main" val="11076014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14</a:t>
            </a:fld>
            <a:endParaRPr lang="en-GB"/>
          </a:p>
        </p:txBody>
      </p:sp>
    </p:spTree>
    <p:extLst>
      <p:ext uri="{BB962C8B-B14F-4D97-AF65-F5344CB8AC3E}">
        <p14:creationId xmlns:p14="http://schemas.microsoft.com/office/powerpoint/2010/main" val="3102820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15</a:t>
            </a:fld>
            <a:endParaRPr lang="en-GB"/>
          </a:p>
        </p:txBody>
      </p:sp>
    </p:spTree>
    <p:extLst>
      <p:ext uri="{BB962C8B-B14F-4D97-AF65-F5344CB8AC3E}">
        <p14:creationId xmlns:p14="http://schemas.microsoft.com/office/powerpoint/2010/main" val="2712699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2</a:t>
            </a:fld>
            <a:endParaRPr lang="en-GB"/>
          </a:p>
        </p:txBody>
      </p:sp>
    </p:spTree>
    <p:extLst>
      <p:ext uri="{BB962C8B-B14F-4D97-AF65-F5344CB8AC3E}">
        <p14:creationId xmlns:p14="http://schemas.microsoft.com/office/powerpoint/2010/main" val="656060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51146B1-00D9-485C-BAC0-9D3CDF72B37E}" type="slidenum">
              <a:rPr lang="en-GB" smtClean="0"/>
              <a:t>3</a:t>
            </a:fld>
            <a:endParaRPr lang="en-GB"/>
          </a:p>
        </p:txBody>
      </p:sp>
    </p:spTree>
    <p:extLst>
      <p:ext uri="{BB962C8B-B14F-4D97-AF65-F5344CB8AC3E}">
        <p14:creationId xmlns:p14="http://schemas.microsoft.com/office/powerpoint/2010/main" val="948745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51146B1-00D9-485C-BAC0-9D3CDF72B37E}" type="slidenum">
              <a:rPr lang="en-GB" smtClean="0"/>
              <a:t>4</a:t>
            </a:fld>
            <a:endParaRPr lang="en-GB"/>
          </a:p>
        </p:txBody>
      </p:sp>
    </p:spTree>
    <p:extLst>
      <p:ext uri="{BB962C8B-B14F-4D97-AF65-F5344CB8AC3E}">
        <p14:creationId xmlns:p14="http://schemas.microsoft.com/office/powerpoint/2010/main" val="2348039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5</a:t>
            </a:fld>
            <a:endParaRPr lang="en-GB"/>
          </a:p>
        </p:txBody>
      </p:sp>
    </p:spTree>
    <p:extLst>
      <p:ext uri="{BB962C8B-B14F-4D97-AF65-F5344CB8AC3E}">
        <p14:creationId xmlns:p14="http://schemas.microsoft.com/office/powerpoint/2010/main" val="3499526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51146B1-00D9-485C-BAC0-9D3CDF72B37E}" type="slidenum">
              <a:rPr lang="en-GB" smtClean="0"/>
              <a:t>6</a:t>
            </a:fld>
            <a:endParaRPr lang="en-GB"/>
          </a:p>
        </p:txBody>
      </p:sp>
    </p:spTree>
    <p:extLst>
      <p:ext uri="{BB962C8B-B14F-4D97-AF65-F5344CB8AC3E}">
        <p14:creationId xmlns:p14="http://schemas.microsoft.com/office/powerpoint/2010/main" val="3590851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7</a:t>
            </a:fld>
            <a:endParaRPr lang="en-GB"/>
          </a:p>
        </p:txBody>
      </p:sp>
    </p:spTree>
    <p:extLst>
      <p:ext uri="{BB962C8B-B14F-4D97-AF65-F5344CB8AC3E}">
        <p14:creationId xmlns:p14="http://schemas.microsoft.com/office/powerpoint/2010/main" val="3269416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8</a:t>
            </a:fld>
            <a:endParaRPr lang="en-GB"/>
          </a:p>
        </p:txBody>
      </p:sp>
    </p:spTree>
    <p:extLst>
      <p:ext uri="{BB962C8B-B14F-4D97-AF65-F5344CB8AC3E}">
        <p14:creationId xmlns:p14="http://schemas.microsoft.com/office/powerpoint/2010/main" val="2987750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1146B1-00D9-485C-BAC0-9D3CDF72B37E}" type="slidenum">
              <a:rPr lang="en-GB" smtClean="0"/>
              <a:t>9</a:t>
            </a:fld>
            <a:endParaRPr lang="en-GB"/>
          </a:p>
        </p:txBody>
      </p:sp>
    </p:spTree>
    <p:extLst>
      <p:ext uri="{BB962C8B-B14F-4D97-AF65-F5344CB8AC3E}">
        <p14:creationId xmlns:p14="http://schemas.microsoft.com/office/powerpoint/2010/main" val="2026725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751116" y="75416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18169" y="299357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10/16/2017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4451227"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68602" y="609601"/>
            <a:ext cx="2441519"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451212"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10/16/2017</a:t>
            </a:fld>
            <a:endParaRPr lang="en-US" dirty="0"/>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F3CF2-C0C5-40B0-84AA-2F3A14DE6654}"/>
              </a:ext>
            </a:extLst>
          </p:cNvPr>
          <p:cNvSpPr>
            <a:spLocks noGrp="1"/>
          </p:cNvSpPr>
          <p:nvPr>
            <p:ph type="ctrTitle"/>
          </p:nvPr>
        </p:nvSpPr>
        <p:spPr/>
        <p:txBody>
          <a:bodyPr/>
          <a:lstStyle/>
          <a:p>
            <a:r>
              <a:rPr lang="en-GB" dirty="0"/>
              <a:t>The Practice of social research </a:t>
            </a:r>
          </a:p>
        </p:txBody>
      </p:sp>
      <p:sp>
        <p:nvSpPr>
          <p:cNvPr id="3" name="Subtitle 2">
            <a:extLst>
              <a:ext uri="{FF2B5EF4-FFF2-40B4-BE49-F238E27FC236}">
                <a16:creationId xmlns:a16="http://schemas.microsoft.com/office/drawing/2014/main" id="{94AD1F1E-582D-45C6-8A23-A2D2DD006908}"/>
              </a:ext>
            </a:extLst>
          </p:cNvPr>
          <p:cNvSpPr>
            <a:spLocks noGrp="1"/>
          </p:cNvSpPr>
          <p:nvPr>
            <p:ph type="subTitle" idx="1"/>
          </p:nvPr>
        </p:nvSpPr>
        <p:spPr/>
        <p:txBody>
          <a:bodyPr/>
          <a:lstStyle/>
          <a:p>
            <a:r>
              <a:rPr lang="en-GB" dirty="0"/>
              <a:t>Dr victoria foster</a:t>
            </a:r>
          </a:p>
          <a:p>
            <a:r>
              <a:rPr lang="en-GB" dirty="0"/>
              <a:t>October 2017 </a:t>
            </a:r>
          </a:p>
        </p:txBody>
      </p:sp>
    </p:spTree>
    <p:extLst>
      <p:ext uri="{BB962C8B-B14F-4D97-AF65-F5344CB8AC3E}">
        <p14:creationId xmlns:p14="http://schemas.microsoft.com/office/powerpoint/2010/main" val="3101892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1F9B6-8394-458F-9D46-5FCBB0D11F10}"/>
              </a:ext>
            </a:extLst>
          </p:cNvPr>
          <p:cNvSpPr>
            <a:spLocks noGrp="1"/>
          </p:cNvSpPr>
          <p:nvPr>
            <p:ph type="title"/>
          </p:nvPr>
        </p:nvSpPr>
        <p:spPr/>
        <p:txBody>
          <a:bodyPr/>
          <a:lstStyle/>
          <a:p>
            <a:r>
              <a:rPr lang="en-GB" dirty="0"/>
              <a:t>Ethical considerations</a:t>
            </a:r>
          </a:p>
        </p:txBody>
      </p:sp>
      <p:sp>
        <p:nvSpPr>
          <p:cNvPr id="3" name="Content Placeholder 2">
            <a:extLst>
              <a:ext uri="{FF2B5EF4-FFF2-40B4-BE49-F238E27FC236}">
                <a16:creationId xmlns:a16="http://schemas.microsoft.com/office/drawing/2014/main" id="{39794E2C-6B92-43D6-822E-B74A3EB85839}"/>
              </a:ext>
            </a:extLst>
          </p:cNvPr>
          <p:cNvSpPr>
            <a:spLocks noGrp="1"/>
          </p:cNvSpPr>
          <p:nvPr>
            <p:ph sz="quarter" idx="13"/>
          </p:nvPr>
        </p:nvSpPr>
        <p:spPr/>
        <p:txBody>
          <a:bodyPr/>
          <a:lstStyle/>
          <a:p>
            <a:r>
              <a:rPr lang="en-GB" dirty="0"/>
              <a:t>Be thoughtful  - and reflexive - about research ethics</a:t>
            </a:r>
          </a:p>
          <a:p>
            <a:r>
              <a:rPr lang="en-GB" dirty="0"/>
              <a:t>Should not just be a tick box exercise</a:t>
            </a:r>
          </a:p>
          <a:p>
            <a:r>
              <a:rPr lang="en-GB" dirty="0"/>
              <a:t>Think about what you’re ‘taking’ from participants</a:t>
            </a:r>
          </a:p>
          <a:p>
            <a:r>
              <a:rPr lang="en-GB" dirty="0"/>
              <a:t>What are you giving back?</a:t>
            </a:r>
          </a:p>
          <a:p>
            <a:r>
              <a:rPr lang="en-GB" dirty="0"/>
              <a:t>Think about the interpersonal skills you might need to make the experience a positive one for participants</a:t>
            </a:r>
          </a:p>
          <a:p>
            <a:pPr marL="0" indent="0">
              <a:buNone/>
            </a:pPr>
            <a:endParaRPr lang="en-GB" dirty="0"/>
          </a:p>
        </p:txBody>
      </p:sp>
    </p:spTree>
    <p:extLst>
      <p:ext uri="{BB962C8B-B14F-4D97-AF65-F5344CB8AC3E}">
        <p14:creationId xmlns:p14="http://schemas.microsoft.com/office/powerpoint/2010/main" val="3822304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9E3DC-636C-4ACA-8D05-93D0938EE39A}"/>
              </a:ext>
            </a:extLst>
          </p:cNvPr>
          <p:cNvSpPr>
            <a:spLocks noGrp="1"/>
          </p:cNvSpPr>
          <p:nvPr>
            <p:ph type="title"/>
          </p:nvPr>
        </p:nvSpPr>
        <p:spPr/>
        <p:txBody>
          <a:bodyPr/>
          <a:lstStyle/>
          <a:p>
            <a:r>
              <a:rPr lang="en-GB" dirty="0"/>
              <a:t>Data collection</a:t>
            </a:r>
          </a:p>
        </p:txBody>
      </p:sp>
      <p:sp>
        <p:nvSpPr>
          <p:cNvPr id="3" name="Content Placeholder 2">
            <a:extLst>
              <a:ext uri="{FF2B5EF4-FFF2-40B4-BE49-F238E27FC236}">
                <a16:creationId xmlns:a16="http://schemas.microsoft.com/office/drawing/2014/main" id="{2EB64E32-8FD6-4096-9101-9645F5B0EEEE}"/>
              </a:ext>
            </a:extLst>
          </p:cNvPr>
          <p:cNvSpPr>
            <a:spLocks noGrp="1"/>
          </p:cNvSpPr>
          <p:nvPr>
            <p:ph sz="quarter" idx="13"/>
          </p:nvPr>
        </p:nvSpPr>
        <p:spPr/>
        <p:txBody>
          <a:bodyPr>
            <a:normAutofit fontScale="92500" lnSpcReduction="20000"/>
          </a:bodyPr>
          <a:lstStyle/>
          <a:p>
            <a:r>
              <a:rPr lang="en-GB" dirty="0"/>
              <a:t>dealing with gatekeepers, recruitment, consent, unreliable participants…..</a:t>
            </a:r>
          </a:p>
          <a:p>
            <a:r>
              <a:rPr lang="en-GB" dirty="0"/>
              <a:t>Keep calm and find solutions to obstacles</a:t>
            </a:r>
          </a:p>
          <a:p>
            <a:r>
              <a:rPr lang="en-GB" dirty="0"/>
              <a:t>Write about it all in your research diary</a:t>
            </a:r>
          </a:p>
          <a:p>
            <a:r>
              <a:rPr lang="en-GB" dirty="0"/>
              <a:t>Develop ‘people’ skills and do not take people for granted or see them as pawns in your research project</a:t>
            </a:r>
          </a:p>
          <a:p>
            <a:r>
              <a:rPr lang="en-GB" dirty="0"/>
              <a:t>Careful listening is the key – see les back’s (2007) ‘the art of listening’ for a meditation on the importance of attending to the seen and unseen</a:t>
            </a:r>
          </a:p>
          <a:p>
            <a:endParaRPr lang="en-GB" dirty="0"/>
          </a:p>
        </p:txBody>
      </p:sp>
    </p:spTree>
    <p:extLst>
      <p:ext uri="{BB962C8B-B14F-4D97-AF65-F5344CB8AC3E}">
        <p14:creationId xmlns:p14="http://schemas.microsoft.com/office/powerpoint/2010/main" val="3141410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2ADBD-5DD0-4854-9787-2802D1038806}"/>
              </a:ext>
            </a:extLst>
          </p:cNvPr>
          <p:cNvSpPr>
            <a:spLocks noGrp="1"/>
          </p:cNvSpPr>
          <p:nvPr>
            <p:ph type="title"/>
          </p:nvPr>
        </p:nvSpPr>
        <p:spPr/>
        <p:txBody>
          <a:bodyPr/>
          <a:lstStyle/>
          <a:p>
            <a:r>
              <a:rPr lang="en-GB" dirty="0"/>
              <a:t>Reading and dialogue</a:t>
            </a:r>
          </a:p>
        </p:txBody>
      </p:sp>
      <p:sp>
        <p:nvSpPr>
          <p:cNvPr id="3" name="Content Placeholder 2">
            <a:extLst>
              <a:ext uri="{FF2B5EF4-FFF2-40B4-BE49-F238E27FC236}">
                <a16:creationId xmlns:a16="http://schemas.microsoft.com/office/drawing/2014/main" id="{31317F96-6747-425D-A5E5-27C43B3F528B}"/>
              </a:ext>
            </a:extLst>
          </p:cNvPr>
          <p:cNvSpPr>
            <a:spLocks noGrp="1"/>
          </p:cNvSpPr>
          <p:nvPr>
            <p:ph sz="quarter" idx="13"/>
          </p:nvPr>
        </p:nvSpPr>
        <p:spPr/>
        <p:txBody>
          <a:bodyPr>
            <a:normAutofit fontScale="85000" lnSpcReduction="10000"/>
          </a:bodyPr>
          <a:lstStyle/>
          <a:p>
            <a:r>
              <a:rPr lang="en-GB" dirty="0"/>
              <a:t>“Reading is dialogue with oneself; it is self-reflection, which cultivates profound humanity. Reading is therefore essential to our development. It expands and enriches the personality like a seed that germinates after a long time and sends forth many blossom-laden branches. People who can say of a book ‘this changed my life’ truly understand the meaning of happiness. Reading that sparks inner revolution is desperately needed to escape drowning in the rapidly advancing information society. Reading is more than intellectual ornamentation; it is a battle for the establishment of the self, a ceaseless challenge that keeps us young and vigorous.”</a:t>
            </a:r>
          </a:p>
          <a:p>
            <a:r>
              <a:rPr lang="en-GB" dirty="0"/>
              <a:t>DAISAKU IKEDA (2007) ‘Buddhism Day By Day’</a:t>
            </a:r>
          </a:p>
          <a:p>
            <a:endParaRPr lang="en-GB" dirty="0"/>
          </a:p>
        </p:txBody>
      </p:sp>
    </p:spTree>
    <p:extLst>
      <p:ext uri="{BB962C8B-B14F-4D97-AF65-F5344CB8AC3E}">
        <p14:creationId xmlns:p14="http://schemas.microsoft.com/office/powerpoint/2010/main" val="37859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17365-C2AA-4CCC-B86C-1177DF970CA2}"/>
              </a:ext>
            </a:extLst>
          </p:cNvPr>
          <p:cNvSpPr>
            <a:spLocks noGrp="1"/>
          </p:cNvSpPr>
          <p:nvPr>
            <p:ph type="title"/>
          </p:nvPr>
        </p:nvSpPr>
        <p:spPr/>
        <p:txBody>
          <a:bodyPr/>
          <a:lstStyle/>
          <a:p>
            <a:r>
              <a:rPr lang="en-GB" dirty="0"/>
              <a:t>Creativity</a:t>
            </a:r>
            <a:br>
              <a:rPr lang="en-GB" dirty="0"/>
            </a:br>
            <a:r>
              <a:rPr lang="en-GB" dirty="0"/>
              <a:t>and procrastination</a:t>
            </a:r>
          </a:p>
        </p:txBody>
      </p:sp>
      <p:sp>
        <p:nvSpPr>
          <p:cNvPr id="3" name="Content Placeholder 2">
            <a:extLst>
              <a:ext uri="{FF2B5EF4-FFF2-40B4-BE49-F238E27FC236}">
                <a16:creationId xmlns:a16="http://schemas.microsoft.com/office/drawing/2014/main" id="{486CBF9E-7452-4609-8216-605FB7A76469}"/>
              </a:ext>
            </a:extLst>
          </p:cNvPr>
          <p:cNvSpPr>
            <a:spLocks noGrp="1"/>
          </p:cNvSpPr>
          <p:nvPr>
            <p:ph sz="quarter" idx="13"/>
          </p:nvPr>
        </p:nvSpPr>
        <p:spPr/>
        <p:txBody>
          <a:bodyPr>
            <a:normAutofit lnSpcReduction="10000"/>
          </a:bodyPr>
          <a:lstStyle/>
          <a:p>
            <a:pPr marL="0" indent="0">
              <a:buNone/>
            </a:pPr>
            <a:r>
              <a:rPr lang="en-GB" dirty="0"/>
              <a:t>- you are creating a project and creating a contribution to knowledge</a:t>
            </a:r>
          </a:p>
          <a:p>
            <a:pPr>
              <a:buFontTx/>
              <a:buChar char="-"/>
            </a:pPr>
            <a:r>
              <a:rPr lang="en-GB" dirty="0"/>
              <a:t>Creativity comes arm in arm with anxiety</a:t>
            </a:r>
          </a:p>
          <a:p>
            <a:pPr>
              <a:buFontTx/>
              <a:buChar char="-"/>
            </a:pPr>
            <a:r>
              <a:rPr lang="en-GB" dirty="0"/>
              <a:t>Creativity needs feeding</a:t>
            </a:r>
          </a:p>
          <a:p>
            <a:pPr>
              <a:buFontTx/>
              <a:buChar char="-"/>
            </a:pPr>
            <a:r>
              <a:rPr lang="en-GB" dirty="0"/>
              <a:t>Procrastination: EXPECTANCY x VALUE / IMPULSIVENESS x DELAY = MOTIVATION (</a:t>
            </a:r>
            <a:r>
              <a:rPr lang="en-GB" dirty="0" err="1"/>
              <a:t>siegel</a:t>
            </a:r>
            <a:r>
              <a:rPr lang="en-GB" dirty="0"/>
              <a:t> 2010)</a:t>
            </a:r>
          </a:p>
          <a:p>
            <a:pPr>
              <a:buFontTx/>
              <a:buChar char="-"/>
            </a:pPr>
            <a:r>
              <a:rPr lang="en-GB" dirty="0"/>
              <a:t>Set small achievable goals</a:t>
            </a:r>
          </a:p>
          <a:p>
            <a:pPr>
              <a:buFontTx/>
              <a:buChar char="-"/>
            </a:pPr>
            <a:r>
              <a:rPr lang="en-GB" dirty="0"/>
              <a:t>the compound effect</a:t>
            </a:r>
          </a:p>
          <a:p>
            <a:pPr>
              <a:buFontTx/>
              <a:buChar char="-"/>
            </a:pPr>
            <a:endParaRPr lang="en-GB" dirty="0"/>
          </a:p>
        </p:txBody>
      </p:sp>
    </p:spTree>
    <p:extLst>
      <p:ext uri="{BB962C8B-B14F-4D97-AF65-F5344CB8AC3E}">
        <p14:creationId xmlns:p14="http://schemas.microsoft.com/office/powerpoint/2010/main" val="3796236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FE5E6-28C2-4944-B44D-847386A40E95}"/>
              </a:ext>
            </a:extLst>
          </p:cNvPr>
          <p:cNvSpPr>
            <a:spLocks noGrp="1"/>
          </p:cNvSpPr>
          <p:nvPr>
            <p:ph type="title"/>
          </p:nvPr>
        </p:nvSpPr>
        <p:spPr/>
        <p:txBody>
          <a:bodyPr/>
          <a:lstStyle/>
          <a:p>
            <a:r>
              <a:rPr lang="en-GB" dirty="0"/>
              <a:t>Exercise: one idea</a:t>
            </a:r>
          </a:p>
        </p:txBody>
      </p:sp>
      <p:sp>
        <p:nvSpPr>
          <p:cNvPr id="3" name="Content Placeholder 2">
            <a:extLst>
              <a:ext uri="{FF2B5EF4-FFF2-40B4-BE49-F238E27FC236}">
                <a16:creationId xmlns:a16="http://schemas.microsoft.com/office/drawing/2014/main" id="{41215445-90AD-49E5-A56C-412C26D5CB44}"/>
              </a:ext>
            </a:extLst>
          </p:cNvPr>
          <p:cNvSpPr>
            <a:spLocks noGrp="1"/>
          </p:cNvSpPr>
          <p:nvPr>
            <p:ph sz="quarter" idx="13"/>
          </p:nvPr>
        </p:nvSpPr>
        <p:spPr/>
        <p:txBody>
          <a:bodyPr>
            <a:normAutofit fontScale="92500" lnSpcReduction="10000"/>
          </a:bodyPr>
          <a:lstStyle/>
          <a:p>
            <a:r>
              <a:rPr lang="en-GB" dirty="0"/>
              <a:t>Is there one idea or one issue that particularly stood out for you as I spoke?</a:t>
            </a:r>
          </a:p>
          <a:p>
            <a:r>
              <a:rPr lang="en-GB" dirty="0"/>
              <a:t>Something that inspired you or annoyed you or made you consider something you hadn’t previously though about? Something that worried you or you feel confident about?</a:t>
            </a:r>
          </a:p>
          <a:p>
            <a:r>
              <a:rPr lang="en-GB" dirty="0"/>
              <a:t>What was it? Why do you think it provoked a reaction? How might it relate to your research?</a:t>
            </a:r>
          </a:p>
          <a:p>
            <a:pPr marL="0" indent="0">
              <a:buNone/>
            </a:pPr>
            <a:r>
              <a:rPr lang="en-GB" dirty="0"/>
              <a:t>[If there was nothing that you gained from the lecture then why was that?]</a:t>
            </a:r>
          </a:p>
        </p:txBody>
      </p:sp>
    </p:spTree>
    <p:extLst>
      <p:ext uri="{BB962C8B-B14F-4D97-AF65-F5344CB8AC3E}">
        <p14:creationId xmlns:p14="http://schemas.microsoft.com/office/powerpoint/2010/main" val="2747941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7650E-650D-485A-A0ED-D22E4AD8D94C}"/>
              </a:ext>
            </a:extLst>
          </p:cNvPr>
          <p:cNvSpPr>
            <a:spLocks noGrp="1"/>
          </p:cNvSpPr>
          <p:nvPr>
            <p:ph type="title"/>
          </p:nvPr>
        </p:nvSpPr>
        <p:spPr/>
        <p:txBody>
          <a:bodyPr/>
          <a:lstStyle/>
          <a:p>
            <a:r>
              <a:rPr lang="en-GB" dirty="0"/>
              <a:t>Reference list</a:t>
            </a:r>
          </a:p>
        </p:txBody>
      </p:sp>
      <p:sp>
        <p:nvSpPr>
          <p:cNvPr id="3" name="Content Placeholder 2">
            <a:extLst>
              <a:ext uri="{FF2B5EF4-FFF2-40B4-BE49-F238E27FC236}">
                <a16:creationId xmlns:a16="http://schemas.microsoft.com/office/drawing/2014/main" id="{BE717591-0298-43B3-A558-02ABFA3B7B45}"/>
              </a:ext>
            </a:extLst>
          </p:cNvPr>
          <p:cNvSpPr>
            <a:spLocks noGrp="1"/>
          </p:cNvSpPr>
          <p:nvPr>
            <p:ph sz="quarter" idx="13"/>
          </p:nvPr>
        </p:nvSpPr>
        <p:spPr>
          <a:xfrm>
            <a:off x="685330" y="2353025"/>
            <a:ext cx="7772870" cy="3424107"/>
          </a:xfrm>
        </p:spPr>
        <p:txBody>
          <a:bodyPr>
            <a:normAutofit fontScale="70000" lnSpcReduction="20000"/>
          </a:bodyPr>
          <a:lstStyle/>
          <a:p>
            <a:r>
              <a:rPr lang="en-GB" dirty="0"/>
              <a:t>Back, les (2007) </a:t>
            </a:r>
            <a:r>
              <a:rPr lang="en-GB" i="1" dirty="0"/>
              <a:t>The Art of Listening</a:t>
            </a:r>
            <a:r>
              <a:rPr lang="en-GB" dirty="0"/>
              <a:t>. Oxford: Berg</a:t>
            </a:r>
          </a:p>
          <a:p>
            <a:r>
              <a:rPr lang="en-GB" dirty="0"/>
              <a:t>Bolton, gillie (2014) Reflective Practice: Writing and Professional Development. London: sage.</a:t>
            </a:r>
          </a:p>
          <a:p>
            <a:r>
              <a:rPr lang="en-GB" dirty="0"/>
              <a:t>Ikeda, </a:t>
            </a:r>
            <a:r>
              <a:rPr lang="en-GB" dirty="0" err="1"/>
              <a:t>daisaku</a:t>
            </a:r>
            <a:r>
              <a:rPr lang="en-GB" dirty="0"/>
              <a:t> (2007) Buddhism Day by Day: Wisdom for Modern Life</a:t>
            </a:r>
            <a:r>
              <a:rPr lang="en-GB" b="1" dirty="0"/>
              <a:t>. </a:t>
            </a:r>
            <a:r>
              <a:rPr lang="en-GB" dirty="0" err="1"/>
              <a:t>santa</a:t>
            </a:r>
            <a:r>
              <a:rPr lang="en-GB" dirty="0"/>
              <a:t> Monica</a:t>
            </a:r>
            <a:r>
              <a:rPr lang="en-GB" b="1" dirty="0"/>
              <a:t>: </a:t>
            </a:r>
            <a:r>
              <a:rPr lang="en-GB" dirty="0" err="1"/>
              <a:t>Middleway</a:t>
            </a:r>
            <a:r>
              <a:rPr lang="en-GB" dirty="0"/>
              <a:t> press</a:t>
            </a:r>
          </a:p>
          <a:p>
            <a:r>
              <a:rPr lang="en-GB" dirty="0"/>
              <a:t>May, Tim (2011) Social research: Issues, Methods and Research. 4</a:t>
            </a:r>
            <a:r>
              <a:rPr lang="en-GB" baseline="30000" dirty="0"/>
              <a:t>th</a:t>
            </a:r>
            <a:r>
              <a:rPr lang="en-GB" dirty="0"/>
              <a:t> edition. Maidenhead: </a:t>
            </a:r>
            <a:r>
              <a:rPr lang="en-GB" dirty="0" err="1"/>
              <a:t>Oup</a:t>
            </a:r>
            <a:endParaRPr lang="en-GB" dirty="0"/>
          </a:p>
          <a:p>
            <a:r>
              <a:rPr lang="en-GB" dirty="0" err="1"/>
              <a:t>Riessman</a:t>
            </a:r>
            <a:r>
              <a:rPr lang="en-GB" dirty="0"/>
              <a:t>, Catherine </a:t>
            </a:r>
            <a:r>
              <a:rPr lang="en-GB" dirty="0" err="1"/>
              <a:t>kohler</a:t>
            </a:r>
            <a:r>
              <a:rPr lang="en-GB" dirty="0"/>
              <a:t> (2015) ‘entering the hall of mirrors: reflexivity and narrative research’. In de </a:t>
            </a:r>
            <a:r>
              <a:rPr lang="en-GB" dirty="0" err="1"/>
              <a:t>fina</a:t>
            </a:r>
            <a:r>
              <a:rPr lang="en-GB" dirty="0"/>
              <a:t>, anna and </a:t>
            </a:r>
            <a:r>
              <a:rPr lang="en-GB" dirty="0" err="1"/>
              <a:t>georgakopoulou</a:t>
            </a:r>
            <a:r>
              <a:rPr lang="en-GB" dirty="0"/>
              <a:t>, Alexandra (</a:t>
            </a:r>
            <a:r>
              <a:rPr lang="en-GB" dirty="0" err="1"/>
              <a:t>eds</a:t>
            </a:r>
            <a:r>
              <a:rPr lang="en-GB" dirty="0"/>
              <a:t>) The Handbook of Narrative Analysis. Chichester: john </a:t>
            </a:r>
            <a:r>
              <a:rPr lang="en-GB" dirty="0" err="1"/>
              <a:t>wiley</a:t>
            </a:r>
            <a:r>
              <a:rPr lang="en-GB" dirty="0"/>
              <a:t> and sons.Pp219-235</a:t>
            </a:r>
          </a:p>
          <a:p>
            <a:r>
              <a:rPr lang="en-GB" dirty="0"/>
              <a:t>Siegel, Daniel j. (2010) mindsight: the new science of personal </a:t>
            </a:r>
            <a:r>
              <a:rPr lang="en-GB" dirty="0" err="1"/>
              <a:t>transformation.oxford</a:t>
            </a:r>
            <a:r>
              <a:rPr lang="en-GB" dirty="0"/>
              <a:t>: Bantam.</a:t>
            </a:r>
          </a:p>
          <a:p>
            <a:endParaRPr lang="en-GB" dirty="0"/>
          </a:p>
          <a:p>
            <a:endParaRPr lang="en-GB" dirty="0"/>
          </a:p>
        </p:txBody>
      </p:sp>
    </p:spTree>
    <p:extLst>
      <p:ext uri="{BB962C8B-B14F-4D97-AF65-F5344CB8AC3E}">
        <p14:creationId xmlns:p14="http://schemas.microsoft.com/office/powerpoint/2010/main" val="3910655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5B61B-CE53-4976-A727-614717078D82}"/>
              </a:ext>
            </a:extLst>
          </p:cNvPr>
          <p:cNvSpPr>
            <a:spLocks noGrp="1"/>
          </p:cNvSpPr>
          <p:nvPr>
            <p:ph type="title"/>
          </p:nvPr>
        </p:nvSpPr>
        <p:spPr/>
        <p:txBody>
          <a:bodyPr/>
          <a:lstStyle/>
          <a:p>
            <a:r>
              <a:rPr lang="en-GB" dirty="0"/>
              <a:t>Session aims</a:t>
            </a:r>
          </a:p>
        </p:txBody>
      </p:sp>
      <p:sp>
        <p:nvSpPr>
          <p:cNvPr id="3" name="Content Placeholder 2">
            <a:extLst>
              <a:ext uri="{FF2B5EF4-FFF2-40B4-BE49-F238E27FC236}">
                <a16:creationId xmlns:a16="http://schemas.microsoft.com/office/drawing/2014/main" id="{0D70E66C-C747-4B4C-B14B-DACA2C9B512E}"/>
              </a:ext>
            </a:extLst>
          </p:cNvPr>
          <p:cNvSpPr>
            <a:spLocks noGrp="1"/>
          </p:cNvSpPr>
          <p:nvPr>
            <p:ph sz="quarter" idx="13"/>
          </p:nvPr>
        </p:nvSpPr>
        <p:spPr>
          <a:xfrm>
            <a:off x="548640" y="1702191"/>
            <a:ext cx="7909560" cy="4698609"/>
          </a:xfrm>
        </p:spPr>
        <p:txBody>
          <a:bodyPr>
            <a:normAutofit fontScale="47500" lnSpcReduction="20000"/>
          </a:bodyPr>
          <a:lstStyle/>
          <a:p>
            <a:r>
              <a:rPr lang="en-GB" dirty="0"/>
              <a:t>To discuss some of the key stages of social research practice:</a:t>
            </a:r>
          </a:p>
          <a:p>
            <a:pPr marL="0" indent="0">
              <a:buNone/>
            </a:pPr>
            <a:r>
              <a:rPr lang="en-GB" dirty="0"/>
              <a:t>	reading 	</a:t>
            </a:r>
          </a:p>
          <a:p>
            <a:pPr marL="0" indent="0">
              <a:buNone/>
            </a:pPr>
            <a:r>
              <a:rPr lang="en-GB" dirty="0"/>
              <a:t>	project design</a:t>
            </a:r>
          </a:p>
          <a:p>
            <a:pPr marL="0" indent="0">
              <a:buNone/>
            </a:pPr>
            <a:r>
              <a:rPr lang="en-GB" dirty="0"/>
              <a:t>	ethical considerations</a:t>
            </a:r>
          </a:p>
          <a:p>
            <a:pPr marL="0" indent="0">
              <a:buNone/>
            </a:pPr>
            <a:r>
              <a:rPr lang="en-GB" dirty="0"/>
              <a:t>	data collection</a:t>
            </a:r>
          </a:p>
          <a:p>
            <a:pPr marL="0" indent="0">
              <a:buNone/>
            </a:pPr>
            <a:r>
              <a:rPr lang="en-GB" dirty="0"/>
              <a:t>	analysis</a:t>
            </a:r>
          </a:p>
          <a:p>
            <a:pPr marL="0" indent="0">
              <a:buNone/>
            </a:pPr>
            <a:r>
              <a:rPr lang="en-GB" dirty="0"/>
              <a:t>	writing up</a:t>
            </a:r>
          </a:p>
          <a:p>
            <a:pPr marL="0" indent="0">
              <a:buNone/>
            </a:pPr>
            <a:r>
              <a:rPr lang="en-GB" dirty="0"/>
              <a:t>	</a:t>
            </a:r>
          </a:p>
          <a:p>
            <a:endParaRPr lang="en-GB" dirty="0"/>
          </a:p>
          <a:p>
            <a:r>
              <a:rPr lang="en-GB" dirty="0"/>
              <a:t>To explore some of the less discussed – but vitally important – elements of doing research:</a:t>
            </a:r>
          </a:p>
          <a:p>
            <a:pPr lvl="2"/>
            <a:r>
              <a:rPr lang="en-GB" dirty="0"/>
              <a:t>Creativity</a:t>
            </a:r>
          </a:p>
          <a:p>
            <a:pPr lvl="2"/>
            <a:r>
              <a:rPr lang="en-GB" dirty="0"/>
              <a:t>Self reflection</a:t>
            </a:r>
          </a:p>
          <a:p>
            <a:pPr lvl="2"/>
            <a:r>
              <a:rPr lang="en-GB" dirty="0"/>
              <a:t>Self discipline</a:t>
            </a:r>
          </a:p>
          <a:p>
            <a:pPr lvl="2"/>
            <a:r>
              <a:rPr lang="en-GB" dirty="0"/>
              <a:t>Dialogue with self and others</a:t>
            </a:r>
          </a:p>
          <a:p>
            <a:pPr lvl="2"/>
            <a:r>
              <a:rPr lang="en-GB" dirty="0"/>
              <a:t>Interpersonal skills</a:t>
            </a:r>
          </a:p>
          <a:p>
            <a:pPr lvl="2"/>
            <a:endParaRPr lang="en-GB" dirty="0"/>
          </a:p>
          <a:p>
            <a:endParaRPr lang="en-GB" dirty="0"/>
          </a:p>
          <a:p>
            <a:r>
              <a:rPr lang="en-GB" dirty="0"/>
              <a:t>To consider how these apply to your own projects and lives</a:t>
            </a:r>
          </a:p>
        </p:txBody>
      </p:sp>
    </p:spTree>
    <p:extLst>
      <p:ext uri="{BB962C8B-B14F-4D97-AF65-F5344CB8AC3E}">
        <p14:creationId xmlns:p14="http://schemas.microsoft.com/office/powerpoint/2010/main" val="1919646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FFCB3-6FDF-44B9-B492-B5CD57A5DD77}"/>
              </a:ext>
            </a:extLst>
          </p:cNvPr>
          <p:cNvSpPr>
            <a:spLocks noGrp="1"/>
          </p:cNvSpPr>
          <p:nvPr>
            <p:ph type="title"/>
          </p:nvPr>
        </p:nvSpPr>
        <p:spPr/>
        <p:txBody>
          <a:bodyPr/>
          <a:lstStyle/>
          <a:p>
            <a:r>
              <a:rPr lang="en-GB" dirty="0"/>
              <a:t>The text books</a:t>
            </a:r>
          </a:p>
        </p:txBody>
      </p:sp>
      <p:sp>
        <p:nvSpPr>
          <p:cNvPr id="3" name="Content Placeholder 2">
            <a:extLst>
              <a:ext uri="{FF2B5EF4-FFF2-40B4-BE49-F238E27FC236}">
                <a16:creationId xmlns:a16="http://schemas.microsoft.com/office/drawing/2014/main" id="{CA462E5B-FE16-496E-BB7D-6FA510E76901}"/>
              </a:ext>
            </a:extLst>
          </p:cNvPr>
          <p:cNvSpPr>
            <a:spLocks noGrp="1"/>
          </p:cNvSpPr>
          <p:nvPr>
            <p:ph sz="quarter" idx="13"/>
          </p:nvPr>
        </p:nvSpPr>
        <p:spPr/>
        <p:txBody>
          <a:bodyPr>
            <a:normAutofit lnSpcReduction="10000"/>
          </a:bodyPr>
          <a:lstStyle/>
          <a:p>
            <a:r>
              <a:rPr lang="en-GB" dirty="0"/>
              <a:t>‘Such books may be useful for those who happen to believe that research can be practised or taught according to a narrow understanding of its process and place in society. Nevertheless, practitioners who actually interact with co-participants in the process of research can then be left totally unprepared, while the imagination that is so important to the scientific enterprise cannot be taught through the contents of any one book.’ </a:t>
            </a:r>
          </a:p>
          <a:p>
            <a:pPr marL="0" indent="0">
              <a:buNone/>
            </a:pPr>
            <a:r>
              <a:rPr lang="en-GB" dirty="0"/>
              <a:t>	(may 2011, p.271-2)  </a:t>
            </a:r>
          </a:p>
        </p:txBody>
      </p:sp>
    </p:spTree>
    <p:extLst>
      <p:ext uri="{BB962C8B-B14F-4D97-AF65-F5344CB8AC3E}">
        <p14:creationId xmlns:p14="http://schemas.microsoft.com/office/powerpoint/2010/main" val="374577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7D02B-9A64-477D-8869-E5BC5BE337C3}"/>
              </a:ext>
            </a:extLst>
          </p:cNvPr>
          <p:cNvSpPr>
            <a:spLocks noGrp="1"/>
          </p:cNvSpPr>
          <p:nvPr>
            <p:ph type="title"/>
          </p:nvPr>
        </p:nvSpPr>
        <p:spPr/>
        <p:txBody>
          <a:bodyPr/>
          <a:lstStyle/>
          <a:p>
            <a:r>
              <a:rPr lang="en-GB" dirty="0"/>
              <a:t>Research Is neither a linear nor a tidy process</a:t>
            </a:r>
          </a:p>
        </p:txBody>
      </p:sp>
      <p:sp>
        <p:nvSpPr>
          <p:cNvPr id="3" name="Content Placeholder 2">
            <a:extLst>
              <a:ext uri="{FF2B5EF4-FFF2-40B4-BE49-F238E27FC236}">
                <a16:creationId xmlns:a16="http://schemas.microsoft.com/office/drawing/2014/main" id="{474653F5-75E6-43A5-832E-5494B0E980BD}"/>
              </a:ext>
            </a:extLst>
          </p:cNvPr>
          <p:cNvSpPr>
            <a:spLocks noGrp="1"/>
          </p:cNvSpPr>
          <p:nvPr>
            <p:ph sz="quarter" idx="13"/>
          </p:nvPr>
        </p:nvSpPr>
        <p:spPr/>
        <p:txBody>
          <a:bodyPr>
            <a:normAutofit lnSpcReduction="10000"/>
          </a:bodyPr>
          <a:lstStyle/>
          <a:p>
            <a:pPr marL="0" indent="0">
              <a:buNone/>
            </a:pPr>
            <a:r>
              <a:rPr lang="en-GB" dirty="0"/>
              <a:t>	</a:t>
            </a:r>
            <a:r>
              <a:rPr lang="en-GB" b="1" dirty="0"/>
              <a:t>reading </a:t>
            </a:r>
          </a:p>
          <a:p>
            <a:pPr marL="0" indent="0">
              <a:buNone/>
            </a:pPr>
            <a:r>
              <a:rPr lang="en-GB" b="1" dirty="0"/>
              <a:t>	</a:t>
            </a:r>
            <a:r>
              <a:rPr lang="en-GB" dirty="0"/>
              <a:t>project design	: Questions/ Methodology/ theory</a:t>
            </a:r>
            <a:endParaRPr lang="en-GB" b="1" dirty="0"/>
          </a:p>
          <a:p>
            <a:pPr marL="0" indent="0">
              <a:buNone/>
            </a:pPr>
            <a:r>
              <a:rPr lang="en-GB" dirty="0"/>
              <a:t>	ethical considerations</a:t>
            </a:r>
          </a:p>
          <a:p>
            <a:pPr marL="0" indent="0">
              <a:buNone/>
            </a:pPr>
            <a:r>
              <a:rPr lang="en-GB" dirty="0"/>
              <a:t>	data collection: dealing with gatekeepers, 	recruitment, consent, unreliable participants</a:t>
            </a:r>
          </a:p>
          <a:p>
            <a:pPr marL="0" indent="0">
              <a:buNone/>
            </a:pPr>
            <a:r>
              <a:rPr lang="en-GB" dirty="0"/>
              <a:t>	analysis: transcription and use of data analysis 	software </a:t>
            </a:r>
          </a:p>
          <a:p>
            <a:pPr marL="0" indent="0">
              <a:buNone/>
            </a:pPr>
            <a:r>
              <a:rPr lang="en-GB" dirty="0"/>
              <a:t>	writing up</a:t>
            </a:r>
          </a:p>
          <a:p>
            <a:endParaRPr lang="en-GB" dirty="0"/>
          </a:p>
        </p:txBody>
      </p:sp>
    </p:spTree>
    <p:extLst>
      <p:ext uri="{BB962C8B-B14F-4D97-AF65-F5344CB8AC3E}">
        <p14:creationId xmlns:p14="http://schemas.microsoft.com/office/powerpoint/2010/main" val="2559086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EEA69-F9B9-47DA-AEE0-EDB8D23DD7C9}"/>
              </a:ext>
            </a:extLst>
          </p:cNvPr>
          <p:cNvSpPr>
            <a:spLocks noGrp="1"/>
          </p:cNvSpPr>
          <p:nvPr>
            <p:ph type="title"/>
          </p:nvPr>
        </p:nvSpPr>
        <p:spPr/>
        <p:txBody>
          <a:bodyPr/>
          <a:lstStyle/>
          <a:p>
            <a:r>
              <a:rPr lang="en-GB" dirty="0"/>
              <a:t>Keep a research diary</a:t>
            </a:r>
          </a:p>
        </p:txBody>
      </p:sp>
      <p:pic>
        <p:nvPicPr>
          <p:cNvPr id="5122" name="Picture 2" descr="Jen Olson - Love her style! http://jolson.typepad.com/photos/open_book_art_journal_pag/jo_6.html">
            <a:extLst>
              <a:ext uri="{FF2B5EF4-FFF2-40B4-BE49-F238E27FC236}">
                <a16:creationId xmlns:a16="http://schemas.microsoft.com/office/drawing/2014/main" id="{A99D69E5-053A-45C7-989A-E663858C2DC7}"/>
              </a:ext>
            </a:extLst>
          </p:cNvPr>
          <p:cNvPicPr>
            <a:picLocks noGrp="1" noChangeAspect="1" noChangeArrowheads="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1674055" y="1824396"/>
            <a:ext cx="5478438" cy="42622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E832906-AF56-437F-87EE-1FEB6378BCE1}"/>
              </a:ext>
            </a:extLst>
          </p:cNvPr>
          <p:cNvSpPr txBox="1"/>
          <p:nvPr/>
        </p:nvSpPr>
        <p:spPr>
          <a:xfrm>
            <a:off x="5725550" y="5922498"/>
            <a:ext cx="3418449" cy="369332"/>
          </a:xfrm>
          <a:prstGeom prst="rect">
            <a:avLst/>
          </a:prstGeom>
          <a:noFill/>
        </p:spPr>
        <p:txBody>
          <a:bodyPr wrap="square" rtlCol="0">
            <a:spAutoFit/>
          </a:bodyPr>
          <a:lstStyle/>
          <a:p>
            <a:r>
              <a:rPr lang="en-GB" dirty="0"/>
              <a:t>Image credit: Jolson.typepad.com</a:t>
            </a:r>
          </a:p>
        </p:txBody>
      </p:sp>
    </p:spTree>
    <p:extLst>
      <p:ext uri="{BB962C8B-B14F-4D97-AF65-F5344CB8AC3E}">
        <p14:creationId xmlns:p14="http://schemas.microsoft.com/office/powerpoint/2010/main" val="3553213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703D5-E3A2-452E-B307-235F9F2B42CC}"/>
              </a:ext>
            </a:extLst>
          </p:cNvPr>
          <p:cNvSpPr>
            <a:spLocks noGrp="1"/>
          </p:cNvSpPr>
          <p:nvPr>
            <p:ph type="title"/>
          </p:nvPr>
        </p:nvSpPr>
        <p:spPr/>
        <p:txBody>
          <a:bodyPr/>
          <a:lstStyle/>
          <a:p>
            <a:r>
              <a:rPr lang="en-GB" dirty="0"/>
              <a:t>Critical thinking, Reflection and reflexivity</a:t>
            </a:r>
          </a:p>
        </p:txBody>
      </p:sp>
      <p:sp>
        <p:nvSpPr>
          <p:cNvPr id="3" name="Content Placeholder 2">
            <a:extLst>
              <a:ext uri="{FF2B5EF4-FFF2-40B4-BE49-F238E27FC236}">
                <a16:creationId xmlns:a16="http://schemas.microsoft.com/office/drawing/2014/main" id="{4B91617F-1829-466A-A685-60CDBE598117}"/>
              </a:ext>
            </a:extLst>
          </p:cNvPr>
          <p:cNvSpPr>
            <a:spLocks noGrp="1"/>
          </p:cNvSpPr>
          <p:nvPr>
            <p:ph sz="quarter" idx="13"/>
          </p:nvPr>
        </p:nvSpPr>
        <p:spPr>
          <a:xfrm>
            <a:off x="685332" y="2489983"/>
            <a:ext cx="7772868" cy="4164036"/>
          </a:xfrm>
        </p:spPr>
        <p:txBody>
          <a:bodyPr>
            <a:normAutofit/>
          </a:bodyPr>
          <a:lstStyle/>
          <a:p>
            <a:r>
              <a:rPr lang="en-GB" dirty="0"/>
              <a:t>Critical thinking Means asking questions</a:t>
            </a:r>
            <a:r>
              <a:rPr lang="en-GB" sz="4000" dirty="0">
                <a:latin typeface="AR DARLING" panose="02000000000000000000" pitchFamily="2" charset="0"/>
              </a:rPr>
              <a:t>	</a:t>
            </a:r>
          </a:p>
          <a:p>
            <a:pPr marL="0" indent="0" algn="ctr">
              <a:buNone/>
            </a:pPr>
            <a:r>
              <a:rPr lang="en-GB" sz="1900" dirty="0">
                <a:latin typeface="AR DARLING" panose="02000000000000000000" pitchFamily="2" charset="0"/>
              </a:rPr>
              <a:t>What? How? When? Where? Who? WHY? </a:t>
            </a:r>
          </a:p>
          <a:p>
            <a:r>
              <a:rPr lang="en-GB" dirty="0"/>
              <a:t>What if…? What next…? So what…?</a:t>
            </a:r>
          </a:p>
          <a:p>
            <a:r>
              <a:rPr lang="en-GB" dirty="0"/>
              <a:t>Not taking things for granted</a:t>
            </a:r>
          </a:p>
          <a:p>
            <a:r>
              <a:rPr lang="en-GB" dirty="0"/>
              <a:t>Considering how political and social forces shape values, assumptions, judgements and beliefs</a:t>
            </a:r>
          </a:p>
          <a:p>
            <a:endParaRPr lang="en-GB" dirty="0"/>
          </a:p>
          <a:p>
            <a:endParaRPr lang="en-GB" dirty="0"/>
          </a:p>
        </p:txBody>
      </p:sp>
    </p:spTree>
    <p:extLst>
      <p:ext uri="{BB962C8B-B14F-4D97-AF65-F5344CB8AC3E}">
        <p14:creationId xmlns:p14="http://schemas.microsoft.com/office/powerpoint/2010/main" val="443069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B2FCD-D5D8-4075-AE49-A9055570ED8A}"/>
              </a:ext>
            </a:extLst>
          </p:cNvPr>
          <p:cNvSpPr>
            <a:spLocks noGrp="1"/>
          </p:cNvSpPr>
          <p:nvPr>
            <p:ph type="title"/>
          </p:nvPr>
        </p:nvSpPr>
        <p:spPr/>
        <p:txBody>
          <a:bodyPr/>
          <a:lstStyle/>
          <a:p>
            <a:r>
              <a:rPr lang="en-GB" dirty="0"/>
              <a:t>Reflection</a:t>
            </a:r>
          </a:p>
        </p:txBody>
      </p:sp>
      <p:sp>
        <p:nvSpPr>
          <p:cNvPr id="3" name="Content Placeholder 2">
            <a:extLst>
              <a:ext uri="{FF2B5EF4-FFF2-40B4-BE49-F238E27FC236}">
                <a16:creationId xmlns:a16="http://schemas.microsoft.com/office/drawing/2014/main" id="{B41D6F03-AD73-482C-B084-576A4246734D}"/>
              </a:ext>
            </a:extLst>
          </p:cNvPr>
          <p:cNvSpPr>
            <a:spLocks noGrp="1"/>
          </p:cNvSpPr>
          <p:nvPr>
            <p:ph sz="quarter" idx="13"/>
          </p:nvPr>
        </p:nvSpPr>
        <p:spPr>
          <a:xfrm>
            <a:off x="685330" y="1744395"/>
            <a:ext cx="7773340" cy="5113606"/>
          </a:xfrm>
        </p:spPr>
        <p:txBody>
          <a:bodyPr>
            <a:normAutofit/>
          </a:bodyPr>
          <a:lstStyle/>
          <a:p>
            <a:r>
              <a:rPr lang="en-GB" dirty="0"/>
              <a:t>Reflection is concerned with thoughtful questions about something you want to understand. This might be difficult because:</a:t>
            </a:r>
          </a:p>
          <a:p>
            <a:r>
              <a:rPr lang="en-GB" dirty="0"/>
              <a:t>It might require changing deeply held beliefs</a:t>
            </a:r>
          </a:p>
          <a:p>
            <a:r>
              <a:rPr lang="en-GB" dirty="0"/>
              <a:t>It is hard to admit we have been wrong</a:t>
            </a:r>
          </a:p>
          <a:p>
            <a:r>
              <a:rPr lang="en-GB" dirty="0"/>
              <a:t>It Can involve ‘loss of… an element that made a part of what you were’ (Roffey-</a:t>
            </a:r>
            <a:r>
              <a:rPr lang="en-GB" dirty="0" err="1"/>
              <a:t>Barentsen</a:t>
            </a:r>
            <a:r>
              <a:rPr lang="en-GB" dirty="0"/>
              <a:t> and Malthouse cited in Bolton 2014, p8)</a:t>
            </a:r>
          </a:p>
          <a:p>
            <a:r>
              <a:rPr lang="en-GB" dirty="0"/>
              <a:t>Doubt and uncertainty are frightening</a:t>
            </a:r>
          </a:p>
          <a:p>
            <a:r>
              <a:rPr lang="en-GB" dirty="0"/>
              <a:t>Easy to dismiss as a waste of time – ‘soft and fluffy’, feminine </a:t>
            </a:r>
          </a:p>
          <a:p>
            <a:endParaRPr lang="en-GB" dirty="0"/>
          </a:p>
          <a:p>
            <a:endParaRPr lang="en-GB" dirty="0"/>
          </a:p>
          <a:p>
            <a:endParaRPr lang="en-GB" dirty="0"/>
          </a:p>
          <a:p>
            <a:endParaRPr lang="en-GB" dirty="0"/>
          </a:p>
        </p:txBody>
      </p:sp>
      <p:sp>
        <p:nvSpPr>
          <p:cNvPr id="4" name="AutoShape 4" descr="Image result for fun house mirror">
            <a:extLst>
              <a:ext uri="{FF2B5EF4-FFF2-40B4-BE49-F238E27FC236}">
                <a16:creationId xmlns:a16="http://schemas.microsoft.com/office/drawing/2014/main" id="{16A71465-18B3-487D-AC13-098C3B4F575A}"/>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6" descr="Image result for fun house mirror">
            <a:extLst>
              <a:ext uri="{FF2B5EF4-FFF2-40B4-BE49-F238E27FC236}">
                <a16:creationId xmlns:a16="http://schemas.microsoft.com/office/drawing/2014/main" id="{361E0C6B-2EA0-4BF8-8A0C-5065D9556555}"/>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658235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C5E3E-2F28-4701-ACC8-74FFD4624F18}"/>
              </a:ext>
            </a:extLst>
          </p:cNvPr>
          <p:cNvSpPr>
            <a:spLocks noGrp="1"/>
          </p:cNvSpPr>
          <p:nvPr>
            <p:ph type="title"/>
          </p:nvPr>
        </p:nvSpPr>
        <p:spPr/>
        <p:txBody>
          <a:bodyPr/>
          <a:lstStyle/>
          <a:p>
            <a:r>
              <a:rPr lang="en-GB" dirty="0"/>
              <a:t>reflexivity</a:t>
            </a:r>
          </a:p>
        </p:txBody>
      </p:sp>
      <p:sp>
        <p:nvSpPr>
          <p:cNvPr id="3" name="Content Placeholder 2">
            <a:extLst>
              <a:ext uri="{FF2B5EF4-FFF2-40B4-BE49-F238E27FC236}">
                <a16:creationId xmlns:a16="http://schemas.microsoft.com/office/drawing/2014/main" id="{A5A55B51-380F-4AC3-B31F-1408F332F674}"/>
              </a:ext>
            </a:extLst>
          </p:cNvPr>
          <p:cNvSpPr>
            <a:spLocks noGrp="1"/>
          </p:cNvSpPr>
          <p:nvPr>
            <p:ph sz="quarter" idx="13"/>
          </p:nvPr>
        </p:nvSpPr>
        <p:spPr>
          <a:xfrm>
            <a:off x="498145" y="1716259"/>
            <a:ext cx="7960055" cy="5141742"/>
          </a:xfrm>
        </p:spPr>
        <p:txBody>
          <a:bodyPr>
            <a:normAutofit/>
          </a:bodyPr>
          <a:lstStyle/>
          <a:p>
            <a:endParaRPr lang="en-GB" dirty="0"/>
          </a:p>
          <a:p>
            <a:r>
              <a:rPr lang="en-GB" dirty="0"/>
              <a:t>Reflexivity – a deeper, more philosophical form of reflection that requires thinking about one’s position in the world; how our presence shapes knowledge and actions</a:t>
            </a:r>
          </a:p>
          <a:p>
            <a:endParaRPr lang="en-GB" dirty="0"/>
          </a:p>
          <a:p>
            <a:endParaRPr lang="en-GB" dirty="0"/>
          </a:p>
          <a:p>
            <a:endParaRPr lang="en-GB" dirty="0"/>
          </a:p>
          <a:p>
            <a:r>
              <a:rPr lang="en-GB" dirty="0"/>
              <a:t>‘Reflexivity involves entering a hall of mirrors that illuminates a social phenomenon from many angles’ (</a:t>
            </a:r>
            <a:r>
              <a:rPr lang="en-GB" dirty="0" err="1"/>
              <a:t>riessman</a:t>
            </a:r>
            <a:r>
              <a:rPr lang="en-GB" dirty="0"/>
              <a:t> 2015, p233)</a:t>
            </a:r>
          </a:p>
        </p:txBody>
      </p:sp>
      <p:pic>
        <p:nvPicPr>
          <p:cNvPr id="4" name="Picture 2" descr="How do funhouse mirrors work?">
            <a:extLst>
              <a:ext uri="{FF2B5EF4-FFF2-40B4-BE49-F238E27FC236}">
                <a16:creationId xmlns:a16="http://schemas.microsoft.com/office/drawing/2014/main" id="{A0B6C1AC-9C3C-4FF1-86B1-8567719DA2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3806" y="3312436"/>
            <a:ext cx="2831591" cy="159378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791C1C9-CFE6-4FE5-8A47-840C90D04C30}"/>
              </a:ext>
            </a:extLst>
          </p:cNvPr>
          <p:cNvSpPr txBox="1"/>
          <p:nvPr/>
        </p:nvSpPr>
        <p:spPr>
          <a:xfrm>
            <a:off x="5148776" y="6147582"/>
            <a:ext cx="3896750" cy="369332"/>
          </a:xfrm>
          <a:prstGeom prst="rect">
            <a:avLst/>
          </a:prstGeom>
          <a:noFill/>
        </p:spPr>
        <p:txBody>
          <a:bodyPr wrap="square" rtlCol="0">
            <a:spAutoFit/>
          </a:bodyPr>
          <a:lstStyle/>
          <a:p>
            <a:r>
              <a:rPr lang="en-GB" b="1" dirty="0"/>
              <a:t>Photo Credit:</a:t>
            </a:r>
            <a:r>
              <a:rPr lang="en-GB" dirty="0"/>
              <a:t> tc397 E+ Getty Images</a:t>
            </a:r>
          </a:p>
        </p:txBody>
      </p:sp>
    </p:spTree>
    <p:extLst>
      <p:ext uri="{BB962C8B-B14F-4D97-AF65-F5344CB8AC3E}">
        <p14:creationId xmlns:p14="http://schemas.microsoft.com/office/powerpoint/2010/main" val="1927954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A2A5A-895C-4092-94BF-6B051178FB41}"/>
              </a:ext>
            </a:extLst>
          </p:cNvPr>
          <p:cNvSpPr>
            <a:spLocks noGrp="1"/>
          </p:cNvSpPr>
          <p:nvPr>
            <p:ph type="title"/>
          </p:nvPr>
        </p:nvSpPr>
        <p:spPr/>
        <p:txBody>
          <a:bodyPr/>
          <a:lstStyle/>
          <a:p>
            <a:r>
              <a:rPr lang="en-GB" dirty="0"/>
              <a:t>reflexivity</a:t>
            </a:r>
          </a:p>
        </p:txBody>
      </p:sp>
      <p:sp>
        <p:nvSpPr>
          <p:cNvPr id="3" name="Content Placeholder 2">
            <a:extLst>
              <a:ext uri="{FF2B5EF4-FFF2-40B4-BE49-F238E27FC236}">
                <a16:creationId xmlns:a16="http://schemas.microsoft.com/office/drawing/2014/main" id="{E56CB1F8-A603-47D8-A7D6-033B8A5F05F3}"/>
              </a:ext>
            </a:extLst>
          </p:cNvPr>
          <p:cNvSpPr>
            <a:spLocks noGrp="1"/>
          </p:cNvSpPr>
          <p:nvPr>
            <p:ph sz="quarter" idx="13"/>
          </p:nvPr>
        </p:nvSpPr>
        <p:spPr/>
        <p:txBody>
          <a:bodyPr/>
          <a:lstStyle/>
          <a:p>
            <a:r>
              <a:rPr lang="en-GB" dirty="0"/>
              <a:t>‘Often condemned as apolitical, reflexivity, on the contrary can be seen as opening the way to a more radical consciousness of self in facing the political dimensions of fieldwork and constructing knowledge. Other factors intersecting with gender – such as nationality, race, ethnicity, class and age – also affect the anthropologist’s field interactions and textual strategies. Reflexivity becomes a continuing mode of self analysis and political awareness’ (</a:t>
            </a:r>
            <a:r>
              <a:rPr lang="en-GB" dirty="0" err="1"/>
              <a:t>callaway</a:t>
            </a:r>
            <a:r>
              <a:rPr lang="en-GB" dirty="0"/>
              <a:t> cited in </a:t>
            </a:r>
            <a:r>
              <a:rPr lang="en-GB" dirty="0" err="1"/>
              <a:t>riessman</a:t>
            </a:r>
            <a:r>
              <a:rPr lang="en-GB" dirty="0"/>
              <a:t> 2015, p230).</a:t>
            </a:r>
          </a:p>
        </p:txBody>
      </p:sp>
    </p:spTree>
    <p:extLst>
      <p:ext uri="{BB962C8B-B14F-4D97-AF65-F5344CB8AC3E}">
        <p14:creationId xmlns:p14="http://schemas.microsoft.com/office/powerpoint/2010/main" val="2264630872"/>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7275</TotalTime>
  <Words>694</Words>
  <Application>Microsoft Office PowerPoint</Application>
  <PresentationFormat>On-screen Show (4:3)</PresentationFormat>
  <Paragraphs>108</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 DARLING</vt:lpstr>
      <vt:lpstr>Arial</vt:lpstr>
      <vt:lpstr>Calibri</vt:lpstr>
      <vt:lpstr>Tw Cen MT</vt:lpstr>
      <vt:lpstr>Droplet</vt:lpstr>
      <vt:lpstr>The Practice of social research </vt:lpstr>
      <vt:lpstr>Session aims</vt:lpstr>
      <vt:lpstr>The text books</vt:lpstr>
      <vt:lpstr>Research Is neither a linear nor a tidy process</vt:lpstr>
      <vt:lpstr>Keep a research diary</vt:lpstr>
      <vt:lpstr>Critical thinking, Reflection and reflexivity</vt:lpstr>
      <vt:lpstr>Reflection</vt:lpstr>
      <vt:lpstr>reflexivity</vt:lpstr>
      <vt:lpstr>reflexivity</vt:lpstr>
      <vt:lpstr>Ethical considerations</vt:lpstr>
      <vt:lpstr>Data collection</vt:lpstr>
      <vt:lpstr>Reading and dialogue</vt:lpstr>
      <vt:lpstr>Creativity and procrastination</vt:lpstr>
      <vt:lpstr>Exercise: one idea</vt:lpstr>
      <vt:lpstr>Reference 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Practice of social research</dc:title>
  <dc:creator>victoria foster</dc:creator>
  <cp:lastModifiedBy>Fiona Jane Hallett</cp:lastModifiedBy>
  <cp:revision>47</cp:revision>
  <dcterms:created xsi:type="dcterms:W3CDTF">2017-10-11T09:04:47Z</dcterms:created>
  <dcterms:modified xsi:type="dcterms:W3CDTF">2017-10-16T11:56:13Z</dcterms:modified>
</cp:coreProperties>
</file>