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58" r:id="rId13"/>
    <p:sldId id="259" r:id="rId14"/>
    <p:sldId id="293" r:id="rId15"/>
    <p:sldId id="292" r:id="rId16"/>
    <p:sldId id="262" r:id="rId17"/>
    <p:sldId id="294" r:id="rId18"/>
    <p:sldId id="295" r:id="rId19"/>
    <p:sldId id="263" r:id="rId20"/>
    <p:sldId id="264" r:id="rId21"/>
    <p:sldId id="266" r:id="rId22"/>
    <p:sldId id="267" r:id="rId23"/>
    <p:sldId id="268" r:id="rId24"/>
    <p:sldId id="281" r:id="rId25"/>
    <p:sldId id="282" r:id="rId26"/>
    <p:sldId id="26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394" autoAdjust="0"/>
  </p:normalViewPr>
  <p:slideViewPr>
    <p:cSldViewPr snapToGrid="0">
      <p:cViewPr varScale="1">
        <p:scale>
          <a:sx n="73" d="100"/>
          <a:sy n="73" d="100"/>
        </p:scale>
        <p:origin x="7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4ECB88-66E5-4D66-9B32-BCF9635E8B3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17650D1-6587-4028-A796-DE67CC157724}">
      <dgm:prSet phldrT="[Text]"/>
      <dgm:spPr/>
      <dgm:t>
        <a:bodyPr/>
        <a:lstStyle/>
        <a:p>
          <a:r>
            <a:rPr lang="en-GB" dirty="0" smtClean="0"/>
            <a:t>Research findings</a:t>
          </a:r>
          <a:endParaRPr lang="en-GB" dirty="0"/>
        </a:p>
      </dgm:t>
    </dgm:pt>
    <dgm:pt modelId="{80B948C8-DBD2-46F8-B5A0-4D8BA56BA54D}" type="parTrans" cxnId="{4BDB795D-41F4-45CA-BAF3-3324E7C4F6DE}">
      <dgm:prSet/>
      <dgm:spPr/>
      <dgm:t>
        <a:bodyPr/>
        <a:lstStyle/>
        <a:p>
          <a:endParaRPr lang="en-GB"/>
        </a:p>
      </dgm:t>
    </dgm:pt>
    <dgm:pt modelId="{9739D130-3F22-407B-B8CC-52EEB13F3996}" type="sibTrans" cxnId="{4BDB795D-41F4-45CA-BAF3-3324E7C4F6DE}">
      <dgm:prSet/>
      <dgm:spPr/>
      <dgm:t>
        <a:bodyPr/>
        <a:lstStyle/>
        <a:p>
          <a:endParaRPr lang="en-GB"/>
        </a:p>
      </dgm:t>
    </dgm:pt>
    <dgm:pt modelId="{486004F7-91A8-408D-ACA3-DB472F9BCCA5}">
      <dgm:prSet phldrT="[Text]"/>
      <dgm:spPr/>
      <dgm:t>
        <a:bodyPr/>
        <a:lstStyle/>
        <a:p>
          <a:r>
            <a:rPr lang="en-GB" dirty="0" smtClean="0"/>
            <a:t>Research concept</a:t>
          </a:r>
          <a:endParaRPr lang="en-GB" dirty="0"/>
        </a:p>
      </dgm:t>
    </dgm:pt>
    <dgm:pt modelId="{83A6B51B-E874-4D6C-A73A-D9D52C7C9DB7}" type="parTrans" cxnId="{E018FA14-526D-495B-9923-7E4ED8C1F0D7}">
      <dgm:prSet/>
      <dgm:spPr/>
      <dgm:t>
        <a:bodyPr/>
        <a:lstStyle/>
        <a:p>
          <a:endParaRPr lang="en-GB"/>
        </a:p>
      </dgm:t>
    </dgm:pt>
    <dgm:pt modelId="{0114ABF3-78C2-4EDD-A7BC-1AEEA4E40DDE}" type="sibTrans" cxnId="{E018FA14-526D-495B-9923-7E4ED8C1F0D7}">
      <dgm:prSet/>
      <dgm:spPr/>
      <dgm:t>
        <a:bodyPr/>
        <a:lstStyle/>
        <a:p>
          <a:endParaRPr lang="en-GB"/>
        </a:p>
      </dgm:t>
    </dgm:pt>
    <dgm:pt modelId="{4E910858-1360-47C5-95F7-8EFDC3854636}">
      <dgm:prSet/>
      <dgm:spPr/>
      <dgm:t>
        <a:bodyPr/>
        <a:lstStyle/>
        <a:p>
          <a:r>
            <a:rPr lang="en-GB" dirty="0" smtClean="0"/>
            <a:t>Research publication</a:t>
          </a:r>
          <a:endParaRPr lang="en-GB" dirty="0"/>
        </a:p>
      </dgm:t>
    </dgm:pt>
    <dgm:pt modelId="{597C683B-A08E-42EA-99E9-2D056323D671}" type="parTrans" cxnId="{054623CD-FB29-46CD-AC90-2DE8317EA5B6}">
      <dgm:prSet/>
      <dgm:spPr/>
      <dgm:t>
        <a:bodyPr/>
        <a:lstStyle/>
        <a:p>
          <a:endParaRPr lang="en-GB"/>
        </a:p>
      </dgm:t>
    </dgm:pt>
    <dgm:pt modelId="{93654F4E-677B-4753-BE70-873FFCE6C0F2}" type="sibTrans" cxnId="{054623CD-FB29-46CD-AC90-2DE8317EA5B6}">
      <dgm:prSet/>
      <dgm:spPr/>
      <dgm:t>
        <a:bodyPr/>
        <a:lstStyle/>
        <a:p>
          <a:endParaRPr lang="en-GB"/>
        </a:p>
      </dgm:t>
    </dgm:pt>
    <dgm:pt modelId="{17A053CF-FDED-477F-B136-052C9246EB1B}">
      <dgm:prSet/>
      <dgm:spPr/>
      <dgm:t>
        <a:bodyPr/>
        <a:lstStyle/>
        <a:p>
          <a:r>
            <a:rPr lang="en-GB" dirty="0" smtClean="0"/>
            <a:t>Media engagement</a:t>
          </a:r>
          <a:endParaRPr lang="en-GB" dirty="0"/>
        </a:p>
      </dgm:t>
    </dgm:pt>
    <dgm:pt modelId="{A88EDB91-82E2-407E-BD88-F0C2AFBCEA3C}" type="parTrans" cxnId="{F4F772F3-2002-44D7-AA94-D61FC67BD42C}">
      <dgm:prSet/>
      <dgm:spPr/>
      <dgm:t>
        <a:bodyPr/>
        <a:lstStyle/>
        <a:p>
          <a:endParaRPr lang="en-GB"/>
        </a:p>
      </dgm:t>
    </dgm:pt>
    <dgm:pt modelId="{77AE3F5A-E271-4ECD-9B65-56FB0B32CDF9}" type="sibTrans" cxnId="{F4F772F3-2002-44D7-AA94-D61FC67BD42C}">
      <dgm:prSet/>
      <dgm:spPr/>
      <dgm:t>
        <a:bodyPr/>
        <a:lstStyle/>
        <a:p>
          <a:endParaRPr lang="en-GB"/>
        </a:p>
      </dgm:t>
    </dgm:pt>
    <dgm:pt modelId="{22EC2A33-8814-4DB9-BE6B-27F86808F07E}" type="pres">
      <dgm:prSet presAssocID="{CE4ECB88-66E5-4D66-9B32-BCF9635E8B3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0214291-EFE9-47FC-A259-2915C7FA714A}" type="pres">
      <dgm:prSet presAssocID="{D17650D1-6587-4028-A796-DE67CC15772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ED7878-54C2-4133-9C56-3F4F77977BFE}" type="pres">
      <dgm:prSet presAssocID="{9739D130-3F22-407B-B8CC-52EEB13F3996}" presName="sibTrans" presStyleLbl="sibTrans2D1" presStyleIdx="0" presStyleCnt="4"/>
      <dgm:spPr/>
      <dgm:t>
        <a:bodyPr/>
        <a:lstStyle/>
        <a:p>
          <a:endParaRPr lang="en-GB"/>
        </a:p>
      </dgm:t>
    </dgm:pt>
    <dgm:pt modelId="{F90C3EAE-DB79-4E57-BABC-08580B4680B3}" type="pres">
      <dgm:prSet presAssocID="{9739D130-3F22-407B-B8CC-52EEB13F3996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7DC206CD-7DA5-4977-BDFB-679B457A84D6}" type="pres">
      <dgm:prSet presAssocID="{4E910858-1360-47C5-95F7-8EFDC385463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3A5BE3-A5D6-4D3E-A90E-360ABF85C1FD}" type="pres">
      <dgm:prSet presAssocID="{93654F4E-677B-4753-BE70-873FFCE6C0F2}" presName="sibTrans" presStyleLbl="sibTrans2D1" presStyleIdx="1" presStyleCnt="4"/>
      <dgm:spPr/>
      <dgm:t>
        <a:bodyPr/>
        <a:lstStyle/>
        <a:p>
          <a:endParaRPr lang="en-GB"/>
        </a:p>
      </dgm:t>
    </dgm:pt>
    <dgm:pt modelId="{477EBE2E-C2B9-45BC-A826-B09943B2D11E}" type="pres">
      <dgm:prSet presAssocID="{93654F4E-677B-4753-BE70-873FFCE6C0F2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77A1CD99-AF34-469B-B647-C72FE83F7C59}" type="pres">
      <dgm:prSet presAssocID="{17A053CF-FDED-477F-B136-052C9246EB1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9592E0-369F-4DD3-971A-A20F5A6E72A2}" type="pres">
      <dgm:prSet presAssocID="{77AE3F5A-E271-4ECD-9B65-56FB0B32CDF9}" presName="sibTrans" presStyleLbl="sibTrans2D1" presStyleIdx="2" presStyleCnt="4"/>
      <dgm:spPr/>
      <dgm:t>
        <a:bodyPr/>
        <a:lstStyle/>
        <a:p>
          <a:endParaRPr lang="en-GB"/>
        </a:p>
      </dgm:t>
    </dgm:pt>
    <dgm:pt modelId="{0B0A6B42-17CB-4B1E-A38F-88F19D0FBFF2}" type="pres">
      <dgm:prSet presAssocID="{77AE3F5A-E271-4ECD-9B65-56FB0B32CDF9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E72588E2-0784-485D-9385-46B7B0DA1BEC}" type="pres">
      <dgm:prSet presAssocID="{486004F7-91A8-408D-ACA3-DB472F9BCCA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8D9FE8-C631-4CDF-8881-60D337C2786B}" type="pres">
      <dgm:prSet presAssocID="{0114ABF3-78C2-4EDD-A7BC-1AEEA4E40DDE}" presName="sibTrans" presStyleLbl="sibTrans2D1" presStyleIdx="3" presStyleCnt="4"/>
      <dgm:spPr/>
      <dgm:t>
        <a:bodyPr/>
        <a:lstStyle/>
        <a:p>
          <a:endParaRPr lang="en-GB"/>
        </a:p>
      </dgm:t>
    </dgm:pt>
    <dgm:pt modelId="{F045EAC2-4D7E-4FC3-9DEF-8F1ADD28234E}" type="pres">
      <dgm:prSet presAssocID="{0114ABF3-78C2-4EDD-A7BC-1AEEA4E40DDE}" presName="connectorText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02559A46-3006-442F-808C-BC38387F351D}" type="presOf" srcId="{D17650D1-6587-4028-A796-DE67CC157724}" destId="{C0214291-EFE9-47FC-A259-2915C7FA714A}" srcOrd="0" destOrd="0" presId="urn:microsoft.com/office/officeart/2005/8/layout/cycle2"/>
    <dgm:cxn modelId="{72CA709E-DF51-4093-AEC2-BB35FBA35AF1}" type="presOf" srcId="{93654F4E-677B-4753-BE70-873FFCE6C0F2}" destId="{783A5BE3-A5D6-4D3E-A90E-360ABF85C1FD}" srcOrd="0" destOrd="0" presId="urn:microsoft.com/office/officeart/2005/8/layout/cycle2"/>
    <dgm:cxn modelId="{FC64E2B6-4E08-4868-BC47-441802E37D10}" type="presOf" srcId="{CE4ECB88-66E5-4D66-9B32-BCF9635E8B32}" destId="{22EC2A33-8814-4DB9-BE6B-27F86808F07E}" srcOrd="0" destOrd="0" presId="urn:microsoft.com/office/officeart/2005/8/layout/cycle2"/>
    <dgm:cxn modelId="{ACC20B1F-0028-4223-99A5-EDD3E564228F}" type="presOf" srcId="{486004F7-91A8-408D-ACA3-DB472F9BCCA5}" destId="{E72588E2-0784-485D-9385-46B7B0DA1BEC}" srcOrd="0" destOrd="0" presId="urn:microsoft.com/office/officeart/2005/8/layout/cycle2"/>
    <dgm:cxn modelId="{E018FA14-526D-495B-9923-7E4ED8C1F0D7}" srcId="{CE4ECB88-66E5-4D66-9B32-BCF9635E8B32}" destId="{486004F7-91A8-408D-ACA3-DB472F9BCCA5}" srcOrd="3" destOrd="0" parTransId="{83A6B51B-E874-4D6C-A73A-D9D52C7C9DB7}" sibTransId="{0114ABF3-78C2-4EDD-A7BC-1AEEA4E40DDE}"/>
    <dgm:cxn modelId="{8B62C48E-C44A-4442-8201-2B30BBEA1DF0}" type="presOf" srcId="{4E910858-1360-47C5-95F7-8EFDC3854636}" destId="{7DC206CD-7DA5-4977-BDFB-679B457A84D6}" srcOrd="0" destOrd="0" presId="urn:microsoft.com/office/officeart/2005/8/layout/cycle2"/>
    <dgm:cxn modelId="{762BA631-25B0-4D74-AE17-5F3D7CD7FDE2}" type="presOf" srcId="{77AE3F5A-E271-4ECD-9B65-56FB0B32CDF9}" destId="{199592E0-369F-4DD3-971A-A20F5A6E72A2}" srcOrd="0" destOrd="0" presId="urn:microsoft.com/office/officeart/2005/8/layout/cycle2"/>
    <dgm:cxn modelId="{262AC5FD-D7B0-41F0-B297-93273714C641}" type="presOf" srcId="{0114ABF3-78C2-4EDD-A7BC-1AEEA4E40DDE}" destId="{298D9FE8-C631-4CDF-8881-60D337C2786B}" srcOrd="0" destOrd="0" presId="urn:microsoft.com/office/officeart/2005/8/layout/cycle2"/>
    <dgm:cxn modelId="{A39DD839-61F4-4365-A1D8-7DC99E2C0EFF}" type="presOf" srcId="{93654F4E-677B-4753-BE70-873FFCE6C0F2}" destId="{477EBE2E-C2B9-45BC-A826-B09943B2D11E}" srcOrd="1" destOrd="0" presId="urn:microsoft.com/office/officeart/2005/8/layout/cycle2"/>
    <dgm:cxn modelId="{F7D307B7-7604-4B13-8E78-01820E3ED8CA}" type="presOf" srcId="{9739D130-3F22-407B-B8CC-52EEB13F3996}" destId="{F90C3EAE-DB79-4E57-BABC-08580B4680B3}" srcOrd="1" destOrd="0" presId="urn:microsoft.com/office/officeart/2005/8/layout/cycle2"/>
    <dgm:cxn modelId="{054623CD-FB29-46CD-AC90-2DE8317EA5B6}" srcId="{CE4ECB88-66E5-4D66-9B32-BCF9635E8B32}" destId="{4E910858-1360-47C5-95F7-8EFDC3854636}" srcOrd="1" destOrd="0" parTransId="{597C683B-A08E-42EA-99E9-2D056323D671}" sibTransId="{93654F4E-677B-4753-BE70-873FFCE6C0F2}"/>
    <dgm:cxn modelId="{3101E238-10C6-4BB4-959B-5111F831E098}" type="presOf" srcId="{0114ABF3-78C2-4EDD-A7BC-1AEEA4E40DDE}" destId="{F045EAC2-4D7E-4FC3-9DEF-8F1ADD28234E}" srcOrd="1" destOrd="0" presId="urn:microsoft.com/office/officeart/2005/8/layout/cycle2"/>
    <dgm:cxn modelId="{61718949-8B35-4A27-91CD-FE852CCB8BF3}" type="presOf" srcId="{77AE3F5A-E271-4ECD-9B65-56FB0B32CDF9}" destId="{0B0A6B42-17CB-4B1E-A38F-88F19D0FBFF2}" srcOrd="1" destOrd="0" presId="urn:microsoft.com/office/officeart/2005/8/layout/cycle2"/>
    <dgm:cxn modelId="{FDB82210-3E04-423E-B6E8-6F744861E3AD}" type="presOf" srcId="{9739D130-3F22-407B-B8CC-52EEB13F3996}" destId="{9FED7878-54C2-4133-9C56-3F4F77977BFE}" srcOrd="0" destOrd="0" presId="urn:microsoft.com/office/officeart/2005/8/layout/cycle2"/>
    <dgm:cxn modelId="{24684A0E-BCA1-4A1B-BF97-7C6F5CB13F57}" type="presOf" srcId="{17A053CF-FDED-477F-B136-052C9246EB1B}" destId="{77A1CD99-AF34-469B-B647-C72FE83F7C59}" srcOrd="0" destOrd="0" presId="urn:microsoft.com/office/officeart/2005/8/layout/cycle2"/>
    <dgm:cxn modelId="{F4F772F3-2002-44D7-AA94-D61FC67BD42C}" srcId="{CE4ECB88-66E5-4D66-9B32-BCF9635E8B32}" destId="{17A053CF-FDED-477F-B136-052C9246EB1B}" srcOrd="2" destOrd="0" parTransId="{A88EDB91-82E2-407E-BD88-F0C2AFBCEA3C}" sibTransId="{77AE3F5A-E271-4ECD-9B65-56FB0B32CDF9}"/>
    <dgm:cxn modelId="{4BDB795D-41F4-45CA-BAF3-3324E7C4F6DE}" srcId="{CE4ECB88-66E5-4D66-9B32-BCF9635E8B32}" destId="{D17650D1-6587-4028-A796-DE67CC157724}" srcOrd="0" destOrd="0" parTransId="{80B948C8-DBD2-46F8-B5A0-4D8BA56BA54D}" sibTransId="{9739D130-3F22-407B-B8CC-52EEB13F3996}"/>
    <dgm:cxn modelId="{11CCD341-74BF-4E4F-B076-D09634ACBCCC}" type="presParOf" srcId="{22EC2A33-8814-4DB9-BE6B-27F86808F07E}" destId="{C0214291-EFE9-47FC-A259-2915C7FA714A}" srcOrd="0" destOrd="0" presId="urn:microsoft.com/office/officeart/2005/8/layout/cycle2"/>
    <dgm:cxn modelId="{23244254-D576-4799-8A51-9F601E6FCADE}" type="presParOf" srcId="{22EC2A33-8814-4DB9-BE6B-27F86808F07E}" destId="{9FED7878-54C2-4133-9C56-3F4F77977BFE}" srcOrd="1" destOrd="0" presId="urn:microsoft.com/office/officeart/2005/8/layout/cycle2"/>
    <dgm:cxn modelId="{55332469-A8E7-4007-84F9-487BC0F787CF}" type="presParOf" srcId="{9FED7878-54C2-4133-9C56-3F4F77977BFE}" destId="{F90C3EAE-DB79-4E57-BABC-08580B4680B3}" srcOrd="0" destOrd="0" presId="urn:microsoft.com/office/officeart/2005/8/layout/cycle2"/>
    <dgm:cxn modelId="{A5B0D5FE-9809-47A4-BCEA-B351D1533064}" type="presParOf" srcId="{22EC2A33-8814-4DB9-BE6B-27F86808F07E}" destId="{7DC206CD-7DA5-4977-BDFB-679B457A84D6}" srcOrd="2" destOrd="0" presId="urn:microsoft.com/office/officeart/2005/8/layout/cycle2"/>
    <dgm:cxn modelId="{12E23ECC-0150-4B29-8ED8-CB55AB283200}" type="presParOf" srcId="{22EC2A33-8814-4DB9-BE6B-27F86808F07E}" destId="{783A5BE3-A5D6-4D3E-A90E-360ABF85C1FD}" srcOrd="3" destOrd="0" presId="urn:microsoft.com/office/officeart/2005/8/layout/cycle2"/>
    <dgm:cxn modelId="{0F3E8877-C89E-4260-A7F9-D142A065BAB3}" type="presParOf" srcId="{783A5BE3-A5D6-4D3E-A90E-360ABF85C1FD}" destId="{477EBE2E-C2B9-45BC-A826-B09943B2D11E}" srcOrd="0" destOrd="0" presId="urn:microsoft.com/office/officeart/2005/8/layout/cycle2"/>
    <dgm:cxn modelId="{A8951EE3-8788-4D73-9801-CE4161291AA4}" type="presParOf" srcId="{22EC2A33-8814-4DB9-BE6B-27F86808F07E}" destId="{77A1CD99-AF34-469B-B647-C72FE83F7C59}" srcOrd="4" destOrd="0" presId="urn:microsoft.com/office/officeart/2005/8/layout/cycle2"/>
    <dgm:cxn modelId="{740612F6-81AA-493E-B63F-6ABAC3B169FA}" type="presParOf" srcId="{22EC2A33-8814-4DB9-BE6B-27F86808F07E}" destId="{199592E0-369F-4DD3-971A-A20F5A6E72A2}" srcOrd="5" destOrd="0" presId="urn:microsoft.com/office/officeart/2005/8/layout/cycle2"/>
    <dgm:cxn modelId="{EAB96821-A72E-4F28-9970-C6A4582AF19E}" type="presParOf" srcId="{199592E0-369F-4DD3-971A-A20F5A6E72A2}" destId="{0B0A6B42-17CB-4B1E-A38F-88F19D0FBFF2}" srcOrd="0" destOrd="0" presId="urn:microsoft.com/office/officeart/2005/8/layout/cycle2"/>
    <dgm:cxn modelId="{844D56E4-8419-466B-9849-665EAD984124}" type="presParOf" srcId="{22EC2A33-8814-4DB9-BE6B-27F86808F07E}" destId="{E72588E2-0784-485D-9385-46B7B0DA1BEC}" srcOrd="6" destOrd="0" presId="urn:microsoft.com/office/officeart/2005/8/layout/cycle2"/>
    <dgm:cxn modelId="{6A5DC849-0E1E-4924-810D-B0E4C8AA0488}" type="presParOf" srcId="{22EC2A33-8814-4DB9-BE6B-27F86808F07E}" destId="{298D9FE8-C631-4CDF-8881-60D337C2786B}" srcOrd="7" destOrd="0" presId="urn:microsoft.com/office/officeart/2005/8/layout/cycle2"/>
    <dgm:cxn modelId="{D01B642D-91ED-4577-AFF7-D8FF489677E5}" type="presParOf" srcId="{298D9FE8-C631-4CDF-8881-60D337C2786B}" destId="{F045EAC2-4D7E-4FC3-9DEF-8F1ADD28234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14291-EFE9-47FC-A259-2915C7FA714A}">
      <dsp:nvSpPr>
        <dsp:cNvPr id="0" name=""/>
        <dsp:cNvSpPr/>
      </dsp:nvSpPr>
      <dsp:spPr>
        <a:xfrm>
          <a:off x="3330475" y="1201"/>
          <a:ext cx="1822648" cy="18226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Research findings</a:t>
          </a:r>
          <a:endParaRPr lang="en-GB" sz="1900" kern="1200" dirty="0"/>
        </a:p>
      </dsp:txBody>
      <dsp:txXfrm>
        <a:off x="3597396" y="268122"/>
        <a:ext cx="1288806" cy="1288806"/>
      </dsp:txXfrm>
    </dsp:sp>
    <dsp:sp modelId="{9FED7878-54C2-4133-9C56-3F4F77977BFE}">
      <dsp:nvSpPr>
        <dsp:cNvPr id="0" name=""/>
        <dsp:cNvSpPr/>
      </dsp:nvSpPr>
      <dsp:spPr>
        <a:xfrm rot="2700000">
          <a:off x="4957601" y="1563492"/>
          <a:ext cx="485473" cy="615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>
        <a:off x="4978930" y="1635029"/>
        <a:ext cx="339831" cy="369085"/>
      </dsp:txXfrm>
    </dsp:sp>
    <dsp:sp modelId="{7DC206CD-7DA5-4977-BDFB-679B457A84D6}">
      <dsp:nvSpPr>
        <dsp:cNvPr id="0" name=""/>
        <dsp:cNvSpPr/>
      </dsp:nvSpPr>
      <dsp:spPr>
        <a:xfrm>
          <a:off x="5266983" y="1937709"/>
          <a:ext cx="1822648" cy="18226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Research publication</a:t>
          </a:r>
          <a:endParaRPr lang="en-GB" sz="1900" kern="1200" dirty="0"/>
        </a:p>
      </dsp:txBody>
      <dsp:txXfrm>
        <a:off x="5533904" y="2204630"/>
        <a:ext cx="1288806" cy="1288806"/>
      </dsp:txXfrm>
    </dsp:sp>
    <dsp:sp modelId="{783A5BE3-A5D6-4D3E-A90E-360ABF85C1FD}">
      <dsp:nvSpPr>
        <dsp:cNvPr id="0" name=""/>
        <dsp:cNvSpPr/>
      </dsp:nvSpPr>
      <dsp:spPr>
        <a:xfrm rot="8100000">
          <a:off x="4977032" y="3499999"/>
          <a:ext cx="485473" cy="615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10800000">
        <a:off x="5101345" y="3571536"/>
        <a:ext cx="339831" cy="369085"/>
      </dsp:txXfrm>
    </dsp:sp>
    <dsp:sp modelId="{77A1CD99-AF34-469B-B647-C72FE83F7C59}">
      <dsp:nvSpPr>
        <dsp:cNvPr id="0" name=""/>
        <dsp:cNvSpPr/>
      </dsp:nvSpPr>
      <dsp:spPr>
        <a:xfrm>
          <a:off x="3330475" y="3874216"/>
          <a:ext cx="1822648" cy="18226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Media engagement</a:t>
          </a:r>
          <a:endParaRPr lang="en-GB" sz="1900" kern="1200" dirty="0"/>
        </a:p>
      </dsp:txBody>
      <dsp:txXfrm>
        <a:off x="3597396" y="4141137"/>
        <a:ext cx="1288806" cy="1288806"/>
      </dsp:txXfrm>
    </dsp:sp>
    <dsp:sp modelId="{199592E0-369F-4DD3-971A-A20F5A6E72A2}">
      <dsp:nvSpPr>
        <dsp:cNvPr id="0" name=""/>
        <dsp:cNvSpPr/>
      </dsp:nvSpPr>
      <dsp:spPr>
        <a:xfrm rot="13500000">
          <a:off x="3040525" y="3519430"/>
          <a:ext cx="485473" cy="615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10800000">
        <a:off x="3164838" y="3693951"/>
        <a:ext cx="339831" cy="369085"/>
      </dsp:txXfrm>
    </dsp:sp>
    <dsp:sp modelId="{E72588E2-0784-485D-9385-46B7B0DA1BEC}">
      <dsp:nvSpPr>
        <dsp:cNvPr id="0" name=""/>
        <dsp:cNvSpPr/>
      </dsp:nvSpPr>
      <dsp:spPr>
        <a:xfrm>
          <a:off x="1393968" y="1937709"/>
          <a:ext cx="1822648" cy="18226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Research concept</a:t>
          </a:r>
          <a:endParaRPr lang="en-GB" sz="1900" kern="1200" dirty="0"/>
        </a:p>
      </dsp:txBody>
      <dsp:txXfrm>
        <a:off x="1660889" y="2204630"/>
        <a:ext cx="1288806" cy="1288806"/>
      </dsp:txXfrm>
    </dsp:sp>
    <dsp:sp modelId="{298D9FE8-C631-4CDF-8881-60D337C2786B}">
      <dsp:nvSpPr>
        <dsp:cNvPr id="0" name=""/>
        <dsp:cNvSpPr/>
      </dsp:nvSpPr>
      <dsp:spPr>
        <a:xfrm rot="18900000">
          <a:off x="3021094" y="1582923"/>
          <a:ext cx="485473" cy="615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>
        <a:off x="3042423" y="1757444"/>
        <a:ext cx="339831" cy="369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ADB44-20D1-43D4-8D4B-93D2DA099CF7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AEF9D-750B-4F89-8249-1D4174084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167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5F12F-06A2-4B7A-AB18-8E793D5F369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500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5F12F-06A2-4B7A-AB18-8E793D5F369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251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pairs label yourselves A and B</a:t>
            </a:r>
          </a:p>
          <a:p>
            <a:r>
              <a:rPr lang="en-GB" dirty="0" smtClean="0"/>
              <a:t>A will</a:t>
            </a:r>
            <a:r>
              <a:rPr lang="en-GB" baseline="0" dirty="0" smtClean="0"/>
              <a:t> start as Journalist and B as Researcher</a:t>
            </a:r>
          </a:p>
          <a:p>
            <a:r>
              <a:rPr lang="en-GB" baseline="0" dirty="0" smtClean="0"/>
              <a:t>A to ask the following questions</a:t>
            </a:r>
          </a:p>
          <a:p>
            <a:r>
              <a:rPr lang="en-GB" baseline="0" dirty="0" smtClean="0"/>
              <a:t>Swap over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AEF9D-750B-4F89-8249-1D4174084D5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769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AEF9D-750B-4F89-8249-1D4174084D5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734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AEF9D-750B-4F89-8249-1D4174084D5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794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6E307A2-25A5-48DF-B307-4F0042417810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D217-2323-4AD9-84D5-B83638342DEC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631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07A2-25A5-48DF-B307-4F0042417810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D217-2323-4AD9-84D5-B83638342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364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07A2-25A5-48DF-B307-4F0042417810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D217-2323-4AD9-84D5-B83638342DEC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575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07A2-25A5-48DF-B307-4F0042417810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D217-2323-4AD9-84D5-B83638342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083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07A2-25A5-48DF-B307-4F0042417810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D217-2323-4AD9-84D5-B83638342DEC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10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07A2-25A5-48DF-B307-4F0042417810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D217-2323-4AD9-84D5-B83638342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13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07A2-25A5-48DF-B307-4F0042417810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D217-2323-4AD9-84D5-B83638342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31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07A2-25A5-48DF-B307-4F0042417810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D217-2323-4AD9-84D5-B83638342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15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07A2-25A5-48DF-B307-4F0042417810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D217-2323-4AD9-84D5-B83638342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80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07A2-25A5-48DF-B307-4F0042417810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D217-2323-4AD9-84D5-B83638342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778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07A2-25A5-48DF-B307-4F0042417810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D217-2323-4AD9-84D5-B83638342DEC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65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6E307A2-25A5-48DF-B307-4F0042417810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647D217-2323-4AD9-84D5-B83638342DEC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52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uk" TargetMode="External"/><Relationship Id="rId2" Type="http://schemas.openxmlformats.org/officeDocument/2006/relationships/hyperlink" Target="http://lindakkaye.wixsite.com/dr-linda-kaye/journal-article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b="1" dirty="0" smtClean="0"/>
              <a:t>Communicating in Lay Terms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Dr Linda K. Kaye</a:t>
            </a:r>
          </a:p>
          <a:p>
            <a:r>
              <a:rPr lang="en-GB" dirty="0" smtClean="0"/>
              <a:t>Department of Psychology</a:t>
            </a:r>
          </a:p>
          <a:p>
            <a:r>
              <a:rPr lang="en-GB" dirty="0" smtClean="0"/>
              <a:t>Linda.kaye@edgehill.ac.uk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4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36600"/>
            <a:ext cx="12192000" cy="812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4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1676400" y="719666"/>
          <a:ext cx="8483600" cy="5698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303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i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250" y="619074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2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080952" y="1713470"/>
            <a:ext cx="5848866" cy="3377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Who are the audiences of your research?</a:t>
            </a:r>
            <a:endParaRPr lang="en-GB" sz="28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353167" y="4374292"/>
            <a:ext cx="914400" cy="91440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644346" y="4646141"/>
            <a:ext cx="1412788" cy="733167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472618" y="1713470"/>
            <a:ext cx="1116225" cy="76611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644346" y="1713470"/>
            <a:ext cx="803188" cy="82378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367481" y="1540475"/>
            <a:ext cx="1678459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9197546" y="5605847"/>
            <a:ext cx="1678459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9267567" y="1466334"/>
            <a:ext cx="1678459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65887" y="5605848"/>
            <a:ext cx="1678459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6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85216"/>
            <a:ext cx="9829800" cy="1499616"/>
          </a:xfrm>
        </p:spPr>
        <p:txBody>
          <a:bodyPr/>
          <a:lstStyle/>
          <a:p>
            <a:r>
              <a:rPr lang="en-GB" dirty="0" smtClean="0"/>
              <a:t>Audiences as beneficiaries of your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Who</a:t>
            </a:r>
            <a:r>
              <a:rPr lang="en-GB" sz="2800" dirty="0" smtClean="0"/>
              <a:t> (will benefit)?</a:t>
            </a:r>
          </a:p>
          <a:p>
            <a:r>
              <a:rPr lang="en-GB" sz="3200" b="1" dirty="0" smtClean="0"/>
              <a:t>How</a:t>
            </a:r>
            <a:r>
              <a:rPr lang="en-GB" sz="2800" dirty="0" smtClean="0"/>
              <a:t> (will they benefit)?</a:t>
            </a:r>
          </a:p>
          <a:p>
            <a:r>
              <a:rPr lang="en-GB" sz="3200" b="1" dirty="0" smtClean="0"/>
              <a:t>Why</a:t>
            </a:r>
            <a:r>
              <a:rPr lang="en-GB" sz="2800" dirty="0" smtClean="0"/>
              <a:t> (is it important they benefit)?</a:t>
            </a:r>
          </a:p>
          <a:p>
            <a:r>
              <a:rPr lang="en-GB" sz="3200" b="1" dirty="0" smtClean="0"/>
              <a:t>How</a:t>
            </a:r>
            <a:r>
              <a:rPr lang="en-GB" sz="2800" dirty="0" smtClean="0"/>
              <a:t> (will you know they have benefited?)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06949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000" y="6053666"/>
            <a:ext cx="11861799" cy="761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Who are the beneficiaries?</a:t>
            </a:r>
            <a:endParaRPr lang="en-GB" b="1" dirty="0"/>
          </a:p>
        </p:txBody>
      </p:sp>
      <p:sp>
        <p:nvSpPr>
          <p:cNvPr id="3" name="Rounded Rectangle 2"/>
          <p:cNvSpPr/>
          <p:nvPr/>
        </p:nvSpPr>
        <p:spPr>
          <a:xfrm>
            <a:off x="347132" y="6108698"/>
            <a:ext cx="4106332" cy="6519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Public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27000" y="5071533"/>
            <a:ext cx="11861799" cy="761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How will they benefit?</a:t>
            </a:r>
            <a:endParaRPr lang="en-GB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26997" y="4123266"/>
            <a:ext cx="11861799" cy="761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How will impact be measured?</a:t>
            </a:r>
            <a:endParaRPr lang="en-GB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26997" y="3169707"/>
            <a:ext cx="11861799" cy="761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How could I (or EHU) </a:t>
            </a:r>
          </a:p>
          <a:p>
            <a:pPr algn="ctr"/>
            <a:r>
              <a:rPr lang="en-GB" b="1" dirty="0" smtClean="0"/>
              <a:t>facilitate measurement?</a:t>
            </a:r>
            <a:endParaRPr lang="en-GB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26997" y="2180166"/>
            <a:ext cx="11861799" cy="761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Do I need to </a:t>
            </a:r>
          </a:p>
          <a:p>
            <a:pPr algn="ctr"/>
            <a:r>
              <a:rPr lang="en-GB" b="1" dirty="0" smtClean="0"/>
              <a:t>collaborate (externally)?</a:t>
            </a:r>
            <a:endParaRPr lang="en-GB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6998" y="1156756"/>
            <a:ext cx="11861799" cy="761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What resources do I</a:t>
            </a:r>
          </a:p>
          <a:p>
            <a:pPr algn="ctr"/>
            <a:r>
              <a:rPr lang="en-GB" b="1" dirty="0" smtClean="0"/>
              <a:t> need to record impact?</a:t>
            </a:r>
            <a:endParaRPr lang="en-GB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6999" y="167215"/>
            <a:ext cx="11861799" cy="761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What evidence is needed?</a:t>
            </a:r>
            <a:endParaRPr lang="en-GB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7636932" y="6108698"/>
            <a:ext cx="4106332" cy="6519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Commerce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347132" y="3251199"/>
            <a:ext cx="4106332" cy="6519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Databases or resource-base to hold data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347132" y="4199466"/>
            <a:ext cx="4106332" cy="6519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Shares, social media metrics, republishing, interview requests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347132" y="5151967"/>
            <a:ext cx="4106332" cy="6519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Informing </a:t>
            </a:r>
            <a:r>
              <a:rPr lang="en-GB" dirty="0"/>
              <a:t>public debate</a:t>
            </a:r>
          </a:p>
          <a:p>
            <a:pPr algn="ctr"/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347132" y="2222499"/>
            <a:ext cx="4106332" cy="6519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No- previously undertaken research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347132" y="1217084"/>
            <a:ext cx="4106332" cy="6519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</a:t>
            </a:r>
            <a:r>
              <a:rPr lang="en-GB" dirty="0" smtClean="0"/>
              <a:t>ocial </a:t>
            </a:r>
            <a:r>
              <a:rPr lang="en-GB" dirty="0"/>
              <a:t>media metrics, </a:t>
            </a:r>
            <a:r>
              <a:rPr lang="en-GB" dirty="0" smtClean="0"/>
              <a:t>interview request emails</a:t>
            </a:r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347132" y="218018"/>
            <a:ext cx="4106332" cy="6519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/>
              <a:t>Social media metrics, interview request emails</a:t>
            </a:r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>
            <a:off x="7636932" y="5143499"/>
            <a:ext cx="4106332" cy="6519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Commercial change- Make changes to technology systems, interaction features</a:t>
            </a:r>
            <a:endParaRPr lang="en-GB" dirty="0"/>
          </a:p>
        </p:txBody>
      </p:sp>
      <p:sp>
        <p:nvSpPr>
          <p:cNvPr id="18" name="Rounded Rectangle 17"/>
          <p:cNvSpPr/>
          <p:nvPr/>
        </p:nvSpPr>
        <p:spPr>
          <a:xfrm>
            <a:off x="7636932" y="4184645"/>
            <a:ext cx="4106332" cy="6519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User data, organisational commentary</a:t>
            </a:r>
            <a:endParaRPr lang="en-GB" dirty="0"/>
          </a:p>
        </p:txBody>
      </p:sp>
      <p:sp>
        <p:nvSpPr>
          <p:cNvPr id="19" name="Rounded Rectangle 18"/>
          <p:cNvSpPr/>
          <p:nvPr/>
        </p:nvSpPr>
        <p:spPr>
          <a:xfrm>
            <a:off x="7636932" y="3227386"/>
            <a:ext cx="4106332" cy="6519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Requests for information, formal correspondence assistance</a:t>
            </a:r>
            <a:endParaRPr lang="en-GB" dirty="0"/>
          </a:p>
        </p:txBody>
      </p:sp>
      <p:sp>
        <p:nvSpPr>
          <p:cNvPr id="20" name="Rounded Rectangle 19"/>
          <p:cNvSpPr/>
          <p:nvPr/>
        </p:nvSpPr>
        <p:spPr>
          <a:xfrm>
            <a:off x="7636932" y="2235198"/>
            <a:ext cx="4106332" cy="6519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Yes- with commercial sector</a:t>
            </a:r>
            <a:endParaRPr lang="en-GB" dirty="0"/>
          </a:p>
        </p:txBody>
      </p:sp>
      <p:sp>
        <p:nvSpPr>
          <p:cNvPr id="21" name="Rounded Rectangle 20"/>
          <p:cNvSpPr/>
          <p:nvPr/>
        </p:nvSpPr>
        <p:spPr>
          <a:xfrm>
            <a:off x="7636932" y="1217084"/>
            <a:ext cx="4106332" cy="6519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User data, organisational </a:t>
            </a:r>
            <a:r>
              <a:rPr lang="en-GB" dirty="0" smtClean="0"/>
              <a:t>commentary via emails/letters</a:t>
            </a:r>
            <a:endParaRPr lang="en-GB" dirty="0"/>
          </a:p>
        </p:txBody>
      </p:sp>
      <p:sp>
        <p:nvSpPr>
          <p:cNvPr id="22" name="Rounded Rectangle 21"/>
          <p:cNvSpPr/>
          <p:nvPr/>
        </p:nvSpPr>
        <p:spPr>
          <a:xfrm>
            <a:off x="7636932" y="247646"/>
            <a:ext cx="4106332" cy="6519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User data, organisational </a:t>
            </a:r>
            <a:r>
              <a:rPr lang="en-GB" dirty="0" smtClean="0"/>
              <a:t>commentary via emails/letters</a:t>
            </a:r>
            <a:endParaRPr lang="en-GB" dirty="0"/>
          </a:p>
        </p:txBody>
      </p:sp>
      <p:sp>
        <p:nvSpPr>
          <p:cNvPr id="26" name="Up Arrow 25"/>
          <p:cNvSpPr/>
          <p:nvPr/>
        </p:nvSpPr>
        <p:spPr>
          <a:xfrm>
            <a:off x="5892800" y="2926544"/>
            <a:ext cx="484632" cy="324655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Up Arrow 26"/>
          <p:cNvSpPr/>
          <p:nvPr/>
        </p:nvSpPr>
        <p:spPr>
          <a:xfrm>
            <a:off x="5892800" y="3931706"/>
            <a:ext cx="484632" cy="324655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Up Arrow 27"/>
          <p:cNvSpPr/>
          <p:nvPr/>
        </p:nvSpPr>
        <p:spPr>
          <a:xfrm>
            <a:off x="5892800" y="4810377"/>
            <a:ext cx="484632" cy="324655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Up Arrow 28"/>
          <p:cNvSpPr/>
          <p:nvPr/>
        </p:nvSpPr>
        <p:spPr>
          <a:xfrm>
            <a:off x="5892800" y="5833532"/>
            <a:ext cx="484632" cy="324655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Up Arrow 29"/>
          <p:cNvSpPr/>
          <p:nvPr/>
        </p:nvSpPr>
        <p:spPr>
          <a:xfrm>
            <a:off x="5892800" y="1887133"/>
            <a:ext cx="484632" cy="324655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Up Arrow 30"/>
          <p:cNvSpPr/>
          <p:nvPr/>
        </p:nvSpPr>
        <p:spPr>
          <a:xfrm>
            <a:off x="5892800" y="849437"/>
            <a:ext cx="484632" cy="324655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79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ub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55" y="674596"/>
            <a:ext cx="5828355" cy="571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79594" y="2790349"/>
            <a:ext cx="32752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Non-academic </a:t>
            </a:r>
          </a:p>
          <a:p>
            <a:r>
              <a:rPr lang="en-GB" sz="4000" dirty="0" smtClean="0"/>
              <a:t>audiences</a:t>
            </a:r>
            <a:endParaRPr lang="en-GB" sz="4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467544" y="1121355"/>
            <a:ext cx="25167" cy="482367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61773" y="3085543"/>
            <a:ext cx="22525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Academia</a:t>
            </a:r>
            <a:endParaRPr lang="en-GB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6575650" y="536580"/>
            <a:ext cx="1803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Language</a:t>
            </a:r>
            <a:endParaRPr lang="en-GB" sz="32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733099" y="3452068"/>
            <a:ext cx="1589209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50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ub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48" y="674596"/>
            <a:ext cx="5828355" cy="571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40680" y="2984285"/>
            <a:ext cx="32752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Non-academic </a:t>
            </a:r>
          </a:p>
          <a:p>
            <a:r>
              <a:rPr lang="en-GB" sz="4000" dirty="0" smtClean="0"/>
              <a:t>audiences</a:t>
            </a:r>
            <a:endParaRPr lang="en-GB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958872" y="3098125"/>
            <a:ext cx="22525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Academia</a:t>
            </a:r>
            <a:endParaRPr lang="en-GB" sz="40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733099" y="3452068"/>
            <a:ext cx="1589209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2" descr="Image result for journal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157" y="234136"/>
            <a:ext cx="23812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6389157" y="3806011"/>
            <a:ext cx="235152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48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he convers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8" y="944545"/>
            <a:ext cx="11708295" cy="433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137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Activity- verbal communication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 smtClean="0"/>
              <a:t>A: “So tell me a bit about your research”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B: “_______________________________”</a:t>
            </a:r>
          </a:p>
          <a:p>
            <a:endParaRPr lang="en-GB" sz="2800" dirty="0" smtClean="0"/>
          </a:p>
          <a:p>
            <a:r>
              <a:rPr lang="en-GB" sz="2800" dirty="0" smtClean="0"/>
              <a:t>A: “Why is your research important (e.g., why should I care about it)?”</a:t>
            </a:r>
          </a:p>
          <a:p>
            <a:endParaRPr lang="en-GB" sz="2800" dirty="0" smtClean="0"/>
          </a:p>
          <a:p>
            <a:r>
              <a:rPr lang="en-GB" sz="2800" dirty="0" smtClean="0"/>
              <a:t>B: “_______________________________”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9571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81200"/>
            <a:ext cx="10517083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By the end of the session, we should have: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1. Developed an understanding of the skills involved in writing and communicating to non-academic audiences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2. Developed an understanding of the mechanisms of outreach and promotion of research to the public and wider scientific community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2340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Activity- WRITTEN communication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610" y="1766453"/>
            <a:ext cx="9720073" cy="4374573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 smtClean="0"/>
              <a:t>1. Using the abstract you have brought in, re-write this so a non-subject specialist will understand it</a:t>
            </a:r>
          </a:p>
          <a:p>
            <a:endParaRPr lang="en-GB" sz="2800" dirty="0"/>
          </a:p>
          <a:p>
            <a:r>
              <a:rPr lang="en-GB" sz="2800" dirty="0" smtClean="0"/>
              <a:t>2. In pairs, swap your re-written abstracts</a:t>
            </a:r>
          </a:p>
          <a:p>
            <a:endParaRPr lang="en-GB" sz="2800" dirty="0"/>
          </a:p>
          <a:p>
            <a:pPr marL="128016" lvl="1" indent="0">
              <a:buNone/>
            </a:pPr>
            <a:r>
              <a:rPr lang="en-GB" sz="2800" dirty="0" smtClean="0"/>
              <a:t>The recipient of your abstract should now describe the following two things:</a:t>
            </a:r>
          </a:p>
          <a:p>
            <a:pPr lvl="1"/>
            <a:r>
              <a:rPr lang="en-GB" sz="2400" dirty="0" smtClean="0"/>
              <a:t>What </a:t>
            </a:r>
            <a:r>
              <a:rPr lang="en-GB" sz="2400" dirty="0"/>
              <a:t>your research </a:t>
            </a:r>
            <a:r>
              <a:rPr lang="en-GB" sz="2400" dirty="0" smtClean="0"/>
              <a:t>did</a:t>
            </a:r>
            <a:endParaRPr lang="en-GB" sz="2400" dirty="0"/>
          </a:p>
          <a:p>
            <a:pPr lvl="1"/>
            <a:r>
              <a:rPr lang="en-GB" sz="2400" dirty="0"/>
              <a:t>What your research found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3. Recipient </a:t>
            </a:r>
            <a:r>
              <a:rPr lang="en-GB" sz="2800" dirty="0"/>
              <a:t>to give constructive feedback on the re-written abstract </a:t>
            </a:r>
          </a:p>
          <a:p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83800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Activity- reflection</a:t>
            </a:r>
            <a:endParaRPr lang="en-GB" dirty="0"/>
          </a:p>
        </p:txBody>
      </p:sp>
      <p:sp>
        <p:nvSpPr>
          <p:cNvPr id="5" name="Cloud Callout 4"/>
          <p:cNvSpPr/>
          <p:nvPr/>
        </p:nvSpPr>
        <p:spPr>
          <a:xfrm>
            <a:off x="1620991" y="1899604"/>
            <a:ext cx="8299185" cy="34701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What have you learnt about written communication?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1648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080952" y="1713470"/>
            <a:ext cx="5848866" cy="3377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How can we get our research to the public? </a:t>
            </a:r>
            <a:endParaRPr lang="en-GB" sz="28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353167" y="4374292"/>
            <a:ext cx="914400" cy="91440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644346" y="4646141"/>
            <a:ext cx="1412788" cy="733167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472618" y="1713470"/>
            <a:ext cx="1116225" cy="76611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644346" y="1713470"/>
            <a:ext cx="803188" cy="82378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367481" y="1540475"/>
            <a:ext cx="1678459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9197546" y="5605847"/>
            <a:ext cx="1678459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9267567" y="1466334"/>
            <a:ext cx="1678459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65887" y="5605848"/>
            <a:ext cx="1678459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83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76845"/>
            <a:ext cx="9720073" cy="4655127"/>
          </a:xfrm>
        </p:spPr>
        <p:txBody>
          <a:bodyPr>
            <a:normAutofit/>
          </a:bodyPr>
          <a:lstStyle/>
          <a:p>
            <a:r>
              <a:rPr lang="en-GB" sz="2400" dirty="0" smtClean="0"/>
              <a:t>1. Produce summaries:</a:t>
            </a:r>
          </a:p>
          <a:p>
            <a:pPr lvl="1"/>
            <a:r>
              <a:rPr lang="en-GB" sz="2000" dirty="0" smtClean="0"/>
              <a:t>Fact Sheets</a:t>
            </a:r>
          </a:p>
          <a:p>
            <a:pPr lvl="1"/>
            <a:r>
              <a:rPr lang="en-GB" sz="2000" dirty="0" smtClean="0"/>
              <a:t>Summary reports</a:t>
            </a:r>
          </a:p>
          <a:p>
            <a:pPr lvl="1"/>
            <a:r>
              <a:rPr lang="en-GB" sz="2000" dirty="0" smtClean="0"/>
              <a:t>Recommendations</a:t>
            </a:r>
          </a:p>
          <a:p>
            <a:pPr marL="128016" lvl="1" indent="0">
              <a:buNone/>
            </a:pPr>
            <a:endParaRPr lang="en-GB" sz="2400" dirty="0" smtClean="0">
              <a:hlinkClick r:id="rId2"/>
            </a:endParaRPr>
          </a:p>
          <a:p>
            <a:pPr marL="0" indent="0">
              <a:buNone/>
            </a:pPr>
            <a:r>
              <a:rPr lang="en-GB" sz="2400" dirty="0" smtClean="0"/>
              <a:t> </a:t>
            </a:r>
            <a:r>
              <a:rPr lang="en-GB" sz="2400" dirty="0"/>
              <a:t>2</a:t>
            </a:r>
            <a:r>
              <a:rPr lang="en-GB" sz="2400" dirty="0" smtClean="0"/>
              <a:t>. </a:t>
            </a:r>
            <a:r>
              <a:rPr lang="en-GB" sz="2400" dirty="0" smtClean="0">
                <a:hlinkClick r:id="rId2"/>
              </a:rPr>
              <a:t>Use visual communication methods </a:t>
            </a: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3. Use </a:t>
            </a:r>
            <a:r>
              <a:rPr lang="en-GB" sz="2400" dirty="0"/>
              <a:t>Twitter for useful networking and establishing </a:t>
            </a:r>
            <a:r>
              <a:rPr lang="en-GB" sz="2400" dirty="0" smtClean="0"/>
              <a:t>reputation</a:t>
            </a:r>
          </a:p>
          <a:p>
            <a:pPr marL="0" indent="0">
              <a:buNone/>
            </a:pPr>
            <a:endParaRPr lang="en-GB" sz="2400" dirty="0">
              <a:hlinkClick r:id="rId3"/>
            </a:endParaRPr>
          </a:p>
          <a:p>
            <a:pPr marL="0" indent="0">
              <a:buNone/>
            </a:pPr>
            <a:r>
              <a:rPr lang="en-GB" sz="2400" dirty="0" smtClean="0"/>
              <a:t>4. </a:t>
            </a:r>
            <a:r>
              <a:rPr lang="en-GB" sz="2400" dirty="0">
                <a:hlinkClick r:id="rId3"/>
              </a:rPr>
              <a:t>Write with The Conversation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0184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Reflection and Action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10021408" cy="4224528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I have developed </a:t>
            </a:r>
            <a:r>
              <a:rPr lang="en-GB" sz="2000" dirty="0"/>
              <a:t>an understanding of the skills involved in writing and communicating to </a:t>
            </a:r>
            <a:r>
              <a:rPr lang="en-GB" sz="2000" dirty="0" smtClean="0"/>
              <a:t>non-scientists</a:t>
            </a:r>
          </a:p>
          <a:p>
            <a:pPr marL="0" indent="0">
              <a:buNone/>
            </a:pPr>
            <a:r>
              <a:rPr lang="en-GB" sz="2000" dirty="0" smtClean="0"/>
              <a:t>	1	2	3	4	5	6	7	8	9	10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I have developed </a:t>
            </a:r>
            <a:r>
              <a:rPr lang="en-GB" sz="2000" dirty="0"/>
              <a:t>an understanding of the mechanisms of outreach and promotion of research to the public and wider scientific community </a:t>
            </a:r>
          </a:p>
          <a:p>
            <a:pPr marL="0" indent="0">
              <a:buNone/>
            </a:pPr>
            <a:r>
              <a:rPr lang="en-GB" dirty="0" smtClean="0"/>
              <a:t>	</a:t>
            </a:r>
            <a:r>
              <a:rPr lang="en-GB" sz="2000" dirty="0" smtClean="0"/>
              <a:t>1	2	3	4	5	6	7	8	9	10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963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Reflection and Action Plan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636130"/>
              </p:ext>
            </p:extLst>
          </p:nvPr>
        </p:nvGraphicFramePr>
        <p:xfrm>
          <a:off x="1024126" y="1953492"/>
          <a:ext cx="10489000" cy="4692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5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9028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Objective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Tasks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Resources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Time-scale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716">
                <a:tc rowSpan="3">
                  <a:txBody>
                    <a:bodyPr/>
                    <a:lstStyle/>
                    <a:p>
                      <a:r>
                        <a:rPr lang="en-GB" sz="2000" dirty="0" smtClean="0"/>
                        <a:t>1.</a:t>
                      </a:r>
                      <a:r>
                        <a:rPr lang="en-GB" sz="2000" baseline="0" dirty="0" smtClean="0"/>
                        <a:t> Develop writing skills in lay terms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A. Re-write research abstracts in “simple” terms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Research reports;</a:t>
                      </a:r>
                      <a:r>
                        <a:rPr lang="en-GB" sz="2000" baseline="0" dirty="0" smtClean="0"/>
                        <a:t> dissertations; peer feedback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aseline="0" dirty="0" smtClean="0"/>
                        <a:t>Nov-Feb 2018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7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B. See</a:t>
                      </a:r>
                      <a:r>
                        <a:rPr lang="en-GB" sz="2000" baseline="0" dirty="0" smtClean="0"/>
                        <a:t> some Conversation pieces</a:t>
                      </a:r>
                      <a:endParaRPr lang="en-GB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The Conversation</a:t>
                      </a:r>
                      <a:r>
                        <a:rPr lang="en-GB" sz="2000" baseline="0" dirty="0" smtClean="0"/>
                        <a:t> website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Dec 2017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7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C.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716">
                <a:tc rowSpan="3">
                  <a:txBody>
                    <a:bodyPr/>
                    <a:lstStyle/>
                    <a:p>
                      <a:r>
                        <a:rPr lang="en-GB" sz="2000" dirty="0" smtClean="0"/>
                        <a:t>2.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A.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7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B.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7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C.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52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46023" y="308315"/>
            <a:ext cx="5406054" cy="58674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slope"/>
            </a:sp3d>
          </a:bodyPr>
          <a:lstStyle/>
          <a:p>
            <a:pPr algn="ctr"/>
            <a:endParaRPr lang="en-GB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68301" y="1374679"/>
            <a:ext cx="428098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Dr Linda K. Kaye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Linda.kaye@edgehill.ac.uk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@</a:t>
            </a:r>
            <a:r>
              <a:rPr lang="en-GB" dirty="0" err="1" smtClean="0"/>
              <a:t>LindaKKaye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/>
              <a:t>http://lindakkaye.wixsite.com/dr-linda-kaye</a:t>
            </a:r>
          </a:p>
        </p:txBody>
      </p:sp>
      <p:pic>
        <p:nvPicPr>
          <p:cNvPr id="2050" name="Picture 2" descr="Image result for email symb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445" y="2028809"/>
            <a:ext cx="600652" cy="60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witter symb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053" y="2895449"/>
            <a:ext cx="560745" cy="56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web symb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053" y="3722183"/>
            <a:ext cx="552637" cy="55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51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 smtClean="0"/>
              <a:t>Some background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443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moj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30" y="370702"/>
            <a:ext cx="11040090" cy="461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9700" y="6058812"/>
            <a:ext cx="12044635" cy="274320"/>
          </a:xfrm>
        </p:spPr>
        <p:txBody>
          <a:bodyPr/>
          <a:lstStyle/>
          <a:p>
            <a:pPr algn="l"/>
            <a:r>
              <a:rPr lang="en-GB" cap="none" dirty="0" smtClean="0">
                <a:latin typeface="Century Gothic" panose="020B0502020202020204" pitchFamily="34" charset="0"/>
              </a:rPr>
              <a:t>Wall, H. J, </a:t>
            </a:r>
            <a:r>
              <a:rPr lang="en-GB" cap="none" dirty="0">
                <a:latin typeface="Century Gothic" panose="020B0502020202020204" pitchFamily="34" charset="0"/>
              </a:rPr>
              <a:t>K</a:t>
            </a:r>
            <a:r>
              <a:rPr lang="en-GB" cap="none" dirty="0" smtClean="0">
                <a:latin typeface="Century Gothic" panose="020B0502020202020204" pitchFamily="34" charset="0"/>
              </a:rPr>
              <a:t>aye, L. K., &amp; Malone, S. A. (2016). An exploration of psychological factors on emoticon usage and implications for judgement accuracy. </a:t>
            </a:r>
            <a:r>
              <a:rPr lang="en-GB" i="1" cap="none" dirty="0" smtClean="0">
                <a:latin typeface="Century Gothic" panose="020B0502020202020204" pitchFamily="34" charset="0"/>
              </a:rPr>
              <a:t>Computers in Human </a:t>
            </a:r>
            <a:r>
              <a:rPr lang="en-GB" i="1" cap="none" dirty="0" err="1">
                <a:latin typeface="Century Gothic" panose="020B0502020202020204" pitchFamily="34" charset="0"/>
              </a:rPr>
              <a:t>B</a:t>
            </a:r>
            <a:r>
              <a:rPr lang="en-GB" i="1" cap="none" dirty="0" err="1" smtClean="0">
                <a:latin typeface="Century Gothic" panose="020B0502020202020204" pitchFamily="34" charset="0"/>
              </a:rPr>
              <a:t>ehavior</a:t>
            </a:r>
            <a:r>
              <a:rPr lang="en-GB" i="1" cap="none" dirty="0" smtClean="0">
                <a:latin typeface="Century Gothic" panose="020B0502020202020204" pitchFamily="34" charset="0"/>
              </a:rPr>
              <a:t>, 62, </a:t>
            </a:r>
            <a:r>
              <a:rPr lang="en-GB" cap="none" dirty="0" smtClean="0">
                <a:latin typeface="Century Gothic" panose="020B0502020202020204" pitchFamily="34" charset="0"/>
              </a:rPr>
              <a:t>70-78. </a:t>
            </a:r>
            <a:r>
              <a:rPr lang="en-GB" cap="none" dirty="0" err="1">
                <a:latin typeface="Century Gothic" panose="020B0502020202020204" pitchFamily="34" charset="0"/>
              </a:rPr>
              <a:t>d</a:t>
            </a:r>
            <a:r>
              <a:rPr lang="en-GB" cap="none" dirty="0" err="1" smtClean="0">
                <a:latin typeface="Century Gothic" panose="020B0502020202020204" pitchFamily="34" charset="0"/>
              </a:rPr>
              <a:t>oi</a:t>
            </a:r>
            <a:r>
              <a:rPr lang="en-GB" cap="none" dirty="0" smtClean="0">
                <a:latin typeface="Century Gothic" panose="020B0502020202020204" pitchFamily="34" charset="0"/>
              </a:rPr>
              <a:t>: 10.1016/j.Chb.2016.03.040</a:t>
            </a:r>
          </a:p>
          <a:p>
            <a:pPr algn="l"/>
            <a:endParaRPr lang="en-GB" cap="none" dirty="0" smtClean="0">
              <a:latin typeface="Century Gothic" panose="020B0502020202020204" pitchFamily="34" charset="0"/>
            </a:endParaRPr>
          </a:p>
          <a:p>
            <a:pPr algn="l"/>
            <a:r>
              <a:rPr lang="en-GB" cap="none" dirty="0" smtClean="0">
                <a:latin typeface="Century Gothic" panose="020B0502020202020204" pitchFamily="34" charset="0"/>
              </a:rPr>
              <a:t> </a:t>
            </a:r>
          </a:p>
          <a:p>
            <a:pPr algn="l"/>
            <a:r>
              <a:rPr lang="en-GB" cap="none" dirty="0" smtClean="0">
                <a:latin typeface="Century Gothic" panose="020B0502020202020204" pitchFamily="34" charset="0"/>
              </a:rPr>
              <a:t>Kaye, l. K., Wall, H. J., &amp; Malone, S. A. (2016). “Turn that frown upside-down”: A contextual account of emoticon usage on different virtual platforms. </a:t>
            </a:r>
            <a:r>
              <a:rPr lang="en-GB" i="1" cap="none" dirty="0" smtClean="0">
                <a:latin typeface="Century Gothic" panose="020B0502020202020204" pitchFamily="34" charset="0"/>
              </a:rPr>
              <a:t>Computers in Human </a:t>
            </a:r>
            <a:r>
              <a:rPr lang="en-GB" i="1" cap="none" dirty="0" err="1">
                <a:latin typeface="Century Gothic" panose="020B0502020202020204" pitchFamily="34" charset="0"/>
              </a:rPr>
              <a:t>B</a:t>
            </a:r>
            <a:r>
              <a:rPr lang="en-GB" i="1" cap="none" dirty="0" err="1" smtClean="0">
                <a:latin typeface="Century Gothic" panose="020B0502020202020204" pitchFamily="34" charset="0"/>
              </a:rPr>
              <a:t>ehavior</a:t>
            </a:r>
            <a:r>
              <a:rPr lang="en-GB" i="1" cap="none" dirty="0" smtClean="0">
                <a:latin typeface="Century Gothic" panose="020B0502020202020204" pitchFamily="34" charset="0"/>
              </a:rPr>
              <a:t>, 60</a:t>
            </a:r>
            <a:r>
              <a:rPr lang="en-GB" cap="none" dirty="0" smtClean="0">
                <a:latin typeface="Century Gothic" panose="020B0502020202020204" pitchFamily="34" charset="0"/>
              </a:rPr>
              <a:t>, 463-467. </a:t>
            </a:r>
            <a:r>
              <a:rPr lang="en-GB" cap="none" dirty="0" err="1">
                <a:latin typeface="Century Gothic" panose="020B0502020202020204" pitchFamily="34" charset="0"/>
              </a:rPr>
              <a:t>d</a:t>
            </a:r>
            <a:r>
              <a:rPr lang="en-GB" cap="none" dirty="0" err="1" smtClean="0">
                <a:latin typeface="Century Gothic" panose="020B0502020202020204" pitchFamily="34" charset="0"/>
              </a:rPr>
              <a:t>oi</a:t>
            </a:r>
            <a:r>
              <a:rPr lang="en-GB" cap="none" dirty="0" smtClean="0">
                <a:latin typeface="Century Gothic" panose="020B0502020202020204" pitchFamily="34" charset="0"/>
              </a:rPr>
              <a:t>: 10.1016/j.Chb.2016.02.088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65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12192000" cy="699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9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172" t="5081" r="14979" b="8486"/>
          <a:stretch/>
        </p:blipFill>
        <p:spPr>
          <a:xfrm>
            <a:off x="1342768" y="486034"/>
            <a:ext cx="9020432" cy="5960812"/>
          </a:xfrm>
          <a:prstGeom prst="rect">
            <a:avLst/>
          </a:prstGeom>
        </p:spPr>
      </p:pic>
      <p:sp>
        <p:nvSpPr>
          <p:cNvPr id="3" name="Donut 2"/>
          <p:cNvSpPr/>
          <p:nvPr/>
        </p:nvSpPr>
        <p:spPr>
          <a:xfrm>
            <a:off x="5218671" y="1342767"/>
            <a:ext cx="1268626" cy="741404"/>
          </a:xfrm>
          <a:prstGeom prst="donut">
            <a:avLst>
              <a:gd name="adj" fmla="val 80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1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946" t="21383" r="11216" b="13966"/>
          <a:stretch/>
        </p:blipFill>
        <p:spPr>
          <a:xfrm>
            <a:off x="634314" y="461318"/>
            <a:ext cx="10540638" cy="508274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7888" y="6289470"/>
            <a:ext cx="10883100" cy="350227"/>
          </a:xfrm>
        </p:spPr>
        <p:txBody>
          <a:bodyPr/>
          <a:lstStyle/>
          <a:p>
            <a:pPr algn="l"/>
            <a:r>
              <a:rPr lang="en-GB" cap="none" dirty="0" smtClean="0">
                <a:latin typeface="Century Gothic" panose="020B0502020202020204" pitchFamily="34" charset="0"/>
              </a:rPr>
              <a:t>Kaye, L. K., Malone, S. A., &amp; Wall, H. J. (2017). </a:t>
            </a:r>
            <a:r>
              <a:rPr lang="en-GB" cap="none" dirty="0" err="1" smtClean="0">
                <a:latin typeface="Century Gothic" panose="020B0502020202020204" pitchFamily="34" charset="0"/>
              </a:rPr>
              <a:t>Emojis</a:t>
            </a:r>
            <a:r>
              <a:rPr lang="en-GB" cap="none" dirty="0" smtClean="0">
                <a:latin typeface="Century Gothic" panose="020B0502020202020204" pitchFamily="34" charset="0"/>
              </a:rPr>
              <a:t>: insights, affordances and possibilities for psychological science. </a:t>
            </a:r>
            <a:r>
              <a:rPr lang="en-GB" i="1" cap="none" dirty="0" smtClean="0">
                <a:latin typeface="Century Gothic" panose="020B0502020202020204" pitchFamily="34" charset="0"/>
              </a:rPr>
              <a:t>Trends in </a:t>
            </a:r>
            <a:r>
              <a:rPr lang="en-GB" i="1" cap="none" dirty="0">
                <a:latin typeface="Century Gothic" panose="020B0502020202020204" pitchFamily="34" charset="0"/>
              </a:rPr>
              <a:t>C</a:t>
            </a:r>
            <a:r>
              <a:rPr lang="en-GB" i="1" cap="none" dirty="0" smtClean="0">
                <a:latin typeface="Century Gothic" panose="020B0502020202020204" pitchFamily="34" charset="0"/>
              </a:rPr>
              <a:t>ognitive Sciences</a:t>
            </a:r>
            <a:r>
              <a:rPr lang="en-GB" cap="none" dirty="0" smtClean="0">
                <a:latin typeface="Century Gothic" panose="020B0502020202020204" pitchFamily="34" charset="0"/>
              </a:rPr>
              <a:t>, </a:t>
            </a:r>
            <a:r>
              <a:rPr lang="en-GB" i="1" cap="none" dirty="0" smtClean="0">
                <a:latin typeface="Century Gothic" panose="020B0502020202020204" pitchFamily="34" charset="0"/>
              </a:rPr>
              <a:t>21</a:t>
            </a:r>
            <a:r>
              <a:rPr lang="en-GB" cap="none" dirty="0" smtClean="0">
                <a:latin typeface="Century Gothic" panose="020B0502020202020204" pitchFamily="34" charset="0"/>
              </a:rPr>
              <a:t> (2), 66-68. </a:t>
            </a:r>
            <a:r>
              <a:rPr lang="en-GB" cap="none" dirty="0" err="1">
                <a:latin typeface="Century Gothic" panose="020B0502020202020204" pitchFamily="34" charset="0"/>
              </a:rPr>
              <a:t>d</a:t>
            </a:r>
            <a:r>
              <a:rPr lang="en-GB" cap="none" dirty="0" err="1" smtClean="0">
                <a:latin typeface="Century Gothic" panose="020B0502020202020204" pitchFamily="34" charset="0"/>
              </a:rPr>
              <a:t>oi</a:t>
            </a:r>
            <a:r>
              <a:rPr lang="en-GB" cap="none" dirty="0" smtClean="0">
                <a:latin typeface="Century Gothic" panose="020B0502020202020204" pitchFamily="34" charset="0"/>
              </a:rPr>
              <a:t>: 10.1016/j.Tics.2016.10.007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0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091" t="9453" r="24822"/>
          <a:stretch/>
        </p:blipFill>
        <p:spPr>
          <a:xfrm>
            <a:off x="2067696" y="131804"/>
            <a:ext cx="6845644" cy="632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4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5533"/>
            <a:ext cx="12192000" cy="74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5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74</TotalTime>
  <Words>615</Words>
  <Application>Microsoft Office PowerPoint</Application>
  <PresentationFormat>Widescreen</PresentationFormat>
  <Paragraphs>132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</vt:lpstr>
      <vt:lpstr>Century Gothic</vt:lpstr>
      <vt:lpstr>Tw Cen MT</vt:lpstr>
      <vt:lpstr>Tw Cen MT Condensed</vt:lpstr>
      <vt:lpstr>Wingdings 3</vt:lpstr>
      <vt:lpstr>Integral</vt:lpstr>
      <vt:lpstr>Communicating in Lay Terms</vt:lpstr>
      <vt:lpstr>Overview</vt:lpstr>
      <vt:lpstr>Some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Audiences as beneficiaries of your research</vt:lpstr>
      <vt:lpstr>PowerPoint Presentation</vt:lpstr>
      <vt:lpstr>PowerPoint Presentation</vt:lpstr>
      <vt:lpstr>PowerPoint Presentation</vt:lpstr>
      <vt:lpstr>PowerPoint Presentation</vt:lpstr>
      <vt:lpstr>Activity- verbal communication</vt:lpstr>
      <vt:lpstr>Activity- WRITTEN communication</vt:lpstr>
      <vt:lpstr>Activity- reflection</vt:lpstr>
      <vt:lpstr>PowerPoint Presentation</vt:lpstr>
      <vt:lpstr>Ideas</vt:lpstr>
      <vt:lpstr>Reflection and Action plan</vt:lpstr>
      <vt:lpstr>Reflection and Action Plan</vt:lpstr>
      <vt:lpstr>PowerPoint Presentation</vt:lpstr>
    </vt:vector>
  </TitlesOfParts>
  <Company>Edge Hill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Communicating in Lay Terms</dc:title>
  <dc:creator>Linda Kaye</dc:creator>
  <cp:lastModifiedBy>Fiona Jane Hallett</cp:lastModifiedBy>
  <cp:revision>14</cp:revision>
  <dcterms:created xsi:type="dcterms:W3CDTF">2017-08-23T12:40:37Z</dcterms:created>
  <dcterms:modified xsi:type="dcterms:W3CDTF">2017-10-11T07:42:10Z</dcterms:modified>
</cp:coreProperties>
</file>