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58" r:id="rId2"/>
    <p:sldId id="264" r:id="rId3"/>
    <p:sldId id="257" r:id="rId4"/>
    <p:sldId id="266" r:id="rId5"/>
    <p:sldId id="265" r:id="rId6"/>
    <p:sldId id="262" r:id="rId7"/>
    <p:sldId id="267" r:id="rId8"/>
    <p:sldId id="260" r:id="rId9"/>
    <p:sldId id="259" r:id="rId10"/>
    <p:sldId id="261" r:id="rId11"/>
    <p:sldId id="268" r:id="rId12"/>
  </p:sldIdLst>
  <p:sldSz cx="9144000" cy="6858000" type="screen4x3"/>
  <p:notesSz cx="6797675" cy="9928225"/>
  <p:defaultTextStyle>
    <a:defPPr>
      <a:defRPr lang="en-US"/>
    </a:defPPr>
    <a:lvl1pPr algn="ctr"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ctr"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ctr"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ctr"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ctr"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E90C3"/>
    <a:srgbClr val="F9D6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6250" autoAdjust="0"/>
    <p:restoredTop sz="92769" autoAdjust="0"/>
  </p:normalViewPr>
  <p:slideViewPr>
    <p:cSldViewPr snapToGrid="0">
      <p:cViewPr varScale="1">
        <p:scale>
          <a:sx n="69" d="100"/>
          <a:sy n="69" d="100"/>
        </p:scale>
        <p:origin x="-1386" y="-96"/>
      </p:cViewPr>
      <p:guideLst>
        <p:guide orient="horz" pos="1239"/>
        <p:guide pos="2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37632DFD-AF39-4ECD-AC15-C2026FC9B9D5}" type="datetimeFigureOut">
              <a:rPr lang="en-US"/>
              <a:pPr/>
              <a:t>8/31/2011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2592BFD-E2DA-4A2D-91BF-A40CEBFCC321}" type="slidenum">
              <a:rPr lang="en-US"/>
              <a:pPr/>
              <a:t>‹#›</a:t>
            </a:fld>
            <a:endParaRPr lang="en-US"/>
          </a:p>
        </p:txBody>
      </p:sp>
    </p:spTree>
    <p:extLst>
      <p:ext uri="{BB962C8B-B14F-4D97-AF65-F5344CB8AC3E}">
        <p14:creationId xmlns:p14="http://schemas.microsoft.com/office/powerpoint/2010/main" val="3539852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6E73B9F1-37DB-4156-97D1-69810F8CDEF5}" type="datetimeFigureOut">
              <a:rPr lang="en-GB"/>
              <a:pPr/>
              <a:t>31/08/2011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268DCEDC-7C1E-4F0B-8ACB-98C44ACAC364}" type="slidenum">
              <a:rPr lang="en-GB"/>
              <a:pPr/>
              <a:t>‹#›</a:t>
            </a:fld>
            <a:endParaRPr lang="en-GB"/>
          </a:p>
        </p:txBody>
      </p:sp>
    </p:spTree>
    <p:extLst>
      <p:ext uri="{BB962C8B-B14F-4D97-AF65-F5344CB8AC3E}">
        <p14:creationId xmlns:p14="http://schemas.microsoft.com/office/powerpoint/2010/main" val="29499447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ＭＳ Ｐゴシック" pitchFamily="84" charset="-128"/>
      </a:defRPr>
    </a:lvl1pPr>
    <a:lvl2pPr marL="4572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2pPr>
    <a:lvl3pPr marL="9144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3pPr>
    <a:lvl4pPr marL="13716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4pPr>
    <a:lvl5pPr marL="18288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mailto:careers@edgehill.ac.uk"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r>
              <a:rPr lang="en-GB" sz="1200" kern="1200" dirty="0" smtClean="0">
                <a:solidFill>
                  <a:schemeClr val="tx1"/>
                </a:solidFill>
                <a:latin typeface="Arial" pitchFamily="84" charset="0"/>
                <a:ea typeface="ＭＳ Ｐゴシック" pitchFamily="84" charset="-128"/>
                <a:cs typeface="ＭＳ Ｐゴシック" pitchFamily="84" charset="-128"/>
              </a:rPr>
              <a:t> </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r>
              <a:rPr lang="en-GB" sz="1200" b="1" kern="1200" dirty="0" smtClean="0">
                <a:solidFill>
                  <a:schemeClr val="tx1"/>
                </a:solidFill>
                <a:latin typeface="Arial" pitchFamily="84" charset="0"/>
                <a:ea typeface="ＭＳ Ｐゴシック" pitchFamily="84" charset="-128"/>
                <a:cs typeface="ＭＳ Ｐゴシック" pitchFamily="84" charset="-128"/>
              </a:rPr>
              <a:t> </a:t>
            </a:r>
            <a:endParaRPr lang="en-GB" sz="1200" kern="1200" dirty="0" smtClean="0">
              <a:solidFill>
                <a:schemeClr val="tx1"/>
              </a:solidFill>
              <a:latin typeface="Arial" pitchFamily="84" charset="0"/>
              <a:ea typeface="ＭＳ Ｐゴシック" pitchFamily="84" charset="-128"/>
              <a:cs typeface="ＭＳ Ｐゴシック" pitchFamily="84" charset="-128"/>
            </a:endParaRP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r>
              <a:rPr lang="en-GB" sz="1200" b="1" kern="1200" dirty="0" smtClean="0">
                <a:solidFill>
                  <a:schemeClr val="tx1"/>
                </a:solidFill>
                <a:latin typeface="Arial" pitchFamily="84" charset="0"/>
                <a:ea typeface="ＭＳ Ｐゴシック" pitchFamily="84" charset="-128"/>
                <a:cs typeface="ＭＳ Ｐゴシック" pitchFamily="84" charset="-128"/>
              </a:rPr>
              <a:t> </a:t>
            </a:r>
            <a:endParaRPr lang="en-GB" sz="1200" kern="1200" dirty="0" smtClean="0">
              <a:solidFill>
                <a:schemeClr val="tx1"/>
              </a:solidFill>
              <a:latin typeface="Arial" pitchFamily="84" charset="0"/>
              <a:ea typeface="ＭＳ Ｐゴシック" pitchFamily="84" charset="-128"/>
              <a:cs typeface="ＭＳ Ｐゴシック" pitchFamily="84" charset="-128"/>
            </a:endParaRPr>
          </a:p>
          <a:p>
            <a:pPr lvl="0"/>
            <a:endParaRPr lang="en-GB" sz="1200" kern="1200" dirty="0" smtClean="0">
              <a:solidFill>
                <a:schemeClr val="tx1"/>
              </a:solidFill>
              <a:latin typeface="Arial" pitchFamily="84" charset="0"/>
              <a:ea typeface="ＭＳ Ｐゴシック" pitchFamily="84" charset="-128"/>
              <a:cs typeface="ＭＳ Ｐゴシック" pitchFamily="84" charset="-128"/>
            </a:endParaRPr>
          </a:p>
          <a:p>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kern="1200" dirty="0" smtClean="0">
                <a:solidFill>
                  <a:schemeClr val="tx1"/>
                </a:solidFill>
                <a:latin typeface="Arial" pitchFamily="84" charset="0"/>
                <a:ea typeface="ＭＳ Ｐゴシック" pitchFamily="84" charset="-128"/>
                <a:cs typeface="ＭＳ Ｐゴシック" pitchFamily="84" charset="-128"/>
              </a:rPr>
              <a:t>The Student Services team are based in the Student Information Centre which is located on the </a:t>
            </a:r>
            <a:r>
              <a:rPr lang="en-GB" sz="1200" kern="1200" dirty="0" err="1" smtClean="0">
                <a:solidFill>
                  <a:schemeClr val="tx1"/>
                </a:solidFill>
                <a:latin typeface="Arial" pitchFamily="84" charset="0"/>
                <a:ea typeface="ＭＳ Ｐゴシック" pitchFamily="84" charset="-128"/>
                <a:cs typeface="ＭＳ Ｐゴシック" pitchFamily="84" charset="-128"/>
              </a:rPr>
              <a:t>Ormskirk</a:t>
            </a:r>
            <a:r>
              <a:rPr lang="en-GB" sz="1200" kern="1200" dirty="0" smtClean="0">
                <a:solidFill>
                  <a:schemeClr val="tx1"/>
                </a:solidFill>
                <a:latin typeface="Arial" pitchFamily="84" charset="0"/>
                <a:ea typeface="ＭＳ Ｐゴシック" pitchFamily="84" charset="-128"/>
                <a:cs typeface="ＭＳ Ｐゴシック" pitchFamily="84" charset="-128"/>
              </a:rPr>
              <a:t> Campus of the University.</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pPr lvl="0"/>
            <a:r>
              <a:rPr lang="en-GB" sz="1200" kern="1200" dirty="0" smtClean="0">
                <a:solidFill>
                  <a:schemeClr val="tx1"/>
                </a:solidFill>
                <a:latin typeface="Arial" pitchFamily="84" charset="0"/>
                <a:ea typeface="ＭＳ Ｐゴシック" pitchFamily="84" charset="-128"/>
                <a:cs typeface="ＭＳ Ｐゴシック" pitchFamily="84" charset="-128"/>
              </a:rPr>
              <a:t>Student Services provide comprehensive advice and support and can help you with almost anything to do with general student living.</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pPr lvl="0"/>
            <a:r>
              <a:rPr lang="en-GB" sz="1200" kern="1200" dirty="0" smtClean="0">
                <a:solidFill>
                  <a:schemeClr val="tx1"/>
                </a:solidFill>
                <a:latin typeface="Arial" pitchFamily="84" charset="0"/>
                <a:ea typeface="ＭＳ Ｐゴシック" pitchFamily="84" charset="-128"/>
                <a:cs typeface="ＭＳ Ｐゴシック" pitchFamily="84" charset="-128"/>
              </a:rPr>
              <a:t>Specialist teams within Student Services will assist with issues relating to finance, disability, health, welfare, counselling, personal problems and study problems</a:t>
            </a:r>
          </a:p>
          <a:p>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kern="1200" dirty="0" smtClean="0">
                <a:solidFill>
                  <a:schemeClr val="tx1"/>
                </a:solidFill>
                <a:latin typeface="Arial" pitchFamily="84" charset="0"/>
                <a:ea typeface="ＭＳ Ｐゴシック" pitchFamily="84" charset="-128"/>
                <a:cs typeface="ＭＳ Ｐゴシック" pitchFamily="84" charset="-128"/>
              </a:rPr>
              <a:t>You can visit the Student Information Desk in the Student Information Centre to access any of the services and appointments will be made if necessary</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pPr lvl="0"/>
            <a:r>
              <a:rPr lang="en-GB" sz="1200" kern="1200" dirty="0" smtClean="0">
                <a:solidFill>
                  <a:schemeClr val="tx1"/>
                </a:solidFill>
                <a:latin typeface="Arial" pitchFamily="84" charset="0"/>
                <a:ea typeface="ＭＳ Ｐゴシック" pitchFamily="84" charset="-128"/>
                <a:cs typeface="ＭＳ Ｐゴシック" pitchFamily="84" charset="-128"/>
              </a:rPr>
              <a:t>You can also contact Student Services for help and support via the telephone and by email.</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pPr lvl="0"/>
            <a:r>
              <a:rPr lang="en-GB" sz="1200" kern="1200" dirty="0" smtClean="0">
                <a:solidFill>
                  <a:schemeClr val="tx1"/>
                </a:solidFill>
                <a:latin typeface="Arial" pitchFamily="84" charset="0"/>
                <a:ea typeface="ＭＳ Ｐゴシック" pitchFamily="84" charset="-128"/>
                <a:cs typeface="ＭＳ Ｐゴシック" pitchFamily="84" charset="-128"/>
              </a:rPr>
              <a:t>A wealth of information on how to access help and support from Student Services is available on the Student Services web pages </a:t>
            </a:r>
            <a:r>
              <a:rPr lang="en-GB" sz="1200" b="1" kern="1200" dirty="0" err="1" smtClean="0">
                <a:solidFill>
                  <a:schemeClr val="tx1"/>
                </a:solidFill>
                <a:latin typeface="Arial" pitchFamily="84" charset="0"/>
                <a:ea typeface="ＭＳ Ｐゴシック" pitchFamily="84" charset="-128"/>
                <a:cs typeface="ＭＳ Ｐゴシック" pitchFamily="84" charset="-128"/>
              </a:rPr>
              <a:t>edgehill.ac.uk/studentservices</a:t>
            </a:r>
            <a:r>
              <a:rPr lang="en-GB" sz="1200" b="1" kern="1200" dirty="0" smtClean="0">
                <a:solidFill>
                  <a:schemeClr val="tx1"/>
                </a:solidFill>
                <a:latin typeface="Arial" pitchFamily="84" charset="0"/>
                <a:ea typeface="ＭＳ Ｐゴシック" pitchFamily="84" charset="-128"/>
                <a:cs typeface="ＭＳ Ｐゴシック" pitchFamily="84" charset="-128"/>
              </a:rPr>
              <a:t> </a:t>
            </a:r>
            <a:endParaRPr lang="en-GB" sz="1200" kern="1200" dirty="0" smtClean="0">
              <a:solidFill>
                <a:schemeClr val="tx1"/>
              </a:solidFill>
              <a:latin typeface="Arial" pitchFamily="84" charset="0"/>
              <a:ea typeface="ＭＳ Ｐゴシック" pitchFamily="84" charset="-128"/>
              <a:cs typeface="ＭＳ Ｐゴシック" pitchFamily="84" charset="-128"/>
            </a:endParaRPr>
          </a:p>
          <a:p>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kern="1200" dirty="0" smtClean="0">
                <a:solidFill>
                  <a:schemeClr val="tx1"/>
                </a:solidFill>
                <a:latin typeface="Arial" pitchFamily="84" charset="0"/>
                <a:ea typeface="ＭＳ Ｐゴシック" pitchFamily="84" charset="-128"/>
                <a:cs typeface="ＭＳ Ｐゴシック" pitchFamily="84" charset="-128"/>
              </a:rPr>
              <a:t>The Careers Centre is in the Student Information Centre which is located on the </a:t>
            </a:r>
            <a:r>
              <a:rPr lang="en-GB" sz="1200" kern="1200" dirty="0" err="1" smtClean="0">
                <a:solidFill>
                  <a:schemeClr val="tx1"/>
                </a:solidFill>
                <a:latin typeface="Arial" pitchFamily="84" charset="0"/>
                <a:ea typeface="ＭＳ Ｐゴシック" pitchFamily="84" charset="-128"/>
                <a:cs typeface="ＭＳ Ｐゴシック" pitchFamily="84" charset="-128"/>
              </a:rPr>
              <a:t>Ormskirk</a:t>
            </a:r>
            <a:r>
              <a:rPr lang="en-GB" sz="1200" kern="1200" dirty="0" smtClean="0">
                <a:solidFill>
                  <a:schemeClr val="tx1"/>
                </a:solidFill>
                <a:latin typeface="Arial" pitchFamily="84" charset="0"/>
                <a:ea typeface="ＭＳ Ｐゴシック" pitchFamily="84" charset="-128"/>
                <a:cs typeface="ＭＳ Ｐゴシック" pitchFamily="84" charset="-128"/>
              </a:rPr>
              <a:t> Campus of the University</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pPr lvl="0"/>
            <a:r>
              <a:rPr lang="en-GB" sz="1200" kern="1200" dirty="0" smtClean="0">
                <a:solidFill>
                  <a:schemeClr val="tx1"/>
                </a:solidFill>
                <a:latin typeface="Arial" pitchFamily="84" charset="0"/>
                <a:ea typeface="ＭＳ Ｐゴシック" pitchFamily="84" charset="-128"/>
                <a:cs typeface="ＭＳ Ｐゴシック" pitchFamily="84" charset="-128"/>
              </a:rPr>
              <a:t>To make an appointment with a Careers Advisor or to pick up information leaflets, call into the Careers Centre</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pPr lvl="0"/>
            <a:r>
              <a:rPr lang="en-GB" sz="1200" kern="1200" dirty="0" smtClean="0">
                <a:solidFill>
                  <a:schemeClr val="tx1"/>
                </a:solidFill>
                <a:latin typeface="Arial" pitchFamily="84" charset="0"/>
                <a:ea typeface="ＭＳ Ｐゴシック" pitchFamily="84" charset="-128"/>
                <a:cs typeface="ＭＳ Ｐゴシック" pitchFamily="84" charset="-128"/>
              </a:rPr>
              <a:t>Enquiries and appointments can also be dealt with on the telephone or by </a:t>
            </a:r>
          </a:p>
          <a:p>
            <a:r>
              <a:rPr lang="en-GB" sz="1200" kern="1200" dirty="0" smtClean="0">
                <a:solidFill>
                  <a:schemeClr val="tx1"/>
                </a:solidFill>
                <a:latin typeface="Arial" pitchFamily="84" charset="0"/>
                <a:ea typeface="ＭＳ Ｐゴシック" pitchFamily="84" charset="-128"/>
                <a:cs typeface="ＭＳ Ｐゴシック" pitchFamily="84" charset="-128"/>
              </a:rPr>
              <a:t>e –mail </a:t>
            </a:r>
            <a:r>
              <a:rPr lang="en-GB" sz="1200" u="sng" kern="1200" dirty="0" err="1" smtClean="0">
                <a:solidFill>
                  <a:schemeClr val="tx1"/>
                </a:solidFill>
                <a:latin typeface="Arial" pitchFamily="84" charset="0"/>
                <a:ea typeface="ＭＳ Ｐゴシック" pitchFamily="84" charset="-128"/>
                <a:cs typeface="ＭＳ Ｐゴシック" pitchFamily="84" charset="-128"/>
                <a:hlinkClick r:id="rId3"/>
              </a:rPr>
              <a:t>careers@edgehill.ac.uk</a:t>
            </a:r>
            <a:endParaRPr lang="en-GB" sz="1200" kern="1200" dirty="0" smtClean="0">
              <a:solidFill>
                <a:schemeClr val="tx1"/>
              </a:solidFill>
              <a:latin typeface="Arial" pitchFamily="84" charset="0"/>
              <a:ea typeface="ＭＳ Ｐゴシック" pitchFamily="84" charset="-128"/>
              <a:cs typeface="ＭＳ Ｐゴシック" pitchFamily="84" charset="-128"/>
            </a:endParaRPr>
          </a:p>
          <a:p>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kern="1200" dirty="0" smtClean="0">
                <a:solidFill>
                  <a:schemeClr val="tx1"/>
                </a:solidFill>
                <a:latin typeface="Arial" pitchFamily="84" charset="0"/>
                <a:ea typeface="ＭＳ Ｐゴシック" pitchFamily="84" charset="-128"/>
                <a:cs typeface="ＭＳ Ｐゴシック" pitchFamily="84" charset="-128"/>
              </a:rPr>
              <a:t>If you are unable to call into the Careers Centre to attend an appointment, a service is available to receive Careers Advice by e-mail. This is accessed through the careers web pages by completing some basic details and then attaching documents to be checked by a Careers Advisor such as a CV and letter of applications</a:t>
            </a:r>
          </a:p>
          <a:p>
            <a:r>
              <a:rPr lang="en-GB" sz="1200" kern="1200" dirty="0" smtClean="0">
                <a:solidFill>
                  <a:schemeClr val="tx1"/>
                </a:solidFill>
                <a:latin typeface="Arial" pitchFamily="84" charset="0"/>
                <a:ea typeface="ＭＳ Ｐゴシック" pitchFamily="84" charset="-128"/>
                <a:cs typeface="ＭＳ Ｐゴシック" pitchFamily="84" charset="-128"/>
              </a:rPr>
              <a:t> </a:t>
            </a:r>
          </a:p>
          <a:p>
            <a:pPr lvl="0"/>
            <a:r>
              <a:rPr lang="en-GB" sz="1200" kern="1200" dirty="0" smtClean="0">
                <a:solidFill>
                  <a:schemeClr val="tx1"/>
                </a:solidFill>
                <a:latin typeface="Arial" pitchFamily="84" charset="0"/>
                <a:ea typeface="ＭＳ Ｐゴシック" pitchFamily="84" charset="-128"/>
                <a:cs typeface="ＭＳ Ｐゴシック" pitchFamily="84" charset="-128"/>
              </a:rPr>
              <a:t>For further information on accessing support from the Careers Centre and to look for job vacancies, visit the Careers web pages </a:t>
            </a:r>
            <a:r>
              <a:rPr lang="en-GB" sz="1200" b="1" kern="1200" dirty="0" err="1" smtClean="0">
                <a:solidFill>
                  <a:schemeClr val="tx1"/>
                </a:solidFill>
                <a:latin typeface="Arial" pitchFamily="84" charset="0"/>
                <a:ea typeface="ＭＳ Ｐゴシック" pitchFamily="84" charset="-128"/>
                <a:cs typeface="ＭＳ Ｐゴシック" pitchFamily="84" charset="-128"/>
              </a:rPr>
              <a:t>edgehill.ac.uk</a:t>
            </a:r>
            <a:r>
              <a:rPr lang="en-GB" sz="1200" b="1" kern="1200" dirty="0" smtClean="0">
                <a:solidFill>
                  <a:schemeClr val="tx1"/>
                </a:solidFill>
                <a:latin typeface="Arial" pitchFamily="84" charset="0"/>
                <a:ea typeface="ＭＳ Ｐゴシック" pitchFamily="84" charset="-128"/>
                <a:cs typeface="ＭＳ Ｐゴシック" pitchFamily="84" charset="-128"/>
              </a:rPr>
              <a:t>/careers</a:t>
            </a:r>
            <a:endParaRPr lang="en-GB" sz="1200" kern="1200" dirty="0" smtClean="0">
              <a:solidFill>
                <a:schemeClr val="tx1"/>
              </a:solidFill>
              <a:latin typeface="Arial" pitchFamily="84" charset="0"/>
              <a:ea typeface="ＭＳ Ｐゴシック" pitchFamily="84" charset="-128"/>
              <a:cs typeface="ＭＳ Ｐゴシック" pitchFamily="84" charset="-128"/>
            </a:endParaRPr>
          </a:p>
          <a:p>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7</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kern="1200" dirty="0" smtClean="0">
                <a:solidFill>
                  <a:schemeClr val="tx1"/>
                </a:solidFill>
                <a:latin typeface="Arial" pitchFamily="84" charset="0"/>
                <a:ea typeface="ＭＳ Ｐゴシック" pitchFamily="84" charset="-128"/>
                <a:cs typeface="ＭＳ Ｐゴシック" pitchFamily="84" charset="-128"/>
              </a:rPr>
              <a:t>The Students’ Union office is based in the Student Hub on the </a:t>
            </a:r>
            <a:r>
              <a:rPr lang="en-GB" sz="1200" kern="1200" dirty="0" err="1" smtClean="0">
                <a:solidFill>
                  <a:schemeClr val="tx1"/>
                </a:solidFill>
                <a:latin typeface="Arial" pitchFamily="84" charset="0"/>
                <a:ea typeface="ＭＳ Ｐゴシック" pitchFamily="84" charset="-128"/>
                <a:cs typeface="ＭＳ Ｐゴシック" pitchFamily="84" charset="-128"/>
              </a:rPr>
              <a:t>Ormskirk</a:t>
            </a:r>
            <a:r>
              <a:rPr lang="en-GB" sz="1200" kern="1200" dirty="0" smtClean="0">
                <a:solidFill>
                  <a:schemeClr val="tx1"/>
                </a:solidFill>
                <a:latin typeface="Arial" pitchFamily="84" charset="0"/>
                <a:ea typeface="ＭＳ Ｐゴシック" pitchFamily="84" charset="-128"/>
                <a:cs typeface="ＭＳ Ｐゴシック" pitchFamily="84" charset="-128"/>
              </a:rPr>
              <a:t> campus of the University</a:t>
            </a:r>
          </a:p>
          <a:p>
            <a:r>
              <a:rPr lang="en-GB" sz="1200" b="1" kern="1200" dirty="0" smtClean="0">
                <a:solidFill>
                  <a:schemeClr val="tx1"/>
                </a:solidFill>
                <a:latin typeface="Arial" pitchFamily="84" charset="0"/>
                <a:ea typeface="ＭＳ Ｐゴシック" pitchFamily="84" charset="-128"/>
                <a:cs typeface="ＭＳ Ｐゴシック" pitchFamily="84" charset="-128"/>
              </a:rPr>
              <a:t> </a:t>
            </a:r>
            <a:endParaRPr lang="en-GB" sz="1200" kern="1200" dirty="0" smtClean="0">
              <a:solidFill>
                <a:schemeClr val="tx1"/>
              </a:solidFill>
              <a:latin typeface="Arial" pitchFamily="84" charset="0"/>
              <a:ea typeface="ＭＳ Ｐゴシック" pitchFamily="84" charset="-128"/>
              <a:cs typeface="ＭＳ Ｐゴシック" pitchFamily="84" charset="-128"/>
            </a:endParaRPr>
          </a:p>
          <a:p>
            <a:pPr lvl="0"/>
            <a:r>
              <a:rPr lang="en-GB" sz="1200" kern="1200" dirty="0" smtClean="0">
                <a:solidFill>
                  <a:schemeClr val="tx1"/>
                </a:solidFill>
                <a:latin typeface="Arial" pitchFamily="84" charset="0"/>
                <a:ea typeface="ＭＳ Ｐゴシック" pitchFamily="84" charset="-128"/>
                <a:cs typeface="ＭＳ Ｐゴシック" pitchFamily="84" charset="-128"/>
              </a:rPr>
              <a:t>Edge Hill Students Union exists to:</a:t>
            </a:r>
          </a:p>
          <a:p>
            <a:pPr lvl="1"/>
            <a:r>
              <a:rPr lang="en-GB" sz="1200" kern="1200" dirty="0" smtClean="0">
                <a:solidFill>
                  <a:schemeClr val="tx1"/>
                </a:solidFill>
                <a:latin typeface="Arial" pitchFamily="84" charset="0"/>
                <a:ea typeface="ＭＳ Ｐゴシック" pitchFamily="84" charset="-128"/>
                <a:cs typeface="+mn-cs"/>
              </a:rPr>
              <a:t>Promote the interests and welfare of our students;</a:t>
            </a:r>
          </a:p>
          <a:p>
            <a:pPr lvl="1"/>
            <a:r>
              <a:rPr lang="en-GB" sz="1200" kern="1200" dirty="0" smtClean="0">
                <a:solidFill>
                  <a:schemeClr val="tx1"/>
                </a:solidFill>
                <a:latin typeface="Arial" pitchFamily="84" charset="0"/>
                <a:ea typeface="ＭＳ Ｐゴシック" pitchFamily="84" charset="-128"/>
                <a:cs typeface="+mn-cs"/>
              </a:rPr>
              <a:t>Be the recognised representative channel between students and Edge Hill University and any other external bodies </a:t>
            </a:r>
          </a:p>
          <a:p>
            <a:pPr lvl="1"/>
            <a:endParaRPr lang="en-GB" sz="1200" kern="1200" dirty="0" smtClean="0">
              <a:solidFill>
                <a:schemeClr val="tx1"/>
              </a:solidFill>
              <a:latin typeface="Arial" pitchFamily="84" charset="0"/>
              <a:ea typeface="ＭＳ Ｐゴシック" pitchFamily="84" charset="-128"/>
              <a:cs typeface="ＭＳ Ｐゴシック" pitchFamily="84" charset="-128"/>
            </a:endParaRPr>
          </a:p>
        </p:txBody>
      </p:sp>
      <p:sp>
        <p:nvSpPr>
          <p:cNvPr id="4" name="Slide Number Placeholder 3"/>
          <p:cNvSpPr>
            <a:spLocks noGrp="1"/>
          </p:cNvSpPr>
          <p:nvPr>
            <p:ph type="sldNum" sz="quarter" idx="10"/>
          </p:nvPr>
        </p:nvSpPr>
        <p:spPr/>
        <p:txBody>
          <a:bodyPr/>
          <a:lstStyle/>
          <a:p>
            <a:fld id="{268DCEDC-7C1E-4F0B-8ACB-98C44ACAC364}" type="slidenum">
              <a:rPr lang="en-GB" smtClean="0"/>
              <a:pPr/>
              <a:t>9</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latin typeface="Arial" pitchFamily="84" charset="0"/>
                <a:ea typeface="ＭＳ Ｐゴシック" pitchFamily="84" charset="-128"/>
                <a:cs typeface="ＭＳ Ｐゴシック" pitchFamily="84" charset="-128"/>
              </a:rPr>
              <a:t>Edge Hill Students Union exists to:</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latin typeface="Arial" pitchFamily="84" charset="0"/>
                <a:ea typeface="ＭＳ Ｐゴシック" pitchFamily="84" charset="-128"/>
                <a:cs typeface="+mn-cs"/>
              </a:rPr>
              <a:t>Provide social, cultural, sporting and recreational activities and forums for discussions and debate for the personal development of our students</a:t>
            </a:r>
          </a:p>
          <a:p>
            <a:r>
              <a:rPr lang="en-GB" sz="1200" b="1" kern="1200" dirty="0" smtClean="0">
                <a:solidFill>
                  <a:schemeClr val="tx1"/>
                </a:solidFill>
                <a:latin typeface="Arial" pitchFamily="84" charset="0"/>
                <a:ea typeface="ＭＳ Ｐゴシック" pitchFamily="84" charset="-128"/>
                <a:cs typeface="ＭＳ Ｐゴシック" pitchFamily="84" charset="-128"/>
              </a:rPr>
              <a:t> </a:t>
            </a:r>
            <a:endParaRPr lang="en-GB" sz="1200" kern="1200" dirty="0" smtClean="0">
              <a:solidFill>
                <a:schemeClr val="tx1"/>
              </a:solidFill>
              <a:latin typeface="Arial" pitchFamily="84" charset="0"/>
              <a:ea typeface="ＭＳ Ｐゴシック" pitchFamily="84" charset="-128"/>
              <a:cs typeface="ＭＳ Ｐゴシック" pitchFamily="8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kern="1200" dirty="0" smtClean="0">
              <a:solidFill>
                <a:schemeClr val="tx1"/>
              </a:solidFill>
              <a:latin typeface="Arial" pitchFamily="84" charset="0"/>
              <a:ea typeface="ＭＳ Ｐゴシック" pitchFamily="84" charset="-128"/>
              <a:cs typeface="ＭＳ Ｐゴシック" pitchFamily="8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latin typeface="Arial" pitchFamily="84" charset="0"/>
                <a:ea typeface="ＭＳ Ｐゴシック" pitchFamily="84" charset="-128"/>
                <a:cs typeface="ＭＳ Ｐゴシック" pitchFamily="84" charset="-128"/>
              </a:rPr>
              <a:t>For further information about the Students’ Union, access the students’ union web pages</a:t>
            </a:r>
            <a:r>
              <a:rPr lang="en-GB" sz="1200" b="1" kern="1200" dirty="0" smtClean="0">
                <a:solidFill>
                  <a:schemeClr val="tx1"/>
                </a:solidFill>
                <a:latin typeface="Arial" pitchFamily="84" charset="0"/>
                <a:ea typeface="ＭＳ Ｐゴシック" pitchFamily="84" charset="-128"/>
                <a:cs typeface="ＭＳ Ｐゴシック" pitchFamily="84" charset="-128"/>
              </a:rPr>
              <a:t> </a:t>
            </a:r>
            <a:r>
              <a:rPr lang="en-GB" sz="1200" b="1" kern="1200" dirty="0" err="1" smtClean="0">
                <a:solidFill>
                  <a:schemeClr val="tx1"/>
                </a:solidFill>
                <a:latin typeface="Arial" pitchFamily="84" charset="0"/>
                <a:ea typeface="ＭＳ Ｐゴシック" pitchFamily="84" charset="-128"/>
                <a:cs typeface="ＭＳ Ｐゴシック" pitchFamily="84" charset="-128"/>
              </a:rPr>
              <a:t>edgehillsu.com</a:t>
            </a:r>
            <a:endParaRPr lang="en-GB" sz="1200" kern="1200" dirty="0" smtClean="0">
              <a:solidFill>
                <a:schemeClr val="tx1"/>
              </a:solidFill>
              <a:latin typeface="Arial" pitchFamily="84" charset="0"/>
              <a:ea typeface="ＭＳ Ｐゴシック" pitchFamily="84" charset="-128"/>
              <a:cs typeface="ＭＳ Ｐゴシック" pitchFamily="84" charset="-128"/>
            </a:endParaRPr>
          </a:p>
          <a:p>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10</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Arial" pitchFamily="84" charset="0"/>
                <a:ea typeface="ＭＳ Ｐゴシック" pitchFamily="84" charset="-128"/>
                <a:cs typeface="ＭＳ Ｐゴシック" pitchFamily="84" charset="-128"/>
              </a:rPr>
              <a:t> </a:t>
            </a:r>
            <a:endParaRPr lang="en-GB" sz="1200" kern="1200" dirty="0" smtClean="0">
              <a:solidFill>
                <a:schemeClr val="tx1"/>
              </a:solidFill>
              <a:latin typeface="Arial" pitchFamily="84" charset="0"/>
              <a:ea typeface="ＭＳ Ｐゴシック" pitchFamily="84" charset="-128"/>
              <a:cs typeface="ＭＳ Ｐゴシック" pitchFamily="84" charset="-128"/>
            </a:endParaRPr>
          </a:p>
          <a:p>
            <a:pPr lvl="0"/>
            <a:r>
              <a:rPr lang="en-GB" sz="1200" kern="1200" dirty="0" smtClean="0">
                <a:solidFill>
                  <a:schemeClr val="tx1"/>
                </a:solidFill>
                <a:latin typeface="Arial" pitchFamily="84" charset="0"/>
                <a:ea typeface="ＭＳ Ｐゴシック" pitchFamily="84" charset="-128"/>
                <a:cs typeface="ＭＳ Ｐゴシック" pitchFamily="84" charset="-128"/>
              </a:rPr>
              <a:t>To apply for an ‘NUS Extra’ student discount card, go to the NUS web site </a:t>
            </a:r>
            <a:r>
              <a:rPr lang="en-GB" sz="1200" b="1" kern="1200" dirty="0" err="1" smtClean="0">
                <a:solidFill>
                  <a:schemeClr val="tx1"/>
                </a:solidFill>
                <a:latin typeface="Arial" pitchFamily="84" charset="0"/>
                <a:ea typeface="ＭＳ Ｐゴシック" pitchFamily="84" charset="-128"/>
                <a:cs typeface="ＭＳ Ｐゴシック" pitchFamily="84" charset="-128"/>
              </a:rPr>
              <a:t>nus.org.uk</a:t>
            </a:r>
            <a:r>
              <a:rPr lang="en-GB" sz="1200" kern="1200" dirty="0" smtClean="0">
                <a:solidFill>
                  <a:schemeClr val="tx1"/>
                </a:solidFill>
                <a:latin typeface="Arial" pitchFamily="84" charset="0"/>
                <a:ea typeface="ＭＳ Ｐゴシック" pitchFamily="84" charset="-128"/>
                <a:cs typeface="ＭＳ Ｐゴシック" pitchFamily="84" charset="-128"/>
              </a:rPr>
              <a:t>. Photographs and payment for the card is all completed online. NUS will send purchased cards to the Edge Hill students’ union office where you can either collect them in person or have it posted to you by sending a stamped and self addressed envelope to the address</a:t>
            </a:r>
            <a:r>
              <a:rPr lang="en-GB" sz="1200" kern="1200" baseline="0" dirty="0" smtClean="0">
                <a:solidFill>
                  <a:schemeClr val="tx1"/>
                </a:solidFill>
                <a:latin typeface="Arial" pitchFamily="84" charset="0"/>
                <a:ea typeface="ＭＳ Ｐゴシック" pitchFamily="84" charset="-128"/>
                <a:cs typeface="ＭＳ Ｐゴシック" pitchFamily="84" charset="-128"/>
              </a:rPr>
              <a:t> shown </a:t>
            </a:r>
            <a:r>
              <a:rPr lang="en-GB" sz="1200" kern="1200" baseline="0" smtClean="0">
                <a:solidFill>
                  <a:schemeClr val="tx1"/>
                </a:solidFill>
                <a:latin typeface="Arial" pitchFamily="84" charset="0"/>
                <a:ea typeface="ＭＳ Ｐゴシック" pitchFamily="84" charset="-128"/>
                <a:cs typeface="ＭＳ Ｐゴシック" pitchFamily="84" charset="-128"/>
              </a:rPr>
              <a:t>on screen.</a:t>
            </a:r>
            <a:endParaRPr lang="en-GB" dirty="0" smtClean="0"/>
          </a:p>
          <a:p>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11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pic>
        <p:nvPicPr>
          <p:cNvPr id="3" name="Picture 9" descr="EHU New Logo 1.ai"/>
          <p:cNvPicPr>
            <a:picLocks noChangeAspect="1"/>
          </p:cNvPicPr>
          <p:nvPr userDrawn="1"/>
        </p:nvPicPr>
        <p:blipFill>
          <a:blip r:embed="rId3" cstate="print"/>
          <a:srcRect l="37433" t="78030" r="33109" b="10963"/>
          <a:stretch>
            <a:fillRect/>
          </a:stretch>
        </p:blipFill>
        <p:spPr bwMode="auto">
          <a:xfrm>
            <a:off x="2830513" y="1143000"/>
            <a:ext cx="3482975" cy="1841500"/>
          </a:xfrm>
          <a:prstGeom prst="rect">
            <a:avLst/>
          </a:prstGeom>
          <a:noFill/>
          <a:ln w="9525">
            <a:noFill/>
            <a:miter lim="800000"/>
            <a:headEnd/>
            <a:tailEnd/>
          </a:ln>
        </p:spPr>
      </p:pic>
      <p:sp>
        <p:nvSpPr>
          <p:cNvPr id="15" name="Title 14"/>
          <p:cNvSpPr>
            <a:spLocks noGrp="1"/>
          </p:cNvSpPr>
          <p:nvPr>
            <p:ph type="title"/>
          </p:nvPr>
        </p:nvSpPr>
        <p:spPr>
          <a:xfrm>
            <a:off x="0" y="3645024"/>
            <a:ext cx="9144000" cy="850106"/>
          </a:xfrm>
          <a:prstGeom prst="rect">
            <a:avLst/>
          </a:prstGeom>
        </p:spPr>
        <p:txBody>
          <a:bodyPr vert="horz"/>
          <a:lstStyle>
            <a:lvl1pPr>
              <a:defRPr sz="3600">
                <a:latin typeface="Georgia"/>
                <a:cs typeface="Georgia"/>
              </a:defRPr>
            </a:lvl1pPr>
          </a:lstStyle>
          <a:p>
            <a:r>
              <a:rPr lang="en-GB" dirty="0"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Column Text, Image">
    <p:spTree>
      <p:nvGrpSpPr>
        <p:cNvPr id="1" name=""/>
        <p:cNvGrpSpPr/>
        <p:nvPr/>
      </p:nvGrpSpPr>
      <p:grpSpPr>
        <a:xfrm>
          <a:off x="0" y="0"/>
          <a:ext cx="0" cy="0"/>
          <a:chOff x="0" y="0"/>
          <a:chExt cx="0" cy="0"/>
        </a:xfrm>
      </p:grpSpPr>
      <p:pic>
        <p:nvPicPr>
          <p:cNvPr id="4"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3" name="Content Placeholder 2"/>
          <p:cNvSpPr>
            <a:spLocks noGrp="1"/>
          </p:cNvSpPr>
          <p:nvPr>
            <p:ph idx="1"/>
          </p:nvPr>
        </p:nvSpPr>
        <p:spPr>
          <a:xfrm>
            <a:off x="423314" y="1988840"/>
            <a:ext cx="8219256" cy="186651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e Column Tex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314" y="1988840"/>
            <a:ext cx="8219256" cy="410716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2 images">
    <p:spTree>
      <p:nvGrpSpPr>
        <p:cNvPr id="1" name=""/>
        <p:cNvGrpSpPr/>
        <p:nvPr/>
      </p:nvGrpSpPr>
      <p:grpSpPr>
        <a:xfrm>
          <a:off x="0" y="0"/>
          <a:ext cx="0" cy="0"/>
          <a:chOff x="0" y="0"/>
          <a:chExt cx="0" cy="0"/>
        </a:xfrm>
      </p:grpSpPr>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4" name="Content Placeholder 2"/>
          <p:cNvSpPr>
            <a:spLocks noGrp="1"/>
          </p:cNvSpPr>
          <p:nvPr>
            <p:ph idx="1"/>
          </p:nvPr>
        </p:nvSpPr>
        <p:spPr bwMode="auto">
          <a:xfrm>
            <a:off x="3429000" y="1977568"/>
            <a:ext cx="52578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buNone/>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Picture Placeholder 2"/>
          <p:cNvSpPr>
            <a:spLocks noGrp="1"/>
          </p:cNvSpPr>
          <p:nvPr>
            <p:ph type="pic" sz="quarter" idx="10"/>
          </p:nvPr>
        </p:nvSpPr>
        <p:spPr>
          <a:xfrm>
            <a:off x="441326" y="1986644"/>
            <a:ext cx="2706688" cy="1801813"/>
          </a:xfrm>
          <a:prstGeom prst="rect">
            <a:avLst/>
          </a:prstGeom>
        </p:spPr>
        <p:txBody>
          <a:bodyPr vert="horz"/>
          <a:lstStyle/>
          <a:p>
            <a:pPr lvl="0"/>
            <a:endParaRPr lang="en-US" noProof="0"/>
          </a:p>
        </p:txBody>
      </p:sp>
      <p:sp>
        <p:nvSpPr>
          <p:cNvPr id="9" name="Picture Placeholder 2"/>
          <p:cNvSpPr>
            <a:spLocks noGrp="1"/>
          </p:cNvSpPr>
          <p:nvPr>
            <p:ph type="pic" sz="quarter" idx="11"/>
          </p:nvPr>
        </p:nvSpPr>
        <p:spPr>
          <a:xfrm>
            <a:off x="441325" y="4069445"/>
            <a:ext cx="2706688" cy="1801813"/>
          </a:xfrm>
          <a:prstGeom prst="rect">
            <a:avLst/>
          </a:prstGeom>
        </p:spPr>
        <p:txBody>
          <a:bodyPr vert="horz"/>
          <a:lstStyle/>
          <a:p>
            <a:pPr lvl="0"/>
            <a:endParaRPr lang="en-U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lumns">
    <p:spTree>
      <p:nvGrpSpPr>
        <p:cNvPr id="1" name=""/>
        <p:cNvGrpSpPr/>
        <p:nvPr/>
      </p:nvGrpSpPr>
      <p:grpSpPr>
        <a:xfrm>
          <a:off x="0" y="0"/>
          <a:ext cx="0" cy="0"/>
          <a:chOff x="0" y="0"/>
          <a:chExt cx="0" cy="0"/>
        </a:xfrm>
      </p:grpSpPr>
      <p:pic>
        <p:nvPicPr>
          <p:cNvPr id="5"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8" name="Content Placeholder 2"/>
          <p:cNvSpPr>
            <a:spLocks noGrp="1"/>
          </p:cNvSpPr>
          <p:nvPr>
            <p:ph idx="10"/>
          </p:nvPr>
        </p:nvSpPr>
        <p:spPr>
          <a:xfrm>
            <a:off x="423314" y="198884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14" name="Content Placeholder 2"/>
          <p:cNvSpPr>
            <a:spLocks noGrp="1"/>
          </p:cNvSpPr>
          <p:nvPr>
            <p:ph idx="11"/>
          </p:nvPr>
        </p:nvSpPr>
        <p:spPr>
          <a:xfrm>
            <a:off x="4639714" y="197485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7" name="Rectangle 16"/>
          <p:cNvSpPr>
            <a:spLocks noChangeArrowheads="1"/>
          </p:cNvSpPr>
          <p:nvPr userDrawn="1"/>
        </p:nvSpPr>
        <p:spPr bwMode="auto">
          <a:xfrm>
            <a:off x="-7938" y="6329363"/>
            <a:ext cx="9151938" cy="552450"/>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sp>
        <p:nvSpPr>
          <p:cNvPr id="1027" name="TextBox 13"/>
          <p:cNvSpPr txBox="1">
            <a:spLocks noChangeArrowheads="1"/>
          </p:cNvSpPr>
          <p:nvPr userDrawn="1"/>
        </p:nvSpPr>
        <p:spPr bwMode="auto">
          <a:xfrm>
            <a:off x="5695950" y="6381750"/>
            <a:ext cx="33131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24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24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24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defRPr/>
            </a:pPr>
            <a:r>
              <a:rPr lang="en-US" sz="2000" smtClean="0">
                <a:solidFill>
                  <a:schemeClr val="bg1"/>
                </a:solidFill>
                <a:latin typeface="Georgia" charset="0"/>
                <a:cs typeface="Georgia" charset="0"/>
              </a:rPr>
              <a:t>edgehill.ac.uk/ls</a:t>
            </a:r>
          </a:p>
        </p:txBody>
      </p:sp>
      <p:sp>
        <p:nvSpPr>
          <p:cNvPr id="2" name="Rectangle 1"/>
          <p:cNvSpPr>
            <a:spLocks noChangeArrowheads="1"/>
          </p:cNvSpPr>
          <p:nvPr userDrawn="1"/>
        </p:nvSpPr>
        <p:spPr bwMode="auto">
          <a:xfrm>
            <a:off x="0" y="0"/>
            <a:ext cx="9151938" cy="731838"/>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pic>
        <p:nvPicPr>
          <p:cNvPr id="1029" name="Picture 12" descr="EHU New Logo 1.ai"/>
          <p:cNvPicPr>
            <a:picLocks noChangeAspect="1"/>
          </p:cNvPicPr>
          <p:nvPr userDrawn="1"/>
        </p:nvPicPr>
        <p:blipFill>
          <a:blip r:embed="rId7" cstate="print"/>
          <a:srcRect l="10054" t="24980" r="15359" b="63754"/>
          <a:stretch>
            <a:fillRect/>
          </a:stretch>
        </p:blipFill>
        <p:spPr bwMode="auto">
          <a:xfrm>
            <a:off x="5795963" y="115888"/>
            <a:ext cx="3213100" cy="687387"/>
          </a:xfrm>
          <a:prstGeom prst="rect">
            <a:avLst/>
          </a:prstGeom>
          <a:noFill/>
          <a:ln w="9525">
            <a:noFill/>
            <a:miter lim="800000"/>
            <a:headEnd/>
            <a:tailEnd/>
          </a:ln>
        </p:spPr>
      </p:pic>
      <p:sp>
        <p:nvSpPr>
          <p:cNvPr id="19" name="Title 1"/>
          <p:cNvSpPr txBox="1">
            <a:spLocks/>
          </p:cNvSpPr>
          <p:nvPr userDrawn="1"/>
        </p:nvSpPr>
        <p:spPr>
          <a:xfrm>
            <a:off x="422275" y="806450"/>
            <a:ext cx="8253413" cy="1182688"/>
          </a:xfrm>
          <a:prstGeom prst="rect">
            <a:avLst/>
          </a:prstGeom>
        </p:spPr>
        <p:txBody>
          <a:bodyPr/>
          <a:lstStyle>
            <a:lvl1pPr algn="l" rtl="0" eaLnBrk="0" fontAlgn="base" hangingPunct="0">
              <a:spcBef>
                <a:spcPct val="0"/>
              </a:spcBef>
              <a:spcAft>
                <a:spcPct val="0"/>
              </a:spcAft>
              <a:defRPr sz="4400" kern="1200">
                <a:solidFill>
                  <a:schemeClr val="tx1"/>
                </a:solidFill>
                <a:latin typeface="Georgia"/>
                <a:ea typeface="ＭＳ Ｐゴシック" pitchFamily="84" charset="-128"/>
                <a:cs typeface="Georgia"/>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endParaRPr lang="en-GB" dirty="0"/>
          </a:p>
        </p:txBody>
      </p:sp>
      <p:pic>
        <p:nvPicPr>
          <p:cNvPr id="1031" name="Picture 17" descr="facebook.png"/>
          <p:cNvPicPr>
            <a:picLocks noChangeAspect="1"/>
          </p:cNvPicPr>
          <p:nvPr userDrawn="1"/>
        </p:nvPicPr>
        <p:blipFill>
          <a:blip r:embed="rId8" cstate="print"/>
          <a:srcRect/>
          <a:stretch>
            <a:fillRect/>
          </a:stretch>
        </p:blipFill>
        <p:spPr bwMode="auto">
          <a:xfrm>
            <a:off x="319088" y="6488113"/>
            <a:ext cx="192087" cy="192087"/>
          </a:xfrm>
          <a:prstGeom prst="rect">
            <a:avLst/>
          </a:prstGeom>
          <a:noFill/>
          <a:ln w="9525">
            <a:noFill/>
            <a:miter lim="800000"/>
            <a:headEnd/>
            <a:tailEnd/>
          </a:ln>
        </p:spPr>
      </p:pic>
      <p:pic>
        <p:nvPicPr>
          <p:cNvPr id="1032" name="Picture 20" descr="twitter.png"/>
          <p:cNvPicPr>
            <a:picLocks noChangeAspect="1"/>
          </p:cNvPicPr>
          <p:nvPr userDrawn="1"/>
        </p:nvPicPr>
        <p:blipFill>
          <a:blip r:embed="rId9" cstate="print"/>
          <a:srcRect/>
          <a:stretch>
            <a:fillRect/>
          </a:stretch>
        </p:blipFill>
        <p:spPr bwMode="auto">
          <a:xfrm>
            <a:off x="646113" y="6488113"/>
            <a:ext cx="192087" cy="1920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19" r:id="rId3"/>
    <p:sldLayoutId id="2147483720" r:id="rId4"/>
    <p:sldLayoutId id="2147483723" r:id="rId5"/>
  </p:sldLayoutIdLst>
  <p:txStyles>
    <p:titleStyle>
      <a:lvl1pPr algn="ctr" rtl="0" eaLnBrk="0" fontAlgn="base" hangingPunct="0">
        <a:spcBef>
          <a:spcPct val="0"/>
        </a:spcBef>
        <a:spcAft>
          <a:spcPct val="0"/>
        </a:spcAft>
        <a:defRPr sz="4400" kern="1200">
          <a:solidFill>
            <a:schemeClr val="tx1"/>
          </a:solidFill>
          <a:latin typeface="Arial" pitchFamily="84" charset="0"/>
          <a:ea typeface="ＭＳ Ｐゴシック" pitchFamily="84" charset="-128"/>
          <a:cs typeface="ＭＳ Ｐゴシック" pitchFamily="84" charset="-128"/>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2pPr>
      <a:lvl3pPr marL="11430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audio" Target="../media/audio1.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audio" Target="../media/audio2.wav"/><Relationship Id="rId6" Type="http://schemas.openxmlformats.org/officeDocument/2006/relationships/image" Target="../media/image6.png"/><Relationship Id="rId5" Type="http://schemas.openxmlformats.org/officeDocument/2006/relationships/hyperlink" Target="http://www.edgehil.ac.uk/studentservices" TargetMode="External"/><Relationship Id="rId4" Type="http://schemas.openxmlformats.org/officeDocument/2006/relationships/hyperlink" Target="mailto:StuServAdmin@edgehill.ac.uk"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audio" Target="../media/audio3.wav"/></Relationships>
</file>

<file path=ppt/slides/_rels/slide6.xml.rels><?xml version="1.0" encoding="UTF-8" standalone="yes"?>
<Relationships xmlns="http://schemas.openxmlformats.org/package/2006/relationships"><Relationship Id="rId3" Type="http://schemas.openxmlformats.org/officeDocument/2006/relationships/hyperlink" Target="mailto:careers@edgehill.ac.uk"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audio" Target="../media/audio4.wav"/><Relationship Id="rId5" Type="http://schemas.openxmlformats.org/officeDocument/2006/relationships/image" Target="../media/image6.png"/><Relationship Id="rId4" Type="http://schemas.openxmlformats.org/officeDocument/2006/relationships/hyperlink" Target="http://www.edgehil.ac.uk/career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audio" Target="../media/audio5.wav"/></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audio" Target="../media/audio6.wav"/><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audio" Target="../media/audio7.wav"/><Relationship Id="rId5" Type="http://schemas.openxmlformats.org/officeDocument/2006/relationships/image" Target="../media/image6.png"/><Relationship Id="rId4" Type="http://schemas.openxmlformats.org/officeDocument/2006/relationships/hyperlink" Target="http://www.edgehillsu.com/" TargetMode="Externa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audio" Target="../media/audio8.wav"/><Relationship Id="rId5" Type="http://schemas.openxmlformats.org/officeDocument/2006/relationships/image" Target="../media/image6.png"/><Relationship Id="rId4" Type="http://schemas.openxmlformats.org/officeDocument/2006/relationships/hyperlink" Target="http://www.nus.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2478" y="2556878"/>
            <a:ext cx="8219256" cy="1156142"/>
          </a:xfrm>
        </p:spPr>
        <p:txBody>
          <a:bodyPr/>
          <a:lstStyle/>
          <a:p>
            <a:pPr>
              <a:buNone/>
            </a:pPr>
            <a:r>
              <a:rPr lang="en-GB" sz="2800" dirty="0" smtClean="0"/>
              <a:t>An introduction to the services</a:t>
            </a:r>
            <a:endParaRPr lang="en-GB" sz="2800" dirty="0"/>
          </a:p>
        </p:txBody>
      </p:sp>
      <p:sp>
        <p:nvSpPr>
          <p:cNvPr id="3" name="Title 2"/>
          <p:cNvSpPr>
            <a:spLocks noGrp="1"/>
          </p:cNvSpPr>
          <p:nvPr>
            <p:ph type="ctrTitle"/>
          </p:nvPr>
        </p:nvSpPr>
        <p:spPr>
          <a:xfrm>
            <a:off x="422748" y="806846"/>
            <a:ext cx="8253707" cy="1368317"/>
          </a:xfrm>
        </p:spPr>
        <p:txBody>
          <a:bodyPr/>
          <a:lstStyle/>
          <a:p>
            <a:r>
              <a:rPr lang="en-GB" dirty="0" smtClean="0"/>
              <a:t>Student Services, Careers </a:t>
            </a:r>
            <a:br>
              <a:rPr lang="en-GB" dirty="0" smtClean="0"/>
            </a:br>
            <a:r>
              <a:rPr lang="en-GB" dirty="0" smtClean="0"/>
              <a:t>&amp; Student Union</a:t>
            </a:r>
            <a:endParaRPr lang="en-GB" dirty="0"/>
          </a:p>
        </p:txBody>
      </p:sp>
    </p:spTree>
  </p:cSld>
  <p:clrMapOvr>
    <a:masterClrMapping/>
  </p:clrMapOvr>
  <p:transition advClick="0" advTm="4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37496" y="1004833"/>
            <a:ext cx="8253707" cy="2500367"/>
          </a:xfrm>
        </p:spPr>
        <p:txBody>
          <a:bodyPr/>
          <a:lstStyle/>
          <a:p>
            <a:r>
              <a:rPr lang="en-GB" dirty="0" smtClean="0"/>
              <a:t>Student Services</a:t>
            </a:r>
            <a:br>
              <a:rPr lang="en-GB" dirty="0" smtClean="0"/>
            </a:br>
            <a:r>
              <a:rPr lang="en-GB" dirty="0" smtClean="0"/>
              <a:t/>
            </a:r>
            <a:br>
              <a:rPr lang="en-GB" dirty="0" smtClean="0"/>
            </a:br>
            <a:r>
              <a:rPr lang="en-GB" sz="2800" dirty="0" smtClean="0">
                <a:latin typeface="Arial" pitchFamily="34" charset="0"/>
                <a:cs typeface="Arial" pitchFamily="34" charset="0"/>
              </a:rPr>
              <a:t>An introduction to the services</a:t>
            </a:r>
            <a:r>
              <a:rPr lang="en-GB" dirty="0" smtClean="0"/>
              <a:t/>
            </a:r>
            <a:br>
              <a:rPr lang="en-GB" dirty="0" smtClean="0"/>
            </a:br>
            <a:endParaRPr lang="en-GB" dirty="0"/>
          </a:p>
        </p:txBody>
      </p:sp>
    </p:spTree>
  </p:cSld>
  <p:clrMapOvr>
    <a:masterClrMapping/>
  </p:clrMapOvr>
  <p:transition advClick="0" advTm="4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GB" dirty="0" smtClean="0"/>
              <a:t>Student Services</a:t>
            </a:r>
            <a:endParaRPr lang="en-GB" dirty="0"/>
          </a:p>
        </p:txBody>
      </p:sp>
      <p:sp>
        <p:nvSpPr>
          <p:cNvPr id="5" name="Content Placeholder 4"/>
          <p:cNvSpPr>
            <a:spLocks noGrp="1"/>
          </p:cNvSpPr>
          <p:nvPr>
            <p:ph idx="1"/>
          </p:nvPr>
        </p:nvSpPr>
        <p:spPr>
          <a:xfrm>
            <a:off x="423313" y="1799303"/>
            <a:ext cx="8457451" cy="4462952"/>
          </a:xfrm>
        </p:spPr>
        <p:txBody>
          <a:bodyPr/>
          <a:lstStyle/>
          <a:p>
            <a:r>
              <a:rPr lang="en-GB" sz="2800" dirty="0" smtClean="0">
                <a:latin typeface="Arial" pitchFamily="34" charset="0"/>
                <a:cs typeface="Arial" pitchFamily="34" charset="0"/>
              </a:rPr>
              <a:t>Based in the Student Information Centre, </a:t>
            </a:r>
            <a:r>
              <a:rPr lang="en-GB" sz="2800" dirty="0" err="1" smtClean="0">
                <a:latin typeface="Arial" pitchFamily="34" charset="0"/>
                <a:cs typeface="Arial" pitchFamily="34" charset="0"/>
              </a:rPr>
              <a:t>Ormskirk</a:t>
            </a:r>
            <a:r>
              <a:rPr lang="en-GB" sz="2800" dirty="0" smtClean="0">
                <a:latin typeface="Arial" pitchFamily="34" charset="0"/>
                <a:cs typeface="Arial" pitchFamily="34" charset="0"/>
              </a:rPr>
              <a:t> Campus of the University</a:t>
            </a:r>
          </a:p>
          <a:p>
            <a:pPr>
              <a:buNone/>
            </a:pPr>
            <a:endParaRPr lang="en-GB" sz="2800" dirty="0" smtClean="0">
              <a:latin typeface="Arial" pitchFamily="34" charset="0"/>
              <a:cs typeface="Arial" pitchFamily="34" charset="0"/>
            </a:endParaRPr>
          </a:p>
          <a:p>
            <a:r>
              <a:rPr lang="en-GB" sz="2800" dirty="0" smtClean="0">
                <a:latin typeface="Arial" pitchFamily="34" charset="0"/>
                <a:cs typeface="Arial" pitchFamily="34" charset="0"/>
              </a:rPr>
              <a:t>Guidance and support  is provided on a range of issues faced by students including: </a:t>
            </a:r>
          </a:p>
          <a:p>
            <a:pPr>
              <a:buNone/>
            </a:pPr>
            <a:r>
              <a:rPr lang="en-GB" sz="2800" b="1" dirty="0" smtClean="0">
                <a:latin typeface="Arial" pitchFamily="34" charset="0"/>
                <a:cs typeface="Arial" pitchFamily="34" charset="0"/>
              </a:rPr>
              <a:t>	finance, accommodation, inclusion, health, welfare, counselling, personal problems, study problems</a:t>
            </a:r>
          </a:p>
          <a:p>
            <a:pPr>
              <a:buNone/>
            </a:pPr>
            <a:endParaRPr lang="en-GB" sz="1400" dirty="0" smtClean="0"/>
          </a:p>
          <a:p>
            <a:pPr>
              <a:buNone/>
            </a:pPr>
            <a:endParaRPr lang="en-GB" sz="2800" dirty="0" smtClean="0">
              <a:latin typeface="Arial" pitchFamily="34" charset="0"/>
              <a:cs typeface="Arial" pitchFamily="34" charset="0"/>
            </a:endParaRPr>
          </a:p>
          <a:p>
            <a:pPr>
              <a:buNone/>
            </a:pPr>
            <a:endParaRPr lang="en-GB" dirty="0"/>
          </a:p>
        </p:txBody>
      </p:sp>
      <p:pic>
        <p:nvPicPr>
          <p:cNvPr id="7" name="~PP157.WAV">
            <a:hlinkClick r:id="" action="ppaction://media"/>
          </p:cNvPr>
          <p:cNvPicPr>
            <a:picLocks noRot="1" noChangeAspect="1"/>
          </p:cNvPicPr>
          <p:nvPr>
            <a:wavAudioFile r:embed="rId1" name="~PP157.WAV"/>
          </p:nvPr>
        </p:nvPicPr>
        <p:blipFill>
          <a:blip r:embed="rId4" cstate="print"/>
          <a:stretch>
            <a:fillRect/>
          </a:stretch>
        </p:blipFill>
        <p:spPr>
          <a:xfrm>
            <a:off x="8632825" y="6346825"/>
            <a:ext cx="304800" cy="304800"/>
          </a:xfrm>
          <a:prstGeom prst="rect">
            <a:avLst/>
          </a:prstGeom>
        </p:spPr>
      </p:pic>
    </p:spTree>
  </p:cSld>
  <p:clrMapOvr>
    <a:masterClrMapping/>
  </p:clrMapOvr>
  <p:transition advTm="4198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GB" dirty="0" smtClean="0"/>
              <a:t>Student Services</a:t>
            </a:r>
            <a:endParaRPr lang="en-GB" dirty="0"/>
          </a:p>
        </p:txBody>
      </p:sp>
      <p:sp>
        <p:nvSpPr>
          <p:cNvPr id="5" name="Content Placeholder 4"/>
          <p:cNvSpPr>
            <a:spLocks noGrp="1"/>
          </p:cNvSpPr>
          <p:nvPr>
            <p:ph idx="1"/>
          </p:nvPr>
        </p:nvSpPr>
        <p:spPr>
          <a:xfrm>
            <a:off x="423313" y="1662545"/>
            <a:ext cx="8457451" cy="4599710"/>
          </a:xfrm>
        </p:spPr>
        <p:txBody>
          <a:bodyPr/>
          <a:lstStyle/>
          <a:p>
            <a:r>
              <a:rPr lang="en-GB" sz="2800" dirty="0" smtClean="0">
                <a:latin typeface="Arial" pitchFamily="34" charset="0"/>
                <a:cs typeface="Arial" pitchFamily="34" charset="0"/>
              </a:rPr>
              <a:t>For help visit the Student Information Desk</a:t>
            </a:r>
          </a:p>
          <a:p>
            <a:endParaRPr lang="en-GB" sz="2800" dirty="0" smtClean="0">
              <a:latin typeface="Arial" pitchFamily="34" charset="0"/>
              <a:cs typeface="Arial" pitchFamily="34" charset="0"/>
            </a:endParaRPr>
          </a:p>
          <a:p>
            <a:r>
              <a:rPr lang="en-GB" sz="2800" dirty="0" smtClean="0">
                <a:latin typeface="Arial" pitchFamily="34" charset="0"/>
                <a:cs typeface="Arial" pitchFamily="34" charset="0"/>
              </a:rPr>
              <a:t>Help and support is also available by </a:t>
            </a:r>
          </a:p>
          <a:p>
            <a:pPr>
              <a:buNone/>
            </a:pPr>
            <a:r>
              <a:rPr lang="en-GB" sz="2800" dirty="0" smtClean="0">
                <a:latin typeface="Arial" pitchFamily="34" charset="0"/>
                <a:cs typeface="Arial" pitchFamily="34" charset="0"/>
              </a:rPr>
              <a:t>	telephone </a:t>
            </a:r>
            <a:r>
              <a:rPr lang="en-GB" sz="2800" b="1" dirty="0" smtClean="0">
                <a:latin typeface="Arial" pitchFamily="34" charset="0"/>
                <a:cs typeface="Arial" pitchFamily="34" charset="0"/>
              </a:rPr>
              <a:t>01695 584 554</a:t>
            </a:r>
            <a:r>
              <a:rPr lang="en-GB" sz="2800" dirty="0" smtClean="0">
                <a:latin typeface="Arial" pitchFamily="34" charset="0"/>
                <a:cs typeface="Arial" pitchFamily="34" charset="0"/>
              </a:rPr>
              <a:t> and  </a:t>
            </a:r>
          </a:p>
          <a:p>
            <a:pPr>
              <a:buNone/>
            </a:pPr>
            <a:r>
              <a:rPr lang="en-GB" sz="2800" b="1" dirty="0" smtClean="0">
                <a:solidFill>
                  <a:srgbClr val="FF0000"/>
                </a:solidFill>
                <a:latin typeface="Arial" pitchFamily="34" charset="0"/>
                <a:cs typeface="Arial" pitchFamily="34" charset="0"/>
              </a:rPr>
              <a:t>	</a:t>
            </a:r>
            <a:r>
              <a:rPr lang="en-GB" sz="2800" b="1" dirty="0" smtClean="0">
                <a:latin typeface="Arial" pitchFamily="34" charset="0"/>
                <a:cs typeface="Arial" pitchFamily="34" charset="0"/>
              </a:rPr>
              <a:t>e-mail </a:t>
            </a:r>
            <a:r>
              <a:rPr lang="en-GB" sz="2800" u="sng" dirty="0" err="1" smtClean="0">
                <a:hlinkClick r:id="rId4"/>
              </a:rPr>
              <a:t>StuServAdmin@edgehill.ac.uk</a:t>
            </a:r>
            <a:endParaRPr lang="en-GB" sz="2800" u="sng" dirty="0" smtClean="0"/>
          </a:p>
          <a:p>
            <a:pPr>
              <a:buNone/>
            </a:pPr>
            <a:r>
              <a:rPr lang="en-GB" sz="2800" b="1" u="sng" dirty="0" smtClean="0"/>
              <a:t> </a:t>
            </a:r>
            <a:endParaRPr lang="en-GB" sz="2800" b="1" dirty="0" smtClean="0">
              <a:latin typeface="Arial" pitchFamily="34" charset="0"/>
              <a:cs typeface="Arial" pitchFamily="34" charset="0"/>
            </a:endParaRPr>
          </a:p>
          <a:p>
            <a:r>
              <a:rPr lang="en-GB" sz="2800" dirty="0" smtClean="0">
                <a:latin typeface="Arial" pitchFamily="34" charset="0"/>
                <a:cs typeface="Arial" pitchFamily="34" charset="0"/>
              </a:rPr>
              <a:t> Further details can be found on the Student Services web pages </a:t>
            </a:r>
            <a:r>
              <a:rPr lang="en-GB" sz="2800" dirty="0" err="1" smtClean="0">
                <a:latin typeface="Arial" pitchFamily="34" charset="0"/>
                <a:cs typeface="Arial" pitchFamily="34" charset="0"/>
                <a:hlinkClick r:id="rId5"/>
              </a:rPr>
              <a:t>edgehill.ac.uk/studentservices</a:t>
            </a:r>
            <a:endParaRPr lang="en-GB" sz="2800" dirty="0" smtClean="0">
              <a:latin typeface="Arial" pitchFamily="34" charset="0"/>
              <a:cs typeface="Arial" pitchFamily="34" charset="0"/>
            </a:endParaRPr>
          </a:p>
          <a:p>
            <a:pPr>
              <a:buNone/>
            </a:pPr>
            <a:endParaRPr lang="en-GB" sz="1400" dirty="0" smtClean="0"/>
          </a:p>
          <a:p>
            <a:pPr>
              <a:buNone/>
            </a:pPr>
            <a:endParaRPr lang="en-GB" sz="2800" dirty="0" smtClean="0">
              <a:latin typeface="Arial" pitchFamily="34" charset="0"/>
              <a:cs typeface="Arial" pitchFamily="34" charset="0"/>
            </a:endParaRPr>
          </a:p>
          <a:p>
            <a:pPr>
              <a:buNone/>
            </a:pPr>
            <a:endParaRPr lang="en-GB" dirty="0"/>
          </a:p>
        </p:txBody>
      </p:sp>
      <p:pic>
        <p:nvPicPr>
          <p:cNvPr id="8" name="~PP1261.WAV">
            <a:hlinkClick r:id="" action="ppaction://media"/>
          </p:cNvPr>
          <p:cNvPicPr>
            <a:picLocks noRot="1" noChangeAspect="1"/>
          </p:cNvPicPr>
          <p:nvPr>
            <a:wavAudioFile r:embed="rId1" name="~PP1261.WAV"/>
          </p:nvPr>
        </p:nvPicPr>
        <p:blipFill>
          <a:blip r:embed="rId6" cstate="print"/>
          <a:stretch>
            <a:fillRect/>
          </a:stretch>
        </p:blipFill>
        <p:spPr>
          <a:xfrm>
            <a:off x="8632825" y="6346825"/>
            <a:ext cx="304800" cy="304800"/>
          </a:xfrm>
          <a:prstGeom prst="rect">
            <a:avLst/>
          </a:prstGeom>
        </p:spPr>
      </p:pic>
    </p:spTree>
  </p:cSld>
  <p:clrMapOvr>
    <a:masterClrMapping/>
  </p:clrMapOvr>
  <p:transition advTm="3233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37497" y="916342"/>
            <a:ext cx="8253707" cy="2394894"/>
          </a:xfrm>
        </p:spPr>
        <p:txBody>
          <a:bodyPr/>
          <a:lstStyle/>
          <a:p>
            <a:r>
              <a:rPr lang="en-GB" dirty="0" smtClean="0"/>
              <a:t>Careers</a:t>
            </a:r>
            <a:br>
              <a:rPr lang="en-GB" dirty="0" smtClean="0"/>
            </a:br>
            <a:r>
              <a:rPr lang="en-GB" sz="2800" dirty="0" smtClean="0">
                <a:latin typeface="Arial" pitchFamily="34" charset="0"/>
                <a:cs typeface="Arial" pitchFamily="34" charset="0"/>
              </a:rPr>
              <a:t/>
            </a:r>
            <a:br>
              <a:rPr lang="en-GB" sz="2800" dirty="0" smtClean="0">
                <a:latin typeface="Arial" pitchFamily="34" charset="0"/>
                <a:cs typeface="Arial" pitchFamily="34" charset="0"/>
              </a:rPr>
            </a:br>
            <a:r>
              <a:rPr lang="en-GB" sz="2800" dirty="0" smtClean="0">
                <a:latin typeface="Arial" pitchFamily="34" charset="0"/>
                <a:cs typeface="Arial" pitchFamily="34" charset="0"/>
              </a:rPr>
              <a:t/>
            </a:r>
            <a:br>
              <a:rPr lang="en-GB" sz="2800" dirty="0" smtClean="0">
                <a:latin typeface="Arial" pitchFamily="34" charset="0"/>
                <a:cs typeface="Arial" pitchFamily="34" charset="0"/>
              </a:rPr>
            </a:br>
            <a:r>
              <a:rPr lang="en-GB" sz="2800" dirty="0" smtClean="0">
                <a:latin typeface="Arial" pitchFamily="34" charset="0"/>
                <a:cs typeface="Arial" pitchFamily="34" charset="0"/>
              </a:rPr>
              <a:t>An introduction to the services</a:t>
            </a:r>
            <a:r>
              <a:rPr lang="en-GB" dirty="0" smtClean="0"/>
              <a:t/>
            </a:r>
            <a:br>
              <a:rPr lang="en-GB" dirty="0" smtClean="0"/>
            </a:br>
            <a:endParaRPr lang="en-GB" dirty="0"/>
          </a:p>
        </p:txBody>
      </p:sp>
      <p:pic>
        <p:nvPicPr>
          <p:cNvPr id="4" name="~PP288.WAV">
            <a:hlinkClick r:id="" action="ppaction://media"/>
          </p:cNvPr>
          <p:cNvPicPr>
            <a:picLocks noRot="1" noChangeAspect="1"/>
          </p:cNvPicPr>
          <p:nvPr>
            <a:wavAudioFile r:embed="rId1" name="~PP288.WAV"/>
          </p:nvPr>
        </p:nvPicPr>
        <p:blipFill>
          <a:blip r:embed="rId3" cstate="print"/>
          <a:stretch>
            <a:fillRect/>
          </a:stretch>
        </p:blipFill>
        <p:spPr>
          <a:xfrm>
            <a:off x="8632825" y="6346825"/>
            <a:ext cx="304800" cy="304800"/>
          </a:xfrm>
          <a:prstGeom prst="rect">
            <a:avLst/>
          </a:prstGeom>
        </p:spPr>
      </p:pic>
    </p:spTree>
  </p:cSld>
  <p:clrMapOvr>
    <a:masterClrMapping/>
  </p:clrMapOvr>
  <p:transition advClick="0" advTm="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09459" y="1697894"/>
            <a:ext cx="8219256" cy="4495088"/>
          </a:xfrm>
        </p:spPr>
        <p:txBody>
          <a:bodyPr/>
          <a:lstStyle/>
          <a:p>
            <a:r>
              <a:rPr lang="en-GB" sz="2800" dirty="0" smtClean="0">
                <a:latin typeface="Arial" pitchFamily="34" charset="0"/>
                <a:cs typeface="Arial" pitchFamily="34" charset="0"/>
              </a:rPr>
              <a:t>Based in the Student Information Centre, </a:t>
            </a:r>
            <a:r>
              <a:rPr lang="en-GB" sz="2800" dirty="0" err="1" smtClean="0">
                <a:latin typeface="Arial" pitchFamily="34" charset="0"/>
                <a:cs typeface="Arial" pitchFamily="34" charset="0"/>
              </a:rPr>
              <a:t>Ormskirk</a:t>
            </a:r>
            <a:r>
              <a:rPr lang="en-GB" sz="2800" dirty="0" smtClean="0">
                <a:latin typeface="Arial" pitchFamily="34" charset="0"/>
                <a:cs typeface="Arial" pitchFamily="34" charset="0"/>
              </a:rPr>
              <a:t> Campus of the University</a:t>
            </a:r>
          </a:p>
          <a:p>
            <a:pPr>
              <a:buNone/>
            </a:pPr>
            <a:endParaRPr lang="en-GB" sz="2800" dirty="0" smtClean="0">
              <a:latin typeface="Arial" pitchFamily="34" charset="0"/>
              <a:cs typeface="Arial" pitchFamily="34" charset="0"/>
            </a:endParaRPr>
          </a:p>
          <a:p>
            <a:r>
              <a:rPr lang="en-GB" sz="2800" dirty="0" smtClean="0">
                <a:latin typeface="Arial" pitchFamily="34" charset="0"/>
                <a:cs typeface="Arial" pitchFamily="34" charset="0"/>
              </a:rPr>
              <a:t>Careers advice can be given face to face by making an appointment with a careers advisor</a:t>
            </a:r>
          </a:p>
          <a:p>
            <a:pPr>
              <a:buNone/>
            </a:pPr>
            <a:endParaRPr lang="en-GB" sz="2800" dirty="0" smtClean="0">
              <a:latin typeface="Arial" pitchFamily="34" charset="0"/>
              <a:cs typeface="Arial" pitchFamily="34" charset="0"/>
            </a:endParaRPr>
          </a:p>
          <a:p>
            <a:r>
              <a:rPr lang="en-GB" sz="2800" dirty="0" smtClean="0">
                <a:latin typeface="Arial" pitchFamily="34" charset="0"/>
                <a:cs typeface="Arial" pitchFamily="34" charset="0"/>
              </a:rPr>
              <a:t>For any enquiries related to Careers information:</a:t>
            </a:r>
          </a:p>
          <a:p>
            <a:pPr>
              <a:buNone/>
            </a:pPr>
            <a:r>
              <a:rPr lang="en-GB" sz="2800" dirty="0" smtClean="0">
                <a:latin typeface="Arial" pitchFamily="34" charset="0"/>
                <a:cs typeface="Arial" pitchFamily="34" charset="0"/>
              </a:rPr>
              <a:t>	telephone  </a:t>
            </a:r>
            <a:r>
              <a:rPr lang="en-GB" sz="2800" b="1" dirty="0" smtClean="0">
                <a:latin typeface="Arial" pitchFamily="34" charset="0"/>
                <a:cs typeface="Arial" pitchFamily="34" charset="0"/>
              </a:rPr>
              <a:t>01695 584 866</a:t>
            </a:r>
            <a:r>
              <a:rPr lang="en-GB" sz="2800" dirty="0" smtClean="0">
                <a:latin typeface="Arial" pitchFamily="34" charset="0"/>
                <a:cs typeface="Arial" pitchFamily="34" charset="0"/>
              </a:rPr>
              <a:t>  or e-mail </a:t>
            </a:r>
            <a:r>
              <a:rPr lang="en-GB" sz="2800" dirty="0" err="1" smtClean="0">
                <a:latin typeface="Arial" pitchFamily="34" charset="0"/>
                <a:cs typeface="Arial" pitchFamily="34" charset="0"/>
                <a:hlinkClick r:id="rId3"/>
              </a:rPr>
              <a:t>careers@edgehill.ac.uk</a:t>
            </a:r>
            <a:r>
              <a:rPr lang="en-GB" sz="2800" dirty="0" smtClean="0">
                <a:latin typeface="Arial" pitchFamily="34" charset="0"/>
                <a:cs typeface="Arial" pitchFamily="34" charset="0"/>
              </a:rPr>
              <a:t> </a:t>
            </a:r>
            <a:r>
              <a:rPr lang="en-GB" sz="2400" dirty="0" smtClean="0">
                <a:latin typeface="Arial" pitchFamily="34" charset="0"/>
                <a:cs typeface="Arial" pitchFamily="34" charset="0"/>
              </a:rPr>
              <a:t>(general enquiries)</a:t>
            </a:r>
          </a:p>
          <a:p>
            <a:pPr>
              <a:buNone/>
            </a:pPr>
            <a:endParaRPr lang="en-GB" sz="2800" dirty="0" smtClean="0">
              <a:latin typeface="Arial" pitchFamily="34" charset="0"/>
              <a:cs typeface="Arial" pitchFamily="34" charset="0"/>
            </a:endParaRPr>
          </a:p>
          <a:p>
            <a:endParaRPr lang="en-GB" sz="2800" dirty="0"/>
          </a:p>
        </p:txBody>
      </p:sp>
      <p:sp>
        <p:nvSpPr>
          <p:cNvPr id="3" name="Title 2"/>
          <p:cNvSpPr>
            <a:spLocks noGrp="1"/>
          </p:cNvSpPr>
          <p:nvPr>
            <p:ph type="ctrTitle"/>
          </p:nvPr>
        </p:nvSpPr>
        <p:spPr/>
        <p:txBody>
          <a:bodyPr/>
          <a:lstStyle/>
          <a:p>
            <a:r>
              <a:rPr lang="en-GB" dirty="0" smtClean="0"/>
              <a:t>Careers</a:t>
            </a:r>
            <a:endParaRPr lang="en-GB" dirty="0"/>
          </a:p>
        </p:txBody>
      </p:sp>
    </p:spTree>
  </p:cSld>
  <p:clrMapOvr>
    <a:masterClrMapping/>
  </p:clrMapOvr>
  <p:transition advTm="29571"/>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09459" y="1873044"/>
            <a:ext cx="8219256" cy="4319937"/>
          </a:xfrm>
        </p:spPr>
        <p:txBody>
          <a:bodyPr/>
          <a:lstStyle/>
          <a:p>
            <a:r>
              <a:rPr lang="en-GB" sz="2800" dirty="0" smtClean="0">
                <a:latin typeface="Arial" pitchFamily="34" charset="0"/>
                <a:cs typeface="Arial" pitchFamily="34" charset="0"/>
              </a:rPr>
              <a:t>A ‘Careers Advice by Email’ service is accessible from the Careers web pages</a:t>
            </a:r>
          </a:p>
          <a:p>
            <a:endParaRPr lang="en-GB" sz="2800" dirty="0" smtClean="0">
              <a:latin typeface="Arial" pitchFamily="34" charset="0"/>
              <a:cs typeface="Arial" pitchFamily="34" charset="0"/>
            </a:endParaRPr>
          </a:p>
          <a:p>
            <a:r>
              <a:rPr lang="en-GB" sz="2800" dirty="0" smtClean="0">
                <a:latin typeface="Arial" pitchFamily="34" charset="0"/>
                <a:cs typeface="Arial" pitchFamily="34" charset="0"/>
              </a:rPr>
              <a:t>Further information and job vacancies can be found at: </a:t>
            </a:r>
            <a:r>
              <a:rPr lang="en-GB" sz="2800" dirty="0" err="1" smtClean="0">
                <a:latin typeface="Arial" pitchFamily="34" charset="0"/>
                <a:cs typeface="Arial" pitchFamily="34" charset="0"/>
                <a:hlinkClick r:id="rId4"/>
              </a:rPr>
              <a:t>edgehill.ac.uk</a:t>
            </a:r>
            <a:r>
              <a:rPr lang="en-GB" sz="2800" dirty="0" smtClean="0">
                <a:latin typeface="Arial" pitchFamily="34" charset="0"/>
                <a:cs typeface="Arial" pitchFamily="34" charset="0"/>
                <a:hlinkClick r:id="rId4"/>
              </a:rPr>
              <a:t>/careers </a:t>
            </a:r>
            <a:endParaRPr lang="en-GB" sz="2800" dirty="0" smtClean="0">
              <a:latin typeface="Arial" pitchFamily="34" charset="0"/>
              <a:cs typeface="Arial" pitchFamily="34" charset="0"/>
            </a:endParaRPr>
          </a:p>
          <a:p>
            <a:pPr>
              <a:buNone/>
            </a:pPr>
            <a:endParaRPr lang="en-GB" sz="2800" dirty="0" smtClean="0">
              <a:latin typeface="Arial" pitchFamily="34" charset="0"/>
              <a:cs typeface="Arial" pitchFamily="34" charset="0"/>
            </a:endParaRPr>
          </a:p>
          <a:p>
            <a:endParaRPr lang="en-GB" sz="2800" dirty="0"/>
          </a:p>
        </p:txBody>
      </p:sp>
      <p:sp>
        <p:nvSpPr>
          <p:cNvPr id="3" name="Title 2"/>
          <p:cNvSpPr>
            <a:spLocks noGrp="1"/>
          </p:cNvSpPr>
          <p:nvPr>
            <p:ph type="ctrTitle"/>
          </p:nvPr>
        </p:nvSpPr>
        <p:spPr/>
        <p:txBody>
          <a:bodyPr/>
          <a:lstStyle/>
          <a:p>
            <a:r>
              <a:rPr lang="en-GB" dirty="0" smtClean="0"/>
              <a:t>Careers</a:t>
            </a:r>
            <a:endParaRPr lang="en-GB" dirty="0"/>
          </a:p>
        </p:txBody>
      </p:sp>
      <p:pic>
        <p:nvPicPr>
          <p:cNvPr id="10" name="~PP2951.WAV">
            <a:hlinkClick r:id="" action="ppaction://media"/>
          </p:cNvPr>
          <p:cNvPicPr>
            <a:picLocks noRot="1" noChangeAspect="1"/>
          </p:cNvPicPr>
          <p:nvPr>
            <a:wavAudioFile r:embed="rId1" name="~PP2951.WAV"/>
          </p:nvPr>
        </p:nvPicPr>
        <p:blipFill>
          <a:blip r:embed="rId5" cstate="print"/>
          <a:stretch>
            <a:fillRect/>
          </a:stretch>
        </p:blipFill>
        <p:spPr>
          <a:xfrm>
            <a:off x="8632825" y="6346825"/>
            <a:ext cx="304800" cy="304800"/>
          </a:xfrm>
          <a:prstGeom prst="rect">
            <a:avLst/>
          </a:prstGeom>
        </p:spPr>
      </p:pic>
    </p:spTree>
  </p:cSld>
  <p:clrMapOvr>
    <a:masterClrMapping/>
  </p:clrMapOvr>
  <p:transition advTm="3977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22748" y="954331"/>
            <a:ext cx="8253707" cy="2578578"/>
          </a:xfrm>
        </p:spPr>
        <p:txBody>
          <a:bodyPr/>
          <a:lstStyle/>
          <a:p>
            <a:r>
              <a:rPr lang="en-GB" dirty="0" smtClean="0"/>
              <a:t>Students’ Union</a:t>
            </a:r>
            <a:br>
              <a:rPr lang="en-GB" dirty="0" smtClean="0"/>
            </a:br>
            <a:r>
              <a:rPr lang="en-GB" dirty="0" smtClean="0"/>
              <a:t/>
            </a:r>
            <a:br>
              <a:rPr lang="en-GB" dirty="0" smtClean="0"/>
            </a:br>
            <a:r>
              <a:rPr lang="en-GB" sz="2800" dirty="0" smtClean="0">
                <a:latin typeface="Arial" pitchFamily="34" charset="0"/>
                <a:cs typeface="Arial" pitchFamily="34" charset="0"/>
              </a:rPr>
              <a:t>An introduction to the services </a:t>
            </a:r>
            <a:r>
              <a:rPr lang="en-GB" dirty="0" smtClean="0"/>
              <a:t/>
            </a:r>
            <a:br>
              <a:rPr lang="en-GB" dirty="0" smtClean="0"/>
            </a:br>
            <a:endParaRPr lang="en-GB" dirty="0"/>
          </a:p>
        </p:txBody>
      </p:sp>
      <p:pic>
        <p:nvPicPr>
          <p:cNvPr id="4" name="~PP3334.WAV">
            <a:hlinkClick r:id="" action="ppaction://media"/>
          </p:cNvPr>
          <p:cNvPicPr>
            <a:picLocks noRot="1" noChangeAspect="1"/>
          </p:cNvPicPr>
          <p:nvPr>
            <a:wavAudioFile r:embed="rId1" name="~PP3334.WAV"/>
          </p:nvPr>
        </p:nvPicPr>
        <p:blipFill>
          <a:blip r:embed="rId3" cstate="print"/>
          <a:stretch>
            <a:fillRect/>
          </a:stretch>
        </p:blipFill>
        <p:spPr>
          <a:xfrm>
            <a:off x="8632825" y="6346825"/>
            <a:ext cx="304800" cy="304800"/>
          </a:xfrm>
          <a:prstGeom prst="rect">
            <a:avLst/>
          </a:prstGeom>
        </p:spPr>
      </p:pic>
    </p:spTree>
  </p:cSld>
  <p:clrMapOvr>
    <a:masterClrMapping/>
  </p:clrMapOvr>
  <p:transition advClick="0" advTm="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8732" y="1836440"/>
            <a:ext cx="8249631" cy="4453524"/>
          </a:xfrm>
        </p:spPr>
        <p:txBody>
          <a:bodyPr/>
          <a:lstStyle/>
          <a:p>
            <a:pPr marL="0" indent="0">
              <a:buNone/>
            </a:pPr>
            <a:r>
              <a:rPr lang="en-GB" sz="2800" dirty="0" smtClean="0">
                <a:latin typeface="Arial" pitchFamily="34" charset="0"/>
                <a:cs typeface="Arial" pitchFamily="34" charset="0"/>
              </a:rPr>
              <a:t>The Students’ Union office is based in the Student Hub on the </a:t>
            </a:r>
            <a:r>
              <a:rPr lang="en-GB" sz="2800" dirty="0" err="1" smtClean="0">
                <a:latin typeface="Arial" pitchFamily="34" charset="0"/>
                <a:cs typeface="Arial" pitchFamily="34" charset="0"/>
              </a:rPr>
              <a:t>Ormskirk</a:t>
            </a:r>
            <a:r>
              <a:rPr lang="en-GB" sz="2800" dirty="0" smtClean="0">
                <a:latin typeface="Arial" pitchFamily="34" charset="0"/>
                <a:cs typeface="Arial" pitchFamily="34" charset="0"/>
              </a:rPr>
              <a:t> campus</a:t>
            </a:r>
            <a:endParaRPr lang="en-GB" sz="2800" b="1" dirty="0" smtClean="0">
              <a:latin typeface="Arial" pitchFamily="34" charset="0"/>
              <a:cs typeface="Arial" pitchFamily="34" charset="0"/>
            </a:endParaRPr>
          </a:p>
          <a:p>
            <a:pPr>
              <a:buNone/>
            </a:pPr>
            <a:endParaRPr lang="en-GB" sz="2800" b="1" dirty="0" smtClean="0">
              <a:latin typeface="Arial" pitchFamily="34" charset="0"/>
              <a:cs typeface="Arial" pitchFamily="34" charset="0"/>
            </a:endParaRPr>
          </a:p>
          <a:p>
            <a:pPr>
              <a:buNone/>
            </a:pPr>
            <a:r>
              <a:rPr lang="en-GB" sz="2800" b="1" dirty="0" smtClean="0">
                <a:latin typeface="Arial" pitchFamily="34" charset="0"/>
                <a:cs typeface="Arial" pitchFamily="34" charset="0"/>
              </a:rPr>
              <a:t>Edge Hill Students Union exists to:</a:t>
            </a:r>
          </a:p>
          <a:p>
            <a:r>
              <a:rPr lang="en-GB" sz="2800" dirty="0" smtClean="0">
                <a:latin typeface="Arial" pitchFamily="34" charset="0"/>
                <a:cs typeface="Arial" pitchFamily="34" charset="0"/>
              </a:rPr>
              <a:t>Promote the interests and welfare of our students;</a:t>
            </a:r>
          </a:p>
          <a:p>
            <a:r>
              <a:rPr lang="en-GB" sz="2800" dirty="0" smtClean="0">
                <a:latin typeface="Arial" pitchFamily="34" charset="0"/>
                <a:cs typeface="Arial" pitchFamily="34" charset="0"/>
              </a:rPr>
              <a:t>Be the recognised representative channel between students and Edge Hill University and any other external bodies</a:t>
            </a:r>
          </a:p>
        </p:txBody>
      </p:sp>
      <p:sp>
        <p:nvSpPr>
          <p:cNvPr id="3" name="Title 2"/>
          <p:cNvSpPr>
            <a:spLocks noGrp="1"/>
          </p:cNvSpPr>
          <p:nvPr>
            <p:ph type="ctrTitle"/>
          </p:nvPr>
        </p:nvSpPr>
        <p:spPr/>
        <p:txBody>
          <a:bodyPr/>
          <a:lstStyle/>
          <a:p>
            <a:r>
              <a:rPr lang="en-GB" dirty="0" smtClean="0"/>
              <a:t>Students’ Union</a:t>
            </a:r>
            <a:endParaRPr lang="en-GB" dirty="0"/>
          </a:p>
        </p:txBody>
      </p:sp>
      <p:pic>
        <p:nvPicPr>
          <p:cNvPr id="6" name="~PP1294.WAV">
            <a:hlinkClick r:id="" action="ppaction://media"/>
          </p:cNvPr>
          <p:cNvPicPr>
            <a:picLocks noRot="1" noChangeAspect="1"/>
          </p:cNvPicPr>
          <p:nvPr>
            <a:wavAudioFile r:embed="rId1" name="~PP1294.WAV"/>
          </p:nvPr>
        </p:nvPicPr>
        <p:blipFill>
          <a:blip r:embed="rId4" cstate="print"/>
          <a:stretch>
            <a:fillRect/>
          </a:stretch>
        </p:blipFill>
        <p:spPr>
          <a:xfrm>
            <a:off x="8632825" y="6346825"/>
            <a:ext cx="304800" cy="304800"/>
          </a:xfrm>
          <a:prstGeom prst="rect">
            <a:avLst/>
          </a:prstGeom>
        </p:spPr>
      </p:pic>
    </p:spTree>
  </p:cSld>
  <p:clrMapOvr>
    <a:masterClrMapping/>
  </p:clrMapOvr>
  <p:transition advTm="2376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4041" y="1592826"/>
            <a:ext cx="8219256" cy="4267647"/>
          </a:xfrm>
        </p:spPr>
        <p:txBody>
          <a:bodyPr/>
          <a:lstStyle/>
          <a:p>
            <a:pPr>
              <a:buNone/>
            </a:pPr>
            <a:endParaRPr lang="en-GB" dirty="0" smtClean="0"/>
          </a:p>
          <a:p>
            <a:r>
              <a:rPr lang="en-GB" sz="2800" dirty="0" smtClean="0">
                <a:latin typeface="Arial" pitchFamily="34" charset="0"/>
                <a:cs typeface="Arial" pitchFamily="34" charset="0"/>
              </a:rPr>
              <a:t>Provide social, cultural, sporting and recreational activities and forums for discussions and debate for the personal development of our students</a:t>
            </a:r>
          </a:p>
          <a:p>
            <a:endParaRPr lang="en-GB" sz="2800" dirty="0" smtClean="0">
              <a:latin typeface="Arial" pitchFamily="34" charset="0"/>
              <a:cs typeface="Arial" pitchFamily="34" charset="0"/>
            </a:endParaRPr>
          </a:p>
          <a:p>
            <a:endParaRPr lang="en-GB" sz="2800" dirty="0" smtClean="0">
              <a:latin typeface="Arial" pitchFamily="34" charset="0"/>
              <a:cs typeface="Arial" pitchFamily="34" charset="0"/>
            </a:endParaRPr>
          </a:p>
          <a:p>
            <a:r>
              <a:rPr lang="en-GB" sz="2800" dirty="0" smtClean="0">
                <a:latin typeface="Arial" pitchFamily="34" charset="0"/>
                <a:cs typeface="Arial" pitchFamily="34" charset="0"/>
              </a:rPr>
              <a:t>For further details go to the Students’ Union web pages: </a:t>
            </a:r>
            <a:r>
              <a:rPr lang="en-GB" sz="2800" dirty="0" err="1" smtClean="0">
                <a:latin typeface="Arial" pitchFamily="34" charset="0"/>
                <a:cs typeface="Arial" pitchFamily="34" charset="0"/>
                <a:hlinkClick r:id="rId4"/>
              </a:rPr>
              <a:t>edgehillsu.com</a:t>
            </a:r>
            <a:endParaRPr lang="en-GB" sz="2800" dirty="0" smtClean="0">
              <a:latin typeface="Arial" pitchFamily="34" charset="0"/>
              <a:cs typeface="Arial" pitchFamily="34" charset="0"/>
            </a:endParaRPr>
          </a:p>
          <a:p>
            <a:pPr>
              <a:buNone/>
            </a:pPr>
            <a:endParaRPr lang="en-GB" sz="2800" b="1" dirty="0" smtClean="0">
              <a:latin typeface="Arial" pitchFamily="34" charset="0"/>
              <a:cs typeface="Arial" pitchFamily="34" charset="0"/>
            </a:endParaRPr>
          </a:p>
          <a:p>
            <a:endParaRPr lang="en-GB" dirty="0" smtClean="0">
              <a:latin typeface="Arial" pitchFamily="34" charset="0"/>
              <a:cs typeface="Arial" pitchFamily="34" charset="0"/>
            </a:endParaRPr>
          </a:p>
          <a:p>
            <a:endParaRPr lang="en-GB" dirty="0" smtClean="0"/>
          </a:p>
          <a:p>
            <a:endParaRPr lang="en-GB" dirty="0"/>
          </a:p>
        </p:txBody>
      </p:sp>
      <p:sp>
        <p:nvSpPr>
          <p:cNvPr id="3" name="Title 2"/>
          <p:cNvSpPr>
            <a:spLocks noGrp="1"/>
          </p:cNvSpPr>
          <p:nvPr>
            <p:ph type="ctrTitle"/>
          </p:nvPr>
        </p:nvSpPr>
        <p:spPr/>
        <p:txBody>
          <a:bodyPr/>
          <a:lstStyle/>
          <a:p>
            <a:r>
              <a:rPr lang="en-GB" dirty="0" smtClean="0"/>
              <a:t>Students’ Union</a:t>
            </a:r>
            <a:endParaRPr lang="en-GB" dirty="0"/>
          </a:p>
        </p:txBody>
      </p:sp>
      <p:pic>
        <p:nvPicPr>
          <p:cNvPr id="6" name="~PP843.WAV">
            <a:hlinkClick r:id="" action="ppaction://media"/>
          </p:cNvPr>
          <p:cNvPicPr>
            <a:picLocks noRot="1" noChangeAspect="1"/>
          </p:cNvPicPr>
          <p:nvPr>
            <a:wavAudioFile r:embed="rId1" name="~PP843.WAV"/>
          </p:nvPr>
        </p:nvPicPr>
        <p:blipFill>
          <a:blip r:embed="rId5" cstate="print"/>
          <a:stretch>
            <a:fillRect/>
          </a:stretch>
        </p:blipFill>
        <p:spPr>
          <a:xfrm>
            <a:off x="8632825" y="6346825"/>
            <a:ext cx="304800" cy="304800"/>
          </a:xfrm>
          <a:prstGeom prst="rect">
            <a:avLst/>
          </a:prstGeom>
        </p:spPr>
      </p:pic>
    </p:spTree>
  </p:cSld>
  <p:clrMapOvr>
    <a:masterClrMapping/>
  </p:clrMapOvr>
  <p:transition advTm="2405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4041" y="1592826"/>
            <a:ext cx="8219256" cy="4544738"/>
          </a:xfrm>
        </p:spPr>
        <p:txBody>
          <a:bodyPr/>
          <a:lstStyle/>
          <a:p>
            <a:r>
              <a:rPr lang="en-GB" sz="2800" dirty="0" smtClean="0">
                <a:latin typeface="Arial" pitchFamily="34" charset="0"/>
                <a:cs typeface="Arial" pitchFamily="34" charset="0"/>
              </a:rPr>
              <a:t>To apply for a NUS Extra student discount card visit: </a:t>
            </a:r>
            <a:r>
              <a:rPr lang="en-GB" sz="2800" dirty="0" smtClean="0">
                <a:latin typeface="Arial" pitchFamily="34" charset="0"/>
                <a:cs typeface="Arial" pitchFamily="34" charset="0"/>
                <a:hlinkClick r:id="rId4"/>
              </a:rPr>
              <a:t>nus.org.uk</a:t>
            </a:r>
            <a:endParaRPr lang="en-GB" sz="2800" dirty="0" smtClean="0">
              <a:latin typeface="Arial" pitchFamily="34" charset="0"/>
              <a:cs typeface="Arial" pitchFamily="34" charset="0"/>
            </a:endParaRPr>
          </a:p>
          <a:p>
            <a:endParaRPr lang="en-GB" sz="2800" dirty="0" smtClean="0">
              <a:latin typeface="Arial" pitchFamily="34" charset="0"/>
              <a:cs typeface="Arial" pitchFamily="34" charset="0"/>
            </a:endParaRPr>
          </a:p>
          <a:p>
            <a:r>
              <a:rPr lang="en-GB" sz="2800" dirty="0" smtClean="0">
                <a:latin typeface="Arial" pitchFamily="34" charset="0"/>
                <a:cs typeface="Arial" pitchFamily="34" charset="0"/>
              </a:rPr>
              <a:t> Collect NUS from Edge Hill Students’ Union office, </a:t>
            </a:r>
            <a:r>
              <a:rPr lang="en-GB" sz="2800" dirty="0" err="1" smtClean="0">
                <a:latin typeface="Arial" pitchFamily="34" charset="0"/>
                <a:cs typeface="Arial" pitchFamily="34" charset="0"/>
              </a:rPr>
              <a:t>Ormskirk</a:t>
            </a:r>
            <a:r>
              <a:rPr lang="en-GB" sz="2800" dirty="0" smtClean="0">
                <a:latin typeface="Arial" pitchFamily="34" charset="0"/>
                <a:cs typeface="Arial" pitchFamily="34" charset="0"/>
              </a:rPr>
              <a:t> campus or send a stamped, self addressed envelope to:</a:t>
            </a:r>
          </a:p>
          <a:p>
            <a:pPr>
              <a:buNone/>
            </a:pPr>
            <a:r>
              <a:rPr lang="en-GB" sz="2800" dirty="0" smtClean="0">
                <a:latin typeface="Arial" pitchFamily="34" charset="0"/>
                <a:cs typeface="Arial" pitchFamily="34" charset="0"/>
              </a:rPr>
              <a:t>	</a:t>
            </a:r>
            <a:r>
              <a:rPr lang="en-GB" sz="2000" b="1" dirty="0" smtClean="0">
                <a:latin typeface="Arial" pitchFamily="34" charset="0"/>
                <a:cs typeface="Arial" pitchFamily="34" charset="0"/>
              </a:rPr>
              <a:t>Edge Hill Students’ Union</a:t>
            </a:r>
          </a:p>
          <a:p>
            <a:pPr>
              <a:buNone/>
            </a:pPr>
            <a:r>
              <a:rPr lang="en-GB" sz="2000" b="1" dirty="0" smtClean="0">
                <a:latin typeface="Arial" pitchFamily="34" charset="0"/>
                <a:cs typeface="Arial" pitchFamily="34" charset="0"/>
              </a:rPr>
              <a:t>	St Helens Road</a:t>
            </a:r>
          </a:p>
          <a:p>
            <a:pPr>
              <a:buNone/>
            </a:pPr>
            <a:r>
              <a:rPr lang="en-GB" sz="2000" b="1" dirty="0" smtClean="0">
                <a:latin typeface="Arial" pitchFamily="34" charset="0"/>
                <a:cs typeface="Arial" pitchFamily="34" charset="0"/>
              </a:rPr>
              <a:t>	</a:t>
            </a:r>
            <a:r>
              <a:rPr lang="en-GB" sz="2000" b="1" dirty="0" err="1" smtClean="0">
                <a:latin typeface="Arial" pitchFamily="34" charset="0"/>
                <a:cs typeface="Arial" pitchFamily="34" charset="0"/>
              </a:rPr>
              <a:t>Ormskirk</a:t>
            </a:r>
            <a:r>
              <a:rPr lang="en-GB" sz="2000" b="1" dirty="0" smtClean="0">
                <a:latin typeface="Arial" pitchFamily="34" charset="0"/>
                <a:cs typeface="Arial" pitchFamily="34" charset="0"/>
              </a:rPr>
              <a:t>, Lancashire</a:t>
            </a:r>
          </a:p>
          <a:p>
            <a:pPr>
              <a:buNone/>
            </a:pPr>
            <a:r>
              <a:rPr lang="en-GB" sz="2800" b="1" dirty="0" smtClean="0">
                <a:latin typeface="Arial" pitchFamily="34" charset="0"/>
                <a:cs typeface="Arial" pitchFamily="34" charset="0"/>
              </a:rPr>
              <a:t>	</a:t>
            </a:r>
            <a:r>
              <a:rPr lang="en-GB" sz="2000" b="1" dirty="0" smtClean="0">
                <a:latin typeface="Arial" pitchFamily="34" charset="0"/>
                <a:cs typeface="Arial" pitchFamily="34" charset="0"/>
              </a:rPr>
              <a:t>L39 4QP</a:t>
            </a:r>
          </a:p>
          <a:p>
            <a:endParaRPr lang="en-GB" dirty="0" smtClean="0">
              <a:latin typeface="Arial" pitchFamily="34" charset="0"/>
              <a:cs typeface="Arial" pitchFamily="34" charset="0"/>
            </a:endParaRPr>
          </a:p>
          <a:p>
            <a:endParaRPr lang="en-GB" dirty="0" smtClean="0"/>
          </a:p>
          <a:p>
            <a:endParaRPr lang="en-GB" dirty="0"/>
          </a:p>
        </p:txBody>
      </p:sp>
      <p:sp>
        <p:nvSpPr>
          <p:cNvPr id="3" name="Title 2"/>
          <p:cNvSpPr>
            <a:spLocks noGrp="1"/>
          </p:cNvSpPr>
          <p:nvPr>
            <p:ph type="ctrTitle"/>
          </p:nvPr>
        </p:nvSpPr>
        <p:spPr/>
        <p:txBody>
          <a:bodyPr/>
          <a:lstStyle/>
          <a:p>
            <a:r>
              <a:rPr lang="en-GB" dirty="0" smtClean="0"/>
              <a:t>Students’ Union</a:t>
            </a:r>
            <a:endParaRPr lang="en-GB" dirty="0"/>
          </a:p>
        </p:txBody>
      </p:sp>
      <p:pic>
        <p:nvPicPr>
          <p:cNvPr id="6" name="~PP2305.WAV">
            <a:hlinkClick r:id="" action="ppaction://media"/>
          </p:cNvPr>
          <p:cNvPicPr>
            <a:picLocks noRot="1" noChangeAspect="1"/>
          </p:cNvPicPr>
          <p:nvPr>
            <a:wavAudioFile r:embed="rId1" name="~PP2305.WAV"/>
          </p:nvPr>
        </p:nvPicPr>
        <p:blipFill>
          <a:blip r:embed="rId5" cstate="print"/>
          <a:stretch>
            <a:fillRect/>
          </a:stretch>
        </p:blipFill>
        <p:spPr>
          <a:xfrm>
            <a:off x="8632825" y="6346825"/>
            <a:ext cx="304800" cy="304800"/>
          </a:xfrm>
          <a:prstGeom prst="rect">
            <a:avLst/>
          </a:prstGeom>
        </p:spPr>
      </p:pic>
    </p:spTree>
  </p:cSld>
  <p:clrMapOvr>
    <a:masterClrMapping/>
  </p:clrMapOvr>
  <p:transition advTm="4238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Story.thmx</Template>
  <TotalTime>1634</TotalTime>
  <Words>429</Words>
  <Application>Microsoft Office PowerPoint</Application>
  <PresentationFormat>On-screen Show (4:3)</PresentationFormat>
  <Paragraphs>104</Paragraphs>
  <Slides>11</Slides>
  <Notes>8</Notes>
  <HiddenSlides>0</HiddenSlides>
  <MMClips>8</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Student Services, Careers  &amp; Student Union</vt:lpstr>
      <vt:lpstr>Student Services  An introduction to the services </vt:lpstr>
      <vt:lpstr>Student Services</vt:lpstr>
      <vt:lpstr>Student Services</vt:lpstr>
      <vt:lpstr>Careers   An introduction to the services </vt:lpstr>
      <vt:lpstr>Careers</vt:lpstr>
      <vt:lpstr>Careers</vt:lpstr>
      <vt:lpstr>Students’ Union  An introduction to the services  </vt:lpstr>
      <vt:lpstr>Students’ Union</vt:lpstr>
      <vt:lpstr>Students’ Union</vt:lpstr>
      <vt:lpstr>Students’ Union</vt:lpstr>
    </vt:vector>
  </TitlesOfParts>
  <Company>Edge Hill University -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Butler</dc:creator>
  <cp:lastModifiedBy>Fleminga</cp:lastModifiedBy>
  <cp:revision>76</cp:revision>
  <dcterms:created xsi:type="dcterms:W3CDTF">2011-06-16T08:34:32Z</dcterms:created>
  <dcterms:modified xsi:type="dcterms:W3CDTF">2011-08-31T12:44:18Z</dcterms:modified>
</cp:coreProperties>
</file>