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8" r:id="rId2"/>
    <p:sldId id="257" r:id="rId3"/>
    <p:sldId id="262" r:id="rId4"/>
    <p:sldId id="263" r:id="rId5"/>
    <p:sldId id="260" r:id="rId6"/>
    <p:sldId id="259" r:id="rId7"/>
    <p:sldId id="261" r:id="rId8"/>
  </p:sldIdLst>
  <p:sldSz cx="9144000" cy="6858000" type="screen4x3"/>
  <p:notesSz cx="6797675" cy="99282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E90C3"/>
    <a:srgbClr val="F9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416" y="-108"/>
      </p:cViewPr>
      <p:guideLst>
        <p:guide orient="horz" pos="1239"/>
        <p:guide pos="2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7632DFD-AF39-4ECD-AC15-C2026FC9B9D5}" type="datetimeFigureOut">
              <a:rPr lang="en-US"/>
              <a:pPr/>
              <a:t>8/31/2011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592BFD-E2DA-4A2D-91BF-A40CEBFCC3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84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E73B9F1-37DB-4156-97D1-69810F8CDEF5}" type="datetimeFigureOut">
              <a:rPr lang="en-GB"/>
              <a:pPr/>
              <a:t>31/08/2011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68DCEDC-7C1E-4F0B-8ACB-98C44ACAC36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15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HU New Logo 1.ai"/>
          <p:cNvPicPr>
            <a:picLocks noChangeAspect="1"/>
          </p:cNvPicPr>
          <p:nvPr userDrawn="1"/>
        </p:nvPicPr>
        <p:blipFill>
          <a:blip r:embed="rId3" cstate="print"/>
          <a:srcRect l="37433" t="78030" r="33109" b="10963"/>
          <a:stretch>
            <a:fillRect/>
          </a:stretch>
        </p:blipFill>
        <p:spPr bwMode="auto">
          <a:xfrm>
            <a:off x="2830513" y="1143000"/>
            <a:ext cx="34829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850106"/>
          </a:xfrm>
          <a:prstGeom prst="rect">
            <a:avLst/>
          </a:prstGeom>
        </p:spPr>
        <p:txBody>
          <a:bodyPr vert="horz"/>
          <a:lstStyle>
            <a:lvl1pPr>
              <a:defRPr sz="3600">
                <a:latin typeface="Georgia"/>
                <a:cs typeface="Georgi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1 Column Text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18665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4107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 bwMode="auto">
          <a:xfrm>
            <a:off x="3429000" y="1977568"/>
            <a:ext cx="5257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41326" y="1986644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41325" y="4069445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23314" y="198884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4639714" y="197485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 userDrawn="1"/>
        </p:nvSpPr>
        <p:spPr bwMode="auto">
          <a:xfrm>
            <a:off x="-7938" y="6329363"/>
            <a:ext cx="9151938" cy="552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27" name="TextBox 13"/>
          <p:cNvSpPr txBox="1">
            <a:spLocks noChangeArrowheads="1"/>
          </p:cNvSpPr>
          <p:nvPr userDrawn="1"/>
        </p:nvSpPr>
        <p:spPr bwMode="auto">
          <a:xfrm>
            <a:off x="5695950" y="6381750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US" sz="2000" smtClean="0">
                <a:solidFill>
                  <a:schemeClr val="bg1"/>
                </a:solidFill>
                <a:latin typeface="Georgia" charset="0"/>
                <a:cs typeface="Georgia" charset="0"/>
              </a:rPr>
              <a:t>edgehill.ac.uk/ls</a:t>
            </a:r>
          </a:p>
        </p:txBody>
      </p:sp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0" y="0"/>
            <a:ext cx="9151938" cy="7318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29" name="Picture 12" descr="EHU New Logo 1.ai"/>
          <p:cNvPicPr>
            <a:picLocks noChangeAspect="1"/>
          </p:cNvPicPr>
          <p:nvPr userDrawn="1"/>
        </p:nvPicPr>
        <p:blipFill>
          <a:blip r:embed="rId7" cstate="print"/>
          <a:srcRect l="10054" t="24980" r="15359" b="63754"/>
          <a:stretch>
            <a:fillRect/>
          </a:stretch>
        </p:blipFill>
        <p:spPr bwMode="auto">
          <a:xfrm>
            <a:off x="5795963" y="115888"/>
            <a:ext cx="32131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 userDrawn="1"/>
        </p:nvSpPr>
        <p:spPr>
          <a:xfrm>
            <a:off x="422275" y="806450"/>
            <a:ext cx="8253413" cy="118268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Georgia"/>
                <a:ea typeface="ＭＳ Ｐゴシック" pitchFamily="84" charset="-128"/>
                <a:cs typeface="Georgia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dirty="0"/>
          </a:p>
        </p:txBody>
      </p:sp>
      <p:pic>
        <p:nvPicPr>
          <p:cNvPr id="1031" name="Picture 17" descr="facebook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9088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20" descr="twitter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6113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19" r:id="rId3"/>
    <p:sldLayoutId id="2147483720" r:id="rId4"/>
    <p:sldLayoutId id="2147483723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onul.access.ac.uk/members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.wav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offcampus@edgehill.ac.uk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6.wav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12478" y="2330245"/>
            <a:ext cx="8219256" cy="1382775"/>
          </a:xfrm>
        </p:spPr>
        <p:txBody>
          <a:bodyPr/>
          <a:lstStyle/>
          <a:p>
            <a:pPr>
              <a:buNone/>
            </a:pPr>
            <a:r>
              <a:rPr lang="en-GB" sz="2800" dirty="0" smtClean="0"/>
              <a:t>Accessing other UK academic libraries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1091226"/>
          </a:xfrm>
        </p:spPr>
        <p:txBody>
          <a:bodyPr/>
          <a:lstStyle/>
          <a:p>
            <a:r>
              <a:rPr lang="en-GB" dirty="0" smtClean="0"/>
              <a:t>SCONUL Access</a:t>
            </a:r>
            <a:br>
              <a:rPr lang="en-GB" dirty="0" smtClean="0"/>
            </a:br>
            <a:r>
              <a:rPr lang="en-GB" sz="1600" i="1" dirty="0" smtClean="0"/>
              <a:t> Society of College, National and University Libraries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SCONUL Access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3313" y="1799303"/>
            <a:ext cx="8457451" cy="4462952"/>
          </a:xfrm>
        </p:spPr>
        <p:txBody>
          <a:bodyPr/>
          <a:lstStyle/>
          <a:p>
            <a:r>
              <a:rPr lang="en-GB" sz="2800" dirty="0" smtClean="0"/>
              <a:t>SCONUL Access is available to part-time students, distance learners, postgraduate and placement students</a:t>
            </a:r>
          </a:p>
          <a:p>
            <a:pPr>
              <a:buNone/>
            </a:pPr>
            <a:endParaRPr lang="en-GB" sz="2800" dirty="0" smtClean="0"/>
          </a:p>
          <a:p>
            <a:r>
              <a:rPr lang="en-GB" sz="2800" smtClean="0"/>
              <a:t>The </a:t>
            </a:r>
            <a:r>
              <a:rPr lang="en-GB" sz="2800" dirty="0" smtClean="0"/>
              <a:t>scheme allows students to join and use other academic libraries other than their own University library</a:t>
            </a:r>
          </a:p>
          <a:p>
            <a:pPr>
              <a:buNone/>
            </a:pPr>
            <a:endParaRPr lang="en-GB" sz="1400" dirty="0" smtClean="0"/>
          </a:p>
          <a:p>
            <a:pPr>
              <a:buNone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dirty="0"/>
          </a:p>
        </p:txBody>
      </p:sp>
      <p:pic>
        <p:nvPicPr>
          <p:cNvPr id="4" name="~PP322.WAV">
            <a:hlinkClick r:id="" action="ppaction://media"/>
          </p:cNvPr>
          <p:cNvPicPr>
            <a:picLocks noRot="1" noChangeAspect="1"/>
          </p:cNvPicPr>
          <p:nvPr>
            <a:wavAudioFile r:embed="rId1" name="~PP322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72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313" y="1711749"/>
            <a:ext cx="8396221" cy="4439669"/>
          </a:xfrm>
        </p:spPr>
        <p:txBody>
          <a:bodyPr/>
          <a:lstStyle/>
          <a:p>
            <a:r>
              <a:rPr lang="en-GB" sz="2800" dirty="0" smtClean="0"/>
              <a:t>Check that the Institution you wish to join is part of the scheme and download an application form:</a:t>
            </a:r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en-GB" sz="2800" u="sng" dirty="0" err="1" smtClean="0">
                <a:hlinkClick r:id="rId3"/>
              </a:rPr>
              <a:t>sconul.access.ac.uk</a:t>
            </a:r>
            <a:r>
              <a:rPr lang="en-GB" sz="2800" u="sng" dirty="0" smtClean="0">
                <a:hlinkClick r:id="rId3"/>
              </a:rPr>
              <a:t>/members</a:t>
            </a:r>
            <a:endParaRPr lang="en-GB" sz="2800" u="sng" dirty="0" smtClean="0"/>
          </a:p>
          <a:p>
            <a:pPr>
              <a:buNone/>
            </a:pPr>
            <a:endParaRPr lang="en-GB" sz="2800" dirty="0" smtClean="0"/>
          </a:p>
          <a:p>
            <a:r>
              <a:rPr lang="en-GB" sz="2800" dirty="0" smtClean="0"/>
              <a:t> Send completed application forms to:</a:t>
            </a:r>
          </a:p>
          <a:p>
            <a:pPr lvl="1">
              <a:buNone/>
            </a:pPr>
            <a:r>
              <a:rPr lang="en-GB" sz="2000" dirty="0" smtClean="0"/>
              <a:t>	</a:t>
            </a:r>
            <a:r>
              <a:rPr lang="en-GB" sz="2000" b="1" dirty="0" smtClean="0"/>
              <a:t>	University Library</a:t>
            </a:r>
          </a:p>
          <a:p>
            <a:pPr>
              <a:buNone/>
            </a:pPr>
            <a:r>
              <a:rPr lang="en-GB" sz="2000" b="1" dirty="0" smtClean="0"/>
              <a:t>		Edge Hill University</a:t>
            </a:r>
          </a:p>
          <a:p>
            <a:pPr>
              <a:buNone/>
            </a:pPr>
            <a:r>
              <a:rPr lang="en-GB" sz="2000" b="1" dirty="0" smtClean="0"/>
              <a:t>		St Helens Road</a:t>
            </a:r>
          </a:p>
          <a:p>
            <a:pPr>
              <a:buNone/>
            </a:pPr>
            <a:r>
              <a:rPr lang="en-GB" sz="2000" b="1" dirty="0" smtClean="0"/>
              <a:t>		</a:t>
            </a:r>
            <a:r>
              <a:rPr lang="en-GB" sz="2000" b="1" dirty="0" err="1" smtClean="0"/>
              <a:t>Ormskirk</a:t>
            </a:r>
            <a:r>
              <a:rPr lang="en-GB" sz="2000" b="1" dirty="0" smtClean="0"/>
              <a:t>, Lancashire</a:t>
            </a:r>
          </a:p>
          <a:p>
            <a:pPr lvl="2">
              <a:buNone/>
            </a:pPr>
            <a:r>
              <a:rPr lang="en-GB" sz="2000" b="1" dirty="0" smtClean="0"/>
              <a:t>L39 4QP</a:t>
            </a:r>
          </a:p>
          <a:p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SCONUL Access</a:t>
            </a:r>
            <a:endParaRPr lang="en-GB" dirty="0"/>
          </a:p>
        </p:txBody>
      </p:sp>
      <p:pic>
        <p:nvPicPr>
          <p:cNvPr id="4" name="~PP2130.WAV">
            <a:hlinkClick r:id="" action="ppaction://media"/>
          </p:cNvPr>
          <p:cNvPicPr>
            <a:picLocks noRot="1" noChangeAspect="1"/>
          </p:cNvPicPr>
          <p:nvPr>
            <a:wavAudioFile r:embed="rId1" name="~PP2130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8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313" y="1988840"/>
            <a:ext cx="8396221" cy="4107160"/>
          </a:xfrm>
        </p:spPr>
        <p:txBody>
          <a:bodyPr/>
          <a:lstStyle/>
          <a:p>
            <a:r>
              <a:rPr lang="en-GB" sz="2800" dirty="0" smtClean="0"/>
              <a:t> When registered you will receive a SCONUL card that must be presented with your Edge Hill </a:t>
            </a:r>
            <a:r>
              <a:rPr lang="en-GB" sz="2800" dirty="0" err="1" smtClean="0"/>
              <a:t>Unicard</a:t>
            </a:r>
            <a:r>
              <a:rPr lang="en-GB" sz="2800" dirty="0" smtClean="0"/>
              <a:t> to your chosen University library</a:t>
            </a:r>
          </a:p>
          <a:p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SCONUL Access</a:t>
            </a:r>
            <a:endParaRPr lang="en-GB" dirty="0"/>
          </a:p>
        </p:txBody>
      </p:sp>
      <p:pic>
        <p:nvPicPr>
          <p:cNvPr id="4" name="~PP1792.WAV">
            <a:hlinkClick r:id="" action="ppaction://media"/>
          </p:cNvPr>
          <p:cNvPicPr>
            <a:picLocks noRot="1" noChangeAspect="1"/>
          </p:cNvPicPr>
          <p:nvPr>
            <a:wavAudioFile r:embed="rId1" name="~PP1792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5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12478" y="2109019"/>
            <a:ext cx="8219256" cy="1604001"/>
          </a:xfrm>
        </p:spPr>
        <p:txBody>
          <a:bodyPr/>
          <a:lstStyle/>
          <a:p>
            <a:pPr>
              <a:buNone/>
            </a:pPr>
            <a:r>
              <a:rPr lang="en-GB" sz="2800" dirty="0" smtClean="0"/>
              <a:t>How to obtain a </a:t>
            </a:r>
            <a:r>
              <a:rPr lang="en-GB" sz="2800" dirty="0" err="1" smtClean="0"/>
              <a:t>Unicard</a:t>
            </a:r>
            <a:r>
              <a:rPr lang="en-GB" sz="2800" dirty="0" smtClean="0"/>
              <a:t> when based off campus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1091226"/>
          </a:xfrm>
        </p:spPr>
        <p:txBody>
          <a:bodyPr/>
          <a:lstStyle/>
          <a:p>
            <a:r>
              <a:rPr lang="en-GB" b="1" dirty="0" err="1" smtClean="0"/>
              <a:t>Unicard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~PP522.WAV">
            <a:hlinkClick r:id="" action="ppaction://media"/>
          </p:cNvPr>
          <p:cNvPicPr>
            <a:picLocks noRot="1" noChangeAspect="1"/>
          </p:cNvPicPr>
          <p:nvPr>
            <a:wavAudioFile r:embed="rId1" name="~PP522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68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8732" y="1836440"/>
            <a:ext cx="8249631" cy="4453524"/>
          </a:xfrm>
        </p:spPr>
        <p:txBody>
          <a:bodyPr/>
          <a:lstStyle/>
          <a:p>
            <a:pPr>
              <a:buNone/>
            </a:pPr>
            <a:r>
              <a:rPr lang="en-GB" sz="2800" b="1" dirty="0" smtClean="0"/>
              <a:t>Obtain an Edge Hill </a:t>
            </a:r>
            <a:r>
              <a:rPr lang="en-GB" sz="2800" b="1" dirty="0" err="1" smtClean="0"/>
              <a:t>Unicard</a:t>
            </a:r>
            <a:r>
              <a:rPr lang="en-GB" sz="2800" b="1" dirty="0" smtClean="0"/>
              <a:t> in person: </a:t>
            </a:r>
          </a:p>
          <a:p>
            <a:pPr>
              <a:buNone/>
            </a:pPr>
            <a:endParaRPr lang="en-GB" sz="2800" b="1" dirty="0" smtClean="0"/>
          </a:p>
          <a:p>
            <a:r>
              <a:rPr lang="en-GB" sz="2800" dirty="0" smtClean="0"/>
              <a:t>Visit the help desk in the University Library or one of the site libraries</a:t>
            </a:r>
          </a:p>
          <a:p>
            <a:r>
              <a:rPr lang="en-GB" sz="2800" dirty="0" smtClean="0"/>
              <a:t> You must bring your Edge Hill University Registration letter</a:t>
            </a:r>
          </a:p>
          <a:p>
            <a:r>
              <a:rPr lang="en-GB" sz="2800" dirty="0" smtClean="0"/>
              <a:t> Your picture will be taken and your </a:t>
            </a:r>
            <a:r>
              <a:rPr lang="en-GB" sz="2800" dirty="0" err="1" smtClean="0"/>
              <a:t>Unicard</a:t>
            </a:r>
            <a:r>
              <a:rPr lang="en-GB" sz="2800" dirty="0" smtClean="0"/>
              <a:t> will be printed</a:t>
            </a:r>
          </a:p>
          <a:p>
            <a:endParaRPr lang="en-GB" sz="2400" dirty="0" smtClean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Unicard</a:t>
            </a:r>
            <a:endParaRPr lang="en-GB" dirty="0"/>
          </a:p>
        </p:txBody>
      </p:sp>
      <p:pic>
        <p:nvPicPr>
          <p:cNvPr id="4" name="~PP1446.WAV">
            <a:hlinkClick r:id="" action="ppaction://media"/>
          </p:cNvPr>
          <p:cNvPicPr>
            <a:picLocks noRot="1" noChangeAspect="1"/>
          </p:cNvPicPr>
          <p:nvPr>
            <a:wavAudioFile r:embed="rId1" name="~PP1446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54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800" b="1" dirty="0" smtClean="0"/>
              <a:t>Obtain an Edge Hill </a:t>
            </a:r>
            <a:r>
              <a:rPr lang="en-GB" sz="2800" b="1" dirty="0" err="1" smtClean="0"/>
              <a:t>Unicard</a:t>
            </a:r>
            <a:r>
              <a:rPr lang="en-GB" sz="2800" b="1" dirty="0" smtClean="0"/>
              <a:t> by post:</a:t>
            </a:r>
          </a:p>
          <a:p>
            <a:pPr>
              <a:buNone/>
            </a:pPr>
            <a:endParaRPr lang="en-GB" sz="2800" b="1" dirty="0" smtClean="0"/>
          </a:p>
          <a:p>
            <a:r>
              <a:rPr lang="en-GB" sz="2800" dirty="0" smtClean="0"/>
              <a:t>E-mail your details and a passport sized photograph (head &amp; shoulder shot) in jpeg format to </a:t>
            </a:r>
            <a:r>
              <a:rPr lang="en-GB" sz="2800" b="1" dirty="0" err="1" smtClean="0">
                <a:hlinkClick r:id="rId3"/>
              </a:rPr>
              <a:t>offcampus@edgehill.ac.uk</a:t>
            </a:r>
            <a:endParaRPr lang="en-GB" sz="2800" b="1" dirty="0" smtClean="0"/>
          </a:p>
          <a:p>
            <a:pPr>
              <a:buNone/>
            </a:pPr>
            <a:endParaRPr lang="en-GB" sz="2800" dirty="0" smtClean="0"/>
          </a:p>
          <a:p>
            <a:r>
              <a:rPr lang="en-GB" sz="2800" dirty="0" smtClean="0"/>
              <a:t> Your </a:t>
            </a:r>
            <a:r>
              <a:rPr lang="en-GB" sz="2800" dirty="0" err="1" smtClean="0"/>
              <a:t>Unicard</a:t>
            </a:r>
            <a:r>
              <a:rPr lang="en-GB" sz="2800" dirty="0" smtClean="0"/>
              <a:t> will be printed and posted to you</a:t>
            </a: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Unicard</a:t>
            </a:r>
            <a:endParaRPr lang="en-GB" dirty="0"/>
          </a:p>
        </p:txBody>
      </p:sp>
      <p:pic>
        <p:nvPicPr>
          <p:cNvPr id="4" name="~PP2841.WAV">
            <a:hlinkClick r:id="" action="ppaction://media"/>
          </p:cNvPr>
          <p:cNvPicPr>
            <a:picLocks noRot="1" noChangeAspect="1"/>
          </p:cNvPicPr>
          <p:nvPr>
            <a:wavAudioFile r:embed="rId1" name="~PP2841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18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1541</TotalTime>
  <Words>180</Words>
  <Application>Microsoft Office PowerPoint</Application>
  <PresentationFormat>On-screen Show (4:3)</PresentationFormat>
  <Paragraphs>33</Paragraphs>
  <Slides>7</Slides>
  <Notes>0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SCONUL Access  Society of College, National and University Libraries  </vt:lpstr>
      <vt:lpstr>SCONUL Access</vt:lpstr>
      <vt:lpstr>SCONUL Access</vt:lpstr>
      <vt:lpstr>SCONUL Access</vt:lpstr>
      <vt:lpstr>Unicard </vt:lpstr>
      <vt:lpstr>Unicard</vt:lpstr>
      <vt:lpstr>Unicard</vt:lpstr>
    </vt:vector>
  </TitlesOfParts>
  <Company>Edge Hill University -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Fleminga</cp:lastModifiedBy>
  <cp:revision>61</cp:revision>
  <dcterms:created xsi:type="dcterms:W3CDTF">2011-06-16T08:34:32Z</dcterms:created>
  <dcterms:modified xsi:type="dcterms:W3CDTF">2011-08-31T12:37:30Z</dcterms:modified>
</cp:coreProperties>
</file>