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handoutMasterIdLst>
    <p:handoutMasterId r:id="rId8"/>
  </p:handoutMasterIdLst>
  <p:sldIdLst>
    <p:sldId id="257" r:id="rId2"/>
    <p:sldId id="259" r:id="rId3"/>
    <p:sldId id="260" r:id="rId4"/>
    <p:sldId id="261" r:id="rId5"/>
    <p:sldId id="262" r:id="rId6"/>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617"/>
    <a:srgbClr val="FFFFFF"/>
    <a:srgbClr val="9E90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249" autoAdjust="0"/>
  </p:normalViewPr>
  <p:slideViewPr>
    <p:cSldViewPr snapToGrid="0">
      <p:cViewPr>
        <p:scale>
          <a:sx n="60" d="100"/>
          <a:sy n="60" d="100"/>
        </p:scale>
        <p:origin x="-78" y="42"/>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A0DC4D7-FD1B-4E01-940C-D22301B4699A}"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AD28447-E5E5-43E0-8B81-43D8887EA432}" type="slidenum">
              <a:rPr lang="en-US"/>
              <a:pPr/>
              <a:t>‹#›</a:t>
            </a:fld>
            <a:endParaRPr lang="en-US"/>
          </a:p>
        </p:txBody>
      </p:sp>
    </p:spTree>
    <p:extLst>
      <p:ext uri="{BB962C8B-B14F-4D97-AF65-F5344CB8AC3E}">
        <p14:creationId xmlns:p14="http://schemas.microsoft.com/office/powerpoint/2010/main" val="14234213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4569318-60A7-4189-865F-E00AA4568ABD}"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9132E5B-108E-4D92-8AC7-346820ED84A3}" type="slidenum">
              <a:rPr lang="en-GB"/>
              <a:pPr/>
              <a:t>‹#›</a:t>
            </a:fld>
            <a:endParaRPr lang="en-GB"/>
          </a:p>
        </p:txBody>
      </p:sp>
    </p:spTree>
    <p:extLst>
      <p:ext uri="{BB962C8B-B14F-4D97-AF65-F5344CB8AC3E}">
        <p14:creationId xmlns:p14="http://schemas.microsoft.com/office/powerpoint/2010/main" val="30856986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GB" dirty="0" smtClean="0"/>
              <a:t>Learning Services provides specialist help and advice for postgraduate students and researchers.  We offer both</a:t>
            </a:r>
            <a:r>
              <a:rPr lang="en-GB" baseline="0" dirty="0" smtClean="0"/>
              <a:t> </a:t>
            </a:r>
            <a:r>
              <a:rPr lang="en-GB" dirty="0" smtClean="0"/>
              <a:t>1-to-1 and group sessions in finding and using resources, and managing the information you find.  The library subscribes to an extensive range of electronic journals and databases,</a:t>
            </a:r>
            <a:r>
              <a:rPr lang="en-GB" baseline="0" dirty="0" smtClean="0"/>
              <a:t> and w</a:t>
            </a:r>
            <a:r>
              <a:rPr lang="en-GB" dirty="0" smtClean="0"/>
              <a:t>e can help you identify where best to search for the information you need and how to put together an effective search strategy. We will also help you obtain</a:t>
            </a:r>
            <a:r>
              <a:rPr lang="en-GB" baseline="0" dirty="0" smtClean="0"/>
              <a:t> </a:t>
            </a:r>
            <a:r>
              <a:rPr lang="en-GB" dirty="0" smtClean="0"/>
              <a:t>copies of more difficult to access materials using the Inter-Library Loan system</a:t>
            </a:r>
            <a:r>
              <a:rPr lang="en-GB" baseline="0" dirty="0" smtClean="0"/>
              <a:t> and resources in other academic libraries.  </a:t>
            </a:r>
            <a:r>
              <a:rPr lang="en-GB" dirty="0" smtClean="0"/>
              <a:t>To keep your knowledge up-to-date we can help you to use current awareness tools such as </a:t>
            </a:r>
            <a:r>
              <a:rPr lang="en-GB" dirty="0" err="1" smtClean="0"/>
              <a:t>Zetoc</a:t>
            </a:r>
            <a:r>
              <a:rPr lang="en-GB" dirty="0" smtClean="0"/>
              <a:t>, the British Library’s Table of Contents Service, or to setting up news feeds using RSS.   To enable you to manage your references and</a:t>
            </a:r>
            <a:r>
              <a:rPr lang="en-GB" baseline="0" dirty="0" smtClean="0"/>
              <a:t> keep </a:t>
            </a:r>
            <a:r>
              <a:rPr lang="en-GB" dirty="0" smtClean="0"/>
              <a:t>records of the information you have found, Learning Services provide training in using </a:t>
            </a:r>
            <a:r>
              <a:rPr lang="en-GB" dirty="0" err="1" smtClean="0"/>
              <a:t>RefWorks</a:t>
            </a:r>
            <a:r>
              <a:rPr lang="en-GB" dirty="0" smtClean="0"/>
              <a:t>, the University’s bibliographic management software package.</a:t>
            </a:r>
          </a:p>
          <a:p>
            <a:pPr fontAlgn="auto">
              <a:spcAft>
                <a:spcPts val="0"/>
              </a:spcAft>
              <a:defRPr/>
            </a:pPr>
            <a:endParaRPr lang="en-GB" sz="1200" dirty="0" smtClean="0"/>
          </a:p>
        </p:txBody>
      </p:sp>
      <p:sp>
        <p:nvSpPr>
          <p:cNvPr id="4" name="Slide Number Placeholder 3"/>
          <p:cNvSpPr>
            <a:spLocks noGrp="1"/>
          </p:cNvSpPr>
          <p:nvPr>
            <p:ph type="sldNum" sz="quarter" idx="10"/>
          </p:nvPr>
        </p:nvSpPr>
        <p:spPr/>
        <p:txBody>
          <a:bodyPr/>
          <a:lstStyle/>
          <a:p>
            <a:fld id="{69132E5B-108E-4D92-8AC7-346820ED84A3}" type="slidenum">
              <a:rPr lang="en-GB" smtClean="0"/>
              <a:pPr/>
              <a:t>2</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buFont typeface="Arial" charset="0"/>
              <a:buNone/>
            </a:pPr>
            <a:r>
              <a:rPr lang="en-GB" sz="1200" dirty="0" smtClean="0"/>
              <a:t>We offer training both in groups and 1-to-1</a:t>
            </a:r>
            <a:r>
              <a:rPr lang="en-GB" sz="1200" baseline="0" dirty="0" smtClean="0"/>
              <a:t> to help you locate scholarly information, use current awareness tools such as </a:t>
            </a:r>
            <a:r>
              <a:rPr lang="en-GB" sz="1200" dirty="0" smtClean="0"/>
              <a:t>RSS feeds and journal alerts and manage your references using the</a:t>
            </a:r>
            <a:r>
              <a:rPr lang="en-GB" sz="1200" baseline="0" dirty="0" smtClean="0"/>
              <a:t> </a:t>
            </a:r>
            <a:r>
              <a:rPr lang="en-GB" sz="1200" baseline="0" dirty="0" err="1" smtClean="0"/>
              <a:t>RefWorks</a:t>
            </a:r>
            <a:r>
              <a:rPr lang="en-GB" sz="1200" baseline="0" dirty="0" smtClean="0"/>
              <a:t> bibliographic management software.</a:t>
            </a:r>
            <a:endParaRPr lang="en-GB" sz="1200" dirty="0" smtClean="0"/>
          </a:p>
        </p:txBody>
      </p:sp>
      <p:sp>
        <p:nvSpPr>
          <p:cNvPr id="4" name="Slide Number Placeholder 3"/>
          <p:cNvSpPr>
            <a:spLocks noGrp="1"/>
          </p:cNvSpPr>
          <p:nvPr>
            <p:ph type="sldNum" sz="quarter" idx="10"/>
          </p:nvPr>
        </p:nvSpPr>
        <p:spPr/>
        <p:txBody>
          <a:bodyPr/>
          <a:lstStyle/>
          <a:p>
            <a:fld id="{69132E5B-108E-4D92-8AC7-346820ED84A3}" type="slidenum">
              <a:rPr lang="en-GB" smtClean="0"/>
              <a:pPr/>
              <a:t>3</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spcBef>
                <a:spcPct val="0"/>
              </a:spcBef>
            </a:pPr>
            <a:r>
              <a:rPr lang="en-GB" dirty="0" smtClean="0"/>
              <a:t>The Learning Services research team can also assist you to develop your academic writing skills.  We can help advise you on how to structure your dissertation or thesis and help you plan your chapters.  We also offer a critical friend service where we will read any written work and provide constructive feedback.  Academic writing sessions are available on both a 1-to-1 and group basis, at a time to suit you.</a:t>
            </a:r>
            <a:endParaRPr lang="en-GB" sz="1200" dirty="0" smtClean="0"/>
          </a:p>
        </p:txBody>
      </p:sp>
      <p:sp>
        <p:nvSpPr>
          <p:cNvPr id="4" name="Slide Number Placeholder 3"/>
          <p:cNvSpPr>
            <a:spLocks noGrp="1"/>
          </p:cNvSpPr>
          <p:nvPr>
            <p:ph type="sldNum" sz="quarter" idx="10"/>
          </p:nvPr>
        </p:nvSpPr>
        <p:spPr/>
        <p:txBody>
          <a:bodyPr/>
          <a:lstStyle/>
          <a:p>
            <a:fld id="{69132E5B-108E-4D92-8AC7-346820ED84A3}" type="slidenum">
              <a:rPr lang="en-GB" smtClean="0"/>
              <a:pPr/>
              <a:t>4</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auto" latinLnBrk="0" hangingPunct="0">
              <a:lnSpc>
                <a:spcPct val="100000"/>
              </a:lnSpc>
              <a:spcBef>
                <a:spcPct val="30000"/>
              </a:spcBef>
              <a:spcAft>
                <a:spcPts val="0"/>
              </a:spcAft>
              <a:buClrTx/>
              <a:buSzTx/>
              <a:buFontTx/>
              <a:buNone/>
              <a:tabLst/>
              <a:defRPr/>
            </a:pPr>
            <a:r>
              <a:rPr lang="en-GB" dirty="0" smtClean="0"/>
              <a:t>To find out more about the services we offer or to book a session please email </a:t>
            </a:r>
            <a:r>
              <a:rPr lang="en-GB" dirty="0" err="1" smtClean="0"/>
              <a:t>lsreasearch@edgehill.ac.uk</a:t>
            </a:r>
            <a:r>
              <a:rPr lang="en-GB" dirty="0" smtClean="0"/>
              <a:t> or visit the Learning Services web pages.</a:t>
            </a:r>
            <a:r>
              <a:rPr lang="en-GB" baseline="0" dirty="0" smtClean="0"/>
              <a:t>  </a:t>
            </a:r>
            <a:r>
              <a:rPr lang="en-GB" dirty="0" smtClean="0"/>
              <a:t>Finally don’t forget, if you want more detailed help in your subject area</a:t>
            </a:r>
            <a:r>
              <a:rPr lang="en-GB" baseline="0" dirty="0" smtClean="0"/>
              <a:t> c</a:t>
            </a:r>
            <a:r>
              <a:rPr lang="en-GB" dirty="0" smtClean="0"/>
              <a:t>ontact your subject librarian</a:t>
            </a:r>
            <a:r>
              <a:rPr lang="en-GB" baseline="0" dirty="0" smtClean="0"/>
              <a:t> or call in at the University Library</a:t>
            </a:r>
            <a:r>
              <a:rPr lang="en-GB" dirty="0" smtClean="0"/>
              <a:t>.</a:t>
            </a:r>
          </a:p>
          <a:p>
            <a:pPr fontAlgn="auto">
              <a:spcAft>
                <a:spcPts val="0"/>
              </a:spcAft>
              <a:defRPr/>
            </a:pPr>
            <a:endParaRPr lang="en-GB" sz="1200" dirty="0" smtClean="0"/>
          </a:p>
        </p:txBody>
      </p:sp>
      <p:sp>
        <p:nvSpPr>
          <p:cNvPr id="4" name="Slide Number Placeholder 3"/>
          <p:cNvSpPr>
            <a:spLocks noGrp="1"/>
          </p:cNvSpPr>
          <p:nvPr>
            <p:ph type="sldNum" sz="quarter" idx="10"/>
          </p:nvPr>
        </p:nvSpPr>
        <p:spPr/>
        <p:txBody>
          <a:bodyPr/>
          <a:lstStyle/>
          <a:p>
            <a:fld id="{69132E5B-108E-4D92-8AC7-346820ED84A3}" type="slidenum">
              <a:rPr lang="en-GB" smtClean="0"/>
              <a:pPr/>
              <a:t>5</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dirty="0">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dirty="0" smtClean="0">
                <a:solidFill>
                  <a:schemeClr val="bg1"/>
                </a:solidFill>
                <a:latin typeface="Georgia" charset="0"/>
                <a:cs typeface="Georgia" charset="0"/>
              </a:rPr>
              <a:t>edgehill.ac.uk/</a:t>
            </a:r>
            <a:r>
              <a:rPr lang="en-US" sz="2000" dirty="0" err="1" smtClean="0">
                <a:solidFill>
                  <a:schemeClr val="bg1"/>
                </a:solidFill>
                <a:latin typeface="Georgia" charset="0"/>
                <a:cs typeface="Georgia" charset="0"/>
              </a:rPr>
              <a:t>ls</a:t>
            </a:r>
            <a:endParaRPr lang="en-US" sz="2000" dirty="0" smtClean="0">
              <a:solidFill>
                <a:schemeClr val="bg1"/>
              </a:solidFill>
              <a:latin typeface="Georgia" charset="0"/>
              <a:cs typeface="Georgia" charset="0"/>
            </a:endParaRP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5.png"/><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hyperlink" Target="http://www.edgehill.ac.uk/ls/resources/postgraduate/" TargetMode="External"/><Relationship Id="rId5" Type="http://schemas.openxmlformats.org/officeDocument/2006/relationships/hyperlink" Target="mailto:LSResearch@edgehill.ac.uk" TargetMode="External"/><Relationship Id="rId4"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8372" y="2065283"/>
            <a:ext cx="8264198" cy="1790074"/>
          </a:xfrm>
        </p:spPr>
        <p:txBody>
          <a:bodyPr/>
          <a:lstStyle/>
          <a:p>
            <a:pPr marL="0" indent="0" eaLnBrk="1" fontAlgn="auto" hangingPunct="1">
              <a:spcAft>
                <a:spcPts val="0"/>
              </a:spcAft>
              <a:buNone/>
              <a:defRPr/>
            </a:pPr>
            <a:r>
              <a:rPr lang="en-GB" sz="2800" dirty="0" smtClean="0"/>
              <a:t>Our services for postgraduate students and researchers</a:t>
            </a:r>
          </a:p>
          <a:p>
            <a:endParaRPr lang="en-GB" dirty="0"/>
          </a:p>
        </p:txBody>
      </p:sp>
      <p:sp>
        <p:nvSpPr>
          <p:cNvPr id="3" name="Title 2"/>
          <p:cNvSpPr>
            <a:spLocks noGrp="1"/>
          </p:cNvSpPr>
          <p:nvPr>
            <p:ph type="ctrTitle"/>
          </p:nvPr>
        </p:nvSpPr>
        <p:spPr>
          <a:xfrm>
            <a:off x="315309" y="806847"/>
            <a:ext cx="8828691" cy="893961"/>
          </a:xfrm>
        </p:spPr>
        <p:txBody>
          <a:bodyPr/>
          <a:lstStyle/>
          <a:p>
            <a:r>
              <a:rPr lang="en-GB" sz="4200" dirty="0" smtClean="0"/>
              <a:t>Postgraduate and Research Support</a:t>
            </a:r>
            <a:endParaRPr lang="en-GB" sz="4200"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97268"/>
            <a:ext cx="8219256" cy="4298731"/>
          </a:xfrm>
        </p:spPr>
        <p:txBody>
          <a:bodyPr/>
          <a:lstStyle/>
          <a:p>
            <a:pPr eaLnBrk="1" hangingPunct="1">
              <a:buNone/>
            </a:pPr>
            <a:r>
              <a:rPr lang="en-GB" sz="3200" dirty="0" smtClean="0"/>
              <a:t>Learning Services can:</a:t>
            </a:r>
          </a:p>
          <a:p>
            <a:pPr eaLnBrk="1" hangingPunct="1">
              <a:buNone/>
            </a:pPr>
            <a:endParaRPr lang="en-GB" sz="800" dirty="0" smtClean="0"/>
          </a:p>
          <a:p>
            <a:pPr eaLnBrk="1" hangingPunct="1"/>
            <a:r>
              <a:rPr lang="en-GB" sz="3200" dirty="0" smtClean="0"/>
              <a:t>help you </a:t>
            </a:r>
            <a:r>
              <a:rPr lang="en-GB" sz="3200" b="1" dirty="0" smtClean="0"/>
              <a:t>find and manage scholarly information</a:t>
            </a:r>
          </a:p>
          <a:p>
            <a:pPr eaLnBrk="1" hangingPunct="1"/>
            <a:endParaRPr lang="en-GB" sz="800" b="1" dirty="0" smtClean="0"/>
          </a:p>
          <a:p>
            <a:pPr eaLnBrk="1" hangingPunct="1"/>
            <a:r>
              <a:rPr lang="en-GB" sz="3200" dirty="0" smtClean="0"/>
              <a:t>help you </a:t>
            </a:r>
            <a:r>
              <a:rPr lang="en-GB" sz="3200" b="1" dirty="0" smtClean="0"/>
              <a:t>keep up to date </a:t>
            </a:r>
            <a:r>
              <a:rPr lang="en-GB" sz="3200" dirty="0" smtClean="0"/>
              <a:t>in your field of study</a:t>
            </a:r>
          </a:p>
          <a:p>
            <a:pPr eaLnBrk="1" hangingPunct="1"/>
            <a:endParaRPr lang="en-GB" sz="800" dirty="0" smtClean="0"/>
          </a:p>
          <a:p>
            <a:pPr eaLnBrk="1" hangingPunct="1"/>
            <a:r>
              <a:rPr lang="en-GB" sz="3200" dirty="0" smtClean="0"/>
              <a:t>advise on the </a:t>
            </a:r>
            <a:r>
              <a:rPr lang="en-GB" sz="3200" b="1" dirty="0" smtClean="0"/>
              <a:t>writing </a:t>
            </a:r>
            <a:r>
              <a:rPr lang="en-GB" sz="3200" smtClean="0"/>
              <a:t>of dissertations</a:t>
            </a:r>
            <a:r>
              <a:rPr lang="en-GB" sz="3200" dirty="0" smtClean="0"/>
              <a:t>, theses and research papers</a:t>
            </a:r>
          </a:p>
          <a:p>
            <a:pPr eaLnBrk="1" hangingPunct="1"/>
            <a:endParaRPr lang="en-GB" sz="800" b="1" dirty="0" smtClean="0"/>
          </a:p>
          <a:p>
            <a:endParaRPr lang="en-GB" dirty="0"/>
          </a:p>
        </p:txBody>
      </p:sp>
      <p:sp>
        <p:nvSpPr>
          <p:cNvPr id="3" name="Title 2"/>
          <p:cNvSpPr>
            <a:spLocks noGrp="1"/>
          </p:cNvSpPr>
          <p:nvPr>
            <p:ph type="ctrTitle"/>
          </p:nvPr>
        </p:nvSpPr>
        <p:spPr>
          <a:xfrm>
            <a:off x="315314" y="806847"/>
            <a:ext cx="8828686" cy="893961"/>
          </a:xfrm>
        </p:spPr>
        <p:txBody>
          <a:bodyPr/>
          <a:lstStyle/>
          <a:p>
            <a:r>
              <a:rPr lang="en-GB" sz="4200" dirty="0" smtClean="0"/>
              <a:t>Postgraduate and Research Support</a:t>
            </a:r>
            <a:endParaRPr lang="en-GB" sz="4200" dirty="0"/>
          </a:p>
        </p:txBody>
      </p:sp>
      <p:pic>
        <p:nvPicPr>
          <p:cNvPr id="15" name="Audio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062"/>
    </mc:Choice>
    <mc:Fallback xmlns="">
      <p:transition spd="slow" advTm="42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97268"/>
            <a:ext cx="8219256" cy="4298731"/>
          </a:xfrm>
        </p:spPr>
        <p:txBody>
          <a:bodyPr/>
          <a:lstStyle/>
          <a:p>
            <a:pPr eaLnBrk="1" hangingPunct="1">
              <a:buFont typeface="Arial" charset="0"/>
              <a:buNone/>
            </a:pPr>
            <a:r>
              <a:rPr lang="en-GB" sz="3200" dirty="0" smtClean="0"/>
              <a:t>We offer 1-to-1 and group training in:</a:t>
            </a:r>
          </a:p>
          <a:p>
            <a:pPr eaLnBrk="1" hangingPunct="1">
              <a:buFont typeface="Arial" charset="0"/>
              <a:buNone/>
            </a:pPr>
            <a:endParaRPr lang="en-GB" sz="800" dirty="0" smtClean="0"/>
          </a:p>
          <a:p>
            <a:pPr eaLnBrk="1" hangingPunct="1"/>
            <a:r>
              <a:rPr lang="en-GB" sz="3200" b="1" dirty="0" smtClean="0"/>
              <a:t>Locating scholarly information </a:t>
            </a:r>
            <a:r>
              <a:rPr lang="en-GB" sz="3200" dirty="0" smtClean="0"/>
              <a:t>using online resources</a:t>
            </a:r>
          </a:p>
          <a:p>
            <a:pPr eaLnBrk="1" hangingPunct="1"/>
            <a:endParaRPr lang="en-GB" sz="800" dirty="0" smtClean="0"/>
          </a:p>
          <a:p>
            <a:pPr eaLnBrk="1" hangingPunct="1"/>
            <a:r>
              <a:rPr lang="en-GB" sz="3200" b="1" dirty="0" smtClean="0"/>
              <a:t>Using current awareness </a:t>
            </a:r>
            <a:r>
              <a:rPr lang="en-GB" sz="3200" dirty="0" smtClean="0"/>
              <a:t>tools such as RSS feeds and journal alerts</a:t>
            </a:r>
          </a:p>
          <a:p>
            <a:pPr eaLnBrk="1" hangingPunct="1"/>
            <a:endParaRPr lang="en-GB" sz="800" dirty="0" smtClean="0"/>
          </a:p>
          <a:p>
            <a:pPr eaLnBrk="1" hangingPunct="1"/>
            <a:r>
              <a:rPr lang="en-GB" sz="3200" b="1" dirty="0" smtClean="0"/>
              <a:t>Managing your references </a:t>
            </a:r>
            <a:r>
              <a:rPr lang="en-GB" sz="3200" dirty="0" smtClean="0"/>
              <a:t>using </a:t>
            </a:r>
            <a:r>
              <a:rPr lang="en-GB" sz="3200" dirty="0" err="1" smtClean="0"/>
              <a:t>RefWorks</a:t>
            </a:r>
            <a:endParaRPr lang="en-GB" sz="3200" dirty="0" smtClean="0"/>
          </a:p>
          <a:p>
            <a:endParaRPr lang="en-GB" dirty="0"/>
          </a:p>
        </p:txBody>
      </p:sp>
      <p:sp>
        <p:nvSpPr>
          <p:cNvPr id="4" name="Title 2"/>
          <p:cNvSpPr txBox="1">
            <a:spLocks/>
          </p:cNvSpPr>
          <p:nvPr/>
        </p:nvSpPr>
        <p:spPr>
          <a:xfrm>
            <a:off x="315313" y="806846"/>
            <a:ext cx="8639503"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200" b="0" i="0" u="none" strike="noStrike" kern="1200" cap="none" spc="0" normalizeH="0" baseline="0" noProof="0" dirty="0" smtClean="0">
                <a:ln>
                  <a:noFill/>
                </a:ln>
                <a:solidFill>
                  <a:schemeClr val="tx1"/>
                </a:solidFill>
                <a:effectLst/>
                <a:uLnTx/>
                <a:uFillTx/>
                <a:latin typeface="Georgia"/>
                <a:ea typeface="ＭＳ Ｐゴシック" pitchFamily="84" charset="-128"/>
                <a:cs typeface="Georgia"/>
              </a:rPr>
              <a:t>Postgraduate and Research Support</a:t>
            </a:r>
            <a:endParaRPr kumimoji="0" lang="en-GB" sz="4200" b="0" i="0" u="none" strike="noStrike" kern="1200" cap="none" spc="0" normalizeH="0" baseline="0" noProof="0" dirty="0">
              <a:ln>
                <a:noFill/>
              </a:ln>
              <a:solidFill>
                <a:schemeClr val="tx1"/>
              </a:solidFill>
              <a:effectLst/>
              <a:uLnTx/>
              <a:uFillTx/>
              <a:latin typeface="Georgia"/>
              <a:ea typeface="ＭＳ Ｐゴシック" pitchFamily="84" charset="-128"/>
              <a:cs typeface="Georgia"/>
            </a:endParaRPr>
          </a:p>
        </p:txBody>
      </p:sp>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682"/>
    </mc:Choice>
    <mc:Fallback xmlns="">
      <p:transition spd="slow" advTm="11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97268"/>
            <a:ext cx="8219256" cy="4430111"/>
          </a:xfrm>
        </p:spPr>
        <p:txBody>
          <a:bodyPr/>
          <a:lstStyle/>
          <a:p>
            <a:pPr marL="352425" indent="-352425" eaLnBrk="1" hangingPunct="1"/>
            <a:r>
              <a:rPr lang="en-GB" sz="3200" dirty="0" smtClean="0"/>
              <a:t>We offer specialist advice on </a:t>
            </a:r>
            <a:r>
              <a:rPr lang="en-GB" sz="3200" b="1" dirty="0" smtClean="0"/>
              <a:t>academic writing</a:t>
            </a:r>
            <a:r>
              <a:rPr lang="en-GB" sz="3200" dirty="0" smtClean="0"/>
              <a:t> at Masters and Doctoral level, on a 1-to-1 or group basis</a:t>
            </a:r>
          </a:p>
          <a:p>
            <a:pPr marL="352425" indent="-352425" eaLnBrk="1" hangingPunct="1"/>
            <a:endParaRPr lang="en-GB" sz="800" dirty="0" smtClean="0"/>
          </a:p>
          <a:p>
            <a:pPr marL="352425" indent="-352425" eaLnBrk="1" hangingPunct="1"/>
            <a:r>
              <a:rPr lang="en-GB" sz="3200" dirty="0" smtClean="0"/>
              <a:t>This includes:</a:t>
            </a:r>
          </a:p>
          <a:p>
            <a:pPr lvl="1" eaLnBrk="1" hangingPunct="1"/>
            <a:r>
              <a:rPr lang="en-GB" sz="3200" dirty="0" smtClean="0"/>
              <a:t>advising on dissertation and thesis structure and chapter planning</a:t>
            </a:r>
          </a:p>
          <a:p>
            <a:pPr lvl="1" eaLnBrk="1" hangingPunct="1"/>
            <a:r>
              <a:rPr lang="en-GB" sz="3200" dirty="0" smtClean="0"/>
              <a:t>acting as a ‘critical friend’ (but not tutor) to discuss written work</a:t>
            </a:r>
          </a:p>
          <a:p>
            <a:endParaRPr lang="en-GB" dirty="0"/>
          </a:p>
        </p:txBody>
      </p:sp>
      <p:sp>
        <p:nvSpPr>
          <p:cNvPr id="4" name="Title 2"/>
          <p:cNvSpPr txBox="1">
            <a:spLocks/>
          </p:cNvSpPr>
          <p:nvPr/>
        </p:nvSpPr>
        <p:spPr>
          <a:xfrm>
            <a:off x="315308" y="806846"/>
            <a:ext cx="8749862"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200" b="0" i="0" u="none" strike="noStrike" kern="1200" cap="none" spc="0" normalizeH="0" baseline="0" noProof="0" dirty="0" smtClean="0">
                <a:ln>
                  <a:noFill/>
                </a:ln>
                <a:solidFill>
                  <a:schemeClr val="tx1"/>
                </a:solidFill>
                <a:effectLst/>
                <a:uLnTx/>
                <a:uFillTx/>
                <a:latin typeface="Georgia"/>
                <a:ea typeface="ＭＳ Ｐゴシック" pitchFamily="84" charset="-128"/>
                <a:cs typeface="Georgia"/>
              </a:rPr>
              <a:t>Postgraduate and Research Support</a:t>
            </a:r>
            <a:endParaRPr kumimoji="0" lang="en-GB" sz="4200" b="0" i="0" u="none" strike="noStrike" kern="1200" cap="none" spc="0" normalizeH="0" baseline="0" noProof="0" dirty="0">
              <a:ln>
                <a:noFill/>
              </a:ln>
              <a:solidFill>
                <a:schemeClr val="tx1"/>
              </a:solidFill>
              <a:effectLst/>
              <a:uLnTx/>
              <a:uFillTx/>
              <a:latin typeface="Georgia"/>
              <a:ea typeface="ＭＳ Ｐゴシック" pitchFamily="84" charset="-128"/>
              <a:cs typeface="Georgia"/>
            </a:endParaRPr>
          </a:p>
        </p:txBody>
      </p:sp>
      <p:pic>
        <p:nvPicPr>
          <p:cNvPr id="14" name="Audio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084"/>
    </mc:Choice>
    <mc:Fallback xmlns="">
      <p:transition spd="slow" advTm="240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97268"/>
            <a:ext cx="8219256" cy="4430111"/>
          </a:xfrm>
        </p:spPr>
        <p:txBody>
          <a:bodyPr/>
          <a:lstStyle/>
          <a:p>
            <a:pPr marL="352425" indent="-352425" eaLnBrk="1" hangingPunct="1">
              <a:buNone/>
            </a:pPr>
            <a:r>
              <a:rPr lang="en-GB" sz="3200" dirty="0" smtClean="0"/>
              <a:t>For more information:</a:t>
            </a:r>
          </a:p>
          <a:p>
            <a:pPr marL="352425" indent="-352425" eaLnBrk="1" hangingPunct="1">
              <a:buNone/>
            </a:pPr>
            <a:endParaRPr lang="en-GB" sz="1000" dirty="0" smtClean="0"/>
          </a:p>
          <a:p>
            <a:pPr marL="352425" indent="-352425" eaLnBrk="1" hangingPunct="1"/>
            <a:r>
              <a:rPr lang="en-GB" sz="3200" dirty="0" smtClean="0"/>
              <a:t>Email: </a:t>
            </a:r>
            <a:r>
              <a:rPr lang="en-GB" sz="3200" dirty="0" err="1" smtClean="0">
                <a:hlinkClick r:id="rId5"/>
              </a:rPr>
              <a:t>LSResearch@edgehill.ac.uk</a:t>
            </a:r>
            <a:endParaRPr lang="en-GB" sz="3200" dirty="0" smtClean="0"/>
          </a:p>
          <a:p>
            <a:pPr marL="352425" indent="-352425" eaLnBrk="1" hangingPunct="1"/>
            <a:endParaRPr lang="en-GB" sz="1400" dirty="0" smtClean="0"/>
          </a:p>
          <a:p>
            <a:pPr marL="352425" indent="-352425" eaLnBrk="1" hangingPunct="1"/>
            <a:r>
              <a:rPr lang="en-GB" sz="3200" dirty="0" smtClean="0"/>
              <a:t>See our web pages:</a:t>
            </a:r>
          </a:p>
          <a:p>
            <a:pPr marL="352425" indent="-352425" eaLnBrk="1" hangingPunct="1">
              <a:buNone/>
            </a:pPr>
            <a:r>
              <a:rPr lang="en-GB" sz="3200" dirty="0" smtClean="0"/>
              <a:t>	</a:t>
            </a:r>
            <a:r>
              <a:rPr lang="en-GB" sz="3200" dirty="0" err="1" smtClean="0">
                <a:hlinkClick r:id="rId6"/>
              </a:rPr>
              <a:t>edgehill.ac.uk/ls/resources/postgraduate</a:t>
            </a:r>
            <a:r>
              <a:rPr lang="en-GB" sz="3200" dirty="0" smtClean="0">
                <a:hlinkClick r:id="rId6"/>
              </a:rPr>
              <a:t>/</a:t>
            </a:r>
            <a:endParaRPr lang="en-GB" sz="3200" dirty="0" smtClean="0"/>
          </a:p>
          <a:p>
            <a:pPr marL="352425" indent="-352425" eaLnBrk="1" hangingPunct="1"/>
            <a:endParaRPr lang="en-GB" sz="1400" dirty="0" smtClean="0"/>
          </a:p>
          <a:p>
            <a:pPr marL="352425" indent="-352425" eaLnBrk="1" hangingPunct="1"/>
            <a:r>
              <a:rPr lang="en-GB" sz="3200" dirty="0" smtClean="0"/>
              <a:t>Contact your subject librarian or call in at the University Library</a:t>
            </a:r>
          </a:p>
          <a:p>
            <a:pPr marL="352425" indent="-352425" eaLnBrk="1" hangingPunct="1"/>
            <a:endParaRPr lang="en-GB" sz="3200" dirty="0" smtClean="0"/>
          </a:p>
          <a:p>
            <a:pPr marL="352425" indent="-352425" eaLnBrk="1" hangingPunct="1"/>
            <a:endParaRPr lang="en-GB" sz="3200" dirty="0" smtClean="0"/>
          </a:p>
          <a:p>
            <a:pPr marL="352425" indent="-352425" eaLnBrk="1" hangingPunct="1"/>
            <a:endParaRPr lang="en-GB" sz="3200" dirty="0" smtClean="0"/>
          </a:p>
          <a:p>
            <a:endParaRPr lang="en-GB" dirty="0"/>
          </a:p>
        </p:txBody>
      </p:sp>
      <p:sp>
        <p:nvSpPr>
          <p:cNvPr id="4" name="Title 2"/>
          <p:cNvSpPr txBox="1">
            <a:spLocks/>
          </p:cNvSpPr>
          <p:nvPr/>
        </p:nvSpPr>
        <p:spPr>
          <a:xfrm>
            <a:off x="315313" y="806846"/>
            <a:ext cx="8639503" cy="893961"/>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200" b="0" i="0" u="none" strike="noStrike" kern="1200" cap="none" spc="0" normalizeH="0" baseline="0" noProof="0" dirty="0" smtClean="0">
                <a:ln>
                  <a:noFill/>
                </a:ln>
                <a:solidFill>
                  <a:schemeClr val="tx1"/>
                </a:solidFill>
                <a:effectLst/>
                <a:uLnTx/>
                <a:uFillTx/>
                <a:latin typeface="Georgia"/>
                <a:ea typeface="ＭＳ Ｐゴシック" pitchFamily="84" charset="-128"/>
                <a:cs typeface="Georgia"/>
              </a:rPr>
              <a:t>Postgraduate and Research Support</a:t>
            </a:r>
            <a:endParaRPr kumimoji="0" lang="en-GB" sz="4200" b="0" i="0" u="none" strike="noStrike" kern="1200" cap="none" spc="0" normalizeH="0" baseline="0" noProof="0" dirty="0">
              <a:ln>
                <a:noFill/>
              </a:ln>
              <a:solidFill>
                <a:schemeClr val="tx1"/>
              </a:solidFill>
              <a:effectLst/>
              <a:uLnTx/>
              <a:uFillTx/>
              <a:latin typeface="Georgia"/>
              <a:ea typeface="ＭＳ Ｐゴシック" pitchFamily="84" charset="-128"/>
              <a:cs typeface="Georgia"/>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92"/>
    </mc:Choice>
    <mc:Fallback xmlns="">
      <p:transition spd="slow" advTm="19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1515</TotalTime>
  <Words>479</Words>
  <Application>Microsoft Office PowerPoint</Application>
  <PresentationFormat>On-screen Show (4:3)</PresentationFormat>
  <Paragraphs>43</Paragraphs>
  <Slides>5</Slides>
  <Notes>4</Notes>
  <HiddenSlides>0</HiddenSlides>
  <MMClips>4</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Postgraduate and Research Support</vt:lpstr>
      <vt:lpstr>Postgraduate and Research Support</vt:lpstr>
      <vt:lpstr>PowerPoint Presentation</vt:lpstr>
      <vt:lpstr>PowerPoint Presentation</vt:lpstr>
      <vt:lpstr>PowerPoint Presentation</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68</cp:revision>
  <dcterms:created xsi:type="dcterms:W3CDTF">2011-06-16T08:34:32Z</dcterms:created>
  <dcterms:modified xsi:type="dcterms:W3CDTF">2011-08-31T12:34:56Z</dcterms:modified>
</cp:coreProperties>
</file>