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57" r:id="rId2"/>
    <p:sldId id="258" r:id="rId3"/>
    <p:sldId id="259" r:id="rId4"/>
    <p:sldId id="260" r:id="rId5"/>
    <p:sldId id="261" r:id="rId6"/>
    <p:sldId id="262" r:id="rId7"/>
    <p:sldId id="263" r:id="rId8"/>
    <p:sldId id="264" r:id="rId9"/>
    <p:sldId id="265" r:id="rId10"/>
    <p:sldId id="266" r:id="rId11"/>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9E90C3"/>
    <a:srgbClr val="F9D6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5185" autoAdjust="0"/>
  </p:normalViewPr>
  <p:slideViewPr>
    <p:cSldViewPr snapToGrid="0">
      <p:cViewPr>
        <p:scale>
          <a:sx n="70" d="100"/>
          <a:sy n="70" d="100"/>
        </p:scale>
        <p:origin x="-1386" y="-66"/>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FD20BC10-D155-4ECD-8FE7-C9170955F87D}" type="datetimeFigureOut">
              <a:rPr lang="en-US"/>
              <a:pPr>
                <a:defRPr/>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94D3DB74-525F-4627-B471-DAE0FAF162D4}" type="slidenum">
              <a:rPr lang="en-US"/>
              <a:pPr>
                <a:defRPr/>
              </a:pPr>
              <a:t>‹#›</a:t>
            </a:fld>
            <a:endParaRPr lang="en-US"/>
          </a:p>
        </p:txBody>
      </p:sp>
    </p:spTree>
    <p:extLst>
      <p:ext uri="{BB962C8B-B14F-4D97-AF65-F5344CB8AC3E}">
        <p14:creationId xmlns:p14="http://schemas.microsoft.com/office/powerpoint/2010/main" val="40992783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6D3EAA3A-D887-4FFA-801C-010C41CB44D6}" type="datetimeFigureOut">
              <a:rPr lang="en-GB"/>
              <a:pPr>
                <a:defRPr/>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476835CB-C5A8-4E1A-8491-0CE8C9233876}" type="slidenum">
              <a:rPr lang="en-GB"/>
              <a:pPr>
                <a:defRPr/>
              </a:pPr>
              <a:t>‹#›</a:t>
            </a:fld>
            <a:endParaRPr lang="en-GB"/>
          </a:p>
        </p:txBody>
      </p:sp>
    </p:spTree>
    <p:extLst>
      <p:ext uri="{BB962C8B-B14F-4D97-AF65-F5344CB8AC3E}">
        <p14:creationId xmlns:p14="http://schemas.microsoft.com/office/powerpoint/2010/main" val="12580593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Specific Learning Difficulties are difficulties or differences that are persistent and impact on learning</a:t>
            </a:r>
          </a:p>
        </p:txBody>
      </p:sp>
      <p:sp>
        <p:nvSpPr>
          <p:cNvPr id="16388" name="Slide Number Placeholder 3"/>
          <p:cNvSpPr>
            <a:spLocks noGrp="1"/>
          </p:cNvSpPr>
          <p:nvPr>
            <p:ph type="sldNum" sz="quarter" idx="5"/>
          </p:nvPr>
        </p:nvSpPr>
        <p:spPr bwMode="auto">
          <a:noFill/>
          <a:ln>
            <a:miter lim="800000"/>
            <a:headEnd/>
            <a:tailEnd/>
          </a:ln>
        </p:spPr>
        <p:txBody>
          <a:bodyPr/>
          <a:lstStyle/>
          <a:p>
            <a:fld id="{C11AB9CB-F34C-47A1-9595-54671C8CD967}" type="slidenum">
              <a:rPr lang="en-GB" smtClean="0"/>
              <a:pPr/>
              <a:t>2</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We are able to offer you advice and guidance on how to access assessments and support</a:t>
            </a:r>
          </a:p>
          <a:p>
            <a:r>
              <a:rPr lang="en-GB" dirty="0" smtClean="0">
                <a:latin typeface="Arial" pitchFamily="34" charset="0"/>
                <a:ea typeface="ＭＳ Ｐゴシック" charset="-128"/>
              </a:rPr>
              <a:t>Our staff are specialists who carry out informal dyslexia assessments and bespoke one to one support sessions</a:t>
            </a:r>
          </a:p>
          <a:p>
            <a:r>
              <a:rPr lang="en-GB" dirty="0" smtClean="0">
                <a:latin typeface="Arial" pitchFamily="34" charset="0"/>
                <a:ea typeface="ＭＳ Ｐゴシック" charset="-128"/>
              </a:rPr>
              <a:t>Reasonable adjustments are made according to individual requirements and in line with recommendations given by your Assessment of  Study Needs Report via your application for DSA (Disabled Students’ Allowance)</a:t>
            </a:r>
          </a:p>
          <a:p>
            <a:r>
              <a:rPr lang="en-GB" dirty="0" smtClean="0">
                <a:latin typeface="Arial" pitchFamily="34" charset="0"/>
                <a:ea typeface="ＭＳ Ｐゴシック" charset="-128"/>
              </a:rPr>
              <a:t>When applying to your funding body, you should tick the appropriate box to indicate that you have a disability. The funding body will send you an additional form to apply for DSA funding. Support that is paid for via DSA is not means tested and will not have to be repaid. There are, however, certain criteria that may impact upon an application and each application is treated individually. It is best to apply for the DSA as soon as you are able to as the process takes time. </a:t>
            </a:r>
          </a:p>
          <a:p>
            <a:endParaRPr lang="en-GB" dirty="0" smtClean="0">
              <a:latin typeface="Arial" pitchFamily="34" charset="0"/>
              <a:ea typeface="ＭＳ Ｐゴシック" charset="-128"/>
            </a:endParaRPr>
          </a:p>
          <a:p>
            <a:endParaRPr lang="en-GB" dirty="0" smtClean="0">
              <a:latin typeface="Arial" pitchFamily="34" charset="0"/>
              <a:ea typeface="ＭＳ Ｐゴシック" charset="-128"/>
            </a:endParaRPr>
          </a:p>
        </p:txBody>
      </p:sp>
      <p:sp>
        <p:nvSpPr>
          <p:cNvPr id="17412" name="Slide Number Placeholder 3"/>
          <p:cNvSpPr>
            <a:spLocks noGrp="1"/>
          </p:cNvSpPr>
          <p:nvPr>
            <p:ph type="sldNum" sz="quarter" idx="5"/>
          </p:nvPr>
        </p:nvSpPr>
        <p:spPr bwMode="auto">
          <a:noFill/>
          <a:ln>
            <a:miter lim="800000"/>
            <a:headEnd/>
            <a:tailEnd/>
          </a:ln>
        </p:spPr>
        <p:txBody>
          <a:bodyPr/>
          <a:lstStyle/>
          <a:p>
            <a:fld id="{34E6F334-69E6-431A-B3D8-C79D01175AB2}" type="slidenum">
              <a:rPr lang="en-GB" smtClean="0"/>
              <a:pPr/>
              <a:t>3</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If at any time you think you may have an </a:t>
            </a:r>
            <a:r>
              <a:rPr lang="en-GB" dirty="0" err="1" smtClean="0">
                <a:latin typeface="Arial" pitchFamily="34" charset="0"/>
                <a:ea typeface="ＭＳ Ｐゴシック" charset="-128"/>
              </a:rPr>
              <a:t>SpLD</a:t>
            </a:r>
            <a:r>
              <a:rPr lang="en-GB" dirty="0" smtClean="0">
                <a:latin typeface="Arial" pitchFamily="34" charset="0"/>
                <a:ea typeface="ＭＳ Ｐゴシック" charset="-128"/>
              </a:rPr>
              <a:t>, or other support requirement, please contact us for information, support and guidance.</a:t>
            </a:r>
          </a:p>
          <a:p>
            <a:r>
              <a:rPr lang="en-GB" dirty="0" smtClean="0">
                <a:latin typeface="Arial" pitchFamily="34" charset="0"/>
                <a:ea typeface="ＭＳ Ｐゴシック" charset="-128"/>
              </a:rPr>
              <a:t>If you have already been assessed as having a </a:t>
            </a:r>
            <a:r>
              <a:rPr lang="en-GB" dirty="0" err="1" smtClean="0">
                <a:latin typeface="Arial" pitchFamily="34" charset="0"/>
                <a:ea typeface="ＭＳ Ｐゴシック" charset="-128"/>
              </a:rPr>
              <a:t>SpLD</a:t>
            </a:r>
            <a:r>
              <a:rPr lang="en-GB" dirty="0" smtClean="0">
                <a:latin typeface="Arial" pitchFamily="34" charset="0"/>
                <a:ea typeface="ＭＳ Ｐゴシック" charset="-128"/>
              </a:rPr>
              <a:t>,  please contact us to book a consultation appointment. During this appointment we will ensure that your report is valid and up to date. If it is not, we will be able to advise you about arranging to have another assessment.</a:t>
            </a:r>
          </a:p>
        </p:txBody>
      </p:sp>
      <p:sp>
        <p:nvSpPr>
          <p:cNvPr id="18436" name="Slide Number Placeholder 3"/>
          <p:cNvSpPr>
            <a:spLocks noGrp="1"/>
          </p:cNvSpPr>
          <p:nvPr>
            <p:ph type="sldNum" sz="quarter" idx="5"/>
          </p:nvPr>
        </p:nvSpPr>
        <p:spPr bwMode="auto">
          <a:noFill/>
          <a:ln>
            <a:miter lim="800000"/>
            <a:headEnd/>
            <a:tailEnd/>
          </a:ln>
        </p:spPr>
        <p:txBody>
          <a:bodyPr/>
          <a:lstStyle/>
          <a:p>
            <a:fld id="{A50B0170-F068-4BA5-AD58-C60165173C45}" type="slidenum">
              <a:rPr lang="en-GB" smtClean="0"/>
              <a:pPr/>
              <a:t>4</a:t>
            </a:fld>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At this stage you can book a feedback appointment with us. During this appointment we would assist you in applying for examination modifications, such as extra time, reader and audio exam questions. Alternative assessments may be available in some circumstances.  Modifications for class based examinations or tests must be agreed between yourself and your tutor. </a:t>
            </a:r>
          </a:p>
          <a:p>
            <a:r>
              <a:rPr lang="en-GB" dirty="0" smtClean="0">
                <a:latin typeface="Arial" pitchFamily="34" charset="0"/>
                <a:ea typeface="ＭＳ Ｐゴシック" charset="-128"/>
              </a:rPr>
              <a:t>We are able to offer interim one to one support, and also small group support on specific areas of study, whilst you are waiting for your DSA application to be processed. You will be able to access this as required prior to your funding being agreed. Once your funding has been agreed, you will be able to access the support that has been recommended and approved by the funding body. You will be able to see the same advisor each time when you receive this support.</a:t>
            </a:r>
          </a:p>
          <a:p>
            <a:r>
              <a:rPr lang="en-GB" dirty="0" smtClean="0">
                <a:latin typeface="Arial" pitchFamily="34" charset="0"/>
                <a:ea typeface="ＭＳ Ｐゴシック" charset="-128"/>
              </a:rPr>
              <a:t>Feedback guidelines that identify the specific areas of difficulty that you experience when writing assignments will be provided for you to submit with your assignments and examination scripts. These guidelines suggest ways in which various aspects of your writing can be marked to enable you to improve your writing in future assignments, for instance, asking your tutors to highlight particular spelling, grammar or punctuation errors and provide examples of correction for you to apply. The guidelines do not impact upon your assignment marks; you must still meet the course requirements. </a:t>
            </a:r>
          </a:p>
        </p:txBody>
      </p:sp>
      <p:sp>
        <p:nvSpPr>
          <p:cNvPr id="19460" name="Slide Number Placeholder 3"/>
          <p:cNvSpPr>
            <a:spLocks noGrp="1"/>
          </p:cNvSpPr>
          <p:nvPr>
            <p:ph type="sldNum" sz="quarter" idx="5"/>
          </p:nvPr>
        </p:nvSpPr>
        <p:spPr bwMode="auto">
          <a:noFill/>
          <a:ln>
            <a:miter lim="800000"/>
            <a:headEnd/>
            <a:tailEnd/>
          </a:ln>
        </p:spPr>
        <p:txBody>
          <a:bodyPr/>
          <a:lstStyle/>
          <a:p>
            <a:fld id="{AE6E245C-D4DC-436A-ACE1-74AE833B2DCE}" type="slidenum">
              <a:rPr lang="en-GB" smtClean="0"/>
              <a:pPr/>
              <a:t>5</a:t>
            </a:fld>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This test can be carried out in less than 30 minutes. Full overlays cost £5 each and reading rulers cost £2. if you are in receipt of the Disabled Students’ Allowance, then you will be able to claim this back from your funding body if you send them your receipt.</a:t>
            </a:r>
          </a:p>
        </p:txBody>
      </p:sp>
      <p:sp>
        <p:nvSpPr>
          <p:cNvPr id="20484" name="Slide Number Placeholder 3"/>
          <p:cNvSpPr>
            <a:spLocks noGrp="1"/>
          </p:cNvSpPr>
          <p:nvPr>
            <p:ph type="sldNum" sz="quarter" idx="5"/>
          </p:nvPr>
        </p:nvSpPr>
        <p:spPr bwMode="auto">
          <a:noFill/>
          <a:ln>
            <a:miter lim="800000"/>
            <a:headEnd/>
            <a:tailEnd/>
          </a:ln>
        </p:spPr>
        <p:txBody>
          <a:bodyPr/>
          <a:lstStyle/>
          <a:p>
            <a:fld id="{55B93FC5-C218-4709-9B53-C903E5453417}" type="slidenum">
              <a:rPr lang="en-GB" smtClean="0"/>
              <a:pPr/>
              <a:t>6</a:t>
            </a:fld>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A member of the Inclusion Team will be able to advise you about the type of evidence that the funding body requires when you are applying for DSA for disabilities that are supported by medical evidence. The team is based in the Student Information Centre on the ground floor</a:t>
            </a:r>
          </a:p>
          <a:p>
            <a:endParaRPr lang="en-GB" dirty="0" smtClean="0">
              <a:latin typeface="Arial" pitchFamily="34" charset="0"/>
              <a:ea typeface="ＭＳ Ｐゴシック" charset="-128"/>
            </a:endParaRPr>
          </a:p>
          <a:p>
            <a:r>
              <a:rPr lang="en-GB" dirty="0" smtClean="0">
                <a:latin typeface="Arial" pitchFamily="34" charset="0"/>
                <a:ea typeface="ＭＳ Ｐゴシック" charset="-128"/>
              </a:rPr>
              <a:t>Once your application for funding has been agreed, you will receive a final letter from your funding body and will then be able to access your funded equipment training  and support</a:t>
            </a:r>
          </a:p>
          <a:p>
            <a:endParaRPr lang="en-GB" dirty="0" smtClean="0">
              <a:latin typeface="Arial" pitchFamily="34" charset="0"/>
              <a:ea typeface="ＭＳ Ｐゴシック" charset="-128"/>
            </a:endParaRPr>
          </a:p>
        </p:txBody>
      </p:sp>
      <p:sp>
        <p:nvSpPr>
          <p:cNvPr id="21508" name="Slide Number Placeholder 3"/>
          <p:cNvSpPr>
            <a:spLocks noGrp="1"/>
          </p:cNvSpPr>
          <p:nvPr>
            <p:ph type="sldNum" sz="quarter" idx="5"/>
          </p:nvPr>
        </p:nvSpPr>
        <p:spPr bwMode="auto">
          <a:noFill/>
          <a:ln>
            <a:miter lim="800000"/>
            <a:headEnd/>
            <a:tailEnd/>
          </a:ln>
        </p:spPr>
        <p:txBody>
          <a:bodyPr/>
          <a:lstStyle/>
          <a:p>
            <a:fld id="{6EEBD732-34B2-4CED-85D9-587592782CAF}" type="slidenum">
              <a:rPr lang="en-GB" smtClean="0"/>
              <a:pPr/>
              <a:t>7</a:t>
            </a:fld>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If you think</a:t>
            </a:r>
            <a:r>
              <a:rPr lang="en-GB" baseline="0" dirty="0" smtClean="0"/>
              <a:t> you might be dyslexic, the important thing is to contact us as early as possible so you get the right support.  Try our online checklist or visit our web pages for more information.</a:t>
            </a:r>
            <a:endParaRPr lang="en-GB" dirty="0"/>
          </a:p>
        </p:txBody>
      </p:sp>
      <p:sp>
        <p:nvSpPr>
          <p:cNvPr id="4" name="Slide Number Placeholder 3"/>
          <p:cNvSpPr>
            <a:spLocks noGrp="1"/>
          </p:cNvSpPr>
          <p:nvPr>
            <p:ph type="sldNum" sz="quarter" idx="10"/>
          </p:nvPr>
        </p:nvSpPr>
        <p:spPr/>
        <p:txBody>
          <a:bodyPr/>
          <a:lstStyle/>
          <a:p>
            <a:pPr>
              <a:defRPr/>
            </a:pPr>
            <a:fld id="{476835CB-C5A8-4E1A-8491-0CE8C9233876}" type="slidenum">
              <a:rPr lang="en-GB" smtClean="0"/>
              <a:pPr>
                <a:defRPr/>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Support is provided</a:t>
            </a:r>
            <a:r>
              <a:rPr lang="en-GB" baseline="0" dirty="0" smtClean="0"/>
              <a:t> by our qualified </a:t>
            </a:r>
            <a:r>
              <a:rPr lang="en-GB" baseline="0" dirty="0" err="1" smtClean="0"/>
              <a:t>SpLD</a:t>
            </a:r>
            <a:r>
              <a:rPr lang="en-GB" baseline="0" dirty="0" smtClean="0"/>
              <a:t> staff and Learning Facilitators.  You can also contact us for help and advice on academic skills, using ICT and assistive technologies.</a:t>
            </a:r>
          </a:p>
        </p:txBody>
      </p:sp>
      <p:sp>
        <p:nvSpPr>
          <p:cNvPr id="4" name="Slide Number Placeholder 3"/>
          <p:cNvSpPr>
            <a:spLocks noGrp="1"/>
          </p:cNvSpPr>
          <p:nvPr>
            <p:ph type="sldNum" sz="quarter" idx="10"/>
          </p:nvPr>
        </p:nvSpPr>
        <p:spPr/>
        <p:txBody>
          <a:bodyPr/>
          <a:lstStyle/>
          <a:p>
            <a:pPr>
              <a:defRPr/>
            </a:pPr>
            <a:fld id="{476835CB-C5A8-4E1A-8491-0CE8C9233876}" type="slidenum">
              <a:rPr lang="en-GB" smtClean="0"/>
              <a:pPr>
                <a:defRPr/>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a:lstStyle/>
          <a:p>
            <a:r>
              <a:rPr lang="en-GB" dirty="0" smtClean="0">
                <a:latin typeface="Arial" pitchFamily="34" charset="0"/>
                <a:ea typeface="ＭＳ Ｐゴシック" charset="-128"/>
              </a:rPr>
              <a:t>Remember to contact us early so that we can provide you with the advice, guidance and support that you may require. The </a:t>
            </a:r>
            <a:r>
              <a:rPr lang="en-GB" dirty="0" err="1" smtClean="0">
                <a:latin typeface="Arial" pitchFamily="34" charset="0"/>
                <a:ea typeface="ＭＳ Ｐゴシック" charset="-128"/>
              </a:rPr>
              <a:t>SpLD</a:t>
            </a:r>
            <a:r>
              <a:rPr lang="en-GB" dirty="0" smtClean="0">
                <a:latin typeface="Arial" pitchFamily="34" charset="0"/>
                <a:ea typeface="ＭＳ Ｐゴシック" charset="-128"/>
              </a:rPr>
              <a:t> Team is based in the University Library on the first floor, and the Inclusion Team are based in the Student Information Centre on the ground floor. You may also email us on inclusive services @ edge hill . ac. </a:t>
            </a:r>
            <a:r>
              <a:rPr lang="en-GB" dirty="0" err="1" smtClean="0">
                <a:latin typeface="Arial" pitchFamily="34" charset="0"/>
                <a:ea typeface="ＭＳ Ｐゴシック" charset="-128"/>
              </a:rPr>
              <a:t>uk</a:t>
            </a:r>
            <a:r>
              <a:rPr lang="en-GB" dirty="0" smtClean="0">
                <a:latin typeface="Arial" pitchFamily="34" charset="0"/>
                <a:ea typeface="ＭＳ Ｐゴシック" charset="-128"/>
              </a:rPr>
              <a:t> or telephone us on 01695 584372 or 01695 584190  Further information about our services can be found on the Inclusive Services web pages at edge </a:t>
            </a:r>
            <a:r>
              <a:rPr lang="en-GB" dirty="0" err="1" smtClean="0">
                <a:latin typeface="Arial" pitchFamily="34" charset="0"/>
                <a:ea typeface="ＭＳ Ｐゴシック" charset="-128"/>
              </a:rPr>
              <a:t>hill.ac.uk/ls/support/inclusive</a:t>
            </a:r>
            <a:r>
              <a:rPr lang="en-GB" dirty="0" smtClean="0">
                <a:latin typeface="Arial" pitchFamily="34" charset="0"/>
                <a:ea typeface="ＭＳ Ｐゴシック" charset="-128"/>
              </a:rPr>
              <a:t> services</a:t>
            </a:r>
          </a:p>
          <a:p>
            <a:endParaRPr lang="en-GB" dirty="0" smtClean="0">
              <a:latin typeface="Arial" pitchFamily="34" charset="0"/>
              <a:ea typeface="ＭＳ Ｐゴシック" charset="-128"/>
            </a:endParaRPr>
          </a:p>
        </p:txBody>
      </p:sp>
      <p:sp>
        <p:nvSpPr>
          <p:cNvPr id="22532" name="Slide Number Placeholder 3"/>
          <p:cNvSpPr>
            <a:spLocks noGrp="1"/>
          </p:cNvSpPr>
          <p:nvPr>
            <p:ph type="sldNum" sz="quarter" idx="5"/>
          </p:nvPr>
        </p:nvSpPr>
        <p:spPr bwMode="auto">
          <a:noFill/>
          <a:ln>
            <a:miter lim="800000"/>
            <a:headEnd/>
            <a:tailEnd/>
          </a:ln>
        </p:spPr>
        <p:txBody>
          <a:bodyPr/>
          <a:lstStyle/>
          <a:p>
            <a:fld id="{3A6775F1-06A9-446A-BAD7-49473393687C}" type="slidenum">
              <a:rPr lang="en-GB" smtClean="0"/>
              <a:pPr/>
              <a:t>10</a:t>
            </a:fld>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37" r:id="rId1"/>
    <p:sldLayoutId id="2147483738" r:id="rId2"/>
    <p:sldLayoutId id="2147483735" r:id="rId3"/>
    <p:sldLayoutId id="2147483736" r:id="rId4"/>
    <p:sldLayoutId id="2147483739"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5.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5.png"/><Relationship Id="rId2" Type="http://schemas.openxmlformats.org/officeDocument/2006/relationships/audio" Target="../media/media8.wav"/><Relationship Id="rId1" Type="http://schemas.microsoft.com/office/2007/relationships/media" Target="../media/media8.wav"/><Relationship Id="rId6" Type="http://schemas.openxmlformats.org/officeDocument/2006/relationships/hyperlink" Target="http://www.edgehill.ac.uk/ls/support/inclusiveservices" TargetMode="External"/><Relationship Id="rId5" Type="http://schemas.openxmlformats.org/officeDocument/2006/relationships/hyperlink" Target="http://www.edgehill.ac.uk/inclusiveservices/disabilities/checklist" TargetMode="External"/><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wav"/><Relationship Id="rId1" Type="http://schemas.microsoft.com/office/2007/relationships/media" Target="../media/media9.wav"/><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5.png"/><Relationship Id="rId2" Type="http://schemas.openxmlformats.org/officeDocument/2006/relationships/audio" Target="../media/media10.wav"/><Relationship Id="rId1" Type="http://schemas.microsoft.com/office/2007/relationships/media" Target="../media/media10.wav"/><Relationship Id="rId6" Type="http://schemas.openxmlformats.org/officeDocument/2006/relationships/hyperlink" Target="http://www.edgehill.ac.uk/ls/support/inclusiveservices" TargetMode="External"/><Relationship Id="rId5" Type="http://schemas.openxmlformats.org/officeDocument/2006/relationships/hyperlink" Target="mailto:inclusiveservices@edgehill.ac.uk" TargetMode="External"/><Relationship Id="rId4"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1"/>
          <p:cNvSpPr>
            <a:spLocks noGrp="1"/>
          </p:cNvSpPr>
          <p:nvPr>
            <p:ph idx="1"/>
          </p:nvPr>
        </p:nvSpPr>
        <p:spPr bwMode="auto">
          <a:xfrm>
            <a:off x="423863" y="2224088"/>
            <a:ext cx="8218487" cy="1631950"/>
          </a:xfrm>
          <a:noFill/>
          <a:ln>
            <a:miter lim="800000"/>
            <a:headEnd/>
            <a:tailEnd/>
          </a:ln>
        </p:spPr>
        <p:txBody>
          <a:bodyPr vert="horz" wrap="square" lIns="91440" tIns="45720" rIns="91440" bIns="45720" numCol="1" anchor="t" anchorCtr="0" compatLnSpc="1">
            <a:prstTxWarp prst="textNoShape">
              <a:avLst/>
            </a:prstTxWarp>
          </a:bodyPr>
          <a:lstStyle/>
          <a:p>
            <a:pPr marL="0" indent="0">
              <a:buFont typeface="Arial" pitchFamily="34" charset="0"/>
              <a:buNone/>
            </a:pPr>
            <a:r>
              <a:rPr lang="en-GB" sz="2800" smtClean="0">
                <a:latin typeface="Arial" pitchFamily="34" charset="0"/>
                <a:ea typeface="ＭＳ Ｐゴシック" charset="-128"/>
              </a:rPr>
              <a:t>Support for Specific Learning Difficulties/ Differences (SpLD) and Disability</a:t>
            </a:r>
          </a:p>
        </p:txBody>
      </p:sp>
      <p:sp>
        <p:nvSpPr>
          <p:cNvPr id="5123"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571"/>
    </mc:Choice>
    <mc:Fallback xmlns="">
      <p:transition spd="slow" advClick="0" advTm="1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1"/>
          <p:cNvSpPr>
            <a:spLocks noGrp="1"/>
          </p:cNvSpPr>
          <p:nvPr>
            <p:ph idx="1"/>
          </p:nvPr>
        </p:nvSpPr>
        <p:spPr bwMode="auto">
          <a:xfrm>
            <a:off x="423863" y="2128838"/>
            <a:ext cx="8218487" cy="396716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GB" sz="2400" smtClean="0">
                <a:latin typeface="Arial" pitchFamily="34" charset="0"/>
                <a:ea typeface="ＭＳ Ｐゴシック" charset="-128"/>
              </a:rPr>
              <a:t>‘Specific Learning Difficulties/Differences (SpLD)’</a:t>
            </a:r>
          </a:p>
          <a:p>
            <a:pPr eaLnBrk="1" hangingPunct="1"/>
            <a:endParaRPr lang="en-GB" sz="1000" smtClean="0">
              <a:latin typeface="Arial" pitchFamily="34" charset="0"/>
              <a:ea typeface="ＭＳ Ｐゴシック" charset="-128"/>
            </a:endParaRPr>
          </a:p>
          <a:p>
            <a:pPr eaLnBrk="1" hangingPunct="1"/>
            <a:r>
              <a:rPr lang="en-GB" sz="2400" smtClean="0">
                <a:latin typeface="Arial" pitchFamily="34" charset="0"/>
                <a:ea typeface="ＭＳ Ｐゴシック" charset="-128"/>
              </a:rPr>
              <a:t>Examples of SpLDs are: dyslexia, dyspraxia, dysgraphia, dyscalculia, AD[H]D (Attention Deficit [Hyperactivity] Disorder)</a:t>
            </a:r>
          </a:p>
          <a:p>
            <a:pPr eaLnBrk="1" hangingPunct="1"/>
            <a:endParaRPr lang="en-GB" sz="1000" smtClean="0">
              <a:latin typeface="Arial" pitchFamily="34" charset="0"/>
              <a:ea typeface="ＭＳ Ｐゴシック" charset="-128"/>
            </a:endParaRPr>
          </a:p>
          <a:p>
            <a:pPr eaLnBrk="1" hangingPunct="1"/>
            <a:r>
              <a:rPr lang="en-GB" sz="2400" smtClean="0">
                <a:latin typeface="Arial" pitchFamily="34" charset="0"/>
                <a:ea typeface="ＭＳ Ｐゴシック" charset="-128"/>
              </a:rPr>
              <a:t>Disability: includes sensory, physical mobility, mental health, anxiety, health conditions and autistic spectrum condition</a:t>
            </a:r>
          </a:p>
          <a:p>
            <a:pPr>
              <a:buFont typeface="Arial" pitchFamily="34" charset="0"/>
              <a:buNone/>
            </a:pPr>
            <a:endParaRPr lang="en-GB" smtClean="0">
              <a:latin typeface="Arial" pitchFamily="34" charset="0"/>
              <a:ea typeface="ＭＳ Ｐゴシック" charset="-128"/>
            </a:endParaRPr>
          </a:p>
        </p:txBody>
      </p:sp>
      <p:sp>
        <p:nvSpPr>
          <p:cNvPr id="6147"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273"/>
    </mc:Choice>
    <mc:Fallback xmlns="">
      <p:transition spd="slow" advTm="21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p:cNvSpPr>
            <a:spLocks noGrp="1"/>
          </p:cNvSpPr>
          <p:nvPr>
            <p:ph idx="1"/>
          </p:nvPr>
        </p:nvSpPr>
        <p:spPr bwMode="auto">
          <a:xfrm>
            <a:off x="423863" y="2087563"/>
            <a:ext cx="8218487" cy="4008437"/>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GB" sz="2400" smtClean="0">
                <a:latin typeface="Arial" pitchFamily="34" charset="0"/>
                <a:ea typeface="ＭＳ Ｐゴシック" charset="-128"/>
              </a:rPr>
              <a:t>We offer advice on: </a:t>
            </a:r>
          </a:p>
          <a:p>
            <a:pPr lvl="1" eaLnBrk="1" hangingPunct="1"/>
            <a:r>
              <a:rPr lang="en-GB" sz="2400" smtClean="0">
                <a:latin typeface="Arial" pitchFamily="34" charset="0"/>
                <a:ea typeface="ＭＳ Ｐゴシック" charset="-128"/>
              </a:rPr>
              <a:t>dyslexia assessment</a:t>
            </a:r>
          </a:p>
          <a:p>
            <a:pPr lvl="1" eaLnBrk="1" hangingPunct="1"/>
            <a:r>
              <a:rPr lang="en-GB" sz="2400" smtClean="0">
                <a:latin typeface="Arial" pitchFamily="34" charset="0"/>
                <a:ea typeface="ＭＳ Ｐゴシック" charset="-128"/>
              </a:rPr>
              <a:t>specialist and/or personal support</a:t>
            </a:r>
          </a:p>
          <a:p>
            <a:pPr lvl="1" eaLnBrk="1" hangingPunct="1"/>
            <a:r>
              <a:rPr lang="en-GB" sz="2400" smtClean="0">
                <a:latin typeface="Arial" pitchFamily="34" charset="0"/>
                <a:ea typeface="ＭＳ Ｐゴシック" charset="-128"/>
              </a:rPr>
              <a:t>‘reasonable adjustments’ to learning, teaching and assessment</a:t>
            </a:r>
          </a:p>
          <a:p>
            <a:pPr lvl="1" eaLnBrk="1" hangingPunct="1"/>
            <a:r>
              <a:rPr lang="en-GB" sz="2400" smtClean="0">
                <a:latin typeface="Arial" pitchFamily="34" charset="0"/>
                <a:ea typeface="ＭＳ Ｐゴシック" charset="-128"/>
              </a:rPr>
              <a:t>accessible facilities and equipment</a:t>
            </a:r>
          </a:p>
          <a:p>
            <a:pPr lvl="1" eaLnBrk="1" hangingPunct="1"/>
            <a:r>
              <a:rPr lang="en-GB" sz="2400" smtClean="0">
                <a:latin typeface="Arial" pitchFamily="34" charset="0"/>
                <a:ea typeface="ＭＳ Ｐゴシック" charset="-128"/>
              </a:rPr>
              <a:t>applying for Disabled Students’ Allowance (DSA)</a:t>
            </a:r>
          </a:p>
          <a:p>
            <a:pPr eaLnBrk="1" hangingPunct="1"/>
            <a:r>
              <a:rPr lang="en-GB" sz="2400" smtClean="0">
                <a:latin typeface="Arial" pitchFamily="34" charset="0"/>
                <a:ea typeface="ＭＳ Ｐゴシック" charset="-128"/>
              </a:rPr>
              <a:t>Our service is personalised, confidential, friendly and professional – “We work with you”</a:t>
            </a:r>
          </a:p>
          <a:p>
            <a:endParaRPr lang="en-GB" smtClean="0">
              <a:latin typeface="Arial" pitchFamily="34" charset="0"/>
              <a:ea typeface="ＭＳ Ｐゴシック" charset="-128"/>
            </a:endParaRPr>
          </a:p>
        </p:txBody>
      </p:sp>
      <p:sp>
        <p:nvSpPr>
          <p:cNvPr id="7171"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703"/>
    </mc:Choice>
    <mc:Fallback xmlns="">
      <p:transition spd="slow" advTm="52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863" y="2155825"/>
            <a:ext cx="8218487" cy="3940175"/>
          </a:xfrm>
        </p:spPr>
        <p:txBody>
          <a:bodyPr/>
          <a:lstStyle/>
          <a:p>
            <a:pPr eaLnBrk="1" hangingPunct="1">
              <a:buFont typeface="Arial" charset="0"/>
              <a:buNone/>
              <a:defRPr/>
            </a:pPr>
            <a:r>
              <a:rPr lang="en-GB" sz="2400" b="1" dirty="0" smtClean="0"/>
              <a:t>How to access funding and support for </a:t>
            </a:r>
            <a:r>
              <a:rPr lang="en-GB" sz="2400" b="1" dirty="0" err="1" smtClean="0"/>
              <a:t>SpLDs</a:t>
            </a:r>
            <a:r>
              <a:rPr lang="en-GB" sz="2400" b="1" dirty="0" smtClean="0"/>
              <a:t>:</a:t>
            </a:r>
          </a:p>
          <a:p>
            <a:pPr eaLnBrk="1" hangingPunct="1">
              <a:defRPr/>
            </a:pPr>
            <a:r>
              <a:rPr lang="en-GB" sz="2400" dirty="0" smtClean="0"/>
              <a:t>If not already assessed, firstly:</a:t>
            </a:r>
          </a:p>
          <a:p>
            <a:pPr marL="914400" lvl="1" indent="-514350" eaLnBrk="1" hangingPunct="1">
              <a:defRPr/>
            </a:pPr>
            <a:r>
              <a:rPr lang="en-GB" sz="2400" dirty="0" smtClean="0"/>
              <a:t>Try the online dyslexia checklist on our website</a:t>
            </a:r>
          </a:p>
          <a:p>
            <a:pPr marL="914400" lvl="1" indent="-514350" eaLnBrk="1" hangingPunct="1">
              <a:defRPr/>
            </a:pPr>
            <a:r>
              <a:rPr lang="en-GB" sz="2400" dirty="0" smtClean="0"/>
              <a:t>Contact us for an informal assessment</a:t>
            </a:r>
          </a:p>
          <a:p>
            <a:pPr marL="914400" lvl="1" indent="-514350" eaLnBrk="1" hangingPunct="1">
              <a:defRPr/>
            </a:pPr>
            <a:r>
              <a:rPr lang="en-GB" sz="2400" dirty="0" smtClean="0"/>
              <a:t>Have a full assessment, if applicable</a:t>
            </a:r>
          </a:p>
          <a:p>
            <a:pPr marL="914400" lvl="1" indent="-514350" eaLnBrk="1" hangingPunct="1">
              <a:buFont typeface="Arial" charset="0"/>
              <a:buNone/>
              <a:defRPr/>
            </a:pPr>
            <a:endParaRPr lang="en-GB" sz="2400" dirty="0" smtClean="0"/>
          </a:p>
          <a:p>
            <a:pPr marL="514350" indent="-514350" eaLnBrk="1" hangingPunct="1">
              <a:defRPr/>
            </a:pPr>
            <a:r>
              <a:rPr lang="en-GB" sz="2400" dirty="0" smtClean="0"/>
              <a:t>If already assessed, firstly:</a:t>
            </a:r>
          </a:p>
          <a:p>
            <a:pPr marL="914400" lvl="1" indent="-514350" eaLnBrk="1" hangingPunct="1">
              <a:defRPr/>
            </a:pPr>
            <a:r>
              <a:rPr lang="en-GB" sz="2400" dirty="0" smtClean="0"/>
              <a:t>Book a consultation appointment with us</a:t>
            </a:r>
          </a:p>
          <a:p>
            <a:pPr>
              <a:defRPr/>
            </a:pPr>
            <a:endParaRPr lang="en-GB" dirty="0"/>
          </a:p>
        </p:txBody>
      </p:sp>
      <p:sp>
        <p:nvSpPr>
          <p:cNvPr id="8195"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855"/>
    </mc:Choice>
    <mc:Fallback xmlns="">
      <p:transition spd="slow" advTm="248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863" y="2155825"/>
            <a:ext cx="8218487" cy="4135438"/>
          </a:xfrm>
        </p:spPr>
        <p:txBody>
          <a:bodyPr/>
          <a:lstStyle/>
          <a:p>
            <a:pPr eaLnBrk="1" hangingPunct="1">
              <a:buFont typeface="Arial" charset="0"/>
              <a:buNone/>
              <a:defRPr/>
            </a:pPr>
            <a:r>
              <a:rPr lang="en-GB" sz="2400" b="1" dirty="0" smtClean="0"/>
              <a:t>How to access funding and support for </a:t>
            </a:r>
            <a:r>
              <a:rPr lang="en-GB" sz="2400" b="1" dirty="0" err="1" smtClean="0"/>
              <a:t>SpLDs</a:t>
            </a:r>
            <a:r>
              <a:rPr lang="en-GB" sz="2400" b="1" dirty="0" smtClean="0"/>
              <a:t>:</a:t>
            </a:r>
          </a:p>
          <a:p>
            <a:pPr eaLnBrk="1" hangingPunct="1">
              <a:defRPr/>
            </a:pPr>
            <a:r>
              <a:rPr lang="en-GB" sz="2400" dirty="0" smtClean="0"/>
              <a:t>With a relevant full diagnostic report in place:</a:t>
            </a:r>
          </a:p>
          <a:p>
            <a:pPr marL="914400" lvl="1" indent="-514350" eaLnBrk="1" hangingPunct="1">
              <a:buFont typeface="Wingdings" pitchFamily="2" charset="2"/>
              <a:buChar char="ü"/>
              <a:defRPr/>
            </a:pPr>
            <a:r>
              <a:rPr lang="en-GB" sz="2400" dirty="0" smtClean="0"/>
              <a:t>Apply for examination modifications</a:t>
            </a:r>
          </a:p>
          <a:p>
            <a:pPr marL="914400" lvl="1" indent="-514350" eaLnBrk="1" hangingPunct="1">
              <a:buFont typeface="Wingdings" pitchFamily="2" charset="2"/>
              <a:buChar char="ü"/>
              <a:defRPr/>
            </a:pPr>
            <a:r>
              <a:rPr lang="en-GB" sz="2400" dirty="0" smtClean="0"/>
              <a:t>Access interim support</a:t>
            </a:r>
          </a:p>
          <a:p>
            <a:pPr marL="914400" lvl="1" indent="-514350" eaLnBrk="1" hangingPunct="1">
              <a:buFont typeface="Wingdings" pitchFamily="2" charset="2"/>
              <a:buChar char="ü"/>
              <a:defRPr/>
            </a:pPr>
            <a:r>
              <a:rPr lang="en-GB" sz="2400" dirty="0" smtClean="0"/>
              <a:t>Apply for Disabled Students’ Allowance (DSA)</a:t>
            </a:r>
          </a:p>
          <a:p>
            <a:pPr marL="914400" lvl="1" indent="-514350" eaLnBrk="1" hangingPunct="1">
              <a:buFont typeface="Wingdings" pitchFamily="2" charset="2"/>
              <a:buChar char="ü"/>
              <a:defRPr/>
            </a:pPr>
            <a:r>
              <a:rPr lang="en-GB" sz="2400" dirty="0" smtClean="0"/>
              <a:t>Feedback guidelines </a:t>
            </a:r>
          </a:p>
          <a:p>
            <a:pPr marL="914400" lvl="1" indent="-514350" eaLnBrk="1" hangingPunct="1">
              <a:buFont typeface="Wingdings" pitchFamily="2" charset="2"/>
              <a:buChar char="ü"/>
              <a:defRPr/>
            </a:pPr>
            <a:endParaRPr lang="en-GB" sz="2400" dirty="0" smtClean="0"/>
          </a:p>
          <a:p>
            <a:pPr marL="514350" indent="-514350" eaLnBrk="1" hangingPunct="1">
              <a:defRPr/>
            </a:pPr>
            <a:r>
              <a:rPr lang="en-GB" sz="2400" dirty="0" smtClean="0"/>
              <a:t>When DSA funding is agreed:</a:t>
            </a:r>
          </a:p>
          <a:p>
            <a:pPr marL="914400" lvl="1" indent="-514350" eaLnBrk="1" hangingPunct="1">
              <a:buFont typeface="Wingdings" pitchFamily="2" charset="2"/>
              <a:buChar char="ü"/>
              <a:defRPr/>
            </a:pPr>
            <a:r>
              <a:rPr lang="en-GB" sz="2400" dirty="0" smtClean="0"/>
              <a:t>Access recommended equipment and support</a:t>
            </a:r>
          </a:p>
          <a:p>
            <a:pPr>
              <a:defRPr/>
            </a:pPr>
            <a:endParaRPr lang="en-GB" dirty="0"/>
          </a:p>
        </p:txBody>
      </p:sp>
      <p:sp>
        <p:nvSpPr>
          <p:cNvPr id="9219"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589"/>
    </mc:Choice>
    <mc:Fallback xmlns="">
      <p:transition spd="slow" advTm="81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
          </p:nvPr>
        </p:nvSpPr>
        <p:spPr bwMode="auto">
          <a:xfrm>
            <a:off x="423863" y="2155825"/>
            <a:ext cx="8218487" cy="3940175"/>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GB" sz="2400" b="1" dirty="0" err="1" smtClean="0">
                <a:latin typeface="Arial" pitchFamily="34" charset="0"/>
                <a:ea typeface="ＭＳ Ｐゴシック" charset="-128"/>
              </a:rPr>
              <a:t>Scotopic</a:t>
            </a:r>
            <a:r>
              <a:rPr lang="en-GB" sz="2400" b="1" dirty="0" smtClean="0">
                <a:latin typeface="Arial" pitchFamily="34" charset="0"/>
                <a:ea typeface="ＭＳ Ｐゴシック" charset="-128"/>
              </a:rPr>
              <a:t> Sensitivity </a:t>
            </a:r>
            <a:r>
              <a:rPr lang="en-GB" sz="2400" dirty="0" smtClean="0">
                <a:latin typeface="Arial" pitchFamily="34" charset="0"/>
                <a:ea typeface="ＭＳ Ｐゴシック" charset="-128"/>
              </a:rPr>
              <a:t>(also known as </a:t>
            </a:r>
            <a:r>
              <a:rPr lang="en-GB" sz="2400" dirty="0" err="1" smtClean="0">
                <a:latin typeface="Arial" pitchFamily="34" charset="0"/>
                <a:ea typeface="ＭＳ Ｐゴシック" charset="-128"/>
              </a:rPr>
              <a:t>Irlen</a:t>
            </a:r>
            <a:r>
              <a:rPr lang="en-GB" sz="2400" dirty="0" smtClean="0">
                <a:latin typeface="Arial" pitchFamily="34" charset="0"/>
                <a:ea typeface="ＭＳ Ｐゴシック" charset="-128"/>
              </a:rPr>
              <a:t> Syndrome or Visual stress):</a:t>
            </a:r>
          </a:p>
          <a:p>
            <a:pPr lvl="1" eaLnBrk="1" hangingPunct="1"/>
            <a:r>
              <a:rPr lang="en-GB" sz="2400" dirty="0" smtClean="0">
                <a:latin typeface="Arial" pitchFamily="34" charset="0"/>
                <a:ea typeface="ＭＳ Ｐゴシック" charset="-128"/>
              </a:rPr>
              <a:t>a visual disturbance that causes distortion of the print when reading. </a:t>
            </a:r>
          </a:p>
          <a:p>
            <a:pPr lvl="1" eaLnBrk="1" hangingPunct="1"/>
            <a:r>
              <a:rPr lang="en-GB" sz="2400" dirty="0" smtClean="0">
                <a:latin typeface="Arial" pitchFamily="34" charset="0"/>
                <a:ea typeface="ＭＳ Ｐゴシック" charset="-128"/>
              </a:rPr>
              <a:t>eye sight can otherwise be perfect </a:t>
            </a:r>
          </a:p>
          <a:p>
            <a:pPr lvl="1" eaLnBrk="1" hangingPunct="1"/>
            <a:r>
              <a:rPr lang="en-GB" sz="2400" dirty="0" smtClean="0">
                <a:latin typeface="Arial" pitchFamily="34" charset="0"/>
                <a:ea typeface="ＭＳ Ｐゴシック" charset="-128"/>
              </a:rPr>
              <a:t>usually if reading black on a white background</a:t>
            </a:r>
          </a:p>
          <a:p>
            <a:pPr lvl="1" eaLnBrk="1" hangingPunct="1"/>
            <a:r>
              <a:rPr lang="en-GB" sz="2400" dirty="0" smtClean="0">
                <a:latin typeface="Arial" pitchFamily="34" charset="0"/>
                <a:ea typeface="ＭＳ Ｐゴシック" charset="-128"/>
              </a:rPr>
              <a:t>can be mild or severe</a:t>
            </a:r>
          </a:p>
          <a:p>
            <a:pPr eaLnBrk="1" hangingPunct="1"/>
            <a:r>
              <a:rPr lang="en-GB" sz="2400" dirty="0" smtClean="0">
                <a:latin typeface="Arial" pitchFamily="34" charset="0"/>
                <a:ea typeface="ＭＳ Ｐゴシック" charset="-128"/>
              </a:rPr>
              <a:t>Contact us for a short assessment – coloured overlays often eliminate distortion of text</a:t>
            </a:r>
          </a:p>
        </p:txBody>
      </p:sp>
      <p:sp>
        <p:nvSpPr>
          <p:cNvPr id="10243"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023"/>
    </mc:Choice>
    <mc:Fallback xmlns="">
      <p:transition spd="slow" advTm="230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863" y="2155825"/>
            <a:ext cx="8218487" cy="3940175"/>
          </a:xfrm>
        </p:spPr>
        <p:txBody>
          <a:bodyPr/>
          <a:lstStyle/>
          <a:p>
            <a:pPr marL="0" indent="0" eaLnBrk="1" hangingPunct="1">
              <a:buFont typeface="Arial" charset="0"/>
              <a:buNone/>
              <a:defRPr/>
            </a:pPr>
            <a:r>
              <a:rPr lang="en-GB" sz="2400" b="1" dirty="0" smtClean="0"/>
              <a:t>Accessing support for other disabilities </a:t>
            </a:r>
            <a:r>
              <a:rPr lang="en-GB" sz="2400" dirty="0" smtClean="0"/>
              <a:t>(sensory, physical mobility, mental health, anxiety, autistic spectrum condition):</a:t>
            </a:r>
            <a:endParaRPr lang="en-GB" sz="1400" dirty="0" smtClean="0"/>
          </a:p>
          <a:p>
            <a:pPr marL="531813" indent="-258763" eaLnBrk="1" hangingPunct="1">
              <a:defRPr/>
            </a:pPr>
            <a:r>
              <a:rPr lang="en-GB" sz="2400" dirty="0" smtClean="0"/>
              <a:t>Obtain medical evidence stating how your disability affects your learning</a:t>
            </a:r>
          </a:p>
          <a:p>
            <a:pPr marL="531813" indent="-258763" eaLnBrk="1" hangingPunct="1">
              <a:defRPr/>
            </a:pPr>
            <a:r>
              <a:rPr lang="en-GB" sz="2400" dirty="0" smtClean="0"/>
              <a:t>Contact the Inclusion team for an advisory interview</a:t>
            </a:r>
          </a:p>
          <a:p>
            <a:pPr marL="531813" indent="-258763" eaLnBrk="1" hangingPunct="1">
              <a:defRPr/>
            </a:pPr>
            <a:r>
              <a:rPr lang="en-GB" sz="2400" dirty="0" smtClean="0"/>
              <a:t>Apply for DSA - send medical evidence</a:t>
            </a:r>
          </a:p>
          <a:p>
            <a:pPr marL="531813" indent="-258763" eaLnBrk="1" hangingPunct="1">
              <a:defRPr/>
            </a:pPr>
            <a:r>
              <a:rPr lang="en-GB" sz="2400" dirty="0" smtClean="0"/>
              <a:t>Access recommended equipment and support when funding is agreed</a:t>
            </a:r>
          </a:p>
        </p:txBody>
      </p:sp>
      <p:sp>
        <p:nvSpPr>
          <p:cNvPr id="11267"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292"/>
    </mc:Choice>
    <mc:Fallback xmlns="">
      <p:transition spd="slow" advTm="25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863" y="2224088"/>
            <a:ext cx="8556625" cy="3871912"/>
          </a:xfrm>
        </p:spPr>
        <p:txBody>
          <a:bodyPr/>
          <a:lstStyle/>
          <a:p>
            <a:pPr eaLnBrk="1" hangingPunct="1">
              <a:buFont typeface="Arial" charset="0"/>
              <a:buNone/>
              <a:defRPr/>
            </a:pPr>
            <a:r>
              <a:rPr lang="en-GB" sz="2400" b="1" dirty="0" smtClean="0"/>
              <a:t>Think you might be dyslexic?</a:t>
            </a:r>
          </a:p>
          <a:p>
            <a:pPr eaLnBrk="1" hangingPunct="1">
              <a:buFont typeface="Arial" charset="0"/>
              <a:buNone/>
              <a:defRPr/>
            </a:pPr>
            <a:endParaRPr lang="en-GB" sz="1000" b="1" dirty="0" smtClean="0"/>
          </a:p>
          <a:p>
            <a:pPr eaLnBrk="1" hangingPunct="1">
              <a:defRPr/>
            </a:pPr>
            <a:r>
              <a:rPr lang="en-GB" sz="2400" dirty="0" smtClean="0"/>
              <a:t>Contact us early for guidance and support</a:t>
            </a:r>
          </a:p>
          <a:p>
            <a:pPr eaLnBrk="1" hangingPunct="1">
              <a:defRPr/>
            </a:pPr>
            <a:r>
              <a:rPr lang="en-GB" sz="2400" dirty="0" smtClean="0"/>
              <a:t>Try our online checklist: </a:t>
            </a:r>
          </a:p>
          <a:p>
            <a:pPr indent="12700" eaLnBrk="1" hangingPunct="1">
              <a:buFont typeface="Arial" pitchFamily="34" charset="0"/>
              <a:buNone/>
              <a:defRPr/>
            </a:pPr>
            <a:r>
              <a:rPr lang="en-GB" sz="2400" dirty="0" err="1" smtClean="0">
                <a:hlinkClick r:id="rId5"/>
              </a:rPr>
              <a:t>edgehill.ac.uk/inclusiveservices/disabilities/checklist</a:t>
            </a:r>
            <a:endParaRPr lang="en-GB" sz="2400" dirty="0" smtClean="0"/>
          </a:p>
          <a:p>
            <a:pPr eaLnBrk="1" hangingPunct="1">
              <a:defRPr/>
            </a:pPr>
            <a:r>
              <a:rPr lang="en-GB" sz="2400" dirty="0" smtClean="0"/>
              <a:t>For online information, visit: </a:t>
            </a:r>
            <a:r>
              <a:rPr lang="en-GB" sz="2400" dirty="0" err="1" smtClean="0">
                <a:hlinkClick r:id="rId6"/>
              </a:rPr>
              <a:t>edgehill.ac.uk/ls/support/inclusiveservices</a:t>
            </a:r>
            <a:endParaRPr lang="en-GB" sz="2400" dirty="0" smtClean="0"/>
          </a:p>
        </p:txBody>
      </p:sp>
      <p:sp>
        <p:nvSpPr>
          <p:cNvPr id="12291"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99"/>
    </mc:Choice>
    <mc:Fallback xmlns="">
      <p:transition spd="slow" advTm="12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1"/>
          <p:cNvSpPr>
            <a:spLocks noGrp="1"/>
          </p:cNvSpPr>
          <p:nvPr>
            <p:ph idx="1"/>
          </p:nvPr>
        </p:nvSpPr>
        <p:spPr bwMode="auto">
          <a:xfrm>
            <a:off x="423863" y="2224088"/>
            <a:ext cx="8556625" cy="387191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GB" sz="2800" smtClean="0">
                <a:latin typeface="Arial" pitchFamily="34" charset="0"/>
                <a:ea typeface="ＭＳ Ｐゴシック" charset="-128"/>
              </a:rPr>
              <a:t>Support is provided ‘in house’ by fully qualified SpLD staff and Learning Facilitators</a:t>
            </a:r>
          </a:p>
          <a:p>
            <a:pPr eaLnBrk="1" hangingPunct="1"/>
            <a:endParaRPr lang="en-GB" sz="2800" smtClean="0">
              <a:latin typeface="Arial" pitchFamily="34" charset="0"/>
              <a:ea typeface="ＭＳ Ｐゴシック" charset="-128"/>
            </a:endParaRPr>
          </a:p>
          <a:p>
            <a:pPr eaLnBrk="1" hangingPunct="1"/>
            <a:r>
              <a:rPr lang="en-GB" sz="2800" smtClean="0">
                <a:latin typeface="Arial" pitchFamily="34" charset="0"/>
                <a:ea typeface="ＭＳ Ｐゴシック" charset="-128"/>
              </a:rPr>
              <a:t>Other services you may contact us about:</a:t>
            </a:r>
          </a:p>
          <a:p>
            <a:pPr lvl="1" eaLnBrk="1" hangingPunct="1"/>
            <a:r>
              <a:rPr lang="en-GB" sz="2800" smtClean="0">
                <a:latin typeface="Arial" pitchFamily="34" charset="0"/>
                <a:ea typeface="ＭＳ Ｐゴシック" charset="-128"/>
              </a:rPr>
              <a:t>Academic Skills development</a:t>
            </a:r>
          </a:p>
          <a:p>
            <a:pPr lvl="1" eaLnBrk="1" hangingPunct="1"/>
            <a:r>
              <a:rPr lang="en-GB" sz="2800" smtClean="0">
                <a:latin typeface="Arial" pitchFamily="34" charset="0"/>
                <a:ea typeface="ＭＳ Ｐゴシック" charset="-128"/>
              </a:rPr>
              <a:t>Accessing Information and ICT</a:t>
            </a:r>
          </a:p>
          <a:p>
            <a:pPr lvl="1" eaLnBrk="1" hangingPunct="1"/>
            <a:r>
              <a:rPr lang="en-GB" sz="2800" smtClean="0">
                <a:latin typeface="Arial" pitchFamily="34" charset="0"/>
                <a:ea typeface="ＭＳ Ｐゴシック" charset="-128"/>
              </a:rPr>
              <a:t>Assistive Technology</a:t>
            </a:r>
          </a:p>
        </p:txBody>
      </p:sp>
      <p:sp>
        <p:nvSpPr>
          <p:cNvPr id="13315"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37"/>
    </mc:Choice>
    <mc:Fallback xmlns="">
      <p:transition spd="slow" advTm="12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863" y="2224088"/>
            <a:ext cx="8556625" cy="3871912"/>
          </a:xfrm>
        </p:spPr>
        <p:txBody>
          <a:bodyPr/>
          <a:lstStyle/>
          <a:p>
            <a:pPr eaLnBrk="1" hangingPunct="1">
              <a:buFont typeface="Arial" charset="0"/>
              <a:buNone/>
              <a:defRPr/>
            </a:pPr>
            <a:r>
              <a:rPr lang="en-GB" sz="2400" b="1" dirty="0" smtClean="0"/>
              <a:t>Contact us early:</a:t>
            </a:r>
          </a:p>
          <a:p>
            <a:pPr lvl="1" eaLnBrk="1" hangingPunct="1">
              <a:buFont typeface="Arial" charset="0"/>
              <a:buNone/>
              <a:defRPr/>
            </a:pPr>
            <a:r>
              <a:rPr lang="en-GB" sz="2400" b="1" dirty="0" err="1" smtClean="0"/>
              <a:t>SpLD</a:t>
            </a:r>
            <a:r>
              <a:rPr lang="en-GB" sz="2400" b="1" dirty="0" smtClean="0"/>
              <a:t> Team</a:t>
            </a:r>
            <a:r>
              <a:rPr lang="en-GB" sz="2400" dirty="0" smtClean="0"/>
              <a:t>, University Library, 1</a:t>
            </a:r>
            <a:r>
              <a:rPr lang="en-GB" sz="2400" baseline="30000" dirty="0" smtClean="0"/>
              <a:t>st</a:t>
            </a:r>
            <a:r>
              <a:rPr lang="en-GB" sz="2400" dirty="0" smtClean="0"/>
              <a:t> Floor</a:t>
            </a:r>
          </a:p>
          <a:p>
            <a:pPr lvl="1" eaLnBrk="1" hangingPunct="1">
              <a:buFont typeface="Arial" charset="0"/>
              <a:buNone/>
              <a:defRPr/>
            </a:pPr>
            <a:r>
              <a:rPr lang="en-GB" sz="2400" b="1" dirty="0" smtClean="0"/>
              <a:t>Inclusion Team</a:t>
            </a:r>
            <a:r>
              <a:rPr lang="en-GB" sz="2400" dirty="0" smtClean="0"/>
              <a:t>, SIC Ground floor</a:t>
            </a:r>
          </a:p>
          <a:p>
            <a:pPr lvl="1" eaLnBrk="1" hangingPunct="1">
              <a:buFont typeface="Arial" charset="0"/>
              <a:buNone/>
              <a:defRPr/>
            </a:pPr>
            <a:endParaRPr lang="en-GB" sz="2400" dirty="0" smtClean="0"/>
          </a:p>
          <a:p>
            <a:pPr eaLnBrk="1" hangingPunct="1">
              <a:defRPr/>
            </a:pPr>
            <a:r>
              <a:rPr lang="en-GB" sz="2400" dirty="0" smtClean="0"/>
              <a:t>Email: </a:t>
            </a:r>
            <a:r>
              <a:rPr lang="en-GB" sz="2400" dirty="0" err="1" smtClean="0">
                <a:hlinkClick r:id="rId5"/>
              </a:rPr>
              <a:t>inclusiveservices@edgehill.ac.uk</a:t>
            </a:r>
            <a:endParaRPr lang="en-GB" sz="2400" dirty="0" smtClean="0"/>
          </a:p>
          <a:p>
            <a:pPr eaLnBrk="1" hangingPunct="1">
              <a:defRPr/>
            </a:pPr>
            <a:r>
              <a:rPr lang="en-GB" sz="2400" dirty="0" smtClean="0"/>
              <a:t>Tel 01695 584372 / 584190</a:t>
            </a:r>
          </a:p>
          <a:p>
            <a:pPr eaLnBrk="1" hangingPunct="1">
              <a:defRPr/>
            </a:pPr>
            <a:r>
              <a:rPr lang="en-GB" sz="2400" dirty="0" smtClean="0"/>
              <a:t>See the Inclusive Services web pages:</a:t>
            </a:r>
          </a:p>
          <a:p>
            <a:pPr indent="12700" eaLnBrk="1" hangingPunct="1">
              <a:buFont typeface="Arial" charset="0"/>
              <a:buNone/>
              <a:defRPr/>
            </a:pPr>
            <a:r>
              <a:rPr lang="en-GB" sz="2400" dirty="0" err="1" smtClean="0">
                <a:hlinkClick r:id="rId6"/>
              </a:rPr>
              <a:t>edgehill.ac.uk/ls/support/inclusiveservices</a:t>
            </a:r>
            <a:endParaRPr lang="en-GB" sz="2400" dirty="0" smtClean="0"/>
          </a:p>
        </p:txBody>
      </p:sp>
      <p:sp>
        <p:nvSpPr>
          <p:cNvPr id="14339" name="Title 2"/>
          <p:cNvSpPr>
            <a:spLocks noGrp="1"/>
          </p:cNvSpPr>
          <p:nvPr>
            <p:ph type="ctrTitle"/>
          </p:nvPr>
        </p:nvSpPr>
        <p:spPr bwMode="auto">
          <a:xfrm>
            <a:off x="422275" y="806450"/>
            <a:ext cx="8253413" cy="893763"/>
          </a:xfrm>
          <a:noFill/>
          <a:ln>
            <a:miter lim="800000"/>
            <a:headEnd/>
            <a:tailEnd/>
          </a:ln>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Inclusive Services</a:t>
            </a:r>
            <a:br>
              <a:rPr lang="en-GB" smtClean="0">
                <a:latin typeface="Georgia" pitchFamily="18" charset="0"/>
                <a:ea typeface="ＭＳ Ｐゴシック" charset="-128"/>
              </a:rPr>
            </a:br>
            <a:r>
              <a:rPr lang="en-GB" sz="2400" smtClean="0">
                <a:latin typeface="Georgia" pitchFamily="18" charset="0"/>
                <a:ea typeface="ＭＳ Ｐゴシック" charset="-128"/>
              </a:rPr>
              <a:t>Working with You - using a solution focused approach</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142"/>
    </mc:Choice>
    <mc:Fallback xmlns="">
      <p:transition spd="slow" advTm="27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1582</TotalTime>
  <Words>1251</Words>
  <Application>Microsoft Office PowerPoint</Application>
  <PresentationFormat>On-screen Show (4:3)</PresentationFormat>
  <Paragraphs>97</Paragraphs>
  <Slides>10</Slides>
  <Notes>9</Notes>
  <HiddenSlides>0</HiddenSlides>
  <MMClips>10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lpstr>Inclusive Services Working with You - using a solution focused approach</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68</cp:revision>
  <dcterms:created xsi:type="dcterms:W3CDTF">2011-06-16T08:34:32Z</dcterms:created>
  <dcterms:modified xsi:type="dcterms:W3CDTF">2011-08-31T12:31:57Z</dcterms:modified>
</cp:coreProperties>
</file>