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handoutMasterIdLst>
    <p:handoutMasterId r:id="rId7"/>
  </p:handoutMasterIdLst>
  <p:sldIdLst>
    <p:sldId id="257" r:id="rId2"/>
    <p:sldId id="258" r:id="rId3"/>
    <p:sldId id="259" r:id="rId4"/>
    <p:sldId id="260" r:id="rId5"/>
  </p:sldIdLst>
  <p:sldSz cx="9144000" cy="6858000" type="screen4x3"/>
  <p:notesSz cx="6797675" cy="9928225"/>
  <p:defaultTextStyle>
    <a:defPPr>
      <a:defRPr lang="en-US"/>
    </a:defPPr>
    <a:lvl1pPr algn="ctr" rtl="0" fontAlgn="base">
      <a:spcBef>
        <a:spcPct val="0"/>
      </a:spcBef>
      <a:spcAft>
        <a:spcPct val="0"/>
      </a:spcAft>
      <a:defRPr sz="2400" kern="1200">
        <a:solidFill>
          <a:schemeClr val="tx1"/>
        </a:solidFill>
        <a:latin typeface="Arial" pitchFamily="34" charset="0"/>
        <a:ea typeface="ＭＳ Ｐゴシック" charset="-128"/>
        <a:cs typeface="+mn-cs"/>
      </a:defRPr>
    </a:lvl1pPr>
    <a:lvl2pPr marL="457200" algn="ctr" rtl="0" fontAlgn="base">
      <a:spcBef>
        <a:spcPct val="0"/>
      </a:spcBef>
      <a:spcAft>
        <a:spcPct val="0"/>
      </a:spcAft>
      <a:defRPr sz="2400" kern="1200">
        <a:solidFill>
          <a:schemeClr val="tx1"/>
        </a:solidFill>
        <a:latin typeface="Arial" pitchFamily="34" charset="0"/>
        <a:ea typeface="ＭＳ Ｐゴシック" charset="-128"/>
        <a:cs typeface="+mn-cs"/>
      </a:defRPr>
    </a:lvl2pPr>
    <a:lvl3pPr marL="914400" algn="ctr" rtl="0" fontAlgn="base">
      <a:spcBef>
        <a:spcPct val="0"/>
      </a:spcBef>
      <a:spcAft>
        <a:spcPct val="0"/>
      </a:spcAft>
      <a:defRPr sz="2400" kern="1200">
        <a:solidFill>
          <a:schemeClr val="tx1"/>
        </a:solidFill>
        <a:latin typeface="Arial" pitchFamily="34" charset="0"/>
        <a:ea typeface="ＭＳ Ｐゴシック" charset="-128"/>
        <a:cs typeface="+mn-cs"/>
      </a:defRPr>
    </a:lvl3pPr>
    <a:lvl4pPr marL="1371600" algn="ctr" rtl="0" fontAlgn="base">
      <a:spcBef>
        <a:spcPct val="0"/>
      </a:spcBef>
      <a:spcAft>
        <a:spcPct val="0"/>
      </a:spcAft>
      <a:defRPr sz="2400" kern="1200">
        <a:solidFill>
          <a:schemeClr val="tx1"/>
        </a:solidFill>
        <a:latin typeface="Arial" pitchFamily="34" charset="0"/>
        <a:ea typeface="ＭＳ Ｐゴシック" charset="-128"/>
        <a:cs typeface="+mn-cs"/>
      </a:defRPr>
    </a:lvl4pPr>
    <a:lvl5pPr marL="1828800" algn="ctr" rtl="0" fontAlgn="base">
      <a:spcBef>
        <a:spcPct val="0"/>
      </a:spcBef>
      <a:spcAft>
        <a:spcPct val="0"/>
      </a:spcAft>
      <a:defRPr sz="2400" kern="1200">
        <a:solidFill>
          <a:schemeClr val="tx1"/>
        </a:solidFill>
        <a:latin typeface="Arial" pitchFamily="34" charset="0"/>
        <a:ea typeface="ＭＳ Ｐゴシック" charset="-128"/>
        <a:cs typeface="+mn-cs"/>
      </a:defRPr>
    </a:lvl5pPr>
    <a:lvl6pPr marL="2286000" algn="l" defTabSz="914400" rtl="0" eaLnBrk="1" latinLnBrk="0" hangingPunct="1">
      <a:defRPr sz="2400" kern="1200">
        <a:solidFill>
          <a:schemeClr val="tx1"/>
        </a:solidFill>
        <a:latin typeface="Arial" pitchFamily="34" charset="0"/>
        <a:ea typeface="ＭＳ Ｐゴシック" charset="-128"/>
        <a:cs typeface="+mn-cs"/>
      </a:defRPr>
    </a:lvl6pPr>
    <a:lvl7pPr marL="2743200" algn="l" defTabSz="914400" rtl="0" eaLnBrk="1" latinLnBrk="0" hangingPunct="1">
      <a:defRPr sz="2400" kern="1200">
        <a:solidFill>
          <a:schemeClr val="tx1"/>
        </a:solidFill>
        <a:latin typeface="Arial" pitchFamily="34" charset="0"/>
        <a:ea typeface="ＭＳ Ｐゴシック" charset="-128"/>
        <a:cs typeface="+mn-cs"/>
      </a:defRPr>
    </a:lvl7pPr>
    <a:lvl8pPr marL="3200400" algn="l" defTabSz="914400" rtl="0" eaLnBrk="1" latinLnBrk="0" hangingPunct="1">
      <a:defRPr sz="2400" kern="1200">
        <a:solidFill>
          <a:schemeClr val="tx1"/>
        </a:solidFill>
        <a:latin typeface="Arial" pitchFamily="34" charset="0"/>
        <a:ea typeface="ＭＳ Ｐゴシック" charset="-128"/>
        <a:cs typeface="+mn-cs"/>
      </a:defRPr>
    </a:lvl8pPr>
    <a:lvl9pPr marL="3657600" algn="l" defTabSz="914400" rtl="0" eaLnBrk="1" latinLnBrk="0" hangingPunct="1">
      <a:defRPr sz="2400" kern="1200">
        <a:solidFill>
          <a:schemeClr val="tx1"/>
        </a:solidFill>
        <a:latin typeface="Arial" pitchFamily="34"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D617"/>
    <a:srgbClr val="FFFFFF"/>
    <a:srgbClr val="9E90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napToGrid="0">
      <p:cViewPr>
        <p:scale>
          <a:sx n="60" d="100"/>
          <a:sy n="60" d="100"/>
        </p:scale>
        <p:origin x="-1656" y="-294"/>
      </p:cViewPr>
      <p:guideLst>
        <p:guide orient="horz" pos="1239"/>
        <p:guide pos="27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handoutMaster" Target="handoutMasters/handout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3" name="Date Placeholder 2"/>
          <p:cNvSpPr>
            <a:spLocks noGrp="1"/>
          </p:cNvSpPr>
          <p:nvPr>
            <p:ph type="dt" sz="quarter"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7A0DC4D7-FD1B-4E01-940C-D22301B4699A}" type="datetimeFigureOut">
              <a:rPr lang="en-US"/>
              <a:pPr/>
              <a:t>8/31/2011</a:t>
            </a:fld>
            <a:endParaRPr lang="en-US"/>
          </a:p>
        </p:txBody>
      </p:sp>
      <p:sp>
        <p:nvSpPr>
          <p:cNvPr id="4" name="Footer Placeholder 3"/>
          <p:cNvSpPr>
            <a:spLocks noGrp="1"/>
          </p:cNvSpPr>
          <p:nvPr>
            <p:ph type="ftr" sz="quarter" idx="2"/>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1AD28447-E5E5-43E0-8B81-43D8887EA432}" type="slidenum">
              <a:rPr lang="en-US"/>
              <a:pPr/>
              <a:t>‹#›</a:t>
            </a:fld>
            <a:endParaRPr lang="en-US"/>
          </a:p>
        </p:txBody>
      </p:sp>
    </p:spTree>
    <p:extLst>
      <p:ext uri="{BB962C8B-B14F-4D97-AF65-F5344CB8AC3E}">
        <p14:creationId xmlns:p14="http://schemas.microsoft.com/office/powerpoint/2010/main" val="14022965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3" name="Date Placeholder 2"/>
          <p:cNvSpPr>
            <a:spLocks noGrp="1"/>
          </p:cNvSpPr>
          <p:nvPr>
            <p:ph type="dt"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B4569318-60A7-4189-865F-E00AA4568ABD}" type="datetimeFigureOut">
              <a:rPr lang="en-GB"/>
              <a:pPr/>
              <a:t>31/08/2011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79450" y="4716463"/>
            <a:ext cx="5438775" cy="4467225"/>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69132E5B-108E-4D92-8AC7-346820ED84A3}" type="slidenum">
              <a:rPr lang="en-GB"/>
              <a:pPr/>
              <a:t>‹#›</a:t>
            </a:fld>
            <a:endParaRPr lang="en-GB"/>
          </a:p>
        </p:txBody>
      </p:sp>
    </p:spTree>
    <p:extLst>
      <p:ext uri="{BB962C8B-B14F-4D97-AF65-F5344CB8AC3E}">
        <p14:creationId xmlns:p14="http://schemas.microsoft.com/office/powerpoint/2010/main" val="16434424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ＭＳ Ｐゴシック" pitchFamily="84" charset="-128"/>
      </a:defRPr>
    </a:lvl1pPr>
    <a:lvl2pPr marL="4572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2pPr>
    <a:lvl3pPr marL="9144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3pPr>
    <a:lvl4pPr marL="13716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4pPr>
    <a:lvl5pPr marL="18288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aseline="0" dirty="0" smtClean="0"/>
              <a:t>To study successfully at university, you will need a range of academic skills such as writing, referencing, critical thinking and searching for information.  This may seem a bit daunting at first, especially if you are new to university study - but don’t worry, there is plenty of help at hand.  Whatever level you are at, Learning Services can help you develop these skills and become a better learner.</a:t>
            </a:r>
            <a:endParaRPr lang="en-GB" dirty="0" smtClean="0"/>
          </a:p>
          <a:p>
            <a:endParaRPr lang="en-GB" dirty="0"/>
          </a:p>
        </p:txBody>
      </p:sp>
      <p:sp>
        <p:nvSpPr>
          <p:cNvPr id="4" name="Slide Number Placeholder 3"/>
          <p:cNvSpPr>
            <a:spLocks noGrp="1"/>
          </p:cNvSpPr>
          <p:nvPr>
            <p:ph type="sldNum" sz="quarter" idx="10"/>
          </p:nvPr>
        </p:nvSpPr>
        <p:spPr/>
        <p:txBody>
          <a:bodyPr/>
          <a:lstStyle/>
          <a:p>
            <a:fld id="{69132E5B-108E-4D92-8AC7-346820ED84A3}" type="slidenum">
              <a:rPr lang="en-GB" smtClean="0"/>
              <a:pPr/>
              <a:t>2</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We provide help in a number of ways.</a:t>
            </a:r>
            <a:r>
              <a:rPr lang="en-GB" baseline="0" dirty="0" smtClean="0"/>
              <a:t>  Firstly, there is a growing collection of resources in the academic skills section of the Learning Services web pages. These include videos, downloadable resources and useful links.  Secondly, we run a range of workshops and drop-in sessions – some of them are aimed at particular subjects and some are open to all.  Thirdly, you can book a one-to-one session with an academic skills advisor, if you need some specific advice on how to improve your work.  And finally, we have plenty of books in the University libraries which will help you improve your study skills.  Spending some time reading these books at the start of your course could save you a lot of time later on.</a:t>
            </a:r>
            <a:endParaRPr lang="en-GB" dirty="0" smtClean="0"/>
          </a:p>
          <a:p>
            <a:endParaRPr lang="en-GB" dirty="0"/>
          </a:p>
        </p:txBody>
      </p:sp>
      <p:sp>
        <p:nvSpPr>
          <p:cNvPr id="4" name="Slide Number Placeholder 3"/>
          <p:cNvSpPr>
            <a:spLocks noGrp="1"/>
          </p:cNvSpPr>
          <p:nvPr>
            <p:ph type="sldNum" sz="quarter" idx="10"/>
          </p:nvPr>
        </p:nvSpPr>
        <p:spPr/>
        <p:txBody>
          <a:bodyPr/>
          <a:lstStyle/>
          <a:p>
            <a:fld id="{69132E5B-108E-4D92-8AC7-346820ED84A3}" type="slidenum">
              <a:rPr lang="en-GB" smtClean="0"/>
              <a:pPr/>
              <a:t>3</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So make sure you </a:t>
            </a:r>
            <a:r>
              <a:rPr lang="en-GB" baseline="0" dirty="0" smtClean="0"/>
              <a:t>check out the resources on the Learning Services web pages, and keep an eye on the GO Portal for information about our workshops and drop-in sessions.  Also, have a look at some of the study skills books we have in the University Libraries – try searching for ‘study skills’ on the Library Catalogue.  For more information about booking a one-to-one session with an academic skills advisor, contact the help desk on the first floor of the University Library – you can get in touch in person, by phone or email.</a:t>
            </a:r>
            <a:endParaRPr lang="en-GB" dirty="0" smtClean="0"/>
          </a:p>
          <a:p>
            <a:endParaRPr lang="en-GB" dirty="0"/>
          </a:p>
        </p:txBody>
      </p:sp>
      <p:sp>
        <p:nvSpPr>
          <p:cNvPr id="4" name="Slide Number Placeholder 3"/>
          <p:cNvSpPr>
            <a:spLocks noGrp="1"/>
          </p:cNvSpPr>
          <p:nvPr>
            <p:ph type="sldNum" sz="quarter" idx="10"/>
          </p:nvPr>
        </p:nvSpPr>
        <p:spPr/>
        <p:txBody>
          <a:bodyPr/>
          <a:lstStyle/>
          <a:p>
            <a:fld id="{69132E5B-108E-4D92-8AC7-346820ED84A3}" type="slidenum">
              <a:rPr lang="en-GB" smtClean="0"/>
              <a:pPr/>
              <a:t>4</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Ref idx="1001">
        <a:schemeClr val="bg1"/>
      </p:bgRef>
    </p:bg>
    <p:spTree>
      <p:nvGrpSpPr>
        <p:cNvPr id="1" name=""/>
        <p:cNvGrpSpPr/>
        <p:nvPr/>
      </p:nvGrpSpPr>
      <p:grpSpPr>
        <a:xfrm>
          <a:off x="0" y="0"/>
          <a:ext cx="0" cy="0"/>
          <a:chOff x="0" y="0"/>
          <a:chExt cx="0" cy="0"/>
        </a:xfrm>
      </p:grpSpPr>
      <p:pic>
        <p:nvPicPr>
          <p:cNvPr id="3" name="Picture 9" descr="EHU New Logo 1.ai"/>
          <p:cNvPicPr>
            <a:picLocks noChangeAspect="1"/>
          </p:cNvPicPr>
          <p:nvPr userDrawn="1"/>
        </p:nvPicPr>
        <p:blipFill>
          <a:blip r:embed="rId3" cstate="print"/>
          <a:srcRect l="37433" t="78030" r="33109" b="10963"/>
          <a:stretch>
            <a:fillRect/>
          </a:stretch>
        </p:blipFill>
        <p:spPr bwMode="auto">
          <a:xfrm>
            <a:off x="2830513" y="1143000"/>
            <a:ext cx="3482975" cy="1841500"/>
          </a:xfrm>
          <a:prstGeom prst="rect">
            <a:avLst/>
          </a:prstGeom>
          <a:noFill/>
          <a:ln w="9525">
            <a:noFill/>
            <a:miter lim="800000"/>
            <a:headEnd/>
            <a:tailEnd/>
          </a:ln>
        </p:spPr>
      </p:pic>
      <p:sp>
        <p:nvSpPr>
          <p:cNvPr id="15" name="Title 14"/>
          <p:cNvSpPr>
            <a:spLocks noGrp="1"/>
          </p:cNvSpPr>
          <p:nvPr>
            <p:ph type="title"/>
          </p:nvPr>
        </p:nvSpPr>
        <p:spPr>
          <a:xfrm>
            <a:off x="0" y="3645024"/>
            <a:ext cx="9144000" cy="850106"/>
          </a:xfrm>
          <a:prstGeom prst="rect">
            <a:avLst/>
          </a:prstGeom>
        </p:spPr>
        <p:txBody>
          <a:bodyPr vert="horz"/>
          <a:lstStyle>
            <a:lvl1pPr>
              <a:defRPr sz="3600">
                <a:latin typeface="Georgia"/>
                <a:cs typeface="Georgia"/>
              </a:defRPr>
            </a:lvl1pPr>
          </a:lstStyle>
          <a:p>
            <a:r>
              <a:rPr lang="en-GB" dirty="0"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1 Column Text, Image">
    <p:spTree>
      <p:nvGrpSpPr>
        <p:cNvPr id="1" name=""/>
        <p:cNvGrpSpPr/>
        <p:nvPr/>
      </p:nvGrpSpPr>
      <p:grpSpPr>
        <a:xfrm>
          <a:off x="0" y="0"/>
          <a:ext cx="0" cy="0"/>
          <a:chOff x="0" y="0"/>
          <a:chExt cx="0" cy="0"/>
        </a:xfrm>
      </p:grpSpPr>
      <p:pic>
        <p:nvPicPr>
          <p:cNvPr id="4"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3" name="Content Placeholder 2"/>
          <p:cNvSpPr>
            <a:spLocks noGrp="1"/>
          </p:cNvSpPr>
          <p:nvPr>
            <p:ph idx="1"/>
          </p:nvPr>
        </p:nvSpPr>
        <p:spPr>
          <a:xfrm>
            <a:off x="423314" y="1988840"/>
            <a:ext cx="8219256" cy="186651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One Column Text">
    <p:spTree>
      <p:nvGrpSpPr>
        <p:cNvPr id="1" name=""/>
        <p:cNvGrpSpPr/>
        <p:nvPr/>
      </p:nvGrpSpPr>
      <p:grpSpPr>
        <a:xfrm>
          <a:off x="0" y="0"/>
          <a:ext cx="0" cy="0"/>
          <a:chOff x="0" y="0"/>
          <a:chExt cx="0" cy="0"/>
        </a:xfrm>
      </p:grpSpPr>
      <p:sp>
        <p:nvSpPr>
          <p:cNvPr id="3" name="Content Placeholder 2"/>
          <p:cNvSpPr>
            <a:spLocks noGrp="1"/>
          </p:cNvSpPr>
          <p:nvPr>
            <p:ph idx="1"/>
          </p:nvPr>
        </p:nvSpPr>
        <p:spPr>
          <a:xfrm>
            <a:off x="423314" y="1988840"/>
            <a:ext cx="8219256" cy="410716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ontent, 2 images">
    <p:spTree>
      <p:nvGrpSpPr>
        <p:cNvPr id="1" name=""/>
        <p:cNvGrpSpPr/>
        <p:nvPr/>
      </p:nvGrpSpPr>
      <p:grpSpPr>
        <a:xfrm>
          <a:off x="0" y="0"/>
          <a:ext cx="0" cy="0"/>
          <a:chOff x="0" y="0"/>
          <a:chExt cx="0" cy="0"/>
        </a:xfrm>
      </p:grpSpPr>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4" name="Content Placeholder 2"/>
          <p:cNvSpPr>
            <a:spLocks noGrp="1"/>
          </p:cNvSpPr>
          <p:nvPr>
            <p:ph idx="1"/>
          </p:nvPr>
        </p:nvSpPr>
        <p:spPr bwMode="auto">
          <a:xfrm>
            <a:off x="3429000" y="1977568"/>
            <a:ext cx="525780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buNone/>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3" name="Picture Placeholder 2"/>
          <p:cNvSpPr>
            <a:spLocks noGrp="1"/>
          </p:cNvSpPr>
          <p:nvPr>
            <p:ph type="pic" sz="quarter" idx="10"/>
          </p:nvPr>
        </p:nvSpPr>
        <p:spPr>
          <a:xfrm>
            <a:off x="441326" y="1986644"/>
            <a:ext cx="2706688" cy="1801813"/>
          </a:xfrm>
          <a:prstGeom prst="rect">
            <a:avLst/>
          </a:prstGeom>
        </p:spPr>
        <p:txBody>
          <a:bodyPr vert="horz"/>
          <a:lstStyle/>
          <a:p>
            <a:pPr lvl="0"/>
            <a:endParaRPr lang="en-US" noProof="0"/>
          </a:p>
        </p:txBody>
      </p:sp>
      <p:sp>
        <p:nvSpPr>
          <p:cNvPr id="9" name="Picture Placeholder 2"/>
          <p:cNvSpPr>
            <a:spLocks noGrp="1"/>
          </p:cNvSpPr>
          <p:nvPr>
            <p:ph type="pic" sz="quarter" idx="11"/>
          </p:nvPr>
        </p:nvSpPr>
        <p:spPr>
          <a:xfrm>
            <a:off x="441325" y="4069445"/>
            <a:ext cx="2706688" cy="1801813"/>
          </a:xfrm>
          <a:prstGeom prst="rect">
            <a:avLst/>
          </a:prstGeom>
        </p:spPr>
        <p:txBody>
          <a:bodyPr vert="horz"/>
          <a:lstStyle/>
          <a:p>
            <a:pPr lvl="0"/>
            <a:endParaRPr lang="en-US"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2 columns">
    <p:spTree>
      <p:nvGrpSpPr>
        <p:cNvPr id="1" name=""/>
        <p:cNvGrpSpPr/>
        <p:nvPr/>
      </p:nvGrpSpPr>
      <p:grpSpPr>
        <a:xfrm>
          <a:off x="0" y="0"/>
          <a:ext cx="0" cy="0"/>
          <a:chOff x="0" y="0"/>
          <a:chExt cx="0" cy="0"/>
        </a:xfrm>
      </p:grpSpPr>
      <p:pic>
        <p:nvPicPr>
          <p:cNvPr id="5"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8" name="Content Placeholder 2"/>
          <p:cNvSpPr>
            <a:spLocks noGrp="1"/>
          </p:cNvSpPr>
          <p:nvPr>
            <p:ph idx="10"/>
          </p:nvPr>
        </p:nvSpPr>
        <p:spPr>
          <a:xfrm>
            <a:off x="423314" y="198884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9"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14" name="Content Placeholder 2"/>
          <p:cNvSpPr>
            <a:spLocks noGrp="1"/>
          </p:cNvSpPr>
          <p:nvPr>
            <p:ph idx="11"/>
          </p:nvPr>
        </p:nvSpPr>
        <p:spPr>
          <a:xfrm>
            <a:off x="4639714" y="197485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7" name="Rectangle 16"/>
          <p:cNvSpPr>
            <a:spLocks noChangeArrowheads="1"/>
          </p:cNvSpPr>
          <p:nvPr userDrawn="1"/>
        </p:nvSpPr>
        <p:spPr bwMode="auto">
          <a:xfrm>
            <a:off x="-7938" y="6329363"/>
            <a:ext cx="9151938" cy="552450"/>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a:solidFill>
                <a:schemeClr val="lt1"/>
              </a:solidFill>
              <a:latin typeface="+mn-lt"/>
              <a:ea typeface="+mn-ea"/>
            </a:endParaRPr>
          </a:p>
        </p:txBody>
      </p:sp>
      <p:sp>
        <p:nvSpPr>
          <p:cNvPr id="1027" name="TextBox 13"/>
          <p:cNvSpPr txBox="1">
            <a:spLocks noChangeArrowheads="1"/>
          </p:cNvSpPr>
          <p:nvPr userDrawn="1"/>
        </p:nvSpPr>
        <p:spPr bwMode="auto">
          <a:xfrm>
            <a:off x="5695950" y="6381750"/>
            <a:ext cx="33131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algn="ctr" eaLnBrk="0" fontAlgn="base" hangingPunct="0">
              <a:spcBef>
                <a:spcPct val="0"/>
              </a:spcBef>
              <a:spcAft>
                <a:spcPct val="0"/>
              </a:spcAft>
              <a:defRPr sz="2400">
                <a:solidFill>
                  <a:schemeClr val="tx1"/>
                </a:solidFill>
                <a:latin typeface="Arial" charset="0"/>
                <a:ea typeface="ＭＳ Ｐゴシック" charset="0"/>
              </a:defRPr>
            </a:lvl6pPr>
            <a:lvl7pPr marL="2971800" indent="-228600" algn="ctr" eaLnBrk="0" fontAlgn="base" hangingPunct="0">
              <a:spcBef>
                <a:spcPct val="0"/>
              </a:spcBef>
              <a:spcAft>
                <a:spcPct val="0"/>
              </a:spcAft>
              <a:defRPr sz="2400">
                <a:solidFill>
                  <a:schemeClr val="tx1"/>
                </a:solidFill>
                <a:latin typeface="Arial" charset="0"/>
                <a:ea typeface="ＭＳ Ｐゴシック" charset="0"/>
              </a:defRPr>
            </a:lvl7pPr>
            <a:lvl8pPr marL="3429000" indent="-228600" algn="ctr" eaLnBrk="0" fontAlgn="base" hangingPunct="0">
              <a:spcBef>
                <a:spcPct val="0"/>
              </a:spcBef>
              <a:spcAft>
                <a:spcPct val="0"/>
              </a:spcAft>
              <a:defRPr sz="2400">
                <a:solidFill>
                  <a:schemeClr val="tx1"/>
                </a:solidFill>
                <a:latin typeface="Arial" charset="0"/>
                <a:ea typeface="ＭＳ Ｐゴシック" charset="0"/>
              </a:defRPr>
            </a:lvl8pPr>
            <a:lvl9pPr marL="3886200" indent="-228600" algn="ctr"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defRPr/>
            </a:pPr>
            <a:r>
              <a:rPr lang="en-US" sz="2000" smtClean="0">
                <a:solidFill>
                  <a:schemeClr val="bg1"/>
                </a:solidFill>
                <a:latin typeface="Georgia" charset="0"/>
                <a:cs typeface="Georgia" charset="0"/>
              </a:rPr>
              <a:t>edgehill.ac.uk/ls</a:t>
            </a:r>
          </a:p>
        </p:txBody>
      </p:sp>
      <p:sp>
        <p:nvSpPr>
          <p:cNvPr id="2" name="Rectangle 1"/>
          <p:cNvSpPr>
            <a:spLocks noChangeArrowheads="1"/>
          </p:cNvSpPr>
          <p:nvPr userDrawn="1"/>
        </p:nvSpPr>
        <p:spPr bwMode="auto">
          <a:xfrm>
            <a:off x="0" y="0"/>
            <a:ext cx="9151938" cy="731838"/>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a:solidFill>
                <a:schemeClr val="lt1"/>
              </a:solidFill>
              <a:latin typeface="+mn-lt"/>
              <a:ea typeface="+mn-ea"/>
            </a:endParaRPr>
          </a:p>
        </p:txBody>
      </p:sp>
      <p:pic>
        <p:nvPicPr>
          <p:cNvPr id="1029" name="Picture 12" descr="EHU New Logo 1.ai"/>
          <p:cNvPicPr>
            <a:picLocks noChangeAspect="1"/>
          </p:cNvPicPr>
          <p:nvPr userDrawn="1"/>
        </p:nvPicPr>
        <p:blipFill>
          <a:blip r:embed="rId7" cstate="print"/>
          <a:srcRect l="10054" t="24980" r="15359" b="63754"/>
          <a:stretch>
            <a:fillRect/>
          </a:stretch>
        </p:blipFill>
        <p:spPr bwMode="auto">
          <a:xfrm>
            <a:off x="5795963" y="115888"/>
            <a:ext cx="3213100" cy="687387"/>
          </a:xfrm>
          <a:prstGeom prst="rect">
            <a:avLst/>
          </a:prstGeom>
          <a:noFill/>
          <a:ln w="9525">
            <a:noFill/>
            <a:miter lim="800000"/>
            <a:headEnd/>
            <a:tailEnd/>
          </a:ln>
        </p:spPr>
      </p:pic>
      <p:sp>
        <p:nvSpPr>
          <p:cNvPr id="19" name="Title 1"/>
          <p:cNvSpPr txBox="1">
            <a:spLocks/>
          </p:cNvSpPr>
          <p:nvPr userDrawn="1"/>
        </p:nvSpPr>
        <p:spPr>
          <a:xfrm>
            <a:off x="422275" y="806450"/>
            <a:ext cx="8253413" cy="1182688"/>
          </a:xfrm>
          <a:prstGeom prst="rect">
            <a:avLst/>
          </a:prstGeom>
        </p:spPr>
        <p:txBody>
          <a:bodyPr/>
          <a:lstStyle>
            <a:lvl1pPr algn="l" rtl="0" eaLnBrk="0" fontAlgn="base" hangingPunct="0">
              <a:spcBef>
                <a:spcPct val="0"/>
              </a:spcBef>
              <a:spcAft>
                <a:spcPct val="0"/>
              </a:spcAft>
              <a:defRPr sz="4400" kern="1200">
                <a:solidFill>
                  <a:schemeClr val="tx1"/>
                </a:solidFill>
                <a:latin typeface="Georgia"/>
                <a:ea typeface="ＭＳ Ｐゴシック" pitchFamily="84" charset="-128"/>
                <a:cs typeface="Georgia"/>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defRPr/>
            </a:pPr>
            <a:endParaRPr lang="en-GB" dirty="0"/>
          </a:p>
        </p:txBody>
      </p:sp>
      <p:pic>
        <p:nvPicPr>
          <p:cNvPr id="1031" name="Picture 17" descr="facebook.png"/>
          <p:cNvPicPr>
            <a:picLocks noChangeAspect="1"/>
          </p:cNvPicPr>
          <p:nvPr userDrawn="1"/>
        </p:nvPicPr>
        <p:blipFill>
          <a:blip r:embed="rId8" cstate="print"/>
          <a:srcRect/>
          <a:stretch>
            <a:fillRect/>
          </a:stretch>
        </p:blipFill>
        <p:spPr bwMode="auto">
          <a:xfrm>
            <a:off x="319088" y="6488113"/>
            <a:ext cx="192087" cy="192087"/>
          </a:xfrm>
          <a:prstGeom prst="rect">
            <a:avLst/>
          </a:prstGeom>
          <a:noFill/>
          <a:ln w="9525">
            <a:noFill/>
            <a:miter lim="800000"/>
            <a:headEnd/>
            <a:tailEnd/>
          </a:ln>
        </p:spPr>
      </p:pic>
      <p:pic>
        <p:nvPicPr>
          <p:cNvPr id="1032" name="Picture 20" descr="twitter.png"/>
          <p:cNvPicPr>
            <a:picLocks noChangeAspect="1"/>
          </p:cNvPicPr>
          <p:nvPr userDrawn="1"/>
        </p:nvPicPr>
        <p:blipFill>
          <a:blip r:embed="rId9" cstate="print"/>
          <a:srcRect/>
          <a:stretch>
            <a:fillRect/>
          </a:stretch>
        </p:blipFill>
        <p:spPr bwMode="auto">
          <a:xfrm>
            <a:off x="646113" y="6488113"/>
            <a:ext cx="192087" cy="19208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21" r:id="rId1"/>
    <p:sldLayoutId id="2147483722" r:id="rId2"/>
    <p:sldLayoutId id="2147483719" r:id="rId3"/>
    <p:sldLayoutId id="2147483720" r:id="rId4"/>
    <p:sldLayoutId id="2147483723" r:id="rId5"/>
  </p:sldLayoutIdLst>
  <p:txStyles>
    <p:titleStyle>
      <a:lvl1pPr algn="ctr" rtl="0" eaLnBrk="0" fontAlgn="base" hangingPunct="0">
        <a:spcBef>
          <a:spcPct val="0"/>
        </a:spcBef>
        <a:spcAft>
          <a:spcPct val="0"/>
        </a:spcAft>
        <a:defRPr sz="4400" kern="1200">
          <a:solidFill>
            <a:schemeClr val="tx1"/>
          </a:solidFill>
          <a:latin typeface="Arial" pitchFamily="84" charset="0"/>
          <a:ea typeface="ＭＳ Ｐゴシック" pitchFamily="84" charset="-128"/>
          <a:cs typeface="ＭＳ Ｐゴシック" pitchFamily="84" charset="-128"/>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ＭＳ Ｐゴシック" pitchFamily="84" charset="-128"/>
        </a:defRPr>
      </a:lvl1pPr>
      <a:lvl2pPr marL="742950" indent="-28575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2pPr>
      <a:lvl3pPr marL="11430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3pPr>
      <a:lvl4pPr marL="16002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4pPr>
      <a:lvl5pPr marL="20574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5.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5.png"/><Relationship Id="rId2" Type="http://schemas.openxmlformats.org/officeDocument/2006/relationships/audio" Target="../media/media3.wav"/><Relationship Id="rId1" Type="http://schemas.microsoft.com/office/2007/relationships/media" Target="../media/media3.wav"/><Relationship Id="rId6" Type="http://schemas.openxmlformats.org/officeDocument/2006/relationships/hyperlink" Target="mailto:librarian@edgehill.ac.uk" TargetMode="External"/><Relationship Id="rId5" Type="http://schemas.openxmlformats.org/officeDocument/2006/relationships/hyperlink" Target="http://www.edgehill.ac.uk/ls/support/academicskills" TargetMode="External"/><Relationship Id="rId4" Type="http://schemas.openxmlformats.org/officeDocument/2006/relationships/notesSlide" Target="../notesSlides/notesSlid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GB" sz="2800" dirty="0" smtClean="0"/>
              <a:t>How Learning Services can help you develop your academic skills</a:t>
            </a:r>
          </a:p>
          <a:p>
            <a:endParaRPr lang="en-GB" dirty="0"/>
          </a:p>
        </p:txBody>
      </p:sp>
      <p:sp>
        <p:nvSpPr>
          <p:cNvPr id="3" name="Title 2"/>
          <p:cNvSpPr>
            <a:spLocks noGrp="1"/>
          </p:cNvSpPr>
          <p:nvPr>
            <p:ph type="ctrTitle"/>
          </p:nvPr>
        </p:nvSpPr>
        <p:spPr/>
        <p:txBody>
          <a:bodyPr/>
          <a:lstStyle/>
          <a:p>
            <a:r>
              <a:rPr lang="en-GB" dirty="0" smtClean="0"/>
              <a:t>Academic skills support</a:t>
            </a:r>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
    </mc:Choice>
    <mc:Fallback xmlns="">
      <p:transition spd="slow" advClick="0" advTm="4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314" y="1671145"/>
            <a:ext cx="8219256" cy="4424855"/>
          </a:xfrm>
        </p:spPr>
        <p:txBody>
          <a:bodyPr/>
          <a:lstStyle/>
          <a:p>
            <a:pPr marL="0" indent="0">
              <a:buNone/>
            </a:pPr>
            <a:r>
              <a:rPr lang="en-GB" sz="2800" dirty="0" smtClean="0"/>
              <a:t>Learning Services can help you develop the skills you need to study successfully…</a:t>
            </a:r>
          </a:p>
          <a:p>
            <a:pPr marL="0" indent="0">
              <a:buNone/>
            </a:pPr>
            <a:endParaRPr lang="en-GB" sz="1000" dirty="0" smtClean="0"/>
          </a:p>
          <a:p>
            <a:pPr marL="722313" indent="-368300">
              <a:buNone/>
            </a:pPr>
            <a:r>
              <a:rPr lang="en-GB" sz="2800" dirty="0" smtClean="0"/>
              <a:t>				</a:t>
            </a:r>
          </a:p>
          <a:p>
            <a:pPr marL="722313" indent="-368300">
              <a:buNone/>
            </a:pPr>
            <a:r>
              <a:rPr lang="en-GB" sz="2800" dirty="0" smtClean="0"/>
              <a:t>						</a:t>
            </a:r>
            <a:endParaRPr lang="en-GB" sz="2600" dirty="0" smtClean="0"/>
          </a:p>
          <a:p>
            <a:pPr marL="722313" indent="-368300">
              <a:buNone/>
            </a:pPr>
            <a:r>
              <a:rPr lang="en-GB" sz="2800" dirty="0" smtClean="0"/>
              <a:t>		</a:t>
            </a:r>
            <a:endParaRPr lang="en-GB" sz="2600" dirty="0" smtClean="0"/>
          </a:p>
          <a:p>
            <a:pPr marL="722313" indent="-368300">
              <a:buNone/>
            </a:pPr>
            <a:r>
              <a:rPr lang="en-GB" sz="2800" dirty="0" smtClean="0"/>
              <a:t>					</a:t>
            </a:r>
            <a:endParaRPr lang="en-GB" sz="2600" dirty="0" smtClean="0"/>
          </a:p>
          <a:p>
            <a:pPr marL="722313" indent="-368300">
              <a:buNone/>
            </a:pPr>
            <a:r>
              <a:rPr lang="en-GB" sz="2800" dirty="0" smtClean="0"/>
              <a:t>						</a:t>
            </a:r>
            <a:endParaRPr lang="en-GB" sz="2600" dirty="0" smtClean="0"/>
          </a:p>
          <a:p>
            <a:endParaRPr lang="en-GB" dirty="0"/>
          </a:p>
        </p:txBody>
      </p:sp>
      <p:sp>
        <p:nvSpPr>
          <p:cNvPr id="3" name="Title 2"/>
          <p:cNvSpPr>
            <a:spLocks noGrp="1"/>
          </p:cNvSpPr>
          <p:nvPr>
            <p:ph type="ctrTitle"/>
          </p:nvPr>
        </p:nvSpPr>
        <p:spPr/>
        <p:txBody>
          <a:bodyPr/>
          <a:lstStyle/>
          <a:p>
            <a:r>
              <a:rPr lang="en-GB" dirty="0" smtClean="0"/>
              <a:t>Academic skills support</a:t>
            </a:r>
            <a:endParaRPr lang="en-GB" dirty="0"/>
          </a:p>
        </p:txBody>
      </p:sp>
      <p:sp>
        <p:nvSpPr>
          <p:cNvPr id="11" name="Cloud Callout 10"/>
          <p:cNvSpPr/>
          <p:nvPr/>
        </p:nvSpPr>
        <p:spPr>
          <a:xfrm>
            <a:off x="409904" y="4745422"/>
            <a:ext cx="2900855" cy="993228"/>
          </a:xfrm>
          <a:prstGeom prst="cloudCallout">
            <a:avLst>
              <a:gd name="adj1" fmla="val -29979"/>
              <a:gd name="adj2" fmla="val 97500"/>
            </a:avLst>
          </a:prstGeom>
          <a:solidFill>
            <a:srgbClr val="FFFF00">
              <a:alpha val="8000"/>
            </a:srgbClr>
          </a:solidFill>
          <a:ln>
            <a:solidFill>
              <a:schemeClr val="bg2">
                <a:lumMod val="2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chemeClr val="tx1"/>
                </a:solidFill>
                <a:latin typeface="Arial" pitchFamily="34" charset="0"/>
                <a:cs typeface="Arial" pitchFamily="34" charset="0"/>
              </a:rPr>
              <a:t>Information skills</a:t>
            </a:r>
            <a:endParaRPr lang="en-GB" dirty="0"/>
          </a:p>
        </p:txBody>
      </p:sp>
      <p:sp>
        <p:nvSpPr>
          <p:cNvPr id="12" name="Cloud Callout 11"/>
          <p:cNvSpPr/>
          <p:nvPr/>
        </p:nvSpPr>
        <p:spPr>
          <a:xfrm>
            <a:off x="641132" y="2832539"/>
            <a:ext cx="2900855" cy="993228"/>
          </a:xfrm>
          <a:prstGeom prst="cloudCallout">
            <a:avLst>
              <a:gd name="adj1" fmla="val -29979"/>
              <a:gd name="adj2" fmla="val 97500"/>
            </a:avLst>
          </a:prstGeom>
          <a:solidFill>
            <a:srgbClr val="FFFF00">
              <a:alpha val="8000"/>
            </a:srgbClr>
          </a:solidFill>
          <a:ln>
            <a:solidFill>
              <a:schemeClr val="bg2">
                <a:lumMod val="2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chemeClr val="tx1"/>
                </a:solidFill>
                <a:latin typeface="Arial" pitchFamily="34" charset="0"/>
                <a:cs typeface="Arial" pitchFamily="34" charset="0"/>
              </a:rPr>
              <a:t>Academic writing</a:t>
            </a:r>
            <a:endParaRPr lang="en-GB" dirty="0"/>
          </a:p>
        </p:txBody>
      </p:sp>
      <p:sp>
        <p:nvSpPr>
          <p:cNvPr id="13" name="Cloud Callout 12"/>
          <p:cNvSpPr/>
          <p:nvPr/>
        </p:nvSpPr>
        <p:spPr>
          <a:xfrm>
            <a:off x="5906813" y="2548760"/>
            <a:ext cx="2843047" cy="993228"/>
          </a:xfrm>
          <a:prstGeom prst="cloudCallout">
            <a:avLst>
              <a:gd name="adj1" fmla="val -29979"/>
              <a:gd name="adj2" fmla="val 97500"/>
            </a:avLst>
          </a:prstGeom>
          <a:solidFill>
            <a:srgbClr val="FFFF00">
              <a:alpha val="8000"/>
            </a:srgbClr>
          </a:solidFill>
          <a:ln>
            <a:solidFill>
              <a:schemeClr val="bg2">
                <a:lumMod val="2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chemeClr val="tx1"/>
                </a:solidFill>
                <a:latin typeface="Arial" pitchFamily="34" charset="0"/>
                <a:cs typeface="Arial" pitchFamily="34" charset="0"/>
              </a:rPr>
              <a:t>Referencing</a:t>
            </a:r>
            <a:endParaRPr lang="en-GB" dirty="0"/>
          </a:p>
        </p:txBody>
      </p:sp>
      <p:sp>
        <p:nvSpPr>
          <p:cNvPr id="14" name="Cloud Callout 13"/>
          <p:cNvSpPr/>
          <p:nvPr/>
        </p:nvSpPr>
        <p:spPr>
          <a:xfrm>
            <a:off x="3069021" y="3605050"/>
            <a:ext cx="2900855" cy="993228"/>
          </a:xfrm>
          <a:prstGeom prst="cloudCallout">
            <a:avLst>
              <a:gd name="adj1" fmla="val -29979"/>
              <a:gd name="adj2" fmla="val 97500"/>
            </a:avLst>
          </a:prstGeom>
          <a:solidFill>
            <a:srgbClr val="FFFF00">
              <a:alpha val="8000"/>
            </a:srgbClr>
          </a:solidFill>
          <a:ln>
            <a:solidFill>
              <a:schemeClr val="bg2">
                <a:lumMod val="2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chemeClr val="tx1"/>
                </a:solidFill>
                <a:latin typeface="Arial" pitchFamily="34" charset="0"/>
                <a:cs typeface="Arial" pitchFamily="34" charset="0"/>
              </a:rPr>
              <a:t>Critical thinking</a:t>
            </a:r>
            <a:endParaRPr lang="en-GB" dirty="0"/>
          </a:p>
        </p:txBody>
      </p:sp>
      <p:sp>
        <p:nvSpPr>
          <p:cNvPr id="15" name="Cloud Callout 14"/>
          <p:cNvSpPr/>
          <p:nvPr/>
        </p:nvSpPr>
        <p:spPr>
          <a:xfrm>
            <a:off x="4840014" y="4792718"/>
            <a:ext cx="2900855" cy="993228"/>
          </a:xfrm>
          <a:prstGeom prst="cloudCallout">
            <a:avLst>
              <a:gd name="adj1" fmla="val -29979"/>
              <a:gd name="adj2" fmla="val 97500"/>
            </a:avLst>
          </a:prstGeom>
          <a:solidFill>
            <a:srgbClr val="FFFF00">
              <a:alpha val="8000"/>
            </a:srgbClr>
          </a:solidFill>
          <a:ln>
            <a:solidFill>
              <a:schemeClr val="bg2">
                <a:lumMod val="2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chemeClr val="tx1"/>
                </a:solidFill>
                <a:latin typeface="Arial" pitchFamily="34" charset="0"/>
                <a:cs typeface="Arial" pitchFamily="34" charset="0"/>
              </a:rPr>
              <a:t>ICT skills</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614"/>
    </mc:Choice>
    <mc:Fallback xmlns="">
      <p:transition spd="slow" advTm="216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314" y="1655380"/>
            <a:ext cx="8219256" cy="4440620"/>
          </a:xfrm>
        </p:spPr>
        <p:txBody>
          <a:bodyPr/>
          <a:lstStyle/>
          <a:p>
            <a:pPr>
              <a:lnSpc>
                <a:spcPct val="150000"/>
              </a:lnSpc>
              <a:buNone/>
            </a:pPr>
            <a:r>
              <a:rPr lang="en-GB" sz="3000" dirty="0" smtClean="0"/>
              <a:t>We provide help through:</a:t>
            </a:r>
          </a:p>
          <a:p>
            <a:r>
              <a:rPr lang="en-GB" sz="2800" dirty="0" smtClean="0"/>
              <a:t>Videos and other resources on the Learning Services web pages</a:t>
            </a:r>
          </a:p>
          <a:p>
            <a:endParaRPr lang="en-GB" sz="1000" dirty="0" smtClean="0"/>
          </a:p>
          <a:p>
            <a:r>
              <a:rPr lang="en-GB" sz="2800" dirty="0" smtClean="0"/>
              <a:t>Group workshops and drop-in ‘clinics’</a:t>
            </a:r>
          </a:p>
          <a:p>
            <a:endParaRPr lang="en-GB" sz="1000" dirty="0" smtClean="0"/>
          </a:p>
          <a:p>
            <a:r>
              <a:rPr lang="en-GB" sz="2800" dirty="0" smtClean="0"/>
              <a:t>Bookable one-to-one sessions with an academic skills advisor</a:t>
            </a:r>
          </a:p>
          <a:p>
            <a:endParaRPr lang="en-GB" sz="1000" dirty="0" smtClean="0"/>
          </a:p>
          <a:p>
            <a:r>
              <a:rPr lang="en-GB" sz="2800" dirty="0" smtClean="0"/>
              <a:t>Study skills guides in the University libraries</a:t>
            </a:r>
          </a:p>
          <a:p>
            <a:endParaRPr lang="en-GB" dirty="0"/>
          </a:p>
        </p:txBody>
      </p:sp>
      <p:sp>
        <p:nvSpPr>
          <p:cNvPr id="3" name="Title 2"/>
          <p:cNvSpPr>
            <a:spLocks noGrp="1"/>
          </p:cNvSpPr>
          <p:nvPr>
            <p:ph type="ctrTitle"/>
          </p:nvPr>
        </p:nvSpPr>
        <p:spPr/>
        <p:txBody>
          <a:bodyPr/>
          <a:lstStyle/>
          <a:p>
            <a:r>
              <a:rPr lang="en-GB" dirty="0" smtClean="0"/>
              <a:t>Academic skills support</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7971"/>
    </mc:Choice>
    <mc:Fallback xmlns="">
      <p:transition spd="slow" advTm="379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15310" y="1734206"/>
            <a:ext cx="8623738" cy="4361793"/>
          </a:xfrm>
        </p:spPr>
        <p:txBody>
          <a:bodyPr/>
          <a:lstStyle/>
          <a:p>
            <a:r>
              <a:rPr lang="en-GB" sz="2800" dirty="0" smtClean="0"/>
              <a:t>Visit the Learning Services web pages: </a:t>
            </a:r>
            <a:r>
              <a:rPr lang="en-GB" sz="2800" dirty="0" err="1" smtClean="0">
                <a:hlinkClick r:id="rId5"/>
              </a:rPr>
              <a:t>edgehill.ac.uk/ls/support/academicskills</a:t>
            </a:r>
            <a:endParaRPr lang="en-GB" sz="2800" dirty="0" smtClean="0"/>
          </a:p>
          <a:p>
            <a:endParaRPr lang="en-GB" sz="800" dirty="0" smtClean="0"/>
          </a:p>
          <a:p>
            <a:r>
              <a:rPr lang="en-GB" sz="2800" dirty="0" smtClean="0"/>
              <a:t>See the GO Portal for notices about our workshops</a:t>
            </a:r>
          </a:p>
          <a:p>
            <a:endParaRPr lang="en-GB" sz="800" dirty="0" smtClean="0"/>
          </a:p>
          <a:p>
            <a:r>
              <a:rPr lang="en-GB" sz="2800" dirty="0" smtClean="0"/>
              <a:t>Search the Library Catalogue for ‘study skills’</a:t>
            </a:r>
          </a:p>
          <a:p>
            <a:endParaRPr lang="en-GB" sz="800" dirty="0" smtClean="0"/>
          </a:p>
          <a:p>
            <a:r>
              <a:rPr lang="en-GB" sz="2800" dirty="0" smtClean="0"/>
              <a:t>Contact the help desk on the first floor of the University Library:</a:t>
            </a:r>
          </a:p>
          <a:p>
            <a:pPr lvl="1"/>
            <a:r>
              <a:rPr lang="en-GB" sz="2800" dirty="0" err="1" smtClean="0">
                <a:hlinkClick r:id="rId6"/>
              </a:rPr>
              <a:t>librarian@edgehill.ac.uk</a:t>
            </a:r>
            <a:endParaRPr lang="en-GB" sz="2800" dirty="0" smtClean="0"/>
          </a:p>
          <a:p>
            <a:pPr lvl="1"/>
            <a:r>
              <a:rPr lang="en-GB" sz="2800" dirty="0" smtClean="0"/>
              <a:t>01695 584372</a:t>
            </a:r>
          </a:p>
          <a:p>
            <a:endParaRPr lang="en-GB" dirty="0"/>
          </a:p>
        </p:txBody>
      </p:sp>
      <p:sp>
        <p:nvSpPr>
          <p:cNvPr id="3" name="Title 2"/>
          <p:cNvSpPr>
            <a:spLocks noGrp="1"/>
          </p:cNvSpPr>
          <p:nvPr>
            <p:ph type="ctrTitle"/>
          </p:nvPr>
        </p:nvSpPr>
        <p:spPr/>
        <p:txBody>
          <a:bodyPr/>
          <a:lstStyle/>
          <a:p>
            <a:r>
              <a:rPr lang="en-GB" dirty="0" smtClean="0"/>
              <a:t>Academic skills support</a:t>
            </a:r>
            <a:endParaRPr lang="en-GB"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531"/>
    </mc:Choice>
    <mc:Fallback xmlns="">
      <p:transition spd="slow" advTm="295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Story.thmx</Template>
  <TotalTime>1440</TotalTime>
  <Words>444</Words>
  <Application>Microsoft Office PowerPoint</Application>
  <PresentationFormat>On-screen Show (4:3)</PresentationFormat>
  <Paragraphs>40</Paragraphs>
  <Slides>4</Slides>
  <Notes>3</Notes>
  <HiddenSlides>0</HiddenSlides>
  <MMClips>3</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Academic skills support</vt:lpstr>
      <vt:lpstr>Academic skills support</vt:lpstr>
      <vt:lpstr>Academic skills support</vt:lpstr>
      <vt:lpstr>Academic skills support</vt:lpstr>
    </vt:vector>
  </TitlesOfParts>
  <Company>Edge Hill University -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Butler</dc:creator>
  <cp:lastModifiedBy>Fleminga</cp:lastModifiedBy>
  <cp:revision>52</cp:revision>
  <dcterms:created xsi:type="dcterms:W3CDTF">2011-06-16T08:34:32Z</dcterms:created>
  <dcterms:modified xsi:type="dcterms:W3CDTF">2011-08-31T12:29:36Z</dcterms:modified>
</cp:coreProperties>
</file>