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258" r:id="rId2"/>
    <p:sldId id="257" r:id="rId3"/>
    <p:sldId id="259" r:id="rId4"/>
    <p:sldId id="262" r:id="rId5"/>
    <p:sldId id="261" r:id="rId6"/>
  </p:sldIdLst>
  <p:sldSz cx="9144000" cy="6858000" type="screen4x3"/>
  <p:notesSz cx="6797675" cy="992822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9E90C3"/>
    <a:srgbClr val="F9D61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36" d="100"/>
          <a:sy n="36" d="100"/>
        </p:scale>
        <p:origin x="-726" y="-78"/>
      </p:cViewPr>
      <p:guideLst>
        <p:guide orient="horz" pos="1239"/>
        <p:guide pos="27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Arial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37632DFD-AF39-4ECD-AC15-C2026FC9B9D5}" type="datetimeFigureOut">
              <a:rPr lang="en-US"/>
              <a:pPr/>
              <a:t>8/31/2011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Arial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22592BFD-E2DA-4A2D-91BF-A40CEBFCC32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649270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Arial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6E73B9F1-37DB-4156-97D1-69810F8CDEF5}" type="datetimeFigureOut">
              <a:rPr lang="en-GB"/>
              <a:pPr/>
              <a:t>31/08/2011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16463"/>
            <a:ext cx="5438775" cy="44672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Arial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268DCEDC-7C1E-4F0B-8ACB-98C44ACAC364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030241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84" charset="0"/>
        <a:ea typeface="ＭＳ Ｐゴシック" pitchFamily="84" charset="-128"/>
        <a:cs typeface="ＭＳ Ｐゴシック" pitchFamily="84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84" charset="0"/>
        <a:ea typeface="ＭＳ Ｐゴシック" pitchFamily="8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84" charset="0"/>
        <a:ea typeface="ＭＳ Ｐゴシック" pitchFamily="8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84" charset="0"/>
        <a:ea typeface="ＭＳ Ｐゴシック" pitchFamily="8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84" charset="0"/>
        <a:ea typeface="ＭＳ Ｐゴシック" pitchFamily="8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9" descr="EHU New Logo 1.ai"/>
          <p:cNvPicPr>
            <a:picLocks noChangeAspect="1"/>
          </p:cNvPicPr>
          <p:nvPr userDrawn="1"/>
        </p:nvPicPr>
        <p:blipFill>
          <a:blip r:embed="rId3" cstate="print"/>
          <a:srcRect l="37433" t="78030" r="33109" b="10963"/>
          <a:stretch>
            <a:fillRect/>
          </a:stretch>
        </p:blipFill>
        <p:spPr bwMode="auto">
          <a:xfrm>
            <a:off x="2830513" y="1143000"/>
            <a:ext cx="3482975" cy="184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Title 14"/>
          <p:cNvSpPr>
            <a:spLocks noGrp="1"/>
          </p:cNvSpPr>
          <p:nvPr>
            <p:ph type="title"/>
          </p:nvPr>
        </p:nvSpPr>
        <p:spPr>
          <a:xfrm>
            <a:off x="0" y="3645024"/>
            <a:ext cx="9144000" cy="850106"/>
          </a:xfrm>
          <a:prstGeom prst="rect">
            <a:avLst/>
          </a:prstGeom>
        </p:spPr>
        <p:txBody>
          <a:bodyPr vert="horz"/>
          <a:lstStyle>
            <a:lvl1pPr>
              <a:defRPr sz="3600">
                <a:latin typeface="Georgia"/>
                <a:cs typeface="Georgia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1 Column Text,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EH639 fDSC_0305"/>
          <p:cNvPicPr>
            <a:picLocks noChangeAspect="1" noChangeArrowheads="1"/>
          </p:cNvPicPr>
          <p:nvPr userDrawn="1"/>
        </p:nvPicPr>
        <p:blipFill>
          <a:blip r:embed="rId2" cstate="print"/>
          <a:srcRect t="18919" b="18648"/>
          <a:stretch>
            <a:fillRect/>
          </a:stretch>
        </p:blipFill>
        <p:spPr bwMode="auto">
          <a:xfrm>
            <a:off x="-3175" y="3886200"/>
            <a:ext cx="9151938" cy="2514600"/>
          </a:xfrm>
          <a:prstGeom prst="rect">
            <a:avLst/>
          </a:prstGeom>
          <a:noFill/>
          <a:ln w="63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3314" y="1988840"/>
            <a:ext cx="8219256" cy="186651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422748" y="806847"/>
            <a:ext cx="8253707" cy="893961"/>
          </a:xfrm>
          <a:prstGeom prst="rect">
            <a:avLst/>
          </a:prstGeom>
        </p:spPr>
        <p:txBody>
          <a:bodyPr/>
          <a:lstStyle>
            <a:lvl1pPr algn="l">
              <a:defRPr sz="4400"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One Column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3314" y="1988840"/>
            <a:ext cx="8219256" cy="410716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422748" y="806847"/>
            <a:ext cx="8253707" cy="893961"/>
          </a:xfrm>
          <a:prstGeom prst="rect">
            <a:avLst/>
          </a:prstGeom>
        </p:spPr>
        <p:txBody>
          <a:bodyPr/>
          <a:lstStyle>
            <a:lvl1pPr algn="l">
              <a:defRPr sz="4400"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Content, 2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422748" y="806847"/>
            <a:ext cx="8253707" cy="893961"/>
          </a:xfrm>
          <a:prstGeom prst="rect">
            <a:avLst/>
          </a:prstGeom>
        </p:spPr>
        <p:txBody>
          <a:bodyPr/>
          <a:lstStyle>
            <a:lvl1pPr algn="l">
              <a:defRPr sz="4400"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 bwMode="auto">
          <a:xfrm>
            <a:off x="3429000" y="1977568"/>
            <a:ext cx="5257800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>
              <a:buNone/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441326" y="1986644"/>
            <a:ext cx="2706688" cy="1801813"/>
          </a:xfrm>
          <a:prstGeom prst="rect">
            <a:avLst/>
          </a:prstGeom>
        </p:spPr>
        <p:txBody>
          <a:bodyPr vert="horz"/>
          <a:lstStyle/>
          <a:p>
            <a:pPr lvl="0"/>
            <a:endParaRPr lang="en-US" noProof="0"/>
          </a:p>
        </p:txBody>
      </p:sp>
      <p:sp>
        <p:nvSpPr>
          <p:cNvPr id="9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441325" y="4069445"/>
            <a:ext cx="2706688" cy="1801813"/>
          </a:xfrm>
          <a:prstGeom prst="rect">
            <a:avLst/>
          </a:prstGeom>
        </p:spPr>
        <p:txBody>
          <a:bodyPr vert="horz"/>
          <a:lstStyle/>
          <a:p>
            <a:pPr lvl="0"/>
            <a:endParaRPr lang="en-US" noProof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EH639 fDSC_0305"/>
          <p:cNvPicPr>
            <a:picLocks noChangeAspect="1" noChangeArrowheads="1"/>
          </p:cNvPicPr>
          <p:nvPr userDrawn="1"/>
        </p:nvPicPr>
        <p:blipFill>
          <a:blip r:embed="rId2" cstate="print"/>
          <a:srcRect t="18919" b="18648"/>
          <a:stretch>
            <a:fillRect/>
          </a:stretch>
        </p:blipFill>
        <p:spPr bwMode="auto">
          <a:xfrm>
            <a:off x="-3175" y="3886200"/>
            <a:ext cx="9151938" cy="2514600"/>
          </a:xfrm>
          <a:prstGeom prst="rect">
            <a:avLst/>
          </a:prstGeom>
          <a:noFill/>
          <a:ln w="63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8" name="Content Placeholder 2"/>
          <p:cNvSpPr>
            <a:spLocks noGrp="1"/>
          </p:cNvSpPr>
          <p:nvPr>
            <p:ph idx="10"/>
          </p:nvPr>
        </p:nvSpPr>
        <p:spPr>
          <a:xfrm>
            <a:off x="423314" y="1988840"/>
            <a:ext cx="4085186" cy="2620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9" name="Title 1"/>
          <p:cNvSpPr>
            <a:spLocks noGrp="1"/>
          </p:cNvSpPr>
          <p:nvPr>
            <p:ph type="ctrTitle"/>
          </p:nvPr>
        </p:nvSpPr>
        <p:spPr>
          <a:xfrm>
            <a:off x="422748" y="806847"/>
            <a:ext cx="8253707" cy="893961"/>
          </a:xfrm>
          <a:prstGeom prst="rect">
            <a:avLst/>
          </a:prstGeom>
        </p:spPr>
        <p:txBody>
          <a:bodyPr/>
          <a:lstStyle>
            <a:lvl1pPr algn="l">
              <a:defRPr sz="4400">
                <a:latin typeface="Georgia"/>
                <a:cs typeface="Georgia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14" name="Content Placeholder 2"/>
          <p:cNvSpPr>
            <a:spLocks noGrp="1"/>
          </p:cNvSpPr>
          <p:nvPr>
            <p:ph idx="11"/>
          </p:nvPr>
        </p:nvSpPr>
        <p:spPr>
          <a:xfrm>
            <a:off x="4639714" y="1974850"/>
            <a:ext cx="4085186" cy="2620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em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 userDrawn="1"/>
        </p:nvSpPr>
        <p:spPr bwMode="auto">
          <a:xfrm>
            <a:off x="-7938" y="6329363"/>
            <a:ext cx="9151938" cy="55245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>
            <a:outerShdw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sp>
        <p:nvSpPr>
          <p:cNvPr id="1027" name="TextBox 13"/>
          <p:cNvSpPr txBox="1">
            <a:spLocks noChangeArrowheads="1"/>
          </p:cNvSpPr>
          <p:nvPr userDrawn="1"/>
        </p:nvSpPr>
        <p:spPr bwMode="auto">
          <a:xfrm>
            <a:off x="5695950" y="6381750"/>
            <a:ext cx="33131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r" eaLnBrk="1" hangingPunct="1">
              <a:defRPr/>
            </a:pPr>
            <a:r>
              <a:rPr lang="en-US" sz="2000" smtClean="0">
                <a:solidFill>
                  <a:schemeClr val="bg1"/>
                </a:solidFill>
                <a:latin typeface="Georgia" charset="0"/>
                <a:cs typeface="Georgia" charset="0"/>
              </a:rPr>
              <a:t>edgehill.ac.uk/ls</a:t>
            </a:r>
          </a:p>
        </p:txBody>
      </p:sp>
      <p:sp>
        <p:nvSpPr>
          <p:cNvPr id="2" name="Rectangle 1"/>
          <p:cNvSpPr>
            <a:spLocks noChangeArrowheads="1"/>
          </p:cNvSpPr>
          <p:nvPr userDrawn="1"/>
        </p:nvSpPr>
        <p:spPr bwMode="auto">
          <a:xfrm>
            <a:off x="0" y="0"/>
            <a:ext cx="9151938" cy="731838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>
            <a:outerShdw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>
              <a:defRPr/>
            </a:pPr>
            <a:endParaRPr lang="en-US">
              <a:solidFill>
                <a:schemeClr val="lt1"/>
              </a:solidFill>
              <a:latin typeface="+mn-lt"/>
              <a:ea typeface="+mn-ea"/>
            </a:endParaRPr>
          </a:p>
        </p:txBody>
      </p:sp>
      <p:pic>
        <p:nvPicPr>
          <p:cNvPr id="1029" name="Picture 12" descr="EHU New Logo 1.ai"/>
          <p:cNvPicPr>
            <a:picLocks noChangeAspect="1"/>
          </p:cNvPicPr>
          <p:nvPr userDrawn="1"/>
        </p:nvPicPr>
        <p:blipFill>
          <a:blip r:embed="rId7" cstate="print"/>
          <a:srcRect l="10054" t="24980" r="15359" b="63754"/>
          <a:stretch>
            <a:fillRect/>
          </a:stretch>
        </p:blipFill>
        <p:spPr bwMode="auto">
          <a:xfrm>
            <a:off x="5795963" y="115888"/>
            <a:ext cx="3213100" cy="687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Title 1"/>
          <p:cNvSpPr txBox="1">
            <a:spLocks/>
          </p:cNvSpPr>
          <p:nvPr userDrawn="1"/>
        </p:nvSpPr>
        <p:spPr>
          <a:xfrm>
            <a:off x="422275" y="806450"/>
            <a:ext cx="8253413" cy="1182688"/>
          </a:xfrm>
          <a:prstGeom prst="rect">
            <a:avLst/>
          </a:prstGeom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Georgia"/>
                <a:ea typeface="ＭＳ Ｐゴシック" pitchFamily="84" charset="-128"/>
                <a:cs typeface="Georgia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itchFamily="84" charset="0"/>
                <a:ea typeface="ＭＳ Ｐゴシック" pitchFamily="84" charset="-128"/>
                <a:cs typeface="ＭＳ Ｐゴシック" pitchFamily="84" charset="-128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itchFamily="84" charset="0"/>
                <a:ea typeface="ＭＳ Ｐゴシック" pitchFamily="84" charset="-128"/>
                <a:cs typeface="ＭＳ Ｐゴシック" pitchFamily="84" charset="-128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itchFamily="84" charset="0"/>
                <a:ea typeface="ＭＳ Ｐゴシック" pitchFamily="84" charset="-128"/>
                <a:cs typeface="ＭＳ Ｐゴシック" pitchFamily="84" charset="-128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itchFamily="84" charset="0"/>
                <a:ea typeface="ＭＳ Ｐゴシック" pitchFamily="84" charset="-128"/>
                <a:cs typeface="ＭＳ Ｐゴシック" pitchFamily="84" charset="-128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defRPr/>
            </a:pPr>
            <a:endParaRPr lang="en-GB" dirty="0"/>
          </a:p>
        </p:txBody>
      </p:sp>
      <p:pic>
        <p:nvPicPr>
          <p:cNvPr id="1031" name="Picture 17" descr="facebook.png"/>
          <p:cNvPicPr>
            <a:picLocks noChangeAspect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19088" y="6488113"/>
            <a:ext cx="192087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2" name="Picture 20" descr="twitter.png"/>
          <p:cNvPicPr>
            <a:picLocks noChangeAspect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46113" y="6488113"/>
            <a:ext cx="192087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19" r:id="rId3"/>
    <p:sldLayoutId id="2147483720" r:id="rId4"/>
    <p:sldLayoutId id="2147483723" r:id="rId5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Arial" pitchFamily="84" charset="0"/>
          <a:ea typeface="ＭＳ Ｐゴシック" pitchFamily="84" charset="-128"/>
          <a:cs typeface="ＭＳ Ｐゴシック" pitchFamily="84" charset="-128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84" charset="0"/>
          <a:ea typeface="ＭＳ Ｐゴシック" pitchFamily="84" charset="-128"/>
          <a:cs typeface="ＭＳ Ｐゴシック" pitchFamily="84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84" charset="0"/>
          <a:ea typeface="ＭＳ Ｐゴシック" pitchFamily="84" charset="-128"/>
          <a:cs typeface="ＭＳ Ｐゴシック" pitchFamily="84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84" charset="0"/>
          <a:ea typeface="ＭＳ Ｐゴシック" pitchFamily="84" charset="-128"/>
          <a:cs typeface="ＭＳ Ｐゴシック" pitchFamily="84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84" charset="0"/>
          <a:ea typeface="ＭＳ Ｐゴシック" pitchFamily="84" charset="-128"/>
          <a:cs typeface="ＭＳ Ｐゴシック" pitchFamily="84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kern="1200">
          <a:solidFill>
            <a:schemeClr val="tx1"/>
          </a:solidFill>
          <a:latin typeface="Arial" pitchFamily="84" charset="0"/>
          <a:ea typeface="ＭＳ Ｐゴシック" pitchFamily="84" charset="-128"/>
          <a:cs typeface="ＭＳ Ｐゴシック" pitchFamily="84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kern="1200">
          <a:solidFill>
            <a:schemeClr val="tx1"/>
          </a:solidFill>
          <a:latin typeface="Arial" pitchFamily="84" charset="0"/>
          <a:ea typeface="ＭＳ Ｐゴシック" pitchFamily="84" charset="-128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kern="1200">
          <a:solidFill>
            <a:schemeClr val="tx1"/>
          </a:solidFill>
          <a:latin typeface="Arial" pitchFamily="84" charset="0"/>
          <a:ea typeface="ＭＳ Ｐゴシック" pitchFamily="84" charset="-128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kern="1200">
          <a:solidFill>
            <a:schemeClr val="tx1"/>
          </a:solidFill>
          <a:latin typeface="Arial" pitchFamily="84" charset="0"/>
          <a:ea typeface="ＭＳ Ｐゴシック" pitchFamily="84" charset="-128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kern="1200">
          <a:solidFill>
            <a:schemeClr val="tx1"/>
          </a:solidFill>
          <a:latin typeface="Arial" pitchFamily="84" charset="0"/>
          <a:ea typeface="ＭＳ Ｐゴシック" pitchFamily="84" charset="-128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ailto:lsdesk@edgehill.ac.uk" TargetMode="External"/><Relationship Id="rId2" Type="http://schemas.openxmlformats.org/officeDocument/2006/relationships/slideLayout" Target="../slideLayouts/slideLayout3.xml"/><Relationship Id="rId1" Type="http://schemas.openxmlformats.org/officeDocument/2006/relationships/audio" Target="../media/audio1.wav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mailto:librarian@edgehill.ac.uk" TargetMode="External"/><Relationship Id="rId2" Type="http://schemas.openxmlformats.org/officeDocument/2006/relationships/slideLayout" Target="../slideLayouts/slideLayout3.xml"/><Relationship Id="rId1" Type="http://schemas.openxmlformats.org/officeDocument/2006/relationships/audio" Target="../media/audio2.wav"/><Relationship Id="rId6" Type="http://schemas.openxmlformats.org/officeDocument/2006/relationships/image" Target="../media/image5.png"/><Relationship Id="rId5" Type="http://schemas.openxmlformats.org/officeDocument/2006/relationships/hyperlink" Target="http://www.edgehill.ac.uk/ls/support/inclusivelearning" TargetMode="External"/><Relationship Id="rId4" Type="http://schemas.openxmlformats.org/officeDocument/2006/relationships/hyperlink" Target="mailto:inclusiveservices@edgehill.ac.uk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4.xml"/><Relationship Id="rId1" Type="http://schemas.openxmlformats.org/officeDocument/2006/relationships/audio" Target="../media/audio3.wav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dgehill.ac.uk/ls" TargetMode="External"/><Relationship Id="rId2" Type="http://schemas.openxmlformats.org/officeDocument/2006/relationships/slideLayout" Target="../slideLayouts/slideLayout3.xml"/><Relationship Id="rId1" Type="http://schemas.openxmlformats.org/officeDocument/2006/relationships/audio" Target="../media/audio4.wav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23314" y="2123768"/>
            <a:ext cx="8219256" cy="1731589"/>
          </a:xfrm>
        </p:spPr>
        <p:txBody>
          <a:bodyPr/>
          <a:lstStyle/>
          <a:p>
            <a:pPr marL="0" indent="0">
              <a:buNone/>
            </a:pPr>
            <a:r>
              <a:rPr lang="en-GB" sz="2800" dirty="0" smtClean="0"/>
              <a:t>How and where to get help from Learning Services</a:t>
            </a:r>
            <a:endParaRPr lang="en-GB" sz="2800" dirty="0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Sources of help</a:t>
            </a:r>
            <a:endParaRPr lang="en-GB" dirty="0"/>
          </a:p>
        </p:txBody>
      </p:sp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Sources of help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23313" y="1662545"/>
            <a:ext cx="8457451" cy="4599710"/>
          </a:xfrm>
        </p:spPr>
        <p:txBody>
          <a:bodyPr/>
          <a:lstStyle/>
          <a:p>
            <a:r>
              <a:rPr lang="en-GB" sz="2800" b="1" dirty="0" smtClean="0">
                <a:latin typeface="Arial" pitchFamily="34" charset="0"/>
                <a:cs typeface="Arial" pitchFamily="34" charset="0"/>
              </a:rPr>
              <a:t>Learning Services Telephone Support</a:t>
            </a:r>
          </a:p>
          <a:p>
            <a:pPr>
              <a:buNone/>
            </a:pPr>
            <a:r>
              <a:rPr lang="en-GB" sz="2800" dirty="0" smtClean="0">
                <a:latin typeface="Arial" pitchFamily="34" charset="0"/>
                <a:cs typeface="Arial" pitchFamily="34" charset="0"/>
              </a:rPr>
              <a:t>  	Telephone: </a:t>
            </a:r>
            <a:r>
              <a:rPr lang="en-GB" sz="2800" b="1" dirty="0" smtClean="0">
                <a:latin typeface="Arial" pitchFamily="34" charset="0"/>
                <a:cs typeface="Arial" pitchFamily="34" charset="0"/>
              </a:rPr>
              <a:t>01695 58 4286	</a:t>
            </a:r>
            <a:r>
              <a:rPr lang="en-GB" sz="2800" dirty="0" smtClean="0">
                <a:latin typeface="Arial" pitchFamily="34" charset="0"/>
                <a:cs typeface="Arial" pitchFamily="34" charset="0"/>
              </a:rPr>
              <a:t>	</a:t>
            </a:r>
          </a:p>
          <a:p>
            <a:pPr>
              <a:buNone/>
            </a:pPr>
            <a:r>
              <a:rPr lang="en-GB" sz="2800" dirty="0" smtClean="0">
                <a:latin typeface="Arial" pitchFamily="34" charset="0"/>
                <a:cs typeface="Arial" pitchFamily="34" charset="0"/>
              </a:rPr>
              <a:t>	Email: </a:t>
            </a:r>
            <a:r>
              <a:rPr lang="en-GB" sz="2800" u="sng" dirty="0" err="1" smtClean="0">
                <a:latin typeface="Arial" pitchFamily="34" charset="0"/>
                <a:cs typeface="Arial" pitchFamily="34" charset="0"/>
                <a:hlinkClick r:id="rId3"/>
              </a:rPr>
              <a:t>lsdesk@edgehill.ac.uk</a:t>
            </a:r>
            <a:endParaRPr lang="en-GB" sz="28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n-GB" sz="2000" b="1" dirty="0" smtClean="0">
              <a:latin typeface="Arial" pitchFamily="34" charset="0"/>
              <a:cs typeface="Arial" pitchFamily="34" charset="0"/>
            </a:endParaRPr>
          </a:p>
          <a:p>
            <a:r>
              <a:rPr lang="en-GB" sz="2800" b="1" dirty="0" smtClean="0">
                <a:latin typeface="Arial" pitchFamily="34" charset="0"/>
                <a:cs typeface="Arial" pitchFamily="34" charset="0"/>
              </a:rPr>
              <a:t>Learning Services Help Desks</a:t>
            </a:r>
            <a:r>
              <a:rPr lang="en-GB" sz="2800" dirty="0" smtClean="0">
                <a:latin typeface="Arial" pitchFamily="34" charset="0"/>
                <a:cs typeface="Arial" pitchFamily="34" charset="0"/>
              </a:rPr>
              <a:t> </a:t>
            </a:r>
          </a:p>
          <a:p>
            <a:pPr>
              <a:buNone/>
            </a:pPr>
            <a:r>
              <a:rPr lang="en-GB" sz="2800" dirty="0" smtClean="0">
                <a:latin typeface="Arial" pitchFamily="34" charset="0"/>
                <a:cs typeface="Arial" pitchFamily="34" charset="0"/>
              </a:rPr>
              <a:t>	Woodlands		01257 517 136</a:t>
            </a:r>
          </a:p>
          <a:p>
            <a:pPr>
              <a:buNone/>
            </a:pPr>
            <a:r>
              <a:rPr lang="en-GB" sz="2800" dirty="0" smtClean="0">
                <a:latin typeface="Arial" pitchFamily="34" charset="0"/>
                <a:cs typeface="Arial" pitchFamily="34" charset="0"/>
              </a:rPr>
              <a:t>	Aintree			0151 529 5851</a:t>
            </a:r>
          </a:p>
          <a:p>
            <a:pPr>
              <a:buNone/>
            </a:pPr>
            <a:r>
              <a:rPr lang="en-GB" sz="2800" dirty="0" smtClean="0">
                <a:latin typeface="Arial" pitchFamily="34" charset="0"/>
                <a:cs typeface="Arial" pitchFamily="34" charset="0"/>
              </a:rPr>
              <a:t>	Armstrong House	01695 650 797</a:t>
            </a:r>
          </a:p>
          <a:p>
            <a:pPr>
              <a:buNone/>
            </a:pPr>
            <a:endParaRPr lang="en-GB" dirty="0"/>
          </a:p>
        </p:txBody>
      </p:sp>
      <p:pic>
        <p:nvPicPr>
          <p:cNvPr id="7" name="~PP1481.WAV">
            <a:hlinkClick r:id="" action="ppaction://media"/>
          </p:cNvPr>
          <p:cNvPicPr>
            <a:picLocks noRot="1" noChangeAspect="1"/>
          </p:cNvPicPr>
          <p:nvPr>
            <a:wavAudioFile r:embed="rId1" name="~PP1481.WAV"/>
          </p:nvPr>
        </p:nvPicPr>
        <p:blipFill>
          <a:blip r:embed="rId4" cstate="print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4251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23313" y="1676400"/>
            <a:ext cx="8332760" cy="4613564"/>
          </a:xfrm>
        </p:spPr>
        <p:txBody>
          <a:bodyPr/>
          <a:lstStyle/>
          <a:p>
            <a:pPr marL="354013" indent="-354013"/>
            <a:r>
              <a:rPr lang="en-GB" sz="2600" b="1" dirty="0" smtClean="0">
                <a:latin typeface="Arial" pitchFamily="34" charset="0"/>
                <a:cs typeface="Arial" pitchFamily="34" charset="0"/>
              </a:rPr>
              <a:t>Subject specific enquiries and academic skills enquiries </a:t>
            </a:r>
            <a:r>
              <a:rPr lang="en-GB" sz="2600" dirty="0" smtClean="0">
                <a:latin typeface="Arial" pitchFamily="34" charset="0"/>
                <a:cs typeface="Arial" pitchFamily="34" charset="0"/>
              </a:rPr>
              <a:t>can be emailed to:</a:t>
            </a:r>
          </a:p>
          <a:p>
            <a:pPr marL="354013" indent="0">
              <a:buNone/>
            </a:pPr>
            <a:r>
              <a:rPr lang="en-GB" sz="2600" dirty="0" err="1" smtClean="0">
                <a:latin typeface="Arial" pitchFamily="34" charset="0"/>
                <a:cs typeface="Arial" pitchFamily="34" charset="0"/>
                <a:hlinkClick r:id="rId3"/>
              </a:rPr>
              <a:t>librarian@edgehill.ac.uk</a:t>
            </a:r>
            <a:endParaRPr lang="en-GB" sz="26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n-GB" sz="2600" b="1" u="sng" dirty="0" smtClean="0">
              <a:latin typeface="Arial" pitchFamily="34" charset="0"/>
              <a:cs typeface="Arial" pitchFamily="34" charset="0"/>
            </a:endParaRPr>
          </a:p>
          <a:p>
            <a:r>
              <a:rPr lang="en-GB" sz="2600" b="1" dirty="0" smtClean="0">
                <a:latin typeface="Arial" pitchFamily="34" charset="0"/>
                <a:cs typeface="Arial" pitchFamily="34" charset="0"/>
              </a:rPr>
              <a:t>Inclusive Services – </a:t>
            </a:r>
            <a:r>
              <a:rPr lang="en-GB" sz="2600" dirty="0" smtClean="0">
                <a:latin typeface="Arial" pitchFamily="34" charset="0"/>
                <a:cs typeface="Arial" pitchFamily="34" charset="0"/>
              </a:rPr>
              <a:t>need help with an </a:t>
            </a:r>
            <a:r>
              <a:rPr lang="en-GB" sz="2600" dirty="0" err="1" smtClean="0">
                <a:latin typeface="Arial" pitchFamily="34" charset="0"/>
                <a:cs typeface="Arial" pitchFamily="34" charset="0"/>
              </a:rPr>
              <a:t>SpLD</a:t>
            </a:r>
            <a:r>
              <a:rPr lang="en-GB" sz="2600" dirty="0" smtClean="0">
                <a:latin typeface="Arial" pitchFamily="34" charset="0"/>
                <a:cs typeface="Arial" pitchFamily="34" charset="0"/>
              </a:rPr>
              <a:t>, mental health issue or physical disability?</a:t>
            </a:r>
          </a:p>
          <a:p>
            <a:pPr indent="11113">
              <a:buNone/>
            </a:pPr>
            <a:r>
              <a:rPr lang="en-GB" sz="2600" b="1" dirty="0" smtClean="0">
                <a:latin typeface="Arial" pitchFamily="34" charset="0"/>
                <a:cs typeface="Arial" pitchFamily="34" charset="0"/>
              </a:rPr>
              <a:t>01695 584372 / 584190</a:t>
            </a:r>
          </a:p>
          <a:p>
            <a:pPr indent="11113">
              <a:buNone/>
            </a:pPr>
            <a:r>
              <a:rPr lang="en-GB" sz="2600" u="sng" dirty="0" err="1" smtClean="0">
                <a:latin typeface="Arial" pitchFamily="34" charset="0"/>
                <a:cs typeface="Arial" pitchFamily="34" charset="0"/>
                <a:hlinkClick r:id="rId4"/>
              </a:rPr>
              <a:t>inclusiveservices@edgehill.ac.uk</a:t>
            </a:r>
            <a:endParaRPr lang="en-GB" sz="2600" u="sng" dirty="0" smtClean="0">
              <a:latin typeface="Arial" pitchFamily="34" charset="0"/>
              <a:cs typeface="Arial" pitchFamily="34" charset="0"/>
            </a:endParaRPr>
          </a:p>
          <a:p>
            <a:pPr indent="11113">
              <a:buNone/>
            </a:pPr>
            <a:r>
              <a:rPr lang="en-GB" sz="2600" u="sng" dirty="0" err="1" smtClean="0">
                <a:latin typeface="Arial" pitchFamily="34" charset="0"/>
                <a:cs typeface="Arial" pitchFamily="34" charset="0"/>
                <a:hlinkClick r:id="rId5"/>
              </a:rPr>
              <a:t>edgehill.ac.uk/ls/support/inclusivelearning</a:t>
            </a:r>
            <a:endParaRPr lang="en-GB" sz="2600" u="sng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Sources of help</a:t>
            </a:r>
            <a:endParaRPr lang="en-GB" dirty="0"/>
          </a:p>
        </p:txBody>
      </p:sp>
      <p:pic>
        <p:nvPicPr>
          <p:cNvPr id="6" name="~PP34.WAV">
            <a:hlinkClick r:id="" action="ppaction://media"/>
          </p:cNvPr>
          <p:cNvPicPr>
            <a:picLocks noRot="1" noChangeAspect="1"/>
          </p:cNvPicPr>
          <p:nvPr>
            <a:wavAudioFile r:embed="rId1" name="~PP34.WAV"/>
          </p:nvPr>
        </p:nvPicPr>
        <p:blipFill>
          <a:blip r:embed="rId6" cstate="print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4352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Sources of help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927" y="1700478"/>
            <a:ext cx="7813964" cy="1721595"/>
          </a:xfrm>
        </p:spPr>
        <p:txBody>
          <a:bodyPr/>
          <a:lstStyle/>
          <a:p>
            <a:r>
              <a:rPr lang="en-GB" sz="2800" b="1" dirty="0" smtClean="0">
                <a:latin typeface="Arial" pitchFamily="34" charset="0"/>
                <a:cs typeface="Arial" pitchFamily="34" charset="0"/>
              </a:rPr>
              <a:t>Live Chat </a:t>
            </a:r>
          </a:p>
          <a:p>
            <a:endParaRPr lang="en-GB" dirty="0" smtClean="0"/>
          </a:p>
          <a:p>
            <a:r>
              <a:rPr lang="en-GB" sz="2800" dirty="0" smtClean="0"/>
              <a:t>An opportunity to receive help using instant chat</a:t>
            </a:r>
            <a:endParaRPr lang="en-GB" sz="2800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39586" y="1249436"/>
            <a:ext cx="2570361" cy="7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extBox 8"/>
          <p:cNvSpPr txBox="1"/>
          <p:nvPr/>
        </p:nvSpPr>
        <p:spPr>
          <a:xfrm>
            <a:off x="379432" y="3364419"/>
            <a:ext cx="332241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b="1" dirty="0" smtClean="0"/>
              <a:t>Available </a:t>
            </a:r>
            <a:r>
              <a:rPr lang="en-GB" b="1" dirty="0" smtClean="0">
                <a:cs typeface="Arial" pitchFamily="34" charset="0"/>
              </a:rPr>
              <a:t>term time </a:t>
            </a:r>
          </a:p>
          <a:p>
            <a:pPr algn="l">
              <a:buNone/>
            </a:pPr>
            <a:r>
              <a:rPr lang="en-GB" dirty="0" smtClean="0">
                <a:cs typeface="Arial" pitchFamily="34" charset="0"/>
              </a:rPr>
              <a:t>Weekdays </a:t>
            </a:r>
          </a:p>
          <a:p>
            <a:pPr algn="l">
              <a:buNone/>
            </a:pPr>
            <a:r>
              <a:rPr lang="en-GB" dirty="0" smtClean="0">
                <a:cs typeface="Arial" pitchFamily="34" charset="0"/>
              </a:rPr>
              <a:t>10:00am – 8:00pm </a:t>
            </a:r>
          </a:p>
          <a:p>
            <a:pPr algn="l">
              <a:buNone/>
            </a:pPr>
            <a:r>
              <a:rPr lang="en-GB" dirty="0" smtClean="0">
                <a:cs typeface="Arial" pitchFamily="34" charset="0"/>
              </a:rPr>
              <a:t>Weekends</a:t>
            </a:r>
          </a:p>
          <a:p>
            <a:pPr algn="l">
              <a:buNone/>
            </a:pPr>
            <a:r>
              <a:rPr lang="en-GB" dirty="0" smtClean="0">
                <a:cs typeface="Arial" pitchFamily="34" charset="0"/>
              </a:rPr>
              <a:t> 12:00pm – 4:00pm</a:t>
            </a:r>
          </a:p>
          <a:p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4080835" y="3355748"/>
            <a:ext cx="4355243" cy="2985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b="1" dirty="0" smtClean="0"/>
              <a:t>Available </a:t>
            </a:r>
            <a:r>
              <a:rPr lang="en-GB" b="1" dirty="0" smtClean="0">
                <a:cs typeface="Arial" pitchFamily="34" charset="0"/>
              </a:rPr>
              <a:t>vacation periods </a:t>
            </a:r>
          </a:p>
          <a:p>
            <a:pPr algn="l">
              <a:buNone/>
            </a:pPr>
            <a:r>
              <a:rPr lang="en-GB" dirty="0" smtClean="0">
                <a:cs typeface="Arial" pitchFamily="34" charset="0"/>
              </a:rPr>
              <a:t>Monday, Tuesday &amp; Thursday</a:t>
            </a:r>
          </a:p>
          <a:p>
            <a:pPr algn="l">
              <a:buNone/>
            </a:pPr>
            <a:r>
              <a:rPr lang="en-GB" dirty="0" smtClean="0">
                <a:cs typeface="Arial" pitchFamily="34" charset="0"/>
              </a:rPr>
              <a:t>10:00am – 8:00pm </a:t>
            </a:r>
          </a:p>
          <a:p>
            <a:pPr algn="l">
              <a:buNone/>
            </a:pPr>
            <a:r>
              <a:rPr lang="en-GB" dirty="0" smtClean="0">
                <a:cs typeface="Arial" pitchFamily="34" charset="0"/>
              </a:rPr>
              <a:t>Wednesday &amp; Friday</a:t>
            </a:r>
          </a:p>
          <a:p>
            <a:pPr algn="l">
              <a:buNone/>
            </a:pPr>
            <a:r>
              <a:rPr lang="en-GB" dirty="0" smtClean="0">
                <a:cs typeface="Arial" pitchFamily="34" charset="0"/>
              </a:rPr>
              <a:t>10:00am – 5:00pm</a:t>
            </a:r>
          </a:p>
          <a:p>
            <a:pPr algn="l">
              <a:buNone/>
            </a:pPr>
            <a:r>
              <a:rPr lang="en-GB" b="1" dirty="0" smtClean="0">
                <a:cs typeface="Arial" pitchFamily="34" charset="0"/>
              </a:rPr>
              <a:t>Not available at Weekends</a:t>
            </a:r>
          </a:p>
          <a:p>
            <a:pPr>
              <a:buNone/>
            </a:pPr>
            <a:r>
              <a:rPr lang="en-GB" sz="2000" dirty="0" smtClean="0">
                <a:cs typeface="Arial" pitchFamily="34" charset="0"/>
              </a:rPr>
              <a:t> </a:t>
            </a:r>
          </a:p>
          <a:p>
            <a:endParaRPr lang="en-GB" dirty="0"/>
          </a:p>
        </p:txBody>
      </p:sp>
      <p:pic>
        <p:nvPicPr>
          <p:cNvPr id="11" name="~PP4079.WAV">
            <a:hlinkClick r:id="" action="ppaction://media"/>
          </p:cNvPr>
          <p:cNvPicPr>
            <a:picLocks noRot="1" noChangeAspect="1"/>
          </p:cNvPicPr>
          <p:nvPr>
            <a:wavAudioFile r:embed="rId1" name="~PP4079.WAV"/>
          </p:nvPr>
        </p:nvPicPr>
        <p:blipFill>
          <a:blip r:embed="rId4" cstate="print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3673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 smtClean="0">
                <a:latin typeface="Arial" pitchFamily="34" charset="0"/>
                <a:cs typeface="Arial" pitchFamily="34" charset="0"/>
              </a:rPr>
              <a:t>Visit the Learning Services web pages:</a:t>
            </a:r>
          </a:p>
          <a:p>
            <a:pPr indent="11113">
              <a:buNone/>
            </a:pPr>
            <a:r>
              <a:rPr lang="en-GB" sz="2800" b="1" u="sng" dirty="0" err="1" smtClean="0">
                <a:latin typeface="Arial" pitchFamily="34" charset="0"/>
                <a:cs typeface="Arial" pitchFamily="34" charset="0"/>
                <a:hlinkClick r:id="rId3"/>
              </a:rPr>
              <a:t>edgehill.ac.uk/ls</a:t>
            </a:r>
            <a:endParaRPr lang="en-GB" sz="2800" b="1" u="sng" dirty="0" smtClean="0">
              <a:latin typeface="Arial" pitchFamily="34" charset="0"/>
              <a:cs typeface="Arial" pitchFamily="34" charset="0"/>
            </a:endParaRPr>
          </a:p>
          <a:p>
            <a:pPr indent="11113">
              <a:buNone/>
            </a:pPr>
            <a:r>
              <a:rPr lang="en-GB" sz="2800" dirty="0" smtClean="0">
                <a:latin typeface="Arial" pitchFamily="34" charset="0"/>
                <a:cs typeface="Arial" pitchFamily="34" charset="0"/>
              </a:rPr>
              <a:t>for information on:</a:t>
            </a:r>
          </a:p>
          <a:p>
            <a:pPr lvl="1"/>
            <a:r>
              <a:rPr lang="en-GB" sz="2400" dirty="0" smtClean="0">
                <a:latin typeface="Arial" pitchFamily="34" charset="0"/>
                <a:cs typeface="Arial" pitchFamily="34" charset="0"/>
              </a:rPr>
              <a:t>where the libraries are located and opening hours</a:t>
            </a:r>
          </a:p>
          <a:p>
            <a:pPr lvl="1"/>
            <a:r>
              <a:rPr lang="en-GB" sz="2400" dirty="0" smtClean="0">
                <a:latin typeface="Arial" pitchFamily="34" charset="0"/>
                <a:cs typeface="Arial" pitchFamily="34" charset="0"/>
              </a:rPr>
              <a:t>how to use library resources </a:t>
            </a:r>
          </a:p>
          <a:p>
            <a:pPr lvl="1"/>
            <a:r>
              <a:rPr lang="en-GB" sz="2400" dirty="0" smtClean="0">
                <a:latin typeface="Arial" pitchFamily="34" charset="0"/>
                <a:cs typeface="Arial" pitchFamily="34" charset="0"/>
              </a:rPr>
              <a:t>support with academic skills</a:t>
            </a:r>
          </a:p>
          <a:p>
            <a:pPr lvl="1"/>
            <a:r>
              <a:rPr lang="en-GB" sz="2400" dirty="0" smtClean="0">
                <a:latin typeface="Arial" pitchFamily="34" charset="0"/>
                <a:cs typeface="Arial" pitchFamily="34" charset="0"/>
              </a:rPr>
              <a:t>support for off-campus students</a:t>
            </a:r>
          </a:p>
          <a:p>
            <a:pPr>
              <a:buNone/>
            </a:pPr>
            <a:endParaRPr lang="en-GB" sz="2400" dirty="0" smtClean="0"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endParaRPr lang="en-GB" sz="2800" b="1" u="sng" dirty="0" smtClean="0">
              <a:latin typeface="Arial" pitchFamily="34" charset="0"/>
              <a:cs typeface="Arial" pitchFamily="34" charset="0"/>
              <a:hlinkClick r:id="rId3"/>
            </a:endParaRP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Sources of help</a:t>
            </a:r>
            <a:endParaRPr lang="en-GB" dirty="0"/>
          </a:p>
        </p:txBody>
      </p:sp>
      <p:pic>
        <p:nvPicPr>
          <p:cNvPr id="6" name="~PP641.WAV">
            <a:hlinkClick r:id="" action="ppaction://media"/>
          </p:cNvPr>
          <p:cNvPicPr>
            <a:picLocks noRot="1" noChangeAspect="1"/>
          </p:cNvPicPr>
          <p:nvPr>
            <a:wavAudioFile r:embed="rId1" name="~PP641.WAV"/>
          </p:nvPr>
        </p:nvPicPr>
        <p:blipFill>
          <a:blip r:embed="rId4" cstate="print"/>
          <a:stretch>
            <a:fillRect/>
          </a:stretch>
        </p:blipFill>
        <p:spPr>
          <a:xfrm>
            <a:off x="8632825" y="634682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2518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Story.thmx</Template>
  <TotalTime>1563</TotalTime>
  <Words>124</Words>
  <Application>Microsoft Office PowerPoint</Application>
  <PresentationFormat>On-screen Show (4:3)</PresentationFormat>
  <Paragraphs>44</Paragraphs>
  <Slides>5</Slides>
  <Notes>0</Notes>
  <HiddenSlides>0</HiddenSlides>
  <MMClips>4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Sources of help</vt:lpstr>
      <vt:lpstr>Sources of help</vt:lpstr>
      <vt:lpstr>Sources of help</vt:lpstr>
      <vt:lpstr>Sources of help</vt:lpstr>
      <vt:lpstr>Sources of help</vt:lpstr>
    </vt:vector>
  </TitlesOfParts>
  <Company>Edge Hill University - 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Andy Butler</dc:creator>
  <cp:lastModifiedBy>Fleminga</cp:lastModifiedBy>
  <cp:revision>66</cp:revision>
  <dcterms:created xsi:type="dcterms:W3CDTF">2011-06-16T08:34:32Z</dcterms:created>
  <dcterms:modified xsi:type="dcterms:W3CDTF">2011-08-31T12:26:57Z</dcterms:modified>
</cp:coreProperties>
</file>