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65" r:id="rId2"/>
    <p:sldId id="258" r:id="rId3"/>
    <p:sldId id="259" r:id="rId4"/>
    <p:sldId id="264" r:id="rId5"/>
    <p:sldId id="262" r:id="rId6"/>
    <p:sldId id="263" r:id="rId7"/>
    <p:sldId id="260" r:id="rId8"/>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9E90C3"/>
    <a:srgbClr val="F9D6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p:scale>
          <a:sx n="60" d="100"/>
          <a:sy n="60" d="100"/>
        </p:scale>
        <p:origin x="-3084" y="-1182"/>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A0DC4D7-FD1B-4E01-940C-D22301B4699A}"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AD28447-E5E5-43E0-8B81-43D8887EA432}" type="slidenum">
              <a:rPr lang="en-US"/>
              <a:pPr/>
              <a:t>‹#›</a:t>
            </a:fld>
            <a:endParaRPr lang="en-US"/>
          </a:p>
        </p:txBody>
      </p:sp>
    </p:spTree>
    <p:extLst>
      <p:ext uri="{BB962C8B-B14F-4D97-AF65-F5344CB8AC3E}">
        <p14:creationId xmlns:p14="http://schemas.microsoft.com/office/powerpoint/2010/main" val="415857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B4569318-60A7-4189-865F-E00AA4568ABD}"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9132E5B-108E-4D92-8AC7-346820ED84A3}" type="slidenum">
              <a:rPr lang="en-GB"/>
              <a:pPr/>
              <a:t>‹#›</a:t>
            </a:fld>
            <a:endParaRPr lang="en-GB"/>
          </a:p>
        </p:txBody>
      </p:sp>
    </p:spTree>
    <p:extLst>
      <p:ext uri="{BB962C8B-B14F-4D97-AF65-F5344CB8AC3E}">
        <p14:creationId xmlns:p14="http://schemas.microsoft.com/office/powerpoint/2010/main" val="32373549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This presentation will talk</a:t>
            </a:r>
            <a:r>
              <a:rPr lang="en-GB" baseline="0" dirty="0" smtClean="0"/>
              <a:t> about classroom resources, and will cover how to access the Education Resource Collection in the University library, online resources and websites.</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The Education Resource</a:t>
            </a:r>
            <a:r>
              <a:rPr lang="en-GB" baseline="0" dirty="0" smtClean="0"/>
              <a:t> Collection is a collection of books and non-book material that you can use in the classroom on your placement. It is kept on the ground floor of the University library and covers all age groups from the Early Years Foundation Stage to Key Stage 4. Most of the items are issued for 12 weeks so that if you are on an extended placement you will not have to return the items in the middle of your placement.</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The collection contains a large range of different materials including children’s books (both fiction and non-fiction), posters, toys</a:t>
            </a:r>
            <a:r>
              <a:rPr lang="en-GB" baseline="0" dirty="0" smtClean="0"/>
              <a:t> and games, CDs and DVDs, costumes, religious artefacts, story sacks and much more.</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There a number of online classroom resources which you can access via the library catalogue. Primary Online covers Key Stages 1 and 2 and it contains</a:t>
            </a:r>
            <a:r>
              <a:rPr lang="en-GB" baseline="0" dirty="0" smtClean="0"/>
              <a:t> activities for embedding ICT skills in literacy, numeracy, science, history, geography, French and ICT.</a:t>
            </a:r>
          </a:p>
          <a:p>
            <a:r>
              <a:rPr lang="en-GB" baseline="0" dirty="0" smtClean="0"/>
              <a:t>English Online, Geography Online, History Online, Maths Online and Science Online are subject specialist resources for Key Stages 3, 4 and 5. They contain interactive activities for enhancing the teaching of the subject specialism through the use of ICT.</a:t>
            </a:r>
            <a:endParaRPr lang="en-GB" dirty="0" smtClean="0"/>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To access these online resources type the name of the resource into the search box of the library catalogue. The next page will contain a link that </a:t>
            </a:r>
            <a:r>
              <a:rPr lang="en-GB" baseline="0" dirty="0" smtClean="0"/>
              <a:t>says </a:t>
            </a:r>
            <a:r>
              <a:rPr lang="en-GB" b="1" i="0" baseline="0" dirty="0" smtClean="0">
                <a:solidFill>
                  <a:schemeClr val="tx1"/>
                </a:solidFill>
              </a:rPr>
              <a:t>Click here for username and password</a:t>
            </a:r>
            <a:r>
              <a:rPr lang="en-GB" b="0" i="0" baseline="0" dirty="0" smtClean="0">
                <a:solidFill>
                  <a:schemeClr val="tx1"/>
                </a:solidFill>
              </a:rPr>
              <a:t>. Click on this link. You will then need to log in with your username and password in order to access the login details of these resources. You will see a page with an alphabetical list of online resources. Find the resource you wish to access and make a note of the username and password. Go back to the library catalogue and click on the link to the resource below where it says </a:t>
            </a:r>
            <a:r>
              <a:rPr lang="en-GB" b="1" i="0" baseline="0" dirty="0" smtClean="0">
                <a:solidFill>
                  <a:schemeClr val="tx1"/>
                </a:solidFill>
              </a:rPr>
              <a:t>Connect To</a:t>
            </a:r>
            <a:r>
              <a:rPr lang="en-GB" b="0" i="0" baseline="0" dirty="0" smtClean="0">
                <a:solidFill>
                  <a:schemeClr val="tx1"/>
                </a:solidFill>
              </a:rPr>
              <a:t>. Choose </a:t>
            </a:r>
            <a:r>
              <a:rPr lang="en-GB" b="1" i="0" baseline="0" dirty="0" smtClean="0">
                <a:solidFill>
                  <a:schemeClr val="tx1"/>
                </a:solidFill>
              </a:rPr>
              <a:t>Teacher Log-in </a:t>
            </a:r>
            <a:r>
              <a:rPr lang="en-GB" b="0" i="0" baseline="0" dirty="0" smtClean="0">
                <a:solidFill>
                  <a:schemeClr val="tx1"/>
                </a:solidFill>
              </a:rPr>
              <a:t>and enter the username and password of the resource.</a:t>
            </a:r>
            <a:endParaRPr lang="en-GB" b="1" i="0" baseline="0" dirty="0" smtClean="0">
              <a:solidFill>
                <a:schemeClr val="tx1"/>
              </a:solidFill>
            </a:endParaRPr>
          </a:p>
          <a:p>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There are a large number of websites which</a:t>
            </a:r>
            <a:r>
              <a:rPr lang="en-GB" baseline="0" dirty="0" smtClean="0"/>
              <a:t> contain free classroom resources. The Learning Services website contains list of some of these sites, with links to each one. Go to </a:t>
            </a:r>
            <a:r>
              <a:rPr lang="en-GB" baseline="0" dirty="0" err="1" smtClean="0"/>
              <a:t>edgehill.ac.uk/ls</a:t>
            </a:r>
            <a:r>
              <a:rPr lang="en-GB" baseline="0" dirty="0" smtClean="0"/>
              <a:t>, click on </a:t>
            </a:r>
            <a:r>
              <a:rPr lang="en-GB" b="1" baseline="0" dirty="0" smtClean="0"/>
              <a:t>Resources</a:t>
            </a:r>
            <a:r>
              <a:rPr lang="en-GB" baseline="0" dirty="0" smtClean="0"/>
              <a:t>, then on </a:t>
            </a:r>
            <a:r>
              <a:rPr lang="en-GB" b="1" baseline="0" dirty="0" smtClean="0"/>
              <a:t>Education Resources</a:t>
            </a:r>
            <a:r>
              <a:rPr lang="en-GB" baseline="0" dirty="0" smtClean="0"/>
              <a:t>, and then on </a:t>
            </a:r>
            <a:r>
              <a:rPr lang="en-GB" b="1" baseline="0" dirty="0" smtClean="0"/>
              <a:t>Classroom Resources</a:t>
            </a:r>
            <a:r>
              <a:rPr lang="en-GB" baseline="0" dirty="0" smtClean="0"/>
              <a:t>. Click on the arrow in the box that says </a:t>
            </a:r>
            <a:r>
              <a:rPr lang="en-GB" b="1" baseline="0" dirty="0" smtClean="0"/>
              <a:t>Specialist Subject Web Sites</a:t>
            </a:r>
            <a:r>
              <a:rPr lang="en-GB" baseline="0" dirty="0" smtClean="0"/>
              <a:t>. You will see a list of websites that contain classroom resources, with a link to each sit</a:t>
            </a:r>
            <a:endParaRPr lang="en-GB" dirty="0"/>
          </a:p>
        </p:txBody>
      </p:sp>
      <p:sp>
        <p:nvSpPr>
          <p:cNvPr id="4" name="Slide Number Placeholder 3"/>
          <p:cNvSpPr>
            <a:spLocks noGrp="1"/>
          </p:cNvSpPr>
          <p:nvPr>
            <p:ph type="sldNum" sz="quarter" idx="10"/>
          </p:nvPr>
        </p:nvSpPr>
        <p:spPr/>
        <p:txBody>
          <a:bodyPr/>
          <a:lstStyle/>
          <a:p>
            <a:fld id="{69132E5B-108E-4D92-8AC7-346820ED84A3}" type="slidenum">
              <a:rPr lang="en-GB" smtClean="0"/>
              <a:pPr/>
              <a:t>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smtClean="0">
                <a:solidFill>
                  <a:schemeClr val="bg1"/>
                </a:solidFill>
                <a:latin typeface="Georgia" charset="0"/>
                <a:cs typeface="Georgia" charset="0"/>
              </a:rPr>
              <a:t>edgehill.ac.uk/ls</a:t>
            </a: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7"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9"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wav"/><Relationship Id="rId1" Type="http://schemas.microsoft.com/office/2007/relationships/media" Target="../media/media6.wav"/><Relationship Id="rId6" Type="http://schemas.openxmlformats.org/officeDocument/2006/relationships/image" Target="../media/image5.png"/><Relationship Id="rId5" Type="http://schemas.openxmlformats.org/officeDocument/2006/relationships/hyperlink" Target="http://www.edgehill.ac.uk/ls" TargetMode="External"/><Relationship Id="rId4"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2017986"/>
            <a:ext cx="8219256" cy="1837371"/>
          </a:xfrm>
        </p:spPr>
        <p:txBody>
          <a:bodyPr/>
          <a:lstStyle/>
          <a:p>
            <a:pPr>
              <a:buNone/>
            </a:pPr>
            <a:r>
              <a:rPr lang="en-GB" sz="2800" dirty="0" smtClean="0"/>
              <a:t>A guide for Education students</a:t>
            </a:r>
            <a:endParaRPr lang="en-GB" sz="2800" dirty="0"/>
          </a:p>
        </p:txBody>
      </p:sp>
      <p:sp>
        <p:nvSpPr>
          <p:cNvPr id="3" name="Title 2"/>
          <p:cNvSpPr>
            <a:spLocks noGrp="1"/>
          </p:cNvSpPr>
          <p:nvPr>
            <p:ph type="ctrTitle"/>
          </p:nvPr>
        </p:nvSpPr>
        <p:spPr/>
        <p:txBody>
          <a:bodyPr/>
          <a:lstStyle/>
          <a:p>
            <a:r>
              <a:rPr lang="en-GB" dirty="0" smtClean="0"/>
              <a:t>Classroom resources</a:t>
            </a: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
    </mc:Choice>
    <mc:Fallback xmlns="">
      <p:transition spd="slow" advClick="0" advTm="4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2017986"/>
            <a:ext cx="8219256" cy="4078014"/>
          </a:xfrm>
        </p:spPr>
        <p:txBody>
          <a:bodyPr/>
          <a:lstStyle/>
          <a:p>
            <a:r>
              <a:rPr lang="en-GB" sz="2800" dirty="0" smtClean="0"/>
              <a:t>Education Resource Collection</a:t>
            </a:r>
          </a:p>
          <a:p>
            <a:endParaRPr lang="en-GB" sz="2800" dirty="0" smtClean="0"/>
          </a:p>
          <a:p>
            <a:r>
              <a:rPr lang="en-GB" sz="2800" dirty="0" smtClean="0"/>
              <a:t>Online resources</a:t>
            </a:r>
          </a:p>
          <a:p>
            <a:endParaRPr lang="en-GB" sz="2800" dirty="0" smtClean="0"/>
          </a:p>
          <a:p>
            <a:r>
              <a:rPr lang="en-GB" sz="2800" dirty="0" smtClean="0"/>
              <a:t>Websites</a:t>
            </a:r>
            <a:endParaRPr lang="en-GB" sz="2800" dirty="0"/>
          </a:p>
        </p:txBody>
      </p:sp>
      <p:sp>
        <p:nvSpPr>
          <p:cNvPr id="3" name="Title 2"/>
          <p:cNvSpPr>
            <a:spLocks noGrp="1"/>
          </p:cNvSpPr>
          <p:nvPr>
            <p:ph type="ctrTitle"/>
          </p:nvPr>
        </p:nvSpPr>
        <p:spPr/>
        <p:txBody>
          <a:bodyPr/>
          <a:lstStyle/>
          <a:p>
            <a:r>
              <a:rPr lang="en-GB" dirty="0" smtClean="0"/>
              <a:t>Classroom Resources</a:t>
            </a:r>
            <a:endParaRPr lang="en-GB" dirty="0"/>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78"/>
    </mc:Choice>
    <mc:Fallback xmlns="">
      <p:transition spd="slow" advTm="134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2800" dirty="0" smtClean="0"/>
              <a:t>A collection of print and other materials that can be used in the classroom</a:t>
            </a:r>
          </a:p>
          <a:p>
            <a:pPr>
              <a:buNone/>
            </a:pPr>
            <a:endParaRPr lang="en-GB" sz="2800" dirty="0" smtClean="0"/>
          </a:p>
          <a:p>
            <a:r>
              <a:rPr lang="en-GB" sz="2800" dirty="0" smtClean="0"/>
              <a:t>Contains materials from early years to GCSE</a:t>
            </a:r>
          </a:p>
          <a:p>
            <a:pPr>
              <a:buNone/>
            </a:pPr>
            <a:endParaRPr lang="en-GB" sz="2800" dirty="0" smtClean="0"/>
          </a:p>
          <a:p>
            <a:r>
              <a:rPr lang="en-GB" sz="2800" dirty="0" smtClean="0"/>
              <a:t>Most items are issued for 12 weeks</a:t>
            </a:r>
          </a:p>
          <a:p>
            <a:endParaRPr lang="en-GB" dirty="0"/>
          </a:p>
        </p:txBody>
      </p:sp>
      <p:sp>
        <p:nvSpPr>
          <p:cNvPr id="3" name="Title 2"/>
          <p:cNvSpPr>
            <a:spLocks noGrp="1"/>
          </p:cNvSpPr>
          <p:nvPr>
            <p:ph type="ctrTitle"/>
          </p:nvPr>
        </p:nvSpPr>
        <p:spPr/>
        <p:txBody>
          <a:bodyPr/>
          <a:lstStyle/>
          <a:p>
            <a:r>
              <a:rPr lang="en-GB" dirty="0" smtClean="0"/>
              <a:t>Education Resource Collection</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079"/>
    </mc:Choice>
    <mc:Fallback xmlns="">
      <p:transition spd="slow" advTm="280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781503"/>
            <a:ext cx="8219256" cy="4314497"/>
          </a:xfrm>
        </p:spPr>
        <p:txBody>
          <a:bodyPr/>
          <a:lstStyle/>
          <a:p>
            <a:r>
              <a:rPr lang="en-GB" sz="2600" dirty="0" smtClean="0"/>
              <a:t>The collection contains:</a:t>
            </a:r>
          </a:p>
          <a:p>
            <a:pPr lvl="1"/>
            <a:r>
              <a:rPr lang="en-GB" sz="2600" dirty="0" smtClean="0"/>
              <a:t>Children’s books  (fiction and non-fiction)</a:t>
            </a:r>
          </a:p>
          <a:p>
            <a:pPr lvl="1"/>
            <a:r>
              <a:rPr lang="en-GB" sz="2600" dirty="0" smtClean="0"/>
              <a:t>Posters</a:t>
            </a:r>
          </a:p>
          <a:p>
            <a:pPr lvl="1"/>
            <a:r>
              <a:rPr lang="en-GB" sz="2600" dirty="0" smtClean="0"/>
              <a:t>Toys and games</a:t>
            </a:r>
          </a:p>
          <a:p>
            <a:pPr lvl="1"/>
            <a:r>
              <a:rPr lang="en-GB" sz="2600" dirty="0" smtClean="0"/>
              <a:t>CDs and DVDs</a:t>
            </a:r>
          </a:p>
          <a:p>
            <a:pPr lvl="1"/>
            <a:r>
              <a:rPr lang="en-GB" sz="2600" dirty="0" smtClean="0"/>
              <a:t>Costumes</a:t>
            </a:r>
          </a:p>
          <a:p>
            <a:pPr lvl="1"/>
            <a:r>
              <a:rPr lang="en-GB" sz="2600" dirty="0" smtClean="0"/>
              <a:t>Religious artefacts</a:t>
            </a:r>
          </a:p>
          <a:p>
            <a:pPr lvl="1"/>
            <a:r>
              <a:rPr lang="en-GB" sz="2600" dirty="0" smtClean="0"/>
              <a:t>Story sacks</a:t>
            </a:r>
          </a:p>
          <a:p>
            <a:pPr lvl="1" indent="-17463">
              <a:buNone/>
            </a:pPr>
            <a:r>
              <a:rPr lang="en-GB" sz="2600" dirty="0" smtClean="0"/>
              <a:t>and much more…</a:t>
            </a:r>
          </a:p>
          <a:p>
            <a:endParaRPr lang="en-GB" dirty="0"/>
          </a:p>
        </p:txBody>
      </p:sp>
      <p:sp>
        <p:nvSpPr>
          <p:cNvPr id="3" name="Title 2"/>
          <p:cNvSpPr>
            <a:spLocks noGrp="1"/>
          </p:cNvSpPr>
          <p:nvPr>
            <p:ph type="ctrTitle"/>
          </p:nvPr>
        </p:nvSpPr>
        <p:spPr/>
        <p:txBody>
          <a:bodyPr/>
          <a:lstStyle/>
          <a:p>
            <a:r>
              <a:rPr lang="en-GB" dirty="0" smtClean="0"/>
              <a:t>Education Resource Collection</a:t>
            </a: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007"/>
    </mc:Choice>
    <mc:Fallback xmlns="">
      <p:transition spd="slow" advTm="180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3" y="1702676"/>
            <a:ext cx="8499970" cy="4393324"/>
          </a:xfrm>
        </p:spPr>
        <p:txBody>
          <a:bodyPr/>
          <a:lstStyle/>
          <a:p>
            <a:r>
              <a:rPr lang="en-GB" sz="2600" dirty="0" smtClean="0"/>
              <a:t>There are a number of online classroom resources, available via the library catalogue</a:t>
            </a:r>
          </a:p>
          <a:p>
            <a:r>
              <a:rPr lang="en-GB" sz="2600" dirty="0" smtClean="0"/>
              <a:t>Primary Online (Covers Key Stages 1 &amp; 2)</a:t>
            </a:r>
          </a:p>
          <a:p>
            <a:r>
              <a:rPr lang="en-GB" sz="2600" dirty="0" smtClean="0"/>
              <a:t>English Online</a:t>
            </a:r>
          </a:p>
          <a:p>
            <a:r>
              <a:rPr lang="en-GB" sz="2600" dirty="0" smtClean="0"/>
              <a:t>Geography Online</a:t>
            </a:r>
          </a:p>
          <a:p>
            <a:r>
              <a:rPr lang="en-GB" sz="2600" dirty="0" smtClean="0"/>
              <a:t>History Online</a:t>
            </a:r>
          </a:p>
          <a:p>
            <a:r>
              <a:rPr lang="en-GB" sz="2600" dirty="0" smtClean="0"/>
              <a:t>Maths Online</a:t>
            </a:r>
          </a:p>
          <a:p>
            <a:r>
              <a:rPr lang="en-GB" sz="2600" dirty="0" smtClean="0"/>
              <a:t>Science Online</a:t>
            </a:r>
          </a:p>
          <a:p>
            <a:pPr lvl="1"/>
            <a:r>
              <a:rPr lang="en-GB" sz="2600" dirty="0" smtClean="0"/>
              <a:t>Subject specialist resources for Key Stages 3,4 &amp; 5</a:t>
            </a:r>
            <a:endParaRPr lang="en-GB" sz="2600" dirty="0"/>
          </a:p>
        </p:txBody>
      </p:sp>
      <p:sp>
        <p:nvSpPr>
          <p:cNvPr id="3" name="Title 2"/>
          <p:cNvSpPr>
            <a:spLocks noGrp="1"/>
          </p:cNvSpPr>
          <p:nvPr>
            <p:ph type="ctrTitle"/>
          </p:nvPr>
        </p:nvSpPr>
        <p:spPr/>
        <p:txBody>
          <a:bodyPr/>
          <a:lstStyle/>
          <a:p>
            <a:r>
              <a:rPr lang="en-GB" dirty="0" smtClean="0"/>
              <a:t>Online resources</a:t>
            </a:r>
            <a:endParaRPr lang="en-GB"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527"/>
    </mc:Choice>
    <mc:Fallback xmlns="">
      <p:transition spd="slow" advTm="425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891862"/>
            <a:ext cx="8219256" cy="4204138"/>
          </a:xfrm>
        </p:spPr>
        <p:txBody>
          <a:bodyPr/>
          <a:lstStyle/>
          <a:p>
            <a:r>
              <a:rPr lang="en-GB" sz="2800" dirty="0" smtClean="0"/>
              <a:t>To access use the library catalogue</a:t>
            </a:r>
          </a:p>
          <a:p>
            <a:endParaRPr lang="en-GB" sz="2800" dirty="0" smtClean="0"/>
          </a:p>
          <a:p>
            <a:r>
              <a:rPr lang="en-GB" sz="2800" dirty="0" smtClean="0"/>
              <a:t>You need to log in to obtain a username and password</a:t>
            </a:r>
          </a:p>
          <a:p>
            <a:endParaRPr lang="en-GB" sz="2800" dirty="0" smtClean="0"/>
          </a:p>
          <a:p>
            <a:r>
              <a:rPr lang="en-GB" sz="2800" dirty="0" smtClean="0"/>
              <a:t>Select ‘Teacher Login’ and enter the username and password of the resource</a:t>
            </a:r>
            <a:endParaRPr lang="en-GB" sz="2800" dirty="0"/>
          </a:p>
        </p:txBody>
      </p:sp>
      <p:sp>
        <p:nvSpPr>
          <p:cNvPr id="3" name="Title 2"/>
          <p:cNvSpPr>
            <a:spLocks noGrp="1"/>
          </p:cNvSpPr>
          <p:nvPr>
            <p:ph type="ctrTitle"/>
          </p:nvPr>
        </p:nvSpPr>
        <p:spPr/>
        <p:txBody>
          <a:bodyPr/>
          <a:lstStyle/>
          <a:p>
            <a:r>
              <a:rPr lang="en-GB" dirty="0" smtClean="0"/>
              <a:t>Online Resources</a:t>
            </a:r>
            <a:endParaRPr lang="en-GB"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800"/>
    </mc:Choice>
    <mc:Fallback xmlns="">
      <p:transition spd="slow" advTm="43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702676"/>
            <a:ext cx="8219256" cy="4393324"/>
          </a:xfrm>
        </p:spPr>
        <p:txBody>
          <a:bodyPr/>
          <a:lstStyle/>
          <a:p>
            <a:r>
              <a:rPr lang="en-GB" sz="2800" dirty="0" smtClean="0"/>
              <a:t>There are many websites available which offer classroom resources</a:t>
            </a:r>
          </a:p>
          <a:p>
            <a:endParaRPr lang="en-GB" sz="2800" dirty="0" smtClean="0"/>
          </a:p>
          <a:p>
            <a:r>
              <a:rPr lang="en-GB" sz="2800" dirty="0" smtClean="0"/>
              <a:t>A list of some of them can be viewed on the Learning Services website: </a:t>
            </a:r>
            <a:r>
              <a:rPr lang="en-GB" sz="2800" dirty="0" err="1" smtClean="0">
                <a:hlinkClick r:id="rId5"/>
              </a:rPr>
              <a:t>edgehill.ac.uk/ls</a:t>
            </a:r>
            <a:endParaRPr lang="en-GB" sz="2800" dirty="0" smtClean="0"/>
          </a:p>
          <a:p>
            <a:pPr>
              <a:buNone/>
            </a:pPr>
            <a:endParaRPr lang="en-GB" sz="2800" dirty="0" smtClean="0"/>
          </a:p>
          <a:p>
            <a:r>
              <a:rPr lang="en-GB" sz="2800" dirty="0" smtClean="0"/>
              <a:t>From the homepage click on Resources – Education Resources – Classroom Resources </a:t>
            </a:r>
            <a:endParaRPr lang="en-GB" sz="2800" dirty="0"/>
          </a:p>
        </p:txBody>
      </p:sp>
      <p:sp>
        <p:nvSpPr>
          <p:cNvPr id="3" name="Title 2"/>
          <p:cNvSpPr>
            <a:spLocks noGrp="1"/>
          </p:cNvSpPr>
          <p:nvPr>
            <p:ph type="ctrTitle"/>
          </p:nvPr>
        </p:nvSpPr>
        <p:spPr/>
        <p:txBody>
          <a:bodyPr/>
          <a:lstStyle/>
          <a:p>
            <a:r>
              <a:rPr lang="en-GB" dirty="0" smtClean="0"/>
              <a:t>Websites</a:t>
            </a: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043"/>
    </mc:Choice>
    <mc:Fallback xmlns="">
      <p:transition spd="slow" advTm="310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1500</TotalTime>
  <Words>650</Words>
  <Application>Microsoft Office PowerPoint</Application>
  <PresentationFormat>On-screen Show (4:3)</PresentationFormat>
  <Paragraphs>58</Paragraphs>
  <Slides>7</Slides>
  <Notes>6</Notes>
  <HiddenSlides>0</HiddenSlides>
  <MMClips>6</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Classroom resources</vt:lpstr>
      <vt:lpstr>Classroom Resources</vt:lpstr>
      <vt:lpstr>Education Resource Collection</vt:lpstr>
      <vt:lpstr>Education Resource Collection</vt:lpstr>
      <vt:lpstr>Online resources</vt:lpstr>
      <vt:lpstr>Online Resources</vt:lpstr>
      <vt:lpstr>Websites</vt:lpstr>
    </vt:vector>
  </TitlesOfParts>
  <Company>Edge Hill University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57</cp:revision>
  <dcterms:created xsi:type="dcterms:W3CDTF">2011-06-16T08:34:32Z</dcterms:created>
  <dcterms:modified xsi:type="dcterms:W3CDTF">2011-08-31T12:13:20Z</dcterms:modified>
</cp:coreProperties>
</file>